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19740-E84D-406B-9609-E9B0C2C5E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820A55-7CBC-4111-9059-3E271F6CDB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0BB998-3FE0-4BEC-86E7-BD4F5EB160CF}"/>
              </a:ext>
            </a:extLst>
          </p:cNvPr>
          <p:cNvSpPr>
            <a:spLocks noGrp="1"/>
          </p:cNvSpPr>
          <p:nvPr>
            <p:ph type="dt" sz="half" idx="10"/>
          </p:nvPr>
        </p:nvSpPr>
        <p:spPr/>
        <p:txBody>
          <a:bodyPr/>
          <a:lstStyle/>
          <a:p>
            <a:fld id="{4E1D8FD5-60F1-4B16-B32F-0F0062BB9DA5}" type="datetimeFigureOut">
              <a:rPr lang="en-US" smtClean="0"/>
              <a:t>4/25/2018</a:t>
            </a:fld>
            <a:endParaRPr lang="en-US"/>
          </a:p>
        </p:txBody>
      </p:sp>
      <p:sp>
        <p:nvSpPr>
          <p:cNvPr id="5" name="Footer Placeholder 4">
            <a:extLst>
              <a:ext uri="{FF2B5EF4-FFF2-40B4-BE49-F238E27FC236}">
                <a16:creationId xmlns:a16="http://schemas.microsoft.com/office/drawing/2014/main" id="{D13F8EB2-543C-4794-871B-64A8ED692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76DD3-FAC0-412A-8741-88A80625C66C}"/>
              </a:ext>
            </a:extLst>
          </p:cNvPr>
          <p:cNvSpPr>
            <a:spLocks noGrp="1"/>
          </p:cNvSpPr>
          <p:nvPr>
            <p:ph type="sldNum" sz="quarter" idx="12"/>
          </p:nvPr>
        </p:nvSpPr>
        <p:spPr/>
        <p:txBody>
          <a:bodyPr/>
          <a:lstStyle/>
          <a:p>
            <a:fld id="{0FA8F248-D222-474C-8E6A-C2A5237BAB84}" type="slidenum">
              <a:rPr lang="en-US" smtClean="0"/>
              <a:t>‹#›</a:t>
            </a:fld>
            <a:endParaRPr lang="en-US"/>
          </a:p>
        </p:txBody>
      </p:sp>
    </p:spTree>
    <p:extLst>
      <p:ext uri="{BB962C8B-B14F-4D97-AF65-F5344CB8AC3E}">
        <p14:creationId xmlns:p14="http://schemas.microsoft.com/office/powerpoint/2010/main" val="1293770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B8E0-EF9F-4B7D-AFDF-87E8EB6073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0E76F7-D039-4C0C-889E-E25D6C3CE4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70095-3438-41E9-86CF-1E5294E961BE}"/>
              </a:ext>
            </a:extLst>
          </p:cNvPr>
          <p:cNvSpPr>
            <a:spLocks noGrp="1"/>
          </p:cNvSpPr>
          <p:nvPr>
            <p:ph type="dt" sz="half" idx="10"/>
          </p:nvPr>
        </p:nvSpPr>
        <p:spPr/>
        <p:txBody>
          <a:bodyPr/>
          <a:lstStyle/>
          <a:p>
            <a:fld id="{4E1D8FD5-60F1-4B16-B32F-0F0062BB9DA5}" type="datetimeFigureOut">
              <a:rPr lang="en-US" smtClean="0"/>
              <a:t>4/25/2018</a:t>
            </a:fld>
            <a:endParaRPr lang="en-US"/>
          </a:p>
        </p:txBody>
      </p:sp>
      <p:sp>
        <p:nvSpPr>
          <p:cNvPr id="5" name="Footer Placeholder 4">
            <a:extLst>
              <a:ext uri="{FF2B5EF4-FFF2-40B4-BE49-F238E27FC236}">
                <a16:creationId xmlns:a16="http://schemas.microsoft.com/office/drawing/2014/main" id="{51187A05-2FB4-49D2-BEFB-6A36B5280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0643C-F663-42B0-ADE6-88A7D17EFE1E}"/>
              </a:ext>
            </a:extLst>
          </p:cNvPr>
          <p:cNvSpPr>
            <a:spLocks noGrp="1"/>
          </p:cNvSpPr>
          <p:nvPr>
            <p:ph type="sldNum" sz="quarter" idx="12"/>
          </p:nvPr>
        </p:nvSpPr>
        <p:spPr/>
        <p:txBody>
          <a:bodyPr/>
          <a:lstStyle/>
          <a:p>
            <a:fld id="{0FA8F248-D222-474C-8E6A-C2A5237BAB84}" type="slidenum">
              <a:rPr lang="en-US" smtClean="0"/>
              <a:t>‹#›</a:t>
            </a:fld>
            <a:endParaRPr lang="en-US"/>
          </a:p>
        </p:txBody>
      </p:sp>
    </p:spTree>
    <p:extLst>
      <p:ext uri="{BB962C8B-B14F-4D97-AF65-F5344CB8AC3E}">
        <p14:creationId xmlns:p14="http://schemas.microsoft.com/office/powerpoint/2010/main" val="428288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CCF234-E7DC-4DF2-8FEE-2A663A9402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851EB0-D886-404D-8847-7D533A73D8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EBBD-F9FD-4BD9-8D06-2C11C6CC797B}"/>
              </a:ext>
            </a:extLst>
          </p:cNvPr>
          <p:cNvSpPr>
            <a:spLocks noGrp="1"/>
          </p:cNvSpPr>
          <p:nvPr>
            <p:ph type="dt" sz="half" idx="10"/>
          </p:nvPr>
        </p:nvSpPr>
        <p:spPr/>
        <p:txBody>
          <a:bodyPr/>
          <a:lstStyle/>
          <a:p>
            <a:fld id="{4E1D8FD5-60F1-4B16-B32F-0F0062BB9DA5}" type="datetimeFigureOut">
              <a:rPr lang="en-US" smtClean="0"/>
              <a:t>4/25/2018</a:t>
            </a:fld>
            <a:endParaRPr lang="en-US"/>
          </a:p>
        </p:txBody>
      </p:sp>
      <p:sp>
        <p:nvSpPr>
          <p:cNvPr id="5" name="Footer Placeholder 4">
            <a:extLst>
              <a:ext uri="{FF2B5EF4-FFF2-40B4-BE49-F238E27FC236}">
                <a16:creationId xmlns:a16="http://schemas.microsoft.com/office/drawing/2014/main" id="{C21C88F9-1F4C-4E7B-8198-0B67570FDE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D827E-F175-494C-A8BF-CC4C58416B2A}"/>
              </a:ext>
            </a:extLst>
          </p:cNvPr>
          <p:cNvSpPr>
            <a:spLocks noGrp="1"/>
          </p:cNvSpPr>
          <p:nvPr>
            <p:ph type="sldNum" sz="quarter" idx="12"/>
          </p:nvPr>
        </p:nvSpPr>
        <p:spPr/>
        <p:txBody>
          <a:bodyPr/>
          <a:lstStyle/>
          <a:p>
            <a:fld id="{0FA8F248-D222-474C-8E6A-C2A5237BAB84}" type="slidenum">
              <a:rPr lang="en-US" smtClean="0"/>
              <a:t>‹#›</a:t>
            </a:fld>
            <a:endParaRPr lang="en-US"/>
          </a:p>
        </p:txBody>
      </p:sp>
    </p:spTree>
    <p:extLst>
      <p:ext uri="{BB962C8B-B14F-4D97-AF65-F5344CB8AC3E}">
        <p14:creationId xmlns:p14="http://schemas.microsoft.com/office/powerpoint/2010/main" val="2227679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32D1-E57B-4F79-90F5-0FD47A4C54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846114-D262-4BE4-B28F-D9B446C3C96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DF1D1-C2E1-4A55-8E3A-097F164CAF56}"/>
              </a:ext>
            </a:extLst>
          </p:cNvPr>
          <p:cNvSpPr>
            <a:spLocks noGrp="1"/>
          </p:cNvSpPr>
          <p:nvPr>
            <p:ph type="dt" sz="half" idx="10"/>
          </p:nvPr>
        </p:nvSpPr>
        <p:spPr/>
        <p:txBody>
          <a:bodyPr/>
          <a:lstStyle/>
          <a:p>
            <a:fld id="{4E1D8FD5-60F1-4B16-B32F-0F0062BB9DA5}" type="datetimeFigureOut">
              <a:rPr lang="en-US" smtClean="0"/>
              <a:t>4/25/2018</a:t>
            </a:fld>
            <a:endParaRPr lang="en-US"/>
          </a:p>
        </p:txBody>
      </p:sp>
      <p:sp>
        <p:nvSpPr>
          <p:cNvPr id="5" name="Footer Placeholder 4">
            <a:extLst>
              <a:ext uri="{FF2B5EF4-FFF2-40B4-BE49-F238E27FC236}">
                <a16:creationId xmlns:a16="http://schemas.microsoft.com/office/drawing/2014/main" id="{508080C6-8C7D-48B6-846D-9711A3974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2D277-37F1-4C44-A2E8-D6EB5B7F6ACE}"/>
              </a:ext>
            </a:extLst>
          </p:cNvPr>
          <p:cNvSpPr>
            <a:spLocks noGrp="1"/>
          </p:cNvSpPr>
          <p:nvPr>
            <p:ph type="sldNum" sz="quarter" idx="12"/>
          </p:nvPr>
        </p:nvSpPr>
        <p:spPr/>
        <p:txBody>
          <a:bodyPr/>
          <a:lstStyle/>
          <a:p>
            <a:fld id="{0FA8F248-D222-474C-8E6A-C2A5237BAB84}" type="slidenum">
              <a:rPr lang="en-US" smtClean="0"/>
              <a:t>‹#›</a:t>
            </a:fld>
            <a:endParaRPr lang="en-US"/>
          </a:p>
        </p:txBody>
      </p:sp>
    </p:spTree>
    <p:extLst>
      <p:ext uri="{BB962C8B-B14F-4D97-AF65-F5344CB8AC3E}">
        <p14:creationId xmlns:p14="http://schemas.microsoft.com/office/powerpoint/2010/main" val="87498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CCCE-9712-4D20-9E88-C72876EAF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28FE83-B2A8-4994-97BE-346A9B169C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E6A630E-1E98-4F1D-A972-8253E126C698}"/>
              </a:ext>
            </a:extLst>
          </p:cNvPr>
          <p:cNvSpPr>
            <a:spLocks noGrp="1"/>
          </p:cNvSpPr>
          <p:nvPr>
            <p:ph type="dt" sz="half" idx="10"/>
          </p:nvPr>
        </p:nvSpPr>
        <p:spPr/>
        <p:txBody>
          <a:bodyPr/>
          <a:lstStyle/>
          <a:p>
            <a:fld id="{4E1D8FD5-60F1-4B16-B32F-0F0062BB9DA5}" type="datetimeFigureOut">
              <a:rPr lang="en-US" smtClean="0"/>
              <a:t>4/25/2018</a:t>
            </a:fld>
            <a:endParaRPr lang="en-US"/>
          </a:p>
        </p:txBody>
      </p:sp>
      <p:sp>
        <p:nvSpPr>
          <p:cNvPr id="5" name="Footer Placeholder 4">
            <a:extLst>
              <a:ext uri="{FF2B5EF4-FFF2-40B4-BE49-F238E27FC236}">
                <a16:creationId xmlns:a16="http://schemas.microsoft.com/office/drawing/2014/main" id="{582B01BA-2FD2-4856-B428-368F56FB6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FAB56-0B59-4BC7-9092-A3F10FE40525}"/>
              </a:ext>
            </a:extLst>
          </p:cNvPr>
          <p:cNvSpPr>
            <a:spLocks noGrp="1"/>
          </p:cNvSpPr>
          <p:nvPr>
            <p:ph type="sldNum" sz="quarter" idx="12"/>
          </p:nvPr>
        </p:nvSpPr>
        <p:spPr/>
        <p:txBody>
          <a:bodyPr/>
          <a:lstStyle/>
          <a:p>
            <a:fld id="{0FA8F248-D222-474C-8E6A-C2A5237BAB84}" type="slidenum">
              <a:rPr lang="en-US" smtClean="0"/>
              <a:t>‹#›</a:t>
            </a:fld>
            <a:endParaRPr lang="en-US"/>
          </a:p>
        </p:txBody>
      </p:sp>
    </p:spTree>
    <p:extLst>
      <p:ext uri="{BB962C8B-B14F-4D97-AF65-F5344CB8AC3E}">
        <p14:creationId xmlns:p14="http://schemas.microsoft.com/office/powerpoint/2010/main" val="514815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4A15-1D88-439A-A75F-A2EA07D1C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E35906-47D0-4DE7-83FB-81A18B74659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4DDC3A-3693-453B-81B6-98E0E21786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B6E596-CA43-4404-9A29-ED6362C97D35}"/>
              </a:ext>
            </a:extLst>
          </p:cNvPr>
          <p:cNvSpPr>
            <a:spLocks noGrp="1"/>
          </p:cNvSpPr>
          <p:nvPr>
            <p:ph type="dt" sz="half" idx="10"/>
          </p:nvPr>
        </p:nvSpPr>
        <p:spPr/>
        <p:txBody>
          <a:bodyPr/>
          <a:lstStyle/>
          <a:p>
            <a:fld id="{4E1D8FD5-60F1-4B16-B32F-0F0062BB9DA5}" type="datetimeFigureOut">
              <a:rPr lang="en-US" smtClean="0"/>
              <a:t>4/25/2018</a:t>
            </a:fld>
            <a:endParaRPr lang="en-US"/>
          </a:p>
        </p:txBody>
      </p:sp>
      <p:sp>
        <p:nvSpPr>
          <p:cNvPr id="6" name="Footer Placeholder 5">
            <a:extLst>
              <a:ext uri="{FF2B5EF4-FFF2-40B4-BE49-F238E27FC236}">
                <a16:creationId xmlns:a16="http://schemas.microsoft.com/office/drawing/2014/main" id="{5163C224-4A04-43F1-AF1A-CD94B47B0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DF2822-2BCA-47DB-A65B-169098754327}"/>
              </a:ext>
            </a:extLst>
          </p:cNvPr>
          <p:cNvSpPr>
            <a:spLocks noGrp="1"/>
          </p:cNvSpPr>
          <p:nvPr>
            <p:ph type="sldNum" sz="quarter" idx="12"/>
          </p:nvPr>
        </p:nvSpPr>
        <p:spPr/>
        <p:txBody>
          <a:bodyPr/>
          <a:lstStyle/>
          <a:p>
            <a:fld id="{0FA8F248-D222-474C-8E6A-C2A5237BAB84}" type="slidenum">
              <a:rPr lang="en-US" smtClean="0"/>
              <a:t>‹#›</a:t>
            </a:fld>
            <a:endParaRPr lang="en-US"/>
          </a:p>
        </p:txBody>
      </p:sp>
    </p:spTree>
    <p:extLst>
      <p:ext uri="{BB962C8B-B14F-4D97-AF65-F5344CB8AC3E}">
        <p14:creationId xmlns:p14="http://schemas.microsoft.com/office/powerpoint/2010/main" val="308169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AE73-0753-4634-84A2-A776D7AF32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994445-024D-44BA-8463-145880983C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E331FFC-273E-4AB1-8A5C-2E1307FFD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624882-2BBD-47CD-B733-F457E84AB1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F0A32A2-9C24-4B9C-84C8-8EB40503A30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2C2D3C-B70A-47EF-B531-E153E911A1C1}"/>
              </a:ext>
            </a:extLst>
          </p:cNvPr>
          <p:cNvSpPr>
            <a:spLocks noGrp="1"/>
          </p:cNvSpPr>
          <p:nvPr>
            <p:ph type="dt" sz="half" idx="10"/>
          </p:nvPr>
        </p:nvSpPr>
        <p:spPr/>
        <p:txBody>
          <a:bodyPr/>
          <a:lstStyle/>
          <a:p>
            <a:fld id="{4E1D8FD5-60F1-4B16-B32F-0F0062BB9DA5}" type="datetimeFigureOut">
              <a:rPr lang="en-US" smtClean="0"/>
              <a:t>4/25/2018</a:t>
            </a:fld>
            <a:endParaRPr lang="en-US"/>
          </a:p>
        </p:txBody>
      </p:sp>
      <p:sp>
        <p:nvSpPr>
          <p:cNvPr id="8" name="Footer Placeholder 7">
            <a:extLst>
              <a:ext uri="{FF2B5EF4-FFF2-40B4-BE49-F238E27FC236}">
                <a16:creationId xmlns:a16="http://schemas.microsoft.com/office/drawing/2014/main" id="{8A61F259-ADDE-467E-B84A-B90B4CB6F4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C8CE90-8976-4FC1-AB68-4EFB0D11936C}"/>
              </a:ext>
            </a:extLst>
          </p:cNvPr>
          <p:cNvSpPr>
            <a:spLocks noGrp="1"/>
          </p:cNvSpPr>
          <p:nvPr>
            <p:ph type="sldNum" sz="quarter" idx="12"/>
          </p:nvPr>
        </p:nvSpPr>
        <p:spPr/>
        <p:txBody>
          <a:bodyPr/>
          <a:lstStyle/>
          <a:p>
            <a:fld id="{0FA8F248-D222-474C-8E6A-C2A5237BAB84}" type="slidenum">
              <a:rPr lang="en-US" smtClean="0"/>
              <a:t>‹#›</a:t>
            </a:fld>
            <a:endParaRPr lang="en-US"/>
          </a:p>
        </p:txBody>
      </p:sp>
    </p:spTree>
    <p:extLst>
      <p:ext uri="{BB962C8B-B14F-4D97-AF65-F5344CB8AC3E}">
        <p14:creationId xmlns:p14="http://schemas.microsoft.com/office/powerpoint/2010/main" val="405278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D8A84-94AE-4BF3-9017-3CA5B37A65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4B4B96-A73B-42E7-84BE-AEE05FD3609A}"/>
              </a:ext>
            </a:extLst>
          </p:cNvPr>
          <p:cNvSpPr>
            <a:spLocks noGrp="1"/>
          </p:cNvSpPr>
          <p:nvPr>
            <p:ph type="dt" sz="half" idx="10"/>
          </p:nvPr>
        </p:nvSpPr>
        <p:spPr/>
        <p:txBody>
          <a:bodyPr/>
          <a:lstStyle/>
          <a:p>
            <a:fld id="{4E1D8FD5-60F1-4B16-B32F-0F0062BB9DA5}" type="datetimeFigureOut">
              <a:rPr lang="en-US" smtClean="0"/>
              <a:t>4/25/2018</a:t>
            </a:fld>
            <a:endParaRPr lang="en-US"/>
          </a:p>
        </p:txBody>
      </p:sp>
      <p:sp>
        <p:nvSpPr>
          <p:cNvPr id="4" name="Footer Placeholder 3">
            <a:extLst>
              <a:ext uri="{FF2B5EF4-FFF2-40B4-BE49-F238E27FC236}">
                <a16:creationId xmlns:a16="http://schemas.microsoft.com/office/drawing/2014/main" id="{BBC9DCB6-B93F-44BE-BC16-2B49381233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F64762-E0C2-41B9-942A-ABD6CE2B7CD0}"/>
              </a:ext>
            </a:extLst>
          </p:cNvPr>
          <p:cNvSpPr>
            <a:spLocks noGrp="1"/>
          </p:cNvSpPr>
          <p:nvPr>
            <p:ph type="sldNum" sz="quarter" idx="12"/>
          </p:nvPr>
        </p:nvSpPr>
        <p:spPr/>
        <p:txBody>
          <a:bodyPr/>
          <a:lstStyle/>
          <a:p>
            <a:fld id="{0FA8F248-D222-474C-8E6A-C2A5237BAB84}" type="slidenum">
              <a:rPr lang="en-US" smtClean="0"/>
              <a:t>‹#›</a:t>
            </a:fld>
            <a:endParaRPr lang="en-US"/>
          </a:p>
        </p:txBody>
      </p:sp>
    </p:spTree>
    <p:extLst>
      <p:ext uri="{BB962C8B-B14F-4D97-AF65-F5344CB8AC3E}">
        <p14:creationId xmlns:p14="http://schemas.microsoft.com/office/powerpoint/2010/main" val="1791400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D864E8-E7EC-4D36-86B3-4369B25E40CE}"/>
              </a:ext>
            </a:extLst>
          </p:cNvPr>
          <p:cNvSpPr>
            <a:spLocks noGrp="1"/>
          </p:cNvSpPr>
          <p:nvPr>
            <p:ph type="dt" sz="half" idx="10"/>
          </p:nvPr>
        </p:nvSpPr>
        <p:spPr/>
        <p:txBody>
          <a:bodyPr/>
          <a:lstStyle/>
          <a:p>
            <a:fld id="{4E1D8FD5-60F1-4B16-B32F-0F0062BB9DA5}" type="datetimeFigureOut">
              <a:rPr lang="en-US" smtClean="0"/>
              <a:t>4/25/2018</a:t>
            </a:fld>
            <a:endParaRPr lang="en-US"/>
          </a:p>
        </p:txBody>
      </p:sp>
      <p:sp>
        <p:nvSpPr>
          <p:cNvPr id="3" name="Footer Placeholder 2">
            <a:extLst>
              <a:ext uri="{FF2B5EF4-FFF2-40B4-BE49-F238E27FC236}">
                <a16:creationId xmlns:a16="http://schemas.microsoft.com/office/drawing/2014/main" id="{59556907-CAF2-4C82-B974-15051D1A94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EF3F7C-68A7-4A57-9D57-304A3C2EDDE5}"/>
              </a:ext>
            </a:extLst>
          </p:cNvPr>
          <p:cNvSpPr>
            <a:spLocks noGrp="1"/>
          </p:cNvSpPr>
          <p:nvPr>
            <p:ph type="sldNum" sz="quarter" idx="12"/>
          </p:nvPr>
        </p:nvSpPr>
        <p:spPr/>
        <p:txBody>
          <a:bodyPr/>
          <a:lstStyle/>
          <a:p>
            <a:fld id="{0FA8F248-D222-474C-8E6A-C2A5237BAB84}" type="slidenum">
              <a:rPr lang="en-US" smtClean="0"/>
              <a:t>‹#›</a:t>
            </a:fld>
            <a:endParaRPr lang="en-US"/>
          </a:p>
        </p:txBody>
      </p:sp>
    </p:spTree>
    <p:extLst>
      <p:ext uri="{BB962C8B-B14F-4D97-AF65-F5344CB8AC3E}">
        <p14:creationId xmlns:p14="http://schemas.microsoft.com/office/powerpoint/2010/main" val="3068374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2AC0-2E89-46D5-8726-63ACE2CFD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3316D9-5B8A-4796-BA7A-5985E1E65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DA81C3-CDB2-4B8E-8785-AA6AF201F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80B8D63-9654-4597-A16C-B119C4E48D78}"/>
              </a:ext>
            </a:extLst>
          </p:cNvPr>
          <p:cNvSpPr>
            <a:spLocks noGrp="1"/>
          </p:cNvSpPr>
          <p:nvPr>
            <p:ph type="dt" sz="half" idx="10"/>
          </p:nvPr>
        </p:nvSpPr>
        <p:spPr/>
        <p:txBody>
          <a:bodyPr/>
          <a:lstStyle/>
          <a:p>
            <a:fld id="{4E1D8FD5-60F1-4B16-B32F-0F0062BB9DA5}" type="datetimeFigureOut">
              <a:rPr lang="en-US" smtClean="0"/>
              <a:t>4/25/2018</a:t>
            </a:fld>
            <a:endParaRPr lang="en-US"/>
          </a:p>
        </p:txBody>
      </p:sp>
      <p:sp>
        <p:nvSpPr>
          <p:cNvPr id="6" name="Footer Placeholder 5">
            <a:extLst>
              <a:ext uri="{FF2B5EF4-FFF2-40B4-BE49-F238E27FC236}">
                <a16:creationId xmlns:a16="http://schemas.microsoft.com/office/drawing/2014/main" id="{8B0104C5-E30A-4031-BEFF-987A60C49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D1DDE4-F9FB-4F3D-895F-E1A8D8815D3C}"/>
              </a:ext>
            </a:extLst>
          </p:cNvPr>
          <p:cNvSpPr>
            <a:spLocks noGrp="1"/>
          </p:cNvSpPr>
          <p:nvPr>
            <p:ph type="sldNum" sz="quarter" idx="12"/>
          </p:nvPr>
        </p:nvSpPr>
        <p:spPr/>
        <p:txBody>
          <a:bodyPr/>
          <a:lstStyle/>
          <a:p>
            <a:fld id="{0FA8F248-D222-474C-8E6A-C2A5237BAB84}" type="slidenum">
              <a:rPr lang="en-US" smtClean="0"/>
              <a:t>‹#›</a:t>
            </a:fld>
            <a:endParaRPr lang="en-US"/>
          </a:p>
        </p:txBody>
      </p:sp>
    </p:spTree>
    <p:extLst>
      <p:ext uri="{BB962C8B-B14F-4D97-AF65-F5344CB8AC3E}">
        <p14:creationId xmlns:p14="http://schemas.microsoft.com/office/powerpoint/2010/main" val="37710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CFC2-128D-4E43-A089-BCA7BE53B0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16813C-1F0D-4C02-8067-7B34F122AD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E69325-40EC-4BB8-BC0B-BF9F1DB1E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3122F0-AD41-4B93-A090-A1E21B87C92D}"/>
              </a:ext>
            </a:extLst>
          </p:cNvPr>
          <p:cNvSpPr>
            <a:spLocks noGrp="1"/>
          </p:cNvSpPr>
          <p:nvPr>
            <p:ph type="dt" sz="half" idx="10"/>
          </p:nvPr>
        </p:nvSpPr>
        <p:spPr/>
        <p:txBody>
          <a:bodyPr/>
          <a:lstStyle/>
          <a:p>
            <a:fld id="{4E1D8FD5-60F1-4B16-B32F-0F0062BB9DA5}" type="datetimeFigureOut">
              <a:rPr lang="en-US" smtClean="0"/>
              <a:t>4/25/2018</a:t>
            </a:fld>
            <a:endParaRPr lang="en-US"/>
          </a:p>
        </p:txBody>
      </p:sp>
      <p:sp>
        <p:nvSpPr>
          <p:cNvPr id="6" name="Footer Placeholder 5">
            <a:extLst>
              <a:ext uri="{FF2B5EF4-FFF2-40B4-BE49-F238E27FC236}">
                <a16:creationId xmlns:a16="http://schemas.microsoft.com/office/drawing/2014/main" id="{0B4A15B3-5779-4853-B758-080B692E0D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577C7-F83D-465D-8ED8-EF5D23274C51}"/>
              </a:ext>
            </a:extLst>
          </p:cNvPr>
          <p:cNvSpPr>
            <a:spLocks noGrp="1"/>
          </p:cNvSpPr>
          <p:nvPr>
            <p:ph type="sldNum" sz="quarter" idx="12"/>
          </p:nvPr>
        </p:nvSpPr>
        <p:spPr/>
        <p:txBody>
          <a:bodyPr/>
          <a:lstStyle/>
          <a:p>
            <a:fld id="{0FA8F248-D222-474C-8E6A-C2A5237BAB84}" type="slidenum">
              <a:rPr lang="en-US" smtClean="0"/>
              <a:t>‹#›</a:t>
            </a:fld>
            <a:endParaRPr lang="en-US"/>
          </a:p>
        </p:txBody>
      </p:sp>
    </p:spTree>
    <p:extLst>
      <p:ext uri="{BB962C8B-B14F-4D97-AF65-F5344CB8AC3E}">
        <p14:creationId xmlns:p14="http://schemas.microsoft.com/office/powerpoint/2010/main" val="1290129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AD1D9A-E0D9-4171-95E2-B249CBE595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A27840-B7E6-49E7-827C-871C7DEAA9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64EC1-E283-4257-8783-19607E750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D8FD5-60F1-4B16-B32F-0F0062BB9DA5}" type="datetimeFigureOut">
              <a:rPr lang="en-US" smtClean="0"/>
              <a:t>4/25/2018</a:t>
            </a:fld>
            <a:endParaRPr lang="en-US"/>
          </a:p>
        </p:txBody>
      </p:sp>
      <p:sp>
        <p:nvSpPr>
          <p:cNvPr id="5" name="Footer Placeholder 4">
            <a:extLst>
              <a:ext uri="{FF2B5EF4-FFF2-40B4-BE49-F238E27FC236}">
                <a16:creationId xmlns:a16="http://schemas.microsoft.com/office/drawing/2014/main" id="{E6A756A4-C5C0-4126-83BA-EC7D84582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F0D1E2-4CDB-4E53-B3F9-36DCC3C322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8F248-D222-474C-8E6A-C2A5237BAB84}" type="slidenum">
              <a:rPr lang="en-US" smtClean="0"/>
              <a:t>‹#›</a:t>
            </a:fld>
            <a:endParaRPr lang="en-US"/>
          </a:p>
        </p:txBody>
      </p:sp>
    </p:spTree>
    <p:extLst>
      <p:ext uri="{BB962C8B-B14F-4D97-AF65-F5344CB8AC3E}">
        <p14:creationId xmlns:p14="http://schemas.microsoft.com/office/powerpoint/2010/main" val="3538610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51E2-AA69-4440-812B-C6015B696954}"/>
              </a:ext>
            </a:extLst>
          </p:cNvPr>
          <p:cNvSpPr>
            <a:spLocks noGrp="1"/>
          </p:cNvSpPr>
          <p:nvPr>
            <p:ph type="ctrTitle"/>
          </p:nvPr>
        </p:nvSpPr>
        <p:spPr/>
        <p:txBody>
          <a:bodyPr/>
          <a:lstStyle/>
          <a:p>
            <a:r>
              <a:rPr lang="en-US"/>
              <a:t>Model the non-negative even integers</a:t>
            </a:r>
          </a:p>
        </p:txBody>
      </p:sp>
      <p:sp>
        <p:nvSpPr>
          <p:cNvPr id="4" name="Subtitle 2">
            <a:extLst>
              <a:ext uri="{FF2B5EF4-FFF2-40B4-BE49-F238E27FC236}">
                <a16:creationId xmlns:a16="http://schemas.microsoft.com/office/drawing/2014/main" id="{D7F6F52E-B1E4-441F-B2BE-019FC64789CB}"/>
              </a:ext>
            </a:extLst>
          </p:cNvPr>
          <p:cNvSpPr>
            <a:spLocks noGrp="1"/>
          </p:cNvSpPr>
          <p:nvPr>
            <p:ph type="subTitle" idx="1"/>
          </p:nvPr>
        </p:nvSpPr>
        <p:spPr>
          <a:xfrm>
            <a:off x="9244739" y="5725306"/>
            <a:ext cx="2846521" cy="969962"/>
          </a:xfrm>
        </p:spPr>
        <p:txBody>
          <a:bodyPr/>
          <a:lstStyle/>
          <a:p>
            <a:r>
              <a:rPr lang="en-US">
                <a:solidFill>
                  <a:schemeClr val="bg1">
                    <a:lumMod val="65000"/>
                  </a:schemeClr>
                </a:solidFill>
              </a:rPr>
              <a:t>Roger L. Costello</a:t>
            </a:r>
          </a:p>
          <a:p>
            <a:r>
              <a:rPr lang="en-US">
                <a:solidFill>
                  <a:schemeClr val="bg1">
                    <a:lumMod val="65000"/>
                  </a:schemeClr>
                </a:solidFill>
              </a:rPr>
              <a:t>March 24, 2018</a:t>
            </a:r>
          </a:p>
        </p:txBody>
      </p:sp>
    </p:spTree>
    <p:extLst>
      <p:ext uri="{BB962C8B-B14F-4D97-AF65-F5344CB8AC3E}">
        <p14:creationId xmlns:p14="http://schemas.microsoft.com/office/powerpoint/2010/main" val="218299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F43-76BF-4B7C-AB6A-8FBCCEA4216C}"/>
              </a:ext>
            </a:extLst>
          </p:cNvPr>
          <p:cNvSpPr>
            <a:spLocks noGrp="1"/>
          </p:cNvSpPr>
          <p:nvPr>
            <p:ph type="title"/>
          </p:nvPr>
        </p:nvSpPr>
        <p:spPr/>
        <p:txBody>
          <a:bodyPr/>
          <a:lstStyle/>
          <a:p>
            <a:r>
              <a:rPr lang="en-US"/>
              <a:t>This model will be better than the last model</a:t>
            </a:r>
          </a:p>
        </p:txBody>
      </p:sp>
      <p:sp>
        <p:nvSpPr>
          <p:cNvPr id="3" name="Content Placeholder 2">
            <a:extLst>
              <a:ext uri="{FF2B5EF4-FFF2-40B4-BE49-F238E27FC236}">
                <a16:creationId xmlns:a16="http://schemas.microsoft.com/office/drawing/2014/main" id="{3DDAB4C4-E6A5-4004-9CE9-54535D62E428}"/>
              </a:ext>
            </a:extLst>
          </p:cNvPr>
          <p:cNvSpPr>
            <a:spLocks noGrp="1"/>
          </p:cNvSpPr>
          <p:nvPr>
            <p:ph idx="1"/>
          </p:nvPr>
        </p:nvSpPr>
        <p:spPr/>
        <p:txBody>
          <a:bodyPr/>
          <a:lstStyle/>
          <a:p>
            <a:r>
              <a:rPr lang="en-US"/>
              <a:t>The list notation can only specify finite sets. </a:t>
            </a:r>
          </a:p>
          <a:p>
            <a:r>
              <a:rPr lang="en-US"/>
              <a:t>The predicate notation can specify infinite sets.</a:t>
            </a:r>
          </a:p>
        </p:txBody>
      </p:sp>
    </p:spTree>
    <p:extLst>
      <p:ext uri="{BB962C8B-B14F-4D97-AF65-F5344CB8AC3E}">
        <p14:creationId xmlns:p14="http://schemas.microsoft.com/office/powerpoint/2010/main" val="2826373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F81B-9369-4740-84F7-3A70B048D141}"/>
              </a:ext>
            </a:extLst>
          </p:cNvPr>
          <p:cNvSpPr>
            <a:spLocks noGrp="1"/>
          </p:cNvSpPr>
          <p:nvPr>
            <p:ph type="title"/>
          </p:nvPr>
        </p:nvSpPr>
        <p:spPr/>
        <p:txBody>
          <a:bodyPr/>
          <a:lstStyle/>
          <a:p>
            <a:r>
              <a:rPr lang="en-US"/>
              <a:t>Defining properties</a:t>
            </a:r>
          </a:p>
        </p:txBody>
      </p:sp>
      <p:sp>
        <p:nvSpPr>
          <p:cNvPr id="3" name="Content Placeholder 2">
            <a:extLst>
              <a:ext uri="{FF2B5EF4-FFF2-40B4-BE49-F238E27FC236}">
                <a16:creationId xmlns:a16="http://schemas.microsoft.com/office/drawing/2014/main" id="{A2B38F6E-9625-48DF-8745-62855519F6D4}"/>
              </a:ext>
            </a:extLst>
          </p:cNvPr>
          <p:cNvSpPr>
            <a:spLocks noGrp="1"/>
          </p:cNvSpPr>
          <p:nvPr>
            <p:ph idx="1"/>
          </p:nvPr>
        </p:nvSpPr>
        <p:spPr/>
        <p:txBody>
          <a:bodyPr/>
          <a:lstStyle/>
          <a:p>
            <a:r>
              <a:rPr lang="en-US"/>
              <a:t>The predicate notation specifies a set by giving the properties that an object must have to be a member of the set. In our case, an object must have these two properties:</a:t>
            </a:r>
          </a:p>
          <a:p>
            <a:pPr marL="914400" lvl="1" indent="-457200">
              <a:buFont typeface="+mj-lt"/>
              <a:buAutoNum type="arabicPeriod"/>
            </a:pPr>
            <a:r>
              <a:rPr lang="en-US"/>
              <a:t>The object must be an even integer.</a:t>
            </a:r>
          </a:p>
          <a:p>
            <a:pPr marL="914400" lvl="1" indent="-457200">
              <a:buFont typeface="+mj-lt"/>
              <a:buAutoNum type="arabicPeriod"/>
            </a:pPr>
            <a:r>
              <a:rPr lang="en-US"/>
              <a:t>The object must be a non-negative integer.</a:t>
            </a:r>
          </a:p>
          <a:p>
            <a:r>
              <a:rPr lang="en-US"/>
              <a:t>These are called </a:t>
            </a:r>
            <a:r>
              <a:rPr lang="en-US" i="1"/>
              <a:t>defining properties</a:t>
            </a:r>
            <a:r>
              <a:rPr lang="en-US"/>
              <a:t>.</a:t>
            </a:r>
          </a:p>
        </p:txBody>
      </p:sp>
    </p:spTree>
    <p:extLst>
      <p:ext uri="{BB962C8B-B14F-4D97-AF65-F5344CB8AC3E}">
        <p14:creationId xmlns:p14="http://schemas.microsoft.com/office/powerpoint/2010/main" val="974497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2001C-185A-4EF9-ADCD-66B0146FCC2E}"/>
              </a:ext>
            </a:extLst>
          </p:cNvPr>
          <p:cNvSpPr>
            <a:spLocks noGrp="1"/>
          </p:cNvSpPr>
          <p:nvPr>
            <p:ph type="title"/>
          </p:nvPr>
        </p:nvSpPr>
        <p:spPr/>
        <p:txBody>
          <a:bodyPr/>
          <a:lstStyle/>
          <a:p>
            <a:r>
              <a:rPr lang="en-US"/>
              <a:t>Here is the Alloy model</a:t>
            </a:r>
          </a:p>
        </p:txBody>
      </p:sp>
      <p:sp>
        <p:nvSpPr>
          <p:cNvPr id="4" name="Rectangle 3">
            <a:extLst>
              <a:ext uri="{FF2B5EF4-FFF2-40B4-BE49-F238E27FC236}">
                <a16:creationId xmlns:a16="http://schemas.microsoft.com/office/drawing/2014/main" id="{0A9277D6-040E-474E-BC25-8B0E6D110A8C}"/>
              </a:ext>
            </a:extLst>
          </p:cNvPr>
          <p:cNvSpPr/>
          <p:nvPr/>
        </p:nvSpPr>
        <p:spPr>
          <a:xfrm>
            <a:off x="1119448" y="1821838"/>
            <a:ext cx="9687098" cy="3037883"/>
          </a:xfrm>
          <a:prstGeom prst="rect">
            <a:avLst/>
          </a:prstGeom>
          <a:ln>
            <a:solidFill>
              <a:schemeClr val="bg1">
                <a:lumMod val="75000"/>
              </a:schemeClr>
            </a:solidFill>
          </a:ln>
        </p:spPr>
        <p:txBody>
          <a:bodyPr wrap="square">
            <a:spAutoFit/>
          </a:bodyPr>
          <a:lstStyle/>
          <a:p>
            <a:pPr>
              <a:lnSpc>
                <a:spcPct val="107000"/>
              </a:lnSpc>
              <a:spcAft>
                <a:spcPts val="800"/>
              </a:spcAft>
            </a:pPr>
            <a:r>
              <a:rPr lang="en-US" sz="2400" b="1">
                <a:latin typeface="Calibri" panose="020F0502020204030204" pitchFamily="34" charset="0"/>
                <a:ea typeface="Calibri" panose="020F0502020204030204" pitchFamily="34" charset="0"/>
                <a:cs typeface="Times New Roman" panose="02020603050405020304" pitchFamily="18" charset="0"/>
              </a:rPr>
              <a:t>one</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Non_negative_even_integers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members: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Int</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Predicate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Non_negative_even_integers.members = {i: </a:t>
            </a:r>
            <a:r>
              <a:rPr lang="en-US" sz="2400" b="1">
                <a:latin typeface="Calibri" panose="020F0502020204030204" pitchFamily="34" charset="0"/>
                <a:ea typeface="Calibri" panose="020F0502020204030204" pitchFamily="34" charset="0"/>
                <a:cs typeface="Times New Roman" panose="02020603050405020304" pitchFamily="18" charset="0"/>
              </a:rPr>
              <a:t>Int</a:t>
            </a:r>
            <a:r>
              <a:rPr lang="en-US" sz="2400">
                <a:latin typeface="Calibri" panose="020F0502020204030204" pitchFamily="34" charset="0"/>
                <a:ea typeface="Calibri" panose="020F0502020204030204" pitchFamily="34" charset="0"/>
                <a:cs typeface="Times New Roman" panose="02020603050405020304" pitchFamily="18" charset="0"/>
              </a:rPr>
              <a:t> | i &gt;= 0 </a:t>
            </a:r>
            <a:r>
              <a:rPr lang="en-US" sz="2400" b="1">
                <a:latin typeface="Calibri" panose="020F0502020204030204" pitchFamily="34" charset="0"/>
                <a:ea typeface="Calibri" panose="020F0502020204030204" pitchFamily="34" charset="0"/>
                <a:cs typeface="Times New Roman" panose="02020603050405020304" pitchFamily="18" charset="0"/>
              </a:rPr>
              <a:t>and</a:t>
            </a:r>
            <a:r>
              <a:rPr lang="en-US" sz="2400">
                <a:latin typeface="Calibri" panose="020F0502020204030204" pitchFamily="34" charset="0"/>
                <a:ea typeface="Calibri" panose="020F0502020204030204" pitchFamily="34" charset="0"/>
                <a:cs typeface="Times New Roman" panose="02020603050405020304" pitchFamily="18" charset="0"/>
              </a:rPr>
              <a:t> (rem[i,2] = 0)}</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p>
          <a:p>
            <a:r>
              <a:rPr lang="en-US" sz="2400" b="1">
                <a:latin typeface="Calibri" panose="020F0502020204030204" pitchFamily="34" charset="0"/>
                <a:ea typeface="Calibri" panose="020F0502020204030204" pitchFamily="34" charset="0"/>
                <a:cs typeface="Times New Roman" panose="02020603050405020304" pitchFamily="18" charset="0"/>
              </a:rPr>
              <a:t>run</a:t>
            </a:r>
            <a:r>
              <a:rPr lang="en-US" sz="2400">
                <a:latin typeface="Calibri" panose="020F0502020204030204" pitchFamily="34" charset="0"/>
                <a:ea typeface="Calibri" panose="020F0502020204030204" pitchFamily="34" charset="0"/>
                <a:cs typeface="Times New Roman" panose="02020603050405020304" pitchFamily="18" charset="0"/>
              </a:rPr>
              <a:t> {} </a:t>
            </a:r>
            <a:r>
              <a:rPr lang="en-US" sz="2400" b="1">
                <a:latin typeface="Calibri" panose="020F0502020204030204" pitchFamily="34" charset="0"/>
                <a:ea typeface="Calibri" panose="020F0502020204030204" pitchFamily="34" charset="0"/>
                <a:cs typeface="Times New Roman" panose="02020603050405020304" pitchFamily="18" charset="0"/>
              </a:rPr>
              <a:t>for</a:t>
            </a:r>
            <a:r>
              <a:rPr lang="en-US" sz="2400">
                <a:latin typeface="Calibri" panose="020F0502020204030204" pitchFamily="34" charset="0"/>
                <a:ea typeface="Calibri" panose="020F0502020204030204" pitchFamily="34" charset="0"/>
                <a:cs typeface="Times New Roman" panose="02020603050405020304" pitchFamily="18" charset="0"/>
              </a:rPr>
              <a:t> 1 </a:t>
            </a:r>
            <a:r>
              <a:rPr lang="en-US" sz="2400" b="1">
                <a:latin typeface="Calibri" panose="020F0502020204030204" pitchFamily="34" charset="0"/>
                <a:ea typeface="Calibri" panose="020F0502020204030204" pitchFamily="34" charset="0"/>
                <a:cs typeface="Times New Roman" panose="02020603050405020304" pitchFamily="18" charset="0"/>
              </a:rPr>
              <a:t>but</a:t>
            </a:r>
            <a:r>
              <a:rPr lang="en-US" sz="2400">
                <a:latin typeface="Calibri" panose="020F0502020204030204" pitchFamily="34" charset="0"/>
                <a:ea typeface="Calibri" panose="020F0502020204030204" pitchFamily="34" charset="0"/>
                <a:cs typeface="Times New Roman" panose="02020603050405020304" pitchFamily="18" charset="0"/>
              </a:rPr>
              <a:t> 8 </a:t>
            </a:r>
            <a:r>
              <a:rPr lang="en-US" sz="2400" b="1">
                <a:latin typeface="Calibri" panose="020F0502020204030204" pitchFamily="34" charset="0"/>
                <a:ea typeface="Calibri" panose="020F0502020204030204" pitchFamily="34" charset="0"/>
                <a:cs typeface="Times New Roman" panose="02020603050405020304" pitchFamily="18" charset="0"/>
              </a:rPr>
              <a:t>Int</a:t>
            </a:r>
            <a:endParaRPr lang="en-US" sz="2400"/>
          </a:p>
        </p:txBody>
      </p:sp>
      <p:sp>
        <p:nvSpPr>
          <p:cNvPr id="5" name="Rectangle 4">
            <a:extLst>
              <a:ext uri="{FF2B5EF4-FFF2-40B4-BE49-F238E27FC236}">
                <a16:creationId xmlns:a16="http://schemas.microsoft.com/office/drawing/2014/main" id="{FF1B3729-F8EF-4884-BA26-458B84963BD7}"/>
              </a:ext>
            </a:extLst>
          </p:cNvPr>
          <p:cNvSpPr/>
          <p:nvPr/>
        </p:nvSpPr>
        <p:spPr>
          <a:xfrm>
            <a:off x="705197" y="4990871"/>
            <a:ext cx="10515600" cy="1775614"/>
          </a:xfrm>
          <a:prstGeom prst="rect">
            <a:avLst/>
          </a:prstGeom>
        </p:spPr>
        <p:txBody>
          <a:bodyPr wrap="square">
            <a:spAutoFit/>
          </a:bodyPr>
          <a:lstStyle/>
          <a:p>
            <a:pPr>
              <a:lnSpc>
                <a:spcPct val="107000"/>
              </a:lnSpc>
              <a:spcAft>
                <a:spcPts val="800"/>
              </a:spcAft>
            </a:pPr>
            <a:r>
              <a:rPr lang="en-US" sz="2400">
                <a:latin typeface="Calibri" panose="020F0502020204030204" pitchFamily="34" charset="0"/>
                <a:ea typeface="Calibri" panose="020F0502020204030204" pitchFamily="34" charset="0"/>
                <a:cs typeface="Times New Roman" panose="02020603050405020304" pitchFamily="18" charset="0"/>
              </a:rPr>
              <a:t>The </a:t>
            </a:r>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uses a </a:t>
            </a:r>
            <a:r>
              <a:rPr lang="en-US" sz="2400" i="1">
                <a:latin typeface="Calibri" panose="020F0502020204030204" pitchFamily="34" charset="0"/>
                <a:ea typeface="Calibri" panose="020F0502020204030204" pitchFamily="34" charset="0"/>
                <a:cs typeface="Times New Roman" panose="02020603050405020304" pitchFamily="18" charset="0"/>
              </a:rPr>
              <a:t>set comprehension</a:t>
            </a:r>
            <a:r>
              <a:rPr lang="en-US" sz="2400">
                <a:latin typeface="Calibri" panose="020F0502020204030204" pitchFamily="34" charset="0"/>
                <a:ea typeface="Calibri" panose="020F0502020204030204" pitchFamily="34" charset="0"/>
                <a:cs typeface="Times New Roman" panose="02020603050405020304" pitchFamily="18" charset="0"/>
              </a:rPr>
              <a:t> to specify the </a:t>
            </a:r>
            <a:r>
              <a:rPr lang="en-US" sz="2400">
                <a:latin typeface="Courier New" panose="02070309020205020404" pitchFamily="49" charset="0"/>
                <a:ea typeface="Calibri" panose="020F0502020204030204" pitchFamily="34" charset="0"/>
                <a:cs typeface="Times New Roman" panose="02020603050405020304" pitchFamily="18" charset="0"/>
              </a:rPr>
              <a:t>members</a:t>
            </a:r>
            <a:r>
              <a:rPr lang="en-US" sz="2400">
                <a:latin typeface="Calibri" panose="020F0502020204030204" pitchFamily="34" charset="0"/>
                <a:ea typeface="Calibri" panose="020F0502020204030204" pitchFamily="34" charset="0"/>
                <a:cs typeface="Times New Roman" panose="02020603050405020304" pitchFamily="18" charset="0"/>
              </a:rPr>
              <a:t>: The set of all integer i such that i is greater than or equal to 0 </a:t>
            </a:r>
            <a:r>
              <a:rPr lang="en-US" sz="2400" b="1">
                <a:latin typeface="Calibri" panose="020F0502020204030204" pitchFamily="34" charset="0"/>
                <a:ea typeface="Calibri" panose="020F0502020204030204" pitchFamily="34" charset="0"/>
                <a:cs typeface="Times New Roman" panose="02020603050405020304" pitchFamily="18" charset="0"/>
              </a:rPr>
              <a:t>and</a:t>
            </a:r>
            <a:r>
              <a:rPr lang="en-US" sz="2400">
                <a:latin typeface="Calibri" panose="020F0502020204030204" pitchFamily="34" charset="0"/>
                <a:ea typeface="Calibri" panose="020F0502020204030204" pitchFamily="34" charset="0"/>
                <a:cs typeface="Times New Roman" panose="02020603050405020304" pitchFamily="18" charset="0"/>
              </a:rPr>
              <a:t> the remainder of dividing i by 2 is 0.</a:t>
            </a:r>
          </a:p>
          <a:p>
            <a:pPr>
              <a:lnSpc>
                <a:spcPct val="107000"/>
              </a:lnSpc>
              <a:spcAft>
                <a:spcPts val="800"/>
              </a:spcAft>
            </a:pPr>
            <a:r>
              <a:rPr lang="en-US" sz="2400">
                <a:latin typeface="Calibri" panose="020F0502020204030204" pitchFamily="34" charset="0"/>
                <a:ea typeface="Calibri" panose="020F0502020204030204" pitchFamily="34" charset="0"/>
                <a:cs typeface="Times New Roman" panose="02020603050405020304" pitchFamily="18" charset="0"/>
              </a:rPr>
              <a:t>8 </a:t>
            </a:r>
            <a:r>
              <a:rPr lang="en-US" sz="2400" b="1">
                <a:latin typeface="Calibri" panose="020F0502020204030204" pitchFamily="34" charset="0"/>
                <a:ea typeface="Calibri" panose="020F0502020204030204" pitchFamily="34" charset="0"/>
                <a:cs typeface="Times New Roman" panose="02020603050405020304" pitchFamily="18" charset="0"/>
              </a:rPr>
              <a:t>Int</a:t>
            </a:r>
            <a:r>
              <a:rPr lang="en-US" sz="2400">
                <a:latin typeface="Calibri" panose="020F0502020204030204" pitchFamily="34" charset="0"/>
                <a:ea typeface="Calibri" panose="020F0502020204030204" pitchFamily="34" charset="0"/>
                <a:cs typeface="Times New Roman" panose="02020603050405020304" pitchFamily="18" charset="0"/>
              </a:rPr>
              <a:t> does not mean 8 integers. It means an 8-bit signed integer. The range of values for an 8-bit integer is -128 to +127.</a:t>
            </a:r>
          </a:p>
        </p:txBody>
      </p:sp>
    </p:spTree>
    <p:extLst>
      <p:ext uri="{BB962C8B-B14F-4D97-AF65-F5344CB8AC3E}">
        <p14:creationId xmlns:p14="http://schemas.microsoft.com/office/powerpoint/2010/main" val="2970722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CB2718-39C2-4624-9A09-E25FE313B84D}"/>
              </a:ext>
            </a:extLst>
          </p:cNvPr>
          <p:cNvSpPr>
            <a:spLocks noGrp="1"/>
          </p:cNvSpPr>
          <p:nvPr>
            <p:ph type="ctrTitle"/>
          </p:nvPr>
        </p:nvSpPr>
        <p:spPr/>
        <p:txBody>
          <a:bodyPr/>
          <a:lstStyle/>
          <a:p>
            <a:r>
              <a:rPr lang="en-US"/>
              <a:t>Generator Model</a:t>
            </a:r>
          </a:p>
        </p:txBody>
      </p:sp>
    </p:spTree>
    <p:extLst>
      <p:ext uri="{BB962C8B-B14F-4D97-AF65-F5344CB8AC3E}">
        <p14:creationId xmlns:p14="http://schemas.microsoft.com/office/powerpoint/2010/main" val="1379007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0424-FE48-43C5-A620-054C9AFC5AB7}"/>
              </a:ext>
            </a:extLst>
          </p:cNvPr>
          <p:cNvSpPr>
            <a:spLocks noGrp="1"/>
          </p:cNvSpPr>
          <p:nvPr>
            <p:ph type="title"/>
          </p:nvPr>
        </p:nvSpPr>
        <p:spPr/>
        <p:txBody>
          <a:bodyPr/>
          <a:lstStyle/>
          <a:p>
            <a:r>
              <a:rPr lang="en-US"/>
              <a:t>Number line</a:t>
            </a:r>
          </a:p>
        </p:txBody>
      </p:sp>
      <p:sp>
        <p:nvSpPr>
          <p:cNvPr id="3" name="Content Placeholder 2">
            <a:extLst>
              <a:ext uri="{FF2B5EF4-FFF2-40B4-BE49-F238E27FC236}">
                <a16:creationId xmlns:a16="http://schemas.microsoft.com/office/drawing/2014/main" id="{103B6DE3-D2D6-4FC3-8938-BDB56B9C6103}"/>
              </a:ext>
            </a:extLst>
          </p:cNvPr>
          <p:cNvSpPr>
            <a:spLocks noGrp="1"/>
          </p:cNvSpPr>
          <p:nvPr>
            <p:ph idx="1"/>
          </p:nvPr>
        </p:nvSpPr>
        <p:spPr>
          <a:xfrm>
            <a:off x="838200" y="1825625"/>
            <a:ext cx="10515600" cy="1067204"/>
          </a:xfrm>
        </p:spPr>
        <p:txBody>
          <a:bodyPr/>
          <a:lstStyle/>
          <a:p>
            <a:r>
              <a:rPr lang="en-US"/>
              <a:t>Suppose there is a model of a number line in which each integer </a:t>
            </a:r>
            <a:r>
              <a:rPr lang="en-US" i="1"/>
              <a:t>i</a:t>
            </a:r>
            <a:r>
              <a:rPr lang="en-US"/>
              <a:t> is connected to </a:t>
            </a:r>
            <a:r>
              <a:rPr lang="en-US" i="1"/>
              <a:t>i+2</a:t>
            </a:r>
            <a:endParaRPr lang="en-US"/>
          </a:p>
        </p:txBody>
      </p:sp>
      <p:grpSp>
        <p:nvGrpSpPr>
          <p:cNvPr id="4" name="Group 3">
            <a:extLst>
              <a:ext uri="{FF2B5EF4-FFF2-40B4-BE49-F238E27FC236}">
                <a16:creationId xmlns:a16="http://schemas.microsoft.com/office/drawing/2014/main" id="{D25B5241-D18C-435E-8E39-A9A888354F17}"/>
              </a:ext>
            </a:extLst>
          </p:cNvPr>
          <p:cNvGrpSpPr/>
          <p:nvPr/>
        </p:nvGrpSpPr>
        <p:grpSpPr>
          <a:xfrm>
            <a:off x="1534191" y="3027766"/>
            <a:ext cx="4560492" cy="617048"/>
            <a:chOff x="2088012" y="3330676"/>
            <a:chExt cx="4560492" cy="617048"/>
          </a:xfrm>
        </p:grpSpPr>
        <p:sp>
          <p:nvSpPr>
            <p:cNvPr id="5" name="TextBox 4">
              <a:extLst>
                <a:ext uri="{FF2B5EF4-FFF2-40B4-BE49-F238E27FC236}">
                  <a16:creationId xmlns:a16="http://schemas.microsoft.com/office/drawing/2014/main" id="{5E829EC9-EFB5-45AC-A9C4-2514E29901A3}"/>
                </a:ext>
              </a:extLst>
            </p:cNvPr>
            <p:cNvSpPr txBox="1"/>
            <p:nvPr/>
          </p:nvSpPr>
          <p:spPr>
            <a:xfrm>
              <a:off x="4216725" y="3330676"/>
              <a:ext cx="256802" cy="261610"/>
            </a:xfrm>
            <a:prstGeom prst="rect">
              <a:avLst/>
            </a:prstGeom>
            <a:noFill/>
          </p:spPr>
          <p:txBody>
            <a:bodyPr wrap="none" rtlCol="0">
              <a:spAutoFit/>
            </a:bodyPr>
            <a:lstStyle/>
            <a:p>
              <a:r>
                <a:rPr lang="en-US" sz="1100"/>
                <a:t>0</a:t>
              </a:r>
            </a:p>
          </p:txBody>
        </p:sp>
        <p:sp>
          <p:nvSpPr>
            <p:cNvPr id="6" name="Oval 5">
              <a:extLst>
                <a:ext uri="{FF2B5EF4-FFF2-40B4-BE49-F238E27FC236}">
                  <a16:creationId xmlns:a16="http://schemas.microsoft.com/office/drawing/2014/main" id="{6DEE8671-AB4A-4526-9B4B-AC90FCE5860B}"/>
                </a:ext>
              </a:extLst>
            </p:cNvPr>
            <p:cNvSpPr/>
            <p:nvPr/>
          </p:nvSpPr>
          <p:spPr>
            <a:xfrm>
              <a:off x="4319041" y="356847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D572388-C163-4FB3-B5B3-B2C37871D79A}"/>
                </a:ext>
              </a:extLst>
            </p:cNvPr>
            <p:cNvSpPr txBox="1"/>
            <p:nvPr/>
          </p:nvSpPr>
          <p:spPr>
            <a:xfrm>
              <a:off x="4575843" y="3330676"/>
              <a:ext cx="256802" cy="261610"/>
            </a:xfrm>
            <a:prstGeom prst="rect">
              <a:avLst/>
            </a:prstGeom>
            <a:noFill/>
          </p:spPr>
          <p:txBody>
            <a:bodyPr wrap="none" rtlCol="0">
              <a:spAutoFit/>
            </a:bodyPr>
            <a:lstStyle/>
            <a:p>
              <a:r>
                <a:rPr lang="en-US" sz="1100"/>
                <a:t>1</a:t>
              </a:r>
            </a:p>
          </p:txBody>
        </p:sp>
        <p:sp>
          <p:nvSpPr>
            <p:cNvPr id="8" name="Oval 7">
              <a:extLst>
                <a:ext uri="{FF2B5EF4-FFF2-40B4-BE49-F238E27FC236}">
                  <a16:creationId xmlns:a16="http://schemas.microsoft.com/office/drawing/2014/main" id="{E6786E7E-4DA2-4019-A9D0-773F17CC0B1D}"/>
                </a:ext>
              </a:extLst>
            </p:cNvPr>
            <p:cNvSpPr/>
            <p:nvPr/>
          </p:nvSpPr>
          <p:spPr>
            <a:xfrm>
              <a:off x="4678159" y="356847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583C3C6-7088-409C-81BB-F585717AACB9}"/>
                </a:ext>
              </a:extLst>
            </p:cNvPr>
            <p:cNvSpPr txBox="1"/>
            <p:nvPr/>
          </p:nvSpPr>
          <p:spPr>
            <a:xfrm>
              <a:off x="4871568" y="3330676"/>
              <a:ext cx="256802" cy="261610"/>
            </a:xfrm>
            <a:prstGeom prst="rect">
              <a:avLst/>
            </a:prstGeom>
            <a:noFill/>
          </p:spPr>
          <p:txBody>
            <a:bodyPr wrap="none" rtlCol="0">
              <a:spAutoFit/>
            </a:bodyPr>
            <a:lstStyle/>
            <a:p>
              <a:r>
                <a:rPr lang="en-US" sz="1100"/>
                <a:t>2</a:t>
              </a:r>
            </a:p>
          </p:txBody>
        </p:sp>
        <p:sp>
          <p:nvSpPr>
            <p:cNvPr id="10" name="Oval 9">
              <a:extLst>
                <a:ext uri="{FF2B5EF4-FFF2-40B4-BE49-F238E27FC236}">
                  <a16:creationId xmlns:a16="http://schemas.microsoft.com/office/drawing/2014/main" id="{0775DB1C-BEBB-4626-9648-50C1647E8624}"/>
                </a:ext>
              </a:extLst>
            </p:cNvPr>
            <p:cNvSpPr/>
            <p:nvPr/>
          </p:nvSpPr>
          <p:spPr>
            <a:xfrm>
              <a:off x="4973884" y="356847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60D8221-87A1-4035-81C2-F9226056AAA3}"/>
                </a:ext>
              </a:extLst>
            </p:cNvPr>
            <p:cNvSpPr txBox="1"/>
            <p:nvPr/>
          </p:nvSpPr>
          <p:spPr>
            <a:xfrm>
              <a:off x="5230686" y="3330676"/>
              <a:ext cx="256802" cy="261610"/>
            </a:xfrm>
            <a:prstGeom prst="rect">
              <a:avLst/>
            </a:prstGeom>
            <a:noFill/>
          </p:spPr>
          <p:txBody>
            <a:bodyPr wrap="none" rtlCol="0">
              <a:spAutoFit/>
            </a:bodyPr>
            <a:lstStyle/>
            <a:p>
              <a:r>
                <a:rPr lang="en-US" sz="1100"/>
                <a:t>3</a:t>
              </a:r>
            </a:p>
          </p:txBody>
        </p:sp>
        <p:sp>
          <p:nvSpPr>
            <p:cNvPr id="12" name="Oval 11">
              <a:extLst>
                <a:ext uri="{FF2B5EF4-FFF2-40B4-BE49-F238E27FC236}">
                  <a16:creationId xmlns:a16="http://schemas.microsoft.com/office/drawing/2014/main" id="{5FC75E7B-78FE-4901-9369-FCFEAA207F85}"/>
                </a:ext>
              </a:extLst>
            </p:cNvPr>
            <p:cNvSpPr/>
            <p:nvPr/>
          </p:nvSpPr>
          <p:spPr>
            <a:xfrm>
              <a:off x="5333002" y="356847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85FDC12-6871-408C-9F39-8464F63220C9}"/>
                </a:ext>
              </a:extLst>
            </p:cNvPr>
            <p:cNvSpPr txBox="1"/>
            <p:nvPr/>
          </p:nvSpPr>
          <p:spPr>
            <a:xfrm>
              <a:off x="5520192" y="3330676"/>
              <a:ext cx="256802" cy="261610"/>
            </a:xfrm>
            <a:prstGeom prst="rect">
              <a:avLst/>
            </a:prstGeom>
            <a:noFill/>
          </p:spPr>
          <p:txBody>
            <a:bodyPr wrap="none" rtlCol="0">
              <a:spAutoFit/>
            </a:bodyPr>
            <a:lstStyle/>
            <a:p>
              <a:r>
                <a:rPr lang="en-US" sz="1100"/>
                <a:t>4</a:t>
              </a:r>
            </a:p>
          </p:txBody>
        </p:sp>
        <p:sp>
          <p:nvSpPr>
            <p:cNvPr id="14" name="Oval 13">
              <a:extLst>
                <a:ext uri="{FF2B5EF4-FFF2-40B4-BE49-F238E27FC236}">
                  <a16:creationId xmlns:a16="http://schemas.microsoft.com/office/drawing/2014/main" id="{66BCCAEF-5BBE-4E5D-90E5-16B4F8DC3AD3}"/>
                </a:ext>
              </a:extLst>
            </p:cNvPr>
            <p:cNvSpPr/>
            <p:nvPr/>
          </p:nvSpPr>
          <p:spPr>
            <a:xfrm>
              <a:off x="5622508" y="356847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7B0377B-B557-4D68-85A0-EC3314F79F3B}"/>
                </a:ext>
              </a:extLst>
            </p:cNvPr>
            <p:cNvSpPr txBox="1"/>
            <p:nvPr/>
          </p:nvSpPr>
          <p:spPr>
            <a:xfrm>
              <a:off x="5879310" y="3330676"/>
              <a:ext cx="256802" cy="261610"/>
            </a:xfrm>
            <a:prstGeom prst="rect">
              <a:avLst/>
            </a:prstGeom>
            <a:noFill/>
          </p:spPr>
          <p:txBody>
            <a:bodyPr wrap="none" rtlCol="0">
              <a:spAutoFit/>
            </a:bodyPr>
            <a:lstStyle/>
            <a:p>
              <a:r>
                <a:rPr lang="en-US" sz="1100"/>
                <a:t>5</a:t>
              </a:r>
            </a:p>
          </p:txBody>
        </p:sp>
        <p:sp>
          <p:nvSpPr>
            <p:cNvPr id="16" name="Oval 15">
              <a:extLst>
                <a:ext uri="{FF2B5EF4-FFF2-40B4-BE49-F238E27FC236}">
                  <a16:creationId xmlns:a16="http://schemas.microsoft.com/office/drawing/2014/main" id="{94F47089-37AA-4D2C-8DC2-B4F58B62A090}"/>
                </a:ext>
              </a:extLst>
            </p:cNvPr>
            <p:cNvSpPr/>
            <p:nvPr/>
          </p:nvSpPr>
          <p:spPr>
            <a:xfrm>
              <a:off x="5981626" y="356847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831AB21-1F15-404F-87DA-689D8110A7FF}"/>
                </a:ext>
              </a:extLst>
            </p:cNvPr>
            <p:cNvSpPr txBox="1"/>
            <p:nvPr/>
          </p:nvSpPr>
          <p:spPr>
            <a:xfrm>
              <a:off x="3879282" y="3330676"/>
              <a:ext cx="300082" cy="261610"/>
            </a:xfrm>
            <a:prstGeom prst="rect">
              <a:avLst/>
            </a:prstGeom>
            <a:noFill/>
          </p:spPr>
          <p:txBody>
            <a:bodyPr wrap="none" rtlCol="0">
              <a:spAutoFit/>
            </a:bodyPr>
            <a:lstStyle/>
            <a:p>
              <a:r>
                <a:rPr lang="en-US" sz="1100"/>
                <a:t>-1</a:t>
              </a:r>
            </a:p>
          </p:txBody>
        </p:sp>
        <p:sp>
          <p:nvSpPr>
            <p:cNvPr id="18" name="Oval 17">
              <a:extLst>
                <a:ext uri="{FF2B5EF4-FFF2-40B4-BE49-F238E27FC236}">
                  <a16:creationId xmlns:a16="http://schemas.microsoft.com/office/drawing/2014/main" id="{B8A734F9-59C4-4FE3-8E0E-4D66BB885351}"/>
                </a:ext>
              </a:extLst>
            </p:cNvPr>
            <p:cNvSpPr/>
            <p:nvPr/>
          </p:nvSpPr>
          <p:spPr>
            <a:xfrm>
              <a:off x="4019698" y="356847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85BEDF4-09E8-4759-BCD5-21E383598D3D}"/>
                </a:ext>
              </a:extLst>
            </p:cNvPr>
            <p:cNvSpPr txBox="1"/>
            <p:nvPr/>
          </p:nvSpPr>
          <p:spPr>
            <a:xfrm>
              <a:off x="3523279" y="3330676"/>
              <a:ext cx="300082" cy="261610"/>
            </a:xfrm>
            <a:prstGeom prst="rect">
              <a:avLst/>
            </a:prstGeom>
            <a:noFill/>
          </p:spPr>
          <p:txBody>
            <a:bodyPr wrap="none" rtlCol="0">
              <a:spAutoFit/>
            </a:bodyPr>
            <a:lstStyle/>
            <a:p>
              <a:r>
                <a:rPr lang="en-US" sz="1100"/>
                <a:t>-2</a:t>
              </a:r>
            </a:p>
          </p:txBody>
        </p:sp>
        <p:sp>
          <p:nvSpPr>
            <p:cNvPr id="20" name="Oval 19">
              <a:extLst>
                <a:ext uri="{FF2B5EF4-FFF2-40B4-BE49-F238E27FC236}">
                  <a16:creationId xmlns:a16="http://schemas.microsoft.com/office/drawing/2014/main" id="{1BC24E96-842A-49AB-A9C4-3FA570A3CC38}"/>
                </a:ext>
              </a:extLst>
            </p:cNvPr>
            <p:cNvSpPr/>
            <p:nvPr/>
          </p:nvSpPr>
          <p:spPr>
            <a:xfrm>
              <a:off x="3663695" y="356847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089C3C2-D3E9-47E0-B4BC-9962061670A8}"/>
                </a:ext>
              </a:extLst>
            </p:cNvPr>
            <p:cNvSpPr txBox="1"/>
            <p:nvPr/>
          </p:nvSpPr>
          <p:spPr>
            <a:xfrm>
              <a:off x="3223770" y="3330676"/>
              <a:ext cx="300082" cy="261610"/>
            </a:xfrm>
            <a:prstGeom prst="rect">
              <a:avLst/>
            </a:prstGeom>
            <a:noFill/>
          </p:spPr>
          <p:txBody>
            <a:bodyPr wrap="none" rtlCol="0">
              <a:spAutoFit/>
            </a:bodyPr>
            <a:lstStyle/>
            <a:p>
              <a:r>
                <a:rPr lang="en-US" sz="1100"/>
                <a:t>-3</a:t>
              </a:r>
            </a:p>
          </p:txBody>
        </p:sp>
        <p:sp>
          <p:nvSpPr>
            <p:cNvPr id="22" name="Oval 21">
              <a:extLst>
                <a:ext uri="{FF2B5EF4-FFF2-40B4-BE49-F238E27FC236}">
                  <a16:creationId xmlns:a16="http://schemas.microsoft.com/office/drawing/2014/main" id="{BE4F90B9-1CD4-491A-810F-CE54FC97D911}"/>
                </a:ext>
              </a:extLst>
            </p:cNvPr>
            <p:cNvSpPr/>
            <p:nvPr/>
          </p:nvSpPr>
          <p:spPr>
            <a:xfrm>
              <a:off x="3364186" y="356847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1088B2D-D642-4E80-95BD-AA05C0E4CD99}"/>
                </a:ext>
              </a:extLst>
            </p:cNvPr>
            <p:cNvSpPr txBox="1"/>
            <p:nvPr/>
          </p:nvSpPr>
          <p:spPr>
            <a:xfrm>
              <a:off x="2880821" y="3330676"/>
              <a:ext cx="300082" cy="261610"/>
            </a:xfrm>
            <a:prstGeom prst="rect">
              <a:avLst/>
            </a:prstGeom>
            <a:noFill/>
          </p:spPr>
          <p:txBody>
            <a:bodyPr wrap="none" rtlCol="0">
              <a:spAutoFit/>
            </a:bodyPr>
            <a:lstStyle/>
            <a:p>
              <a:r>
                <a:rPr lang="en-US" sz="1100"/>
                <a:t>-4</a:t>
              </a:r>
            </a:p>
          </p:txBody>
        </p:sp>
        <p:sp>
          <p:nvSpPr>
            <p:cNvPr id="24" name="Oval 23">
              <a:extLst>
                <a:ext uri="{FF2B5EF4-FFF2-40B4-BE49-F238E27FC236}">
                  <a16:creationId xmlns:a16="http://schemas.microsoft.com/office/drawing/2014/main" id="{6617C39C-9B11-4367-9192-71FC5ACEC55A}"/>
                </a:ext>
              </a:extLst>
            </p:cNvPr>
            <p:cNvSpPr/>
            <p:nvPr/>
          </p:nvSpPr>
          <p:spPr>
            <a:xfrm>
              <a:off x="3021237" y="356847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F837D50-6A0F-47E9-BE77-C0415A225AAB}"/>
                </a:ext>
              </a:extLst>
            </p:cNvPr>
            <p:cNvSpPr txBox="1"/>
            <p:nvPr/>
          </p:nvSpPr>
          <p:spPr>
            <a:xfrm>
              <a:off x="2566099" y="3330676"/>
              <a:ext cx="300082" cy="261610"/>
            </a:xfrm>
            <a:prstGeom prst="rect">
              <a:avLst/>
            </a:prstGeom>
            <a:noFill/>
          </p:spPr>
          <p:txBody>
            <a:bodyPr wrap="none" rtlCol="0">
              <a:spAutoFit/>
            </a:bodyPr>
            <a:lstStyle/>
            <a:p>
              <a:r>
                <a:rPr lang="en-US" sz="1100"/>
                <a:t>-5</a:t>
              </a:r>
            </a:p>
          </p:txBody>
        </p:sp>
        <p:sp>
          <p:nvSpPr>
            <p:cNvPr id="26" name="Oval 25">
              <a:extLst>
                <a:ext uri="{FF2B5EF4-FFF2-40B4-BE49-F238E27FC236}">
                  <a16:creationId xmlns:a16="http://schemas.microsoft.com/office/drawing/2014/main" id="{E3FDB766-4020-4914-968E-5F9A51B25042}"/>
                </a:ext>
              </a:extLst>
            </p:cNvPr>
            <p:cNvSpPr/>
            <p:nvPr/>
          </p:nvSpPr>
          <p:spPr>
            <a:xfrm>
              <a:off x="2706515" y="356847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239652D-8810-4547-8EF4-A408072FDEDC}"/>
                </a:ext>
              </a:extLst>
            </p:cNvPr>
            <p:cNvSpPr/>
            <p:nvPr/>
          </p:nvSpPr>
          <p:spPr>
            <a:xfrm>
              <a:off x="4347054" y="3597275"/>
              <a:ext cx="631032" cy="204829"/>
            </a:xfrm>
            <a:custGeom>
              <a:avLst/>
              <a:gdLst>
                <a:gd name="connsiteX0" fmla="*/ 0 w 631032"/>
                <a:gd name="connsiteY0" fmla="*/ 0 h 191402"/>
                <a:gd name="connsiteX1" fmla="*/ 104775 w 631032"/>
                <a:gd name="connsiteY1" fmla="*/ 147638 h 191402"/>
                <a:gd name="connsiteX2" fmla="*/ 257175 w 631032"/>
                <a:gd name="connsiteY2" fmla="*/ 183356 h 191402"/>
                <a:gd name="connsiteX3" fmla="*/ 426244 w 631032"/>
                <a:gd name="connsiteY3" fmla="*/ 183356 h 191402"/>
                <a:gd name="connsiteX4" fmla="*/ 514350 w 631032"/>
                <a:gd name="connsiteY4" fmla="*/ 178594 h 191402"/>
                <a:gd name="connsiteX5" fmla="*/ 631032 w 631032"/>
                <a:gd name="connsiteY5" fmla="*/ 26194 h 191402"/>
                <a:gd name="connsiteX0" fmla="*/ 0 w 631032"/>
                <a:gd name="connsiteY0" fmla="*/ 0 h 198825"/>
                <a:gd name="connsiteX1" fmla="*/ 104775 w 631032"/>
                <a:gd name="connsiteY1" fmla="*/ 147638 h 198825"/>
                <a:gd name="connsiteX2" fmla="*/ 257175 w 631032"/>
                <a:gd name="connsiteY2" fmla="*/ 183356 h 198825"/>
                <a:gd name="connsiteX3" fmla="*/ 421482 w 631032"/>
                <a:gd name="connsiteY3" fmla="*/ 197643 h 198825"/>
                <a:gd name="connsiteX4" fmla="*/ 514350 w 631032"/>
                <a:gd name="connsiteY4" fmla="*/ 178594 h 198825"/>
                <a:gd name="connsiteX5" fmla="*/ 631032 w 631032"/>
                <a:gd name="connsiteY5" fmla="*/ 26194 h 198825"/>
                <a:gd name="connsiteX0" fmla="*/ 0 w 631032"/>
                <a:gd name="connsiteY0" fmla="*/ 0 h 207804"/>
                <a:gd name="connsiteX1" fmla="*/ 104775 w 631032"/>
                <a:gd name="connsiteY1" fmla="*/ 147638 h 207804"/>
                <a:gd name="connsiteX2" fmla="*/ 257175 w 631032"/>
                <a:gd name="connsiteY2" fmla="*/ 204787 h 207804"/>
                <a:gd name="connsiteX3" fmla="*/ 421482 w 631032"/>
                <a:gd name="connsiteY3" fmla="*/ 197643 h 207804"/>
                <a:gd name="connsiteX4" fmla="*/ 514350 w 631032"/>
                <a:gd name="connsiteY4" fmla="*/ 178594 h 207804"/>
                <a:gd name="connsiteX5" fmla="*/ 631032 w 631032"/>
                <a:gd name="connsiteY5" fmla="*/ 26194 h 207804"/>
                <a:gd name="connsiteX0" fmla="*/ 0 w 631032"/>
                <a:gd name="connsiteY0" fmla="*/ 0 h 205567"/>
                <a:gd name="connsiteX1" fmla="*/ 104775 w 631032"/>
                <a:gd name="connsiteY1" fmla="*/ 147638 h 205567"/>
                <a:gd name="connsiteX2" fmla="*/ 257175 w 631032"/>
                <a:gd name="connsiteY2" fmla="*/ 204787 h 205567"/>
                <a:gd name="connsiteX3" fmla="*/ 421482 w 631032"/>
                <a:gd name="connsiteY3" fmla="*/ 197643 h 205567"/>
                <a:gd name="connsiteX4" fmla="*/ 514350 w 631032"/>
                <a:gd name="connsiteY4" fmla="*/ 178594 h 205567"/>
                <a:gd name="connsiteX5" fmla="*/ 631032 w 631032"/>
                <a:gd name="connsiteY5" fmla="*/ 26194 h 205567"/>
                <a:gd name="connsiteX0" fmla="*/ 0 w 631032"/>
                <a:gd name="connsiteY0" fmla="*/ 0 h 204829"/>
                <a:gd name="connsiteX1" fmla="*/ 104775 w 631032"/>
                <a:gd name="connsiteY1" fmla="*/ 147638 h 204829"/>
                <a:gd name="connsiteX2" fmla="*/ 257175 w 631032"/>
                <a:gd name="connsiteY2" fmla="*/ 204787 h 204829"/>
                <a:gd name="connsiteX3" fmla="*/ 421482 w 631032"/>
                <a:gd name="connsiteY3" fmla="*/ 197643 h 204829"/>
                <a:gd name="connsiteX4" fmla="*/ 514350 w 631032"/>
                <a:gd name="connsiteY4" fmla="*/ 178594 h 204829"/>
                <a:gd name="connsiteX5" fmla="*/ 631032 w 631032"/>
                <a:gd name="connsiteY5" fmla="*/ 26194 h 20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032" h="204829">
                  <a:moveTo>
                    <a:pt x="0" y="0"/>
                  </a:moveTo>
                  <a:cubicBezTo>
                    <a:pt x="30956" y="58539"/>
                    <a:pt x="61913" y="113507"/>
                    <a:pt x="104775" y="147638"/>
                  </a:cubicBezTo>
                  <a:cubicBezTo>
                    <a:pt x="147637" y="181769"/>
                    <a:pt x="209153" y="205978"/>
                    <a:pt x="257175" y="204787"/>
                  </a:cubicBezTo>
                  <a:cubicBezTo>
                    <a:pt x="305197" y="203596"/>
                    <a:pt x="378620" y="202009"/>
                    <a:pt x="421482" y="197643"/>
                  </a:cubicBezTo>
                  <a:cubicBezTo>
                    <a:pt x="464345" y="193278"/>
                    <a:pt x="479425" y="207169"/>
                    <a:pt x="514350" y="178594"/>
                  </a:cubicBezTo>
                  <a:cubicBezTo>
                    <a:pt x="549275" y="150019"/>
                    <a:pt x="589756" y="89297"/>
                    <a:pt x="631032" y="26194"/>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C2F7A270-528E-4228-9F4A-404453A3AC2F}"/>
                </a:ext>
              </a:extLst>
            </p:cNvPr>
            <p:cNvSpPr/>
            <p:nvPr/>
          </p:nvSpPr>
          <p:spPr>
            <a:xfrm>
              <a:off x="5005163" y="3597275"/>
              <a:ext cx="631032" cy="204829"/>
            </a:xfrm>
            <a:custGeom>
              <a:avLst/>
              <a:gdLst>
                <a:gd name="connsiteX0" fmla="*/ 0 w 631032"/>
                <a:gd name="connsiteY0" fmla="*/ 0 h 191402"/>
                <a:gd name="connsiteX1" fmla="*/ 104775 w 631032"/>
                <a:gd name="connsiteY1" fmla="*/ 147638 h 191402"/>
                <a:gd name="connsiteX2" fmla="*/ 257175 w 631032"/>
                <a:gd name="connsiteY2" fmla="*/ 183356 h 191402"/>
                <a:gd name="connsiteX3" fmla="*/ 426244 w 631032"/>
                <a:gd name="connsiteY3" fmla="*/ 183356 h 191402"/>
                <a:gd name="connsiteX4" fmla="*/ 514350 w 631032"/>
                <a:gd name="connsiteY4" fmla="*/ 178594 h 191402"/>
                <a:gd name="connsiteX5" fmla="*/ 631032 w 631032"/>
                <a:gd name="connsiteY5" fmla="*/ 26194 h 191402"/>
                <a:gd name="connsiteX0" fmla="*/ 0 w 631032"/>
                <a:gd name="connsiteY0" fmla="*/ 0 h 198825"/>
                <a:gd name="connsiteX1" fmla="*/ 104775 w 631032"/>
                <a:gd name="connsiteY1" fmla="*/ 147638 h 198825"/>
                <a:gd name="connsiteX2" fmla="*/ 257175 w 631032"/>
                <a:gd name="connsiteY2" fmla="*/ 183356 h 198825"/>
                <a:gd name="connsiteX3" fmla="*/ 421482 w 631032"/>
                <a:gd name="connsiteY3" fmla="*/ 197643 h 198825"/>
                <a:gd name="connsiteX4" fmla="*/ 514350 w 631032"/>
                <a:gd name="connsiteY4" fmla="*/ 178594 h 198825"/>
                <a:gd name="connsiteX5" fmla="*/ 631032 w 631032"/>
                <a:gd name="connsiteY5" fmla="*/ 26194 h 198825"/>
                <a:gd name="connsiteX0" fmla="*/ 0 w 631032"/>
                <a:gd name="connsiteY0" fmla="*/ 0 h 207804"/>
                <a:gd name="connsiteX1" fmla="*/ 104775 w 631032"/>
                <a:gd name="connsiteY1" fmla="*/ 147638 h 207804"/>
                <a:gd name="connsiteX2" fmla="*/ 257175 w 631032"/>
                <a:gd name="connsiteY2" fmla="*/ 204787 h 207804"/>
                <a:gd name="connsiteX3" fmla="*/ 421482 w 631032"/>
                <a:gd name="connsiteY3" fmla="*/ 197643 h 207804"/>
                <a:gd name="connsiteX4" fmla="*/ 514350 w 631032"/>
                <a:gd name="connsiteY4" fmla="*/ 178594 h 207804"/>
                <a:gd name="connsiteX5" fmla="*/ 631032 w 631032"/>
                <a:gd name="connsiteY5" fmla="*/ 26194 h 207804"/>
                <a:gd name="connsiteX0" fmla="*/ 0 w 631032"/>
                <a:gd name="connsiteY0" fmla="*/ 0 h 205567"/>
                <a:gd name="connsiteX1" fmla="*/ 104775 w 631032"/>
                <a:gd name="connsiteY1" fmla="*/ 147638 h 205567"/>
                <a:gd name="connsiteX2" fmla="*/ 257175 w 631032"/>
                <a:gd name="connsiteY2" fmla="*/ 204787 h 205567"/>
                <a:gd name="connsiteX3" fmla="*/ 421482 w 631032"/>
                <a:gd name="connsiteY3" fmla="*/ 197643 h 205567"/>
                <a:gd name="connsiteX4" fmla="*/ 514350 w 631032"/>
                <a:gd name="connsiteY4" fmla="*/ 178594 h 205567"/>
                <a:gd name="connsiteX5" fmla="*/ 631032 w 631032"/>
                <a:gd name="connsiteY5" fmla="*/ 26194 h 205567"/>
                <a:gd name="connsiteX0" fmla="*/ 0 w 631032"/>
                <a:gd name="connsiteY0" fmla="*/ 0 h 204829"/>
                <a:gd name="connsiteX1" fmla="*/ 104775 w 631032"/>
                <a:gd name="connsiteY1" fmla="*/ 147638 h 204829"/>
                <a:gd name="connsiteX2" fmla="*/ 257175 w 631032"/>
                <a:gd name="connsiteY2" fmla="*/ 204787 h 204829"/>
                <a:gd name="connsiteX3" fmla="*/ 421482 w 631032"/>
                <a:gd name="connsiteY3" fmla="*/ 197643 h 204829"/>
                <a:gd name="connsiteX4" fmla="*/ 514350 w 631032"/>
                <a:gd name="connsiteY4" fmla="*/ 178594 h 204829"/>
                <a:gd name="connsiteX5" fmla="*/ 631032 w 631032"/>
                <a:gd name="connsiteY5" fmla="*/ 26194 h 20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032" h="204829">
                  <a:moveTo>
                    <a:pt x="0" y="0"/>
                  </a:moveTo>
                  <a:cubicBezTo>
                    <a:pt x="30956" y="58539"/>
                    <a:pt x="61913" y="113507"/>
                    <a:pt x="104775" y="147638"/>
                  </a:cubicBezTo>
                  <a:cubicBezTo>
                    <a:pt x="147637" y="181769"/>
                    <a:pt x="209153" y="205978"/>
                    <a:pt x="257175" y="204787"/>
                  </a:cubicBezTo>
                  <a:cubicBezTo>
                    <a:pt x="305197" y="203596"/>
                    <a:pt x="378620" y="202009"/>
                    <a:pt x="421482" y="197643"/>
                  </a:cubicBezTo>
                  <a:cubicBezTo>
                    <a:pt x="464345" y="193278"/>
                    <a:pt x="479425" y="207169"/>
                    <a:pt x="514350" y="178594"/>
                  </a:cubicBezTo>
                  <a:cubicBezTo>
                    <a:pt x="549275" y="150019"/>
                    <a:pt x="589756" y="89297"/>
                    <a:pt x="631032" y="26194"/>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E0D0A43-FAFA-4221-ABBE-584EBC6ADA86}"/>
                </a:ext>
              </a:extLst>
            </p:cNvPr>
            <p:cNvSpPr/>
            <p:nvPr/>
          </p:nvSpPr>
          <p:spPr>
            <a:xfrm>
              <a:off x="3693392" y="3591332"/>
              <a:ext cx="631032" cy="204829"/>
            </a:xfrm>
            <a:custGeom>
              <a:avLst/>
              <a:gdLst>
                <a:gd name="connsiteX0" fmla="*/ 0 w 631032"/>
                <a:gd name="connsiteY0" fmla="*/ 0 h 191402"/>
                <a:gd name="connsiteX1" fmla="*/ 104775 w 631032"/>
                <a:gd name="connsiteY1" fmla="*/ 147638 h 191402"/>
                <a:gd name="connsiteX2" fmla="*/ 257175 w 631032"/>
                <a:gd name="connsiteY2" fmla="*/ 183356 h 191402"/>
                <a:gd name="connsiteX3" fmla="*/ 426244 w 631032"/>
                <a:gd name="connsiteY3" fmla="*/ 183356 h 191402"/>
                <a:gd name="connsiteX4" fmla="*/ 514350 w 631032"/>
                <a:gd name="connsiteY4" fmla="*/ 178594 h 191402"/>
                <a:gd name="connsiteX5" fmla="*/ 631032 w 631032"/>
                <a:gd name="connsiteY5" fmla="*/ 26194 h 191402"/>
                <a:gd name="connsiteX0" fmla="*/ 0 w 631032"/>
                <a:gd name="connsiteY0" fmla="*/ 0 h 198825"/>
                <a:gd name="connsiteX1" fmla="*/ 104775 w 631032"/>
                <a:gd name="connsiteY1" fmla="*/ 147638 h 198825"/>
                <a:gd name="connsiteX2" fmla="*/ 257175 w 631032"/>
                <a:gd name="connsiteY2" fmla="*/ 183356 h 198825"/>
                <a:gd name="connsiteX3" fmla="*/ 421482 w 631032"/>
                <a:gd name="connsiteY3" fmla="*/ 197643 h 198825"/>
                <a:gd name="connsiteX4" fmla="*/ 514350 w 631032"/>
                <a:gd name="connsiteY4" fmla="*/ 178594 h 198825"/>
                <a:gd name="connsiteX5" fmla="*/ 631032 w 631032"/>
                <a:gd name="connsiteY5" fmla="*/ 26194 h 198825"/>
                <a:gd name="connsiteX0" fmla="*/ 0 w 631032"/>
                <a:gd name="connsiteY0" fmla="*/ 0 h 207804"/>
                <a:gd name="connsiteX1" fmla="*/ 104775 w 631032"/>
                <a:gd name="connsiteY1" fmla="*/ 147638 h 207804"/>
                <a:gd name="connsiteX2" fmla="*/ 257175 w 631032"/>
                <a:gd name="connsiteY2" fmla="*/ 204787 h 207804"/>
                <a:gd name="connsiteX3" fmla="*/ 421482 w 631032"/>
                <a:gd name="connsiteY3" fmla="*/ 197643 h 207804"/>
                <a:gd name="connsiteX4" fmla="*/ 514350 w 631032"/>
                <a:gd name="connsiteY4" fmla="*/ 178594 h 207804"/>
                <a:gd name="connsiteX5" fmla="*/ 631032 w 631032"/>
                <a:gd name="connsiteY5" fmla="*/ 26194 h 207804"/>
                <a:gd name="connsiteX0" fmla="*/ 0 w 631032"/>
                <a:gd name="connsiteY0" fmla="*/ 0 h 205567"/>
                <a:gd name="connsiteX1" fmla="*/ 104775 w 631032"/>
                <a:gd name="connsiteY1" fmla="*/ 147638 h 205567"/>
                <a:gd name="connsiteX2" fmla="*/ 257175 w 631032"/>
                <a:gd name="connsiteY2" fmla="*/ 204787 h 205567"/>
                <a:gd name="connsiteX3" fmla="*/ 421482 w 631032"/>
                <a:gd name="connsiteY3" fmla="*/ 197643 h 205567"/>
                <a:gd name="connsiteX4" fmla="*/ 514350 w 631032"/>
                <a:gd name="connsiteY4" fmla="*/ 178594 h 205567"/>
                <a:gd name="connsiteX5" fmla="*/ 631032 w 631032"/>
                <a:gd name="connsiteY5" fmla="*/ 26194 h 205567"/>
                <a:gd name="connsiteX0" fmla="*/ 0 w 631032"/>
                <a:gd name="connsiteY0" fmla="*/ 0 h 204829"/>
                <a:gd name="connsiteX1" fmla="*/ 104775 w 631032"/>
                <a:gd name="connsiteY1" fmla="*/ 147638 h 204829"/>
                <a:gd name="connsiteX2" fmla="*/ 257175 w 631032"/>
                <a:gd name="connsiteY2" fmla="*/ 204787 h 204829"/>
                <a:gd name="connsiteX3" fmla="*/ 421482 w 631032"/>
                <a:gd name="connsiteY3" fmla="*/ 197643 h 204829"/>
                <a:gd name="connsiteX4" fmla="*/ 514350 w 631032"/>
                <a:gd name="connsiteY4" fmla="*/ 178594 h 204829"/>
                <a:gd name="connsiteX5" fmla="*/ 631032 w 631032"/>
                <a:gd name="connsiteY5" fmla="*/ 26194 h 20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032" h="204829">
                  <a:moveTo>
                    <a:pt x="0" y="0"/>
                  </a:moveTo>
                  <a:cubicBezTo>
                    <a:pt x="30956" y="58539"/>
                    <a:pt x="61913" y="113507"/>
                    <a:pt x="104775" y="147638"/>
                  </a:cubicBezTo>
                  <a:cubicBezTo>
                    <a:pt x="147637" y="181769"/>
                    <a:pt x="209153" y="205978"/>
                    <a:pt x="257175" y="204787"/>
                  </a:cubicBezTo>
                  <a:cubicBezTo>
                    <a:pt x="305197" y="203596"/>
                    <a:pt x="378620" y="202009"/>
                    <a:pt x="421482" y="197643"/>
                  </a:cubicBezTo>
                  <a:cubicBezTo>
                    <a:pt x="464345" y="193278"/>
                    <a:pt x="479425" y="207169"/>
                    <a:pt x="514350" y="178594"/>
                  </a:cubicBezTo>
                  <a:cubicBezTo>
                    <a:pt x="549275" y="150019"/>
                    <a:pt x="589756" y="89297"/>
                    <a:pt x="631032" y="26194"/>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DB71742-B231-46F1-8117-EB63AF79F8C1}"/>
                </a:ext>
              </a:extLst>
            </p:cNvPr>
            <p:cNvSpPr/>
            <p:nvPr/>
          </p:nvSpPr>
          <p:spPr>
            <a:xfrm>
              <a:off x="3039533" y="3591331"/>
              <a:ext cx="631032" cy="204829"/>
            </a:xfrm>
            <a:custGeom>
              <a:avLst/>
              <a:gdLst>
                <a:gd name="connsiteX0" fmla="*/ 0 w 631032"/>
                <a:gd name="connsiteY0" fmla="*/ 0 h 191402"/>
                <a:gd name="connsiteX1" fmla="*/ 104775 w 631032"/>
                <a:gd name="connsiteY1" fmla="*/ 147638 h 191402"/>
                <a:gd name="connsiteX2" fmla="*/ 257175 w 631032"/>
                <a:gd name="connsiteY2" fmla="*/ 183356 h 191402"/>
                <a:gd name="connsiteX3" fmla="*/ 426244 w 631032"/>
                <a:gd name="connsiteY3" fmla="*/ 183356 h 191402"/>
                <a:gd name="connsiteX4" fmla="*/ 514350 w 631032"/>
                <a:gd name="connsiteY4" fmla="*/ 178594 h 191402"/>
                <a:gd name="connsiteX5" fmla="*/ 631032 w 631032"/>
                <a:gd name="connsiteY5" fmla="*/ 26194 h 191402"/>
                <a:gd name="connsiteX0" fmla="*/ 0 w 631032"/>
                <a:gd name="connsiteY0" fmla="*/ 0 h 198825"/>
                <a:gd name="connsiteX1" fmla="*/ 104775 w 631032"/>
                <a:gd name="connsiteY1" fmla="*/ 147638 h 198825"/>
                <a:gd name="connsiteX2" fmla="*/ 257175 w 631032"/>
                <a:gd name="connsiteY2" fmla="*/ 183356 h 198825"/>
                <a:gd name="connsiteX3" fmla="*/ 421482 w 631032"/>
                <a:gd name="connsiteY3" fmla="*/ 197643 h 198825"/>
                <a:gd name="connsiteX4" fmla="*/ 514350 w 631032"/>
                <a:gd name="connsiteY4" fmla="*/ 178594 h 198825"/>
                <a:gd name="connsiteX5" fmla="*/ 631032 w 631032"/>
                <a:gd name="connsiteY5" fmla="*/ 26194 h 198825"/>
                <a:gd name="connsiteX0" fmla="*/ 0 w 631032"/>
                <a:gd name="connsiteY0" fmla="*/ 0 h 207804"/>
                <a:gd name="connsiteX1" fmla="*/ 104775 w 631032"/>
                <a:gd name="connsiteY1" fmla="*/ 147638 h 207804"/>
                <a:gd name="connsiteX2" fmla="*/ 257175 w 631032"/>
                <a:gd name="connsiteY2" fmla="*/ 204787 h 207804"/>
                <a:gd name="connsiteX3" fmla="*/ 421482 w 631032"/>
                <a:gd name="connsiteY3" fmla="*/ 197643 h 207804"/>
                <a:gd name="connsiteX4" fmla="*/ 514350 w 631032"/>
                <a:gd name="connsiteY4" fmla="*/ 178594 h 207804"/>
                <a:gd name="connsiteX5" fmla="*/ 631032 w 631032"/>
                <a:gd name="connsiteY5" fmla="*/ 26194 h 207804"/>
                <a:gd name="connsiteX0" fmla="*/ 0 w 631032"/>
                <a:gd name="connsiteY0" fmla="*/ 0 h 205567"/>
                <a:gd name="connsiteX1" fmla="*/ 104775 w 631032"/>
                <a:gd name="connsiteY1" fmla="*/ 147638 h 205567"/>
                <a:gd name="connsiteX2" fmla="*/ 257175 w 631032"/>
                <a:gd name="connsiteY2" fmla="*/ 204787 h 205567"/>
                <a:gd name="connsiteX3" fmla="*/ 421482 w 631032"/>
                <a:gd name="connsiteY3" fmla="*/ 197643 h 205567"/>
                <a:gd name="connsiteX4" fmla="*/ 514350 w 631032"/>
                <a:gd name="connsiteY4" fmla="*/ 178594 h 205567"/>
                <a:gd name="connsiteX5" fmla="*/ 631032 w 631032"/>
                <a:gd name="connsiteY5" fmla="*/ 26194 h 205567"/>
                <a:gd name="connsiteX0" fmla="*/ 0 w 631032"/>
                <a:gd name="connsiteY0" fmla="*/ 0 h 204829"/>
                <a:gd name="connsiteX1" fmla="*/ 104775 w 631032"/>
                <a:gd name="connsiteY1" fmla="*/ 147638 h 204829"/>
                <a:gd name="connsiteX2" fmla="*/ 257175 w 631032"/>
                <a:gd name="connsiteY2" fmla="*/ 204787 h 204829"/>
                <a:gd name="connsiteX3" fmla="*/ 421482 w 631032"/>
                <a:gd name="connsiteY3" fmla="*/ 197643 h 204829"/>
                <a:gd name="connsiteX4" fmla="*/ 514350 w 631032"/>
                <a:gd name="connsiteY4" fmla="*/ 178594 h 204829"/>
                <a:gd name="connsiteX5" fmla="*/ 631032 w 631032"/>
                <a:gd name="connsiteY5" fmla="*/ 26194 h 20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032" h="204829">
                  <a:moveTo>
                    <a:pt x="0" y="0"/>
                  </a:moveTo>
                  <a:cubicBezTo>
                    <a:pt x="30956" y="58539"/>
                    <a:pt x="61913" y="113507"/>
                    <a:pt x="104775" y="147638"/>
                  </a:cubicBezTo>
                  <a:cubicBezTo>
                    <a:pt x="147637" y="181769"/>
                    <a:pt x="209153" y="205978"/>
                    <a:pt x="257175" y="204787"/>
                  </a:cubicBezTo>
                  <a:cubicBezTo>
                    <a:pt x="305197" y="203596"/>
                    <a:pt x="378620" y="202009"/>
                    <a:pt x="421482" y="197643"/>
                  </a:cubicBezTo>
                  <a:cubicBezTo>
                    <a:pt x="464345" y="193278"/>
                    <a:pt x="479425" y="207169"/>
                    <a:pt x="514350" y="178594"/>
                  </a:cubicBezTo>
                  <a:cubicBezTo>
                    <a:pt x="549275" y="150019"/>
                    <a:pt x="589756" y="89297"/>
                    <a:pt x="631032" y="26194"/>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4B0E22A-3154-4B58-87AF-36A4AC561A0A}"/>
                </a:ext>
              </a:extLst>
            </p:cNvPr>
            <p:cNvSpPr/>
            <p:nvPr/>
          </p:nvSpPr>
          <p:spPr>
            <a:xfrm>
              <a:off x="5645192" y="3602287"/>
              <a:ext cx="631032" cy="204829"/>
            </a:xfrm>
            <a:custGeom>
              <a:avLst/>
              <a:gdLst>
                <a:gd name="connsiteX0" fmla="*/ 0 w 631032"/>
                <a:gd name="connsiteY0" fmla="*/ 0 h 191402"/>
                <a:gd name="connsiteX1" fmla="*/ 104775 w 631032"/>
                <a:gd name="connsiteY1" fmla="*/ 147638 h 191402"/>
                <a:gd name="connsiteX2" fmla="*/ 257175 w 631032"/>
                <a:gd name="connsiteY2" fmla="*/ 183356 h 191402"/>
                <a:gd name="connsiteX3" fmla="*/ 426244 w 631032"/>
                <a:gd name="connsiteY3" fmla="*/ 183356 h 191402"/>
                <a:gd name="connsiteX4" fmla="*/ 514350 w 631032"/>
                <a:gd name="connsiteY4" fmla="*/ 178594 h 191402"/>
                <a:gd name="connsiteX5" fmla="*/ 631032 w 631032"/>
                <a:gd name="connsiteY5" fmla="*/ 26194 h 191402"/>
                <a:gd name="connsiteX0" fmla="*/ 0 w 631032"/>
                <a:gd name="connsiteY0" fmla="*/ 0 h 198825"/>
                <a:gd name="connsiteX1" fmla="*/ 104775 w 631032"/>
                <a:gd name="connsiteY1" fmla="*/ 147638 h 198825"/>
                <a:gd name="connsiteX2" fmla="*/ 257175 w 631032"/>
                <a:gd name="connsiteY2" fmla="*/ 183356 h 198825"/>
                <a:gd name="connsiteX3" fmla="*/ 421482 w 631032"/>
                <a:gd name="connsiteY3" fmla="*/ 197643 h 198825"/>
                <a:gd name="connsiteX4" fmla="*/ 514350 w 631032"/>
                <a:gd name="connsiteY4" fmla="*/ 178594 h 198825"/>
                <a:gd name="connsiteX5" fmla="*/ 631032 w 631032"/>
                <a:gd name="connsiteY5" fmla="*/ 26194 h 198825"/>
                <a:gd name="connsiteX0" fmla="*/ 0 w 631032"/>
                <a:gd name="connsiteY0" fmla="*/ 0 h 207804"/>
                <a:gd name="connsiteX1" fmla="*/ 104775 w 631032"/>
                <a:gd name="connsiteY1" fmla="*/ 147638 h 207804"/>
                <a:gd name="connsiteX2" fmla="*/ 257175 w 631032"/>
                <a:gd name="connsiteY2" fmla="*/ 204787 h 207804"/>
                <a:gd name="connsiteX3" fmla="*/ 421482 w 631032"/>
                <a:gd name="connsiteY3" fmla="*/ 197643 h 207804"/>
                <a:gd name="connsiteX4" fmla="*/ 514350 w 631032"/>
                <a:gd name="connsiteY4" fmla="*/ 178594 h 207804"/>
                <a:gd name="connsiteX5" fmla="*/ 631032 w 631032"/>
                <a:gd name="connsiteY5" fmla="*/ 26194 h 207804"/>
                <a:gd name="connsiteX0" fmla="*/ 0 w 631032"/>
                <a:gd name="connsiteY0" fmla="*/ 0 h 205567"/>
                <a:gd name="connsiteX1" fmla="*/ 104775 w 631032"/>
                <a:gd name="connsiteY1" fmla="*/ 147638 h 205567"/>
                <a:gd name="connsiteX2" fmla="*/ 257175 w 631032"/>
                <a:gd name="connsiteY2" fmla="*/ 204787 h 205567"/>
                <a:gd name="connsiteX3" fmla="*/ 421482 w 631032"/>
                <a:gd name="connsiteY3" fmla="*/ 197643 h 205567"/>
                <a:gd name="connsiteX4" fmla="*/ 514350 w 631032"/>
                <a:gd name="connsiteY4" fmla="*/ 178594 h 205567"/>
                <a:gd name="connsiteX5" fmla="*/ 631032 w 631032"/>
                <a:gd name="connsiteY5" fmla="*/ 26194 h 205567"/>
                <a:gd name="connsiteX0" fmla="*/ 0 w 631032"/>
                <a:gd name="connsiteY0" fmla="*/ 0 h 204829"/>
                <a:gd name="connsiteX1" fmla="*/ 104775 w 631032"/>
                <a:gd name="connsiteY1" fmla="*/ 147638 h 204829"/>
                <a:gd name="connsiteX2" fmla="*/ 257175 w 631032"/>
                <a:gd name="connsiteY2" fmla="*/ 204787 h 204829"/>
                <a:gd name="connsiteX3" fmla="*/ 421482 w 631032"/>
                <a:gd name="connsiteY3" fmla="*/ 197643 h 204829"/>
                <a:gd name="connsiteX4" fmla="*/ 514350 w 631032"/>
                <a:gd name="connsiteY4" fmla="*/ 178594 h 204829"/>
                <a:gd name="connsiteX5" fmla="*/ 631032 w 631032"/>
                <a:gd name="connsiteY5" fmla="*/ 26194 h 20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032" h="204829">
                  <a:moveTo>
                    <a:pt x="0" y="0"/>
                  </a:moveTo>
                  <a:cubicBezTo>
                    <a:pt x="30956" y="58539"/>
                    <a:pt x="61913" y="113507"/>
                    <a:pt x="104775" y="147638"/>
                  </a:cubicBezTo>
                  <a:cubicBezTo>
                    <a:pt x="147637" y="181769"/>
                    <a:pt x="209153" y="205978"/>
                    <a:pt x="257175" y="204787"/>
                  </a:cubicBezTo>
                  <a:cubicBezTo>
                    <a:pt x="305197" y="203596"/>
                    <a:pt x="378620" y="202009"/>
                    <a:pt x="421482" y="197643"/>
                  </a:cubicBezTo>
                  <a:cubicBezTo>
                    <a:pt x="464345" y="193278"/>
                    <a:pt x="479425" y="207169"/>
                    <a:pt x="514350" y="178594"/>
                  </a:cubicBezTo>
                  <a:cubicBezTo>
                    <a:pt x="549275" y="150019"/>
                    <a:pt x="589756" y="89297"/>
                    <a:pt x="631032" y="26194"/>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7876A5AC-CD1C-4FA2-ACEA-FDAEEA28CA6E}"/>
                </a:ext>
              </a:extLst>
            </p:cNvPr>
            <p:cNvSpPr/>
            <p:nvPr/>
          </p:nvSpPr>
          <p:spPr>
            <a:xfrm>
              <a:off x="2392685" y="3591329"/>
              <a:ext cx="631032" cy="204829"/>
            </a:xfrm>
            <a:custGeom>
              <a:avLst/>
              <a:gdLst>
                <a:gd name="connsiteX0" fmla="*/ 0 w 631032"/>
                <a:gd name="connsiteY0" fmla="*/ 0 h 191402"/>
                <a:gd name="connsiteX1" fmla="*/ 104775 w 631032"/>
                <a:gd name="connsiteY1" fmla="*/ 147638 h 191402"/>
                <a:gd name="connsiteX2" fmla="*/ 257175 w 631032"/>
                <a:gd name="connsiteY2" fmla="*/ 183356 h 191402"/>
                <a:gd name="connsiteX3" fmla="*/ 426244 w 631032"/>
                <a:gd name="connsiteY3" fmla="*/ 183356 h 191402"/>
                <a:gd name="connsiteX4" fmla="*/ 514350 w 631032"/>
                <a:gd name="connsiteY4" fmla="*/ 178594 h 191402"/>
                <a:gd name="connsiteX5" fmla="*/ 631032 w 631032"/>
                <a:gd name="connsiteY5" fmla="*/ 26194 h 191402"/>
                <a:gd name="connsiteX0" fmla="*/ 0 w 631032"/>
                <a:gd name="connsiteY0" fmla="*/ 0 h 198825"/>
                <a:gd name="connsiteX1" fmla="*/ 104775 w 631032"/>
                <a:gd name="connsiteY1" fmla="*/ 147638 h 198825"/>
                <a:gd name="connsiteX2" fmla="*/ 257175 w 631032"/>
                <a:gd name="connsiteY2" fmla="*/ 183356 h 198825"/>
                <a:gd name="connsiteX3" fmla="*/ 421482 w 631032"/>
                <a:gd name="connsiteY3" fmla="*/ 197643 h 198825"/>
                <a:gd name="connsiteX4" fmla="*/ 514350 w 631032"/>
                <a:gd name="connsiteY4" fmla="*/ 178594 h 198825"/>
                <a:gd name="connsiteX5" fmla="*/ 631032 w 631032"/>
                <a:gd name="connsiteY5" fmla="*/ 26194 h 198825"/>
                <a:gd name="connsiteX0" fmla="*/ 0 w 631032"/>
                <a:gd name="connsiteY0" fmla="*/ 0 h 207804"/>
                <a:gd name="connsiteX1" fmla="*/ 104775 w 631032"/>
                <a:gd name="connsiteY1" fmla="*/ 147638 h 207804"/>
                <a:gd name="connsiteX2" fmla="*/ 257175 w 631032"/>
                <a:gd name="connsiteY2" fmla="*/ 204787 h 207804"/>
                <a:gd name="connsiteX3" fmla="*/ 421482 w 631032"/>
                <a:gd name="connsiteY3" fmla="*/ 197643 h 207804"/>
                <a:gd name="connsiteX4" fmla="*/ 514350 w 631032"/>
                <a:gd name="connsiteY4" fmla="*/ 178594 h 207804"/>
                <a:gd name="connsiteX5" fmla="*/ 631032 w 631032"/>
                <a:gd name="connsiteY5" fmla="*/ 26194 h 207804"/>
                <a:gd name="connsiteX0" fmla="*/ 0 w 631032"/>
                <a:gd name="connsiteY0" fmla="*/ 0 h 205567"/>
                <a:gd name="connsiteX1" fmla="*/ 104775 w 631032"/>
                <a:gd name="connsiteY1" fmla="*/ 147638 h 205567"/>
                <a:gd name="connsiteX2" fmla="*/ 257175 w 631032"/>
                <a:gd name="connsiteY2" fmla="*/ 204787 h 205567"/>
                <a:gd name="connsiteX3" fmla="*/ 421482 w 631032"/>
                <a:gd name="connsiteY3" fmla="*/ 197643 h 205567"/>
                <a:gd name="connsiteX4" fmla="*/ 514350 w 631032"/>
                <a:gd name="connsiteY4" fmla="*/ 178594 h 205567"/>
                <a:gd name="connsiteX5" fmla="*/ 631032 w 631032"/>
                <a:gd name="connsiteY5" fmla="*/ 26194 h 205567"/>
                <a:gd name="connsiteX0" fmla="*/ 0 w 631032"/>
                <a:gd name="connsiteY0" fmla="*/ 0 h 204829"/>
                <a:gd name="connsiteX1" fmla="*/ 104775 w 631032"/>
                <a:gd name="connsiteY1" fmla="*/ 147638 h 204829"/>
                <a:gd name="connsiteX2" fmla="*/ 257175 w 631032"/>
                <a:gd name="connsiteY2" fmla="*/ 204787 h 204829"/>
                <a:gd name="connsiteX3" fmla="*/ 421482 w 631032"/>
                <a:gd name="connsiteY3" fmla="*/ 197643 h 204829"/>
                <a:gd name="connsiteX4" fmla="*/ 514350 w 631032"/>
                <a:gd name="connsiteY4" fmla="*/ 178594 h 204829"/>
                <a:gd name="connsiteX5" fmla="*/ 631032 w 631032"/>
                <a:gd name="connsiteY5" fmla="*/ 26194 h 20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032" h="204829">
                  <a:moveTo>
                    <a:pt x="0" y="0"/>
                  </a:moveTo>
                  <a:cubicBezTo>
                    <a:pt x="30956" y="58539"/>
                    <a:pt x="61913" y="113507"/>
                    <a:pt x="104775" y="147638"/>
                  </a:cubicBezTo>
                  <a:cubicBezTo>
                    <a:pt x="147637" y="181769"/>
                    <a:pt x="209153" y="205978"/>
                    <a:pt x="257175" y="204787"/>
                  </a:cubicBezTo>
                  <a:cubicBezTo>
                    <a:pt x="305197" y="203596"/>
                    <a:pt x="378620" y="202009"/>
                    <a:pt x="421482" y="197643"/>
                  </a:cubicBezTo>
                  <a:cubicBezTo>
                    <a:pt x="464345" y="193278"/>
                    <a:pt x="479425" y="207169"/>
                    <a:pt x="514350" y="178594"/>
                  </a:cubicBezTo>
                  <a:cubicBezTo>
                    <a:pt x="549275" y="150019"/>
                    <a:pt x="589756" y="89297"/>
                    <a:pt x="631032" y="26194"/>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2E27695E-C5BA-4FFD-A69B-B9764C39A769}"/>
                </a:ext>
              </a:extLst>
            </p:cNvPr>
            <p:cNvSpPr/>
            <p:nvPr/>
          </p:nvSpPr>
          <p:spPr>
            <a:xfrm>
              <a:off x="4710113" y="3614738"/>
              <a:ext cx="635793" cy="332986"/>
            </a:xfrm>
            <a:custGeom>
              <a:avLst/>
              <a:gdLst>
                <a:gd name="connsiteX0" fmla="*/ 0 w 635793"/>
                <a:gd name="connsiteY0" fmla="*/ 0 h 326756"/>
                <a:gd name="connsiteX1" fmla="*/ 116681 w 635793"/>
                <a:gd name="connsiteY1" fmla="*/ 276225 h 326756"/>
                <a:gd name="connsiteX2" fmla="*/ 438150 w 635793"/>
                <a:gd name="connsiteY2" fmla="*/ 316706 h 326756"/>
                <a:gd name="connsiteX3" fmla="*/ 540543 w 635793"/>
                <a:gd name="connsiteY3" fmla="*/ 297656 h 326756"/>
                <a:gd name="connsiteX4" fmla="*/ 635793 w 635793"/>
                <a:gd name="connsiteY4" fmla="*/ 26193 h 326756"/>
                <a:gd name="connsiteX0" fmla="*/ 0 w 635793"/>
                <a:gd name="connsiteY0" fmla="*/ 0 h 330462"/>
                <a:gd name="connsiteX1" fmla="*/ 116681 w 635793"/>
                <a:gd name="connsiteY1" fmla="*/ 276225 h 330462"/>
                <a:gd name="connsiteX2" fmla="*/ 252412 w 635793"/>
                <a:gd name="connsiteY2" fmla="*/ 328612 h 330462"/>
                <a:gd name="connsiteX3" fmla="*/ 438150 w 635793"/>
                <a:gd name="connsiteY3" fmla="*/ 316706 h 330462"/>
                <a:gd name="connsiteX4" fmla="*/ 540543 w 635793"/>
                <a:gd name="connsiteY4" fmla="*/ 297656 h 330462"/>
                <a:gd name="connsiteX5" fmla="*/ 635793 w 635793"/>
                <a:gd name="connsiteY5" fmla="*/ 26193 h 330462"/>
                <a:gd name="connsiteX0" fmla="*/ 0 w 635793"/>
                <a:gd name="connsiteY0" fmla="*/ 0 h 334347"/>
                <a:gd name="connsiteX1" fmla="*/ 116681 w 635793"/>
                <a:gd name="connsiteY1" fmla="*/ 276225 h 334347"/>
                <a:gd name="connsiteX2" fmla="*/ 252412 w 635793"/>
                <a:gd name="connsiteY2" fmla="*/ 328612 h 334347"/>
                <a:gd name="connsiteX3" fmla="*/ 438150 w 635793"/>
                <a:gd name="connsiteY3" fmla="*/ 330994 h 334347"/>
                <a:gd name="connsiteX4" fmla="*/ 540543 w 635793"/>
                <a:gd name="connsiteY4" fmla="*/ 297656 h 334347"/>
                <a:gd name="connsiteX5" fmla="*/ 635793 w 635793"/>
                <a:gd name="connsiteY5" fmla="*/ 26193 h 334347"/>
                <a:gd name="connsiteX0" fmla="*/ 0 w 635793"/>
                <a:gd name="connsiteY0" fmla="*/ 0 h 332986"/>
                <a:gd name="connsiteX1" fmla="*/ 116681 w 635793"/>
                <a:gd name="connsiteY1" fmla="*/ 276225 h 332986"/>
                <a:gd name="connsiteX2" fmla="*/ 200025 w 635793"/>
                <a:gd name="connsiteY2" fmla="*/ 328612 h 332986"/>
                <a:gd name="connsiteX3" fmla="*/ 252412 w 635793"/>
                <a:gd name="connsiteY3" fmla="*/ 328612 h 332986"/>
                <a:gd name="connsiteX4" fmla="*/ 438150 w 635793"/>
                <a:gd name="connsiteY4" fmla="*/ 330994 h 332986"/>
                <a:gd name="connsiteX5" fmla="*/ 540543 w 635793"/>
                <a:gd name="connsiteY5" fmla="*/ 297656 h 332986"/>
                <a:gd name="connsiteX6" fmla="*/ 635793 w 635793"/>
                <a:gd name="connsiteY6" fmla="*/ 26193 h 3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793" h="332986">
                  <a:moveTo>
                    <a:pt x="0" y="0"/>
                  </a:moveTo>
                  <a:cubicBezTo>
                    <a:pt x="21828" y="111720"/>
                    <a:pt x="83344" y="221456"/>
                    <a:pt x="116681" y="276225"/>
                  </a:cubicBezTo>
                  <a:cubicBezTo>
                    <a:pt x="150018" y="330994"/>
                    <a:pt x="177403" y="319881"/>
                    <a:pt x="200025" y="328612"/>
                  </a:cubicBezTo>
                  <a:cubicBezTo>
                    <a:pt x="222647" y="337343"/>
                    <a:pt x="213121" y="327421"/>
                    <a:pt x="252412" y="328612"/>
                  </a:cubicBezTo>
                  <a:cubicBezTo>
                    <a:pt x="291703" y="329803"/>
                    <a:pt x="390128" y="336153"/>
                    <a:pt x="438150" y="330994"/>
                  </a:cubicBezTo>
                  <a:cubicBezTo>
                    <a:pt x="486172" y="325835"/>
                    <a:pt x="507603" y="348456"/>
                    <a:pt x="540543" y="297656"/>
                  </a:cubicBezTo>
                  <a:cubicBezTo>
                    <a:pt x="573484" y="246856"/>
                    <a:pt x="604638" y="137715"/>
                    <a:pt x="635793" y="26193"/>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CF32327-033C-4C39-ADE0-DE559B131858}"/>
                </a:ext>
              </a:extLst>
            </p:cNvPr>
            <p:cNvSpPr/>
            <p:nvPr/>
          </p:nvSpPr>
          <p:spPr>
            <a:xfrm>
              <a:off x="5363775" y="3598240"/>
              <a:ext cx="635793" cy="332986"/>
            </a:xfrm>
            <a:custGeom>
              <a:avLst/>
              <a:gdLst>
                <a:gd name="connsiteX0" fmla="*/ 0 w 635793"/>
                <a:gd name="connsiteY0" fmla="*/ 0 h 326756"/>
                <a:gd name="connsiteX1" fmla="*/ 116681 w 635793"/>
                <a:gd name="connsiteY1" fmla="*/ 276225 h 326756"/>
                <a:gd name="connsiteX2" fmla="*/ 438150 w 635793"/>
                <a:gd name="connsiteY2" fmla="*/ 316706 h 326756"/>
                <a:gd name="connsiteX3" fmla="*/ 540543 w 635793"/>
                <a:gd name="connsiteY3" fmla="*/ 297656 h 326756"/>
                <a:gd name="connsiteX4" fmla="*/ 635793 w 635793"/>
                <a:gd name="connsiteY4" fmla="*/ 26193 h 326756"/>
                <a:gd name="connsiteX0" fmla="*/ 0 w 635793"/>
                <a:gd name="connsiteY0" fmla="*/ 0 h 330462"/>
                <a:gd name="connsiteX1" fmla="*/ 116681 w 635793"/>
                <a:gd name="connsiteY1" fmla="*/ 276225 h 330462"/>
                <a:gd name="connsiteX2" fmla="*/ 252412 w 635793"/>
                <a:gd name="connsiteY2" fmla="*/ 328612 h 330462"/>
                <a:gd name="connsiteX3" fmla="*/ 438150 w 635793"/>
                <a:gd name="connsiteY3" fmla="*/ 316706 h 330462"/>
                <a:gd name="connsiteX4" fmla="*/ 540543 w 635793"/>
                <a:gd name="connsiteY4" fmla="*/ 297656 h 330462"/>
                <a:gd name="connsiteX5" fmla="*/ 635793 w 635793"/>
                <a:gd name="connsiteY5" fmla="*/ 26193 h 330462"/>
                <a:gd name="connsiteX0" fmla="*/ 0 w 635793"/>
                <a:gd name="connsiteY0" fmla="*/ 0 h 334347"/>
                <a:gd name="connsiteX1" fmla="*/ 116681 w 635793"/>
                <a:gd name="connsiteY1" fmla="*/ 276225 h 334347"/>
                <a:gd name="connsiteX2" fmla="*/ 252412 w 635793"/>
                <a:gd name="connsiteY2" fmla="*/ 328612 h 334347"/>
                <a:gd name="connsiteX3" fmla="*/ 438150 w 635793"/>
                <a:gd name="connsiteY3" fmla="*/ 330994 h 334347"/>
                <a:gd name="connsiteX4" fmla="*/ 540543 w 635793"/>
                <a:gd name="connsiteY4" fmla="*/ 297656 h 334347"/>
                <a:gd name="connsiteX5" fmla="*/ 635793 w 635793"/>
                <a:gd name="connsiteY5" fmla="*/ 26193 h 334347"/>
                <a:gd name="connsiteX0" fmla="*/ 0 w 635793"/>
                <a:gd name="connsiteY0" fmla="*/ 0 h 332986"/>
                <a:gd name="connsiteX1" fmla="*/ 116681 w 635793"/>
                <a:gd name="connsiteY1" fmla="*/ 276225 h 332986"/>
                <a:gd name="connsiteX2" fmla="*/ 200025 w 635793"/>
                <a:gd name="connsiteY2" fmla="*/ 328612 h 332986"/>
                <a:gd name="connsiteX3" fmla="*/ 252412 w 635793"/>
                <a:gd name="connsiteY3" fmla="*/ 328612 h 332986"/>
                <a:gd name="connsiteX4" fmla="*/ 438150 w 635793"/>
                <a:gd name="connsiteY4" fmla="*/ 330994 h 332986"/>
                <a:gd name="connsiteX5" fmla="*/ 540543 w 635793"/>
                <a:gd name="connsiteY5" fmla="*/ 297656 h 332986"/>
                <a:gd name="connsiteX6" fmla="*/ 635793 w 635793"/>
                <a:gd name="connsiteY6" fmla="*/ 26193 h 3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793" h="332986">
                  <a:moveTo>
                    <a:pt x="0" y="0"/>
                  </a:moveTo>
                  <a:cubicBezTo>
                    <a:pt x="21828" y="111720"/>
                    <a:pt x="83344" y="221456"/>
                    <a:pt x="116681" y="276225"/>
                  </a:cubicBezTo>
                  <a:cubicBezTo>
                    <a:pt x="150018" y="330994"/>
                    <a:pt x="177403" y="319881"/>
                    <a:pt x="200025" y="328612"/>
                  </a:cubicBezTo>
                  <a:cubicBezTo>
                    <a:pt x="222647" y="337343"/>
                    <a:pt x="213121" y="327421"/>
                    <a:pt x="252412" y="328612"/>
                  </a:cubicBezTo>
                  <a:cubicBezTo>
                    <a:pt x="291703" y="329803"/>
                    <a:pt x="390128" y="336153"/>
                    <a:pt x="438150" y="330994"/>
                  </a:cubicBezTo>
                  <a:cubicBezTo>
                    <a:pt x="486172" y="325835"/>
                    <a:pt x="507603" y="348456"/>
                    <a:pt x="540543" y="297656"/>
                  </a:cubicBezTo>
                  <a:cubicBezTo>
                    <a:pt x="573484" y="246856"/>
                    <a:pt x="604638" y="137715"/>
                    <a:pt x="635793" y="26193"/>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8D19772-C4CA-46B6-9F3A-0DBEB2EB393A}"/>
                </a:ext>
              </a:extLst>
            </p:cNvPr>
            <p:cNvSpPr/>
            <p:nvPr/>
          </p:nvSpPr>
          <p:spPr>
            <a:xfrm>
              <a:off x="6012711" y="3609197"/>
              <a:ext cx="635793" cy="332986"/>
            </a:xfrm>
            <a:custGeom>
              <a:avLst/>
              <a:gdLst>
                <a:gd name="connsiteX0" fmla="*/ 0 w 635793"/>
                <a:gd name="connsiteY0" fmla="*/ 0 h 326756"/>
                <a:gd name="connsiteX1" fmla="*/ 116681 w 635793"/>
                <a:gd name="connsiteY1" fmla="*/ 276225 h 326756"/>
                <a:gd name="connsiteX2" fmla="*/ 438150 w 635793"/>
                <a:gd name="connsiteY2" fmla="*/ 316706 h 326756"/>
                <a:gd name="connsiteX3" fmla="*/ 540543 w 635793"/>
                <a:gd name="connsiteY3" fmla="*/ 297656 h 326756"/>
                <a:gd name="connsiteX4" fmla="*/ 635793 w 635793"/>
                <a:gd name="connsiteY4" fmla="*/ 26193 h 326756"/>
                <a:gd name="connsiteX0" fmla="*/ 0 w 635793"/>
                <a:gd name="connsiteY0" fmla="*/ 0 h 330462"/>
                <a:gd name="connsiteX1" fmla="*/ 116681 w 635793"/>
                <a:gd name="connsiteY1" fmla="*/ 276225 h 330462"/>
                <a:gd name="connsiteX2" fmla="*/ 252412 w 635793"/>
                <a:gd name="connsiteY2" fmla="*/ 328612 h 330462"/>
                <a:gd name="connsiteX3" fmla="*/ 438150 w 635793"/>
                <a:gd name="connsiteY3" fmla="*/ 316706 h 330462"/>
                <a:gd name="connsiteX4" fmla="*/ 540543 w 635793"/>
                <a:gd name="connsiteY4" fmla="*/ 297656 h 330462"/>
                <a:gd name="connsiteX5" fmla="*/ 635793 w 635793"/>
                <a:gd name="connsiteY5" fmla="*/ 26193 h 330462"/>
                <a:gd name="connsiteX0" fmla="*/ 0 w 635793"/>
                <a:gd name="connsiteY0" fmla="*/ 0 h 334347"/>
                <a:gd name="connsiteX1" fmla="*/ 116681 w 635793"/>
                <a:gd name="connsiteY1" fmla="*/ 276225 h 334347"/>
                <a:gd name="connsiteX2" fmla="*/ 252412 w 635793"/>
                <a:gd name="connsiteY2" fmla="*/ 328612 h 334347"/>
                <a:gd name="connsiteX3" fmla="*/ 438150 w 635793"/>
                <a:gd name="connsiteY3" fmla="*/ 330994 h 334347"/>
                <a:gd name="connsiteX4" fmla="*/ 540543 w 635793"/>
                <a:gd name="connsiteY4" fmla="*/ 297656 h 334347"/>
                <a:gd name="connsiteX5" fmla="*/ 635793 w 635793"/>
                <a:gd name="connsiteY5" fmla="*/ 26193 h 334347"/>
                <a:gd name="connsiteX0" fmla="*/ 0 w 635793"/>
                <a:gd name="connsiteY0" fmla="*/ 0 h 332986"/>
                <a:gd name="connsiteX1" fmla="*/ 116681 w 635793"/>
                <a:gd name="connsiteY1" fmla="*/ 276225 h 332986"/>
                <a:gd name="connsiteX2" fmla="*/ 200025 w 635793"/>
                <a:gd name="connsiteY2" fmla="*/ 328612 h 332986"/>
                <a:gd name="connsiteX3" fmla="*/ 252412 w 635793"/>
                <a:gd name="connsiteY3" fmla="*/ 328612 h 332986"/>
                <a:gd name="connsiteX4" fmla="*/ 438150 w 635793"/>
                <a:gd name="connsiteY4" fmla="*/ 330994 h 332986"/>
                <a:gd name="connsiteX5" fmla="*/ 540543 w 635793"/>
                <a:gd name="connsiteY5" fmla="*/ 297656 h 332986"/>
                <a:gd name="connsiteX6" fmla="*/ 635793 w 635793"/>
                <a:gd name="connsiteY6" fmla="*/ 26193 h 3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793" h="332986">
                  <a:moveTo>
                    <a:pt x="0" y="0"/>
                  </a:moveTo>
                  <a:cubicBezTo>
                    <a:pt x="21828" y="111720"/>
                    <a:pt x="83344" y="221456"/>
                    <a:pt x="116681" y="276225"/>
                  </a:cubicBezTo>
                  <a:cubicBezTo>
                    <a:pt x="150018" y="330994"/>
                    <a:pt x="177403" y="319881"/>
                    <a:pt x="200025" y="328612"/>
                  </a:cubicBezTo>
                  <a:cubicBezTo>
                    <a:pt x="222647" y="337343"/>
                    <a:pt x="213121" y="327421"/>
                    <a:pt x="252412" y="328612"/>
                  </a:cubicBezTo>
                  <a:cubicBezTo>
                    <a:pt x="291703" y="329803"/>
                    <a:pt x="390128" y="336153"/>
                    <a:pt x="438150" y="330994"/>
                  </a:cubicBezTo>
                  <a:cubicBezTo>
                    <a:pt x="486172" y="325835"/>
                    <a:pt x="507603" y="348456"/>
                    <a:pt x="540543" y="297656"/>
                  </a:cubicBezTo>
                  <a:cubicBezTo>
                    <a:pt x="573484" y="246856"/>
                    <a:pt x="604638" y="137715"/>
                    <a:pt x="635793" y="26193"/>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B5EC594-895C-42EF-B875-2BEDB6D4AA02}"/>
                </a:ext>
              </a:extLst>
            </p:cNvPr>
            <p:cNvSpPr/>
            <p:nvPr/>
          </p:nvSpPr>
          <p:spPr>
            <a:xfrm>
              <a:off x="4053586" y="3598240"/>
              <a:ext cx="635793" cy="332986"/>
            </a:xfrm>
            <a:custGeom>
              <a:avLst/>
              <a:gdLst>
                <a:gd name="connsiteX0" fmla="*/ 0 w 635793"/>
                <a:gd name="connsiteY0" fmla="*/ 0 h 326756"/>
                <a:gd name="connsiteX1" fmla="*/ 116681 w 635793"/>
                <a:gd name="connsiteY1" fmla="*/ 276225 h 326756"/>
                <a:gd name="connsiteX2" fmla="*/ 438150 w 635793"/>
                <a:gd name="connsiteY2" fmla="*/ 316706 h 326756"/>
                <a:gd name="connsiteX3" fmla="*/ 540543 w 635793"/>
                <a:gd name="connsiteY3" fmla="*/ 297656 h 326756"/>
                <a:gd name="connsiteX4" fmla="*/ 635793 w 635793"/>
                <a:gd name="connsiteY4" fmla="*/ 26193 h 326756"/>
                <a:gd name="connsiteX0" fmla="*/ 0 w 635793"/>
                <a:gd name="connsiteY0" fmla="*/ 0 h 330462"/>
                <a:gd name="connsiteX1" fmla="*/ 116681 w 635793"/>
                <a:gd name="connsiteY1" fmla="*/ 276225 h 330462"/>
                <a:gd name="connsiteX2" fmla="*/ 252412 w 635793"/>
                <a:gd name="connsiteY2" fmla="*/ 328612 h 330462"/>
                <a:gd name="connsiteX3" fmla="*/ 438150 w 635793"/>
                <a:gd name="connsiteY3" fmla="*/ 316706 h 330462"/>
                <a:gd name="connsiteX4" fmla="*/ 540543 w 635793"/>
                <a:gd name="connsiteY4" fmla="*/ 297656 h 330462"/>
                <a:gd name="connsiteX5" fmla="*/ 635793 w 635793"/>
                <a:gd name="connsiteY5" fmla="*/ 26193 h 330462"/>
                <a:gd name="connsiteX0" fmla="*/ 0 w 635793"/>
                <a:gd name="connsiteY0" fmla="*/ 0 h 334347"/>
                <a:gd name="connsiteX1" fmla="*/ 116681 w 635793"/>
                <a:gd name="connsiteY1" fmla="*/ 276225 h 334347"/>
                <a:gd name="connsiteX2" fmla="*/ 252412 w 635793"/>
                <a:gd name="connsiteY2" fmla="*/ 328612 h 334347"/>
                <a:gd name="connsiteX3" fmla="*/ 438150 w 635793"/>
                <a:gd name="connsiteY3" fmla="*/ 330994 h 334347"/>
                <a:gd name="connsiteX4" fmla="*/ 540543 w 635793"/>
                <a:gd name="connsiteY4" fmla="*/ 297656 h 334347"/>
                <a:gd name="connsiteX5" fmla="*/ 635793 w 635793"/>
                <a:gd name="connsiteY5" fmla="*/ 26193 h 334347"/>
                <a:gd name="connsiteX0" fmla="*/ 0 w 635793"/>
                <a:gd name="connsiteY0" fmla="*/ 0 h 332986"/>
                <a:gd name="connsiteX1" fmla="*/ 116681 w 635793"/>
                <a:gd name="connsiteY1" fmla="*/ 276225 h 332986"/>
                <a:gd name="connsiteX2" fmla="*/ 200025 w 635793"/>
                <a:gd name="connsiteY2" fmla="*/ 328612 h 332986"/>
                <a:gd name="connsiteX3" fmla="*/ 252412 w 635793"/>
                <a:gd name="connsiteY3" fmla="*/ 328612 h 332986"/>
                <a:gd name="connsiteX4" fmla="*/ 438150 w 635793"/>
                <a:gd name="connsiteY4" fmla="*/ 330994 h 332986"/>
                <a:gd name="connsiteX5" fmla="*/ 540543 w 635793"/>
                <a:gd name="connsiteY5" fmla="*/ 297656 h 332986"/>
                <a:gd name="connsiteX6" fmla="*/ 635793 w 635793"/>
                <a:gd name="connsiteY6" fmla="*/ 26193 h 3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793" h="332986">
                  <a:moveTo>
                    <a:pt x="0" y="0"/>
                  </a:moveTo>
                  <a:cubicBezTo>
                    <a:pt x="21828" y="111720"/>
                    <a:pt x="83344" y="221456"/>
                    <a:pt x="116681" y="276225"/>
                  </a:cubicBezTo>
                  <a:cubicBezTo>
                    <a:pt x="150018" y="330994"/>
                    <a:pt x="177403" y="319881"/>
                    <a:pt x="200025" y="328612"/>
                  </a:cubicBezTo>
                  <a:cubicBezTo>
                    <a:pt x="222647" y="337343"/>
                    <a:pt x="213121" y="327421"/>
                    <a:pt x="252412" y="328612"/>
                  </a:cubicBezTo>
                  <a:cubicBezTo>
                    <a:pt x="291703" y="329803"/>
                    <a:pt x="390128" y="336153"/>
                    <a:pt x="438150" y="330994"/>
                  </a:cubicBezTo>
                  <a:cubicBezTo>
                    <a:pt x="486172" y="325835"/>
                    <a:pt x="507603" y="348456"/>
                    <a:pt x="540543" y="297656"/>
                  </a:cubicBezTo>
                  <a:cubicBezTo>
                    <a:pt x="573484" y="246856"/>
                    <a:pt x="604638" y="137715"/>
                    <a:pt x="635793" y="26193"/>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15DDB970-C652-4AAF-9859-8005A971B46F}"/>
                </a:ext>
              </a:extLst>
            </p:cNvPr>
            <p:cNvSpPr/>
            <p:nvPr/>
          </p:nvSpPr>
          <p:spPr>
            <a:xfrm>
              <a:off x="3399877" y="3598240"/>
              <a:ext cx="635793" cy="332986"/>
            </a:xfrm>
            <a:custGeom>
              <a:avLst/>
              <a:gdLst>
                <a:gd name="connsiteX0" fmla="*/ 0 w 635793"/>
                <a:gd name="connsiteY0" fmla="*/ 0 h 326756"/>
                <a:gd name="connsiteX1" fmla="*/ 116681 w 635793"/>
                <a:gd name="connsiteY1" fmla="*/ 276225 h 326756"/>
                <a:gd name="connsiteX2" fmla="*/ 438150 w 635793"/>
                <a:gd name="connsiteY2" fmla="*/ 316706 h 326756"/>
                <a:gd name="connsiteX3" fmla="*/ 540543 w 635793"/>
                <a:gd name="connsiteY3" fmla="*/ 297656 h 326756"/>
                <a:gd name="connsiteX4" fmla="*/ 635793 w 635793"/>
                <a:gd name="connsiteY4" fmla="*/ 26193 h 326756"/>
                <a:gd name="connsiteX0" fmla="*/ 0 w 635793"/>
                <a:gd name="connsiteY0" fmla="*/ 0 h 330462"/>
                <a:gd name="connsiteX1" fmla="*/ 116681 w 635793"/>
                <a:gd name="connsiteY1" fmla="*/ 276225 h 330462"/>
                <a:gd name="connsiteX2" fmla="*/ 252412 w 635793"/>
                <a:gd name="connsiteY2" fmla="*/ 328612 h 330462"/>
                <a:gd name="connsiteX3" fmla="*/ 438150 w 635793"/>
                <a:gd name="connsiteY3" fmla="*/ 316706 h 330462"/>
                <a:gd name="connsiteX4" fmla="*/ 540543 w 635793"/>
                <a:gd name="connsiteY4" fmla="*/ 297656 h 330462"/>
                <a:gd name="connsiteX5" fmla="*/ 635793 w 635793"/>
                <a:gd name="connsiteY5" fmla="*/ 26193 h 330462"/>
                <a:gd name="connsiteX0" fmla="*/ 0 w 635793"/>
                <a:gd name="connsiteY0" fmla="*/ 0 h 334347"/>
                <a:gd name="connsiteX1" fmla="*/ 116681 w 635793"/>
                <a:gd name="connsiteY1" fmla="*/ 276225 h 334347"/>
                <a:gd name="connsiteX2" fmla="*/ 252412 w 635793"/>
                <a:gd name="connsiteY2" fmla="*/ 328612 h 334347"/>
                <a:gd name="connsiteX3" fmla="*/ 438150 w 635793"/>
                <a:gd name="connsiteY3" fmla="*/ 330994 h 334347"/>
                <a:gd name="connsiteX4" fmla="*/ 540543 w 635793"/>
                <a:gd name="connsiteY4" fmla="*/ 297656 h 334347"/>
                <a:gd name="connsiteX5" fmla="*/ 635793 w 635793"/>
                <a:gd name="connsiteY5" fmla="*/ 26193 h 334347"/>
                <a:gd name="connsiteX0" fmla="*/ 0 w 635793"/>
                <a:gd name="connsiteY0" fmla="*/ 0 h 332986"/>
                <a:gd name="connsiteX1" fmla="*/ 116681 w 635793"/>
                <a:gd name="connsiteY1" fmla="*/ 276225 h 332986"/>
                <a:gd name="connsiteX2" fmla="*/ 200025 w 635793"/>
                <a:gd name="connsiteY2" fmla="*/ 328612 h 332986"/>
                <a:gd name="connsiteX3" fmla="*/ 252412 w 635793"/>
                <a:gd name="connsiteY3" fmla="*/ 328612 h 332986"/>
                <a:gd name="connsiteX4" fmla="*/ 438150 w 635793"/>
                <a:gd name="connsiteY4" fmla="*/ 330994 h 332986"/>
                <a:gd name="connsiteX5" fmla="*/ 540543 w 635793"/>
                <a:gd name="connsiteY5" fmla="*/ 297656 h 332986"/>
                <a:gd name="connsiteX6" fmla="*/ 635793 w 635793"/>
                <a:gd name="connsiteY6" fmla="*/ 26193 h 3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793" h="332986">
                  <a:moveTo>
                    <a:pt x="0" y="0"/>
                  </a:moveTo>
                  <a:cubicBezTo>
                    <a:pt x="21828" y="111720"/>
                    <a:pt x="83344" y="221456"/>
                    <a:pt x="116681" y="276225"/>
                  </a:cubicBezTo>
                  <a:cubicBezTo>
                    <a:pt x="150018" y="330994"/>
                    <a:pt x="177403" y="319881"/>
                    <a:pt x="200025" y="328612"/>
                  </a:cubicBezTo>
                  <a:cubicBezTo>
                    <a:pt x="222647" y="337343"/>
                    <a:pt x="213121" y="327421"/>
                    <a:pt x="252412" y="328612"/>
                  </a:cubicBezTo>
                  <a:cubicBezTo>
                    <a:pt x="291703" y="329803"/>
                    <a:pt x="390128" y="336153"/>
                    <a:pt x="438150" y="330994"/>
                  </a:cubicBezTo>
                  <a:cubicBezTo>
                    <a:pt x="486172" y="325835"/>
                    <a:pt x="507603" y="348456"/>
                    <a:pt x="540543" y="297656"/>
                  </a:cubicBezTo>
                  <a:cubicBezTo>
                    <a:pt x="573484" y="246856"/>
                    <a:pt x="604638" y="137715"/>
                    <a:pt x="635793" y="26193"/>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6D2D73F3-B0A3-4595-A567-1B3FC3DA8C40}"/>
                </a:ext>
              </a:extLst>
            </p:cNvPr>
            <p:cNvSpPr/>
            <p:nvPr/>
          </p:nvSpPr>
          <p:spPr>
            <a:xfrm>
              <a:off x="2739621" y="3598240"/>
              <a:ext cx="635793" cy="332986"/>
            </a:xfrm>
            <a:custGeom>
              <a:avLst/>
              <a:gdLst>
                <a:gd name="connsiteX0" fmla="*/ 0 w 635793"/>
                <a:gd name="connsiteY0" fmla="*/ 0 h 326756"/>
                <a:gd name="connsiteX1" fmla="*/ 116681 w 635793"/>
                <a:gd name="connsiteY1" fmla="*/ 276225 h 326756"/>
                <a:gd name="connsiteX2" fmla="*/ 438150 w 635793"/>
                <a:gd name="connsiteY2" fmla="*/ 316706 h 326756"/>
                <a:gd name="connsiteX3" fmla="*/ 540543 w 635793"/>
                <a:gd name="connsiteY3" fmla="*/ 297656 h 326756"/>
                <a:gd name="connsiteX4" fmla="*/ 635793 w 635793"/>
                <a:gd name="connsiteY4" fmla="*/ 26193 h 326756"/>
                <a:gd name="connsiteX0" fmla="*/ 0 w 635793"/>
                <a:gd name="connsiteY0" fmla="*/ 0 h 330462"/>
                <a:gd name="connsiteX1" fmla="*/ 116681 w 635793"/>
                <a:gd name="connsiteY1" fmla="*/ 276225 h 330462"/>
                <a:gd name="connsiteX2" fmla="*/ 252412 w 635793"/>
                <a:gd name="connsiteY2" fmla="*/ 328612 h 330462"/>
                <a:gd name="connsiteX3" fmla="*/ 438150 w 635793"/>
                <a:gd name="connsiteY3" fmla="*/ 316706 h 330462"/>
                <a:gd name="connsiteX4" fmla="*/ 540543 w 635793"/>
                <a:gd name="connsiteY4" fmla="*/ 297656 h 330462"/>
                <a:gd name="connsiteX5" fmla="*/ 635793 w 635793"/>
                <a:gd name="connsiteY5" fmla="*/ 26193 h 330462"/>
                <a:gd name="connsiteX0" fmla="*/ 0 w 635793"/>
                <a:gd name="connsiteY0" fmla="*/ 0 h 334347"/>
                <a:gd name="connsiteX1" fmla="*/ 116681 w 635793"/>
                <a:gd name="connsiteY1" fmla="*/ 276225 h 334347"/>
                <a:gd name="connsiteX2" fmla="*/ 252412 w 635793"/>
                <a:gd name="connsiteY2" fmla="*/ 328612 h 334347"/>
                <a:gd name="connsiteX3" fmla="*/ 438150 w 635793"/>
                <a:gd name="connsiteY3" fmla="*/ 330994 h 334347"/>
                <a:gd name="connsiteX4" fmla="*/ 540543 w 635793"/>
                <a:gd name="connsiteY4" fmla="*/ 297656 h 334347"/>
                <a:gd name="connsiteX5" fmla="*/ 635793 w 635793"/>
                <a:gd name="connsiteY5" fmla="*/ 26193 h 334347"/>
                <a:gd name="connsiteX0" fmla="*/ 0 w 635793"/>
                <a:gd name="connsiteY0" fmla="*/ 0 h 332986"/>
                <a:gd name="connsiteX1" fmla="*/ 116681 w 635793"/>
                <a:gd name="connsiteY1" fmla="*/ 276225 h 332986"/>
                <a:gd name="connsiteX2" fmla="*/ 200025 w 635793"/>
                <a:gd name="connsiteY2" fmla="*/ 328612 h 332986"/>
                <a:gd name="connsiteX3" fmla="*/ 252412 w 635793"/>
                <a:gd name="connsiteY3" fmla="*/ 328612 h 332986"/>
                <a:gd name="connsiteX4" fmla="*/ 438150 w 635793"/>
                <a:gd name="connsiteY4" fmla="*/ 330994 h 332986"/>
                <a:gd name="connsiteX5" fmla="*/ 540543 w 635793"/>
                <a:gd name="connsiteY5" fmla="*/ 297656 h 332986"/>
                <a:gd name="connsiteX6" fmla="*/ 635793 w 635793"/>
                <a:gd name="connsiteY6" fmla="*/ 26193 h 3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793" h="332986">
                  <a:moveTo>
                    <a:pt x="0" y="0"/>
                  </a:moveTo>
                  <a:cubicBezTo>
                    <a:pt x="21828" y="111720"/>
                    <a:pt x="83344" y="221456"/>
                    <a:pt x="116681" y="276225"/>
                  </a:cubicBezTo>
                  <a:cubicBezTo>
                    <a:pt x="150018" y="330994"/>
                    <a:pt x="177403" y="319881"/>
                    <a:pt x="200025" y="328612"/>
                  </a:cubicBezTo>
                  <a:cubicBezTo>
                    <a:pt x="222647" y="337343"/>
                    <a:pt x="213121" y="327421"/>
                    <a:pt x="252412" y="328612"/>
                  </a:cubicBezTo>
                  <a:cubicBezTo>
                    <a:pt x="291703" y="329803"/>
                    <a:pt x="390128" y="336153"/>
                    <a:pt x="438150" y="330994"/>
                  </a:cubicBezTo>
                  <a:cubicBezTo>
                    <a:pt x="486172" y="325835"/>
                    <a:pt x="507603" y="348456"/>
                    <a:pt x="540543" y="297656"/>
                  </a:cubicBezTo>
                  <a:cubicBezTo>
                    <a:pt x="573484" y="246856"/>
                    <a:pt x="604638" y="137715"/>
                    <a:pt x="635793" y="26193"/>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91C7A70B-90A3-493C-BF17-7E022942A888}"/>
                </a:ext>
              </a:extLst>
            </p:cNvPr>
            <p:cNvSpPr/>
            <p:nvPr/>
          </p:nvSpPr>
          <p:spPr>
            <a:xfrm>
              <a:off x="2088012" y="3598240"/>
              <a:ext cx="635793" cy="332986"/>
            </a:xfrm>
            <a:custGeom>
              <a:avLst/>
              <a:gdLst>
                <a:gd name="connsiteX0" fmla="*/ 0 w 635793"/>
                <a:gd name="connsiteY0" fmla="*/ 0 h 326756"/>
                <a:gd name="connsiteX1" fmla="*/ 116681 w 635793"/>
                <a:gd name="connsiteY1" fmla="*/ 276225 h 326756"/>
                <a:gd name="connsiteX2" fmla="*/ 438150 w 635793"/>
                <a:gd name="connsiteY2" fmla="*/ 316706 h 326756"/>
                <a:gd name="connsiteX3" fmla="*/ 540543 w 635793"/>
                <a:gd name="connsiteY3" fmla="*/ 297656 h 326756"/>
                <a:gd name="connsiteX4" fmla="*/ 635793 w 635793"/>
                <a:gd name="connsiteY4" fmla="*/ 26193 h 326756"/>
                <a:gd name="connsiteX0" fmla="*/ 0 w 635793"/>
                <a:gd name="connsiteY0" fmla="*/ 0 h 330462"/>
                <a:gd name="connsiteX1" fmla="*/ 116681 w 635793"/>
                <a:gd name="connsiteY1" fmla="*/ 276225 h 330462"/>
                <a:gd name="connsiteX2" fmla="*/ 252412 w 635793"/>
                <a:gd name="connsiteY2" fmla="*/ 328612 h 330462"/>
                <a:gd name="connsiteX3" fmla="*/ 438150 w 635793"/>
                <a:gd name="connsiteY3" fmla="*/ 316706 h 330462"/>
                <a:gd name="connsiteX4" fmla="*/ 540543 w 635793"/>
                <a:gd name="connsiteY4" fmla="*/ 297656 h 330462"/>
                <a:gd name="connsiteX5" fmla="*/ 635793 w 635793"/>
                <a:gd name="connsiteY5" fmla="*/ 26193 h 330462"/>
                <a:gd name="connsiteX0" fmla="*/ 0 w 635793"/>
                <a:gd name="connsiteY0" fmla="*/ 0 h 334347"/>
                <a:gd name="connsiteX1" fmla="*/ 116681 w 635793"/>
                <a:gd name="connsiteY1" fmla="*/ 276225 h 334347"/>
                <a:gd name="connsiteX2" fmla="*/ 252412 w 635793"/>
                <a:gd name="connsiteY2" fmla="*/ 328612 h 334347"/>
                <a:gd name="connsiteX3" fmla="*/ 438150 w 635793"/>
                <a:gd name="connsiteY3" fmla="*/ 330994 h 334347"/>
                <a:gd name="connsiteX4" fmla="*/ 540543 w 635793"/>
                <a:gd name="connsiteY4" fmla="*/ 297656 h 334347"/>
                <a:gd name="connsiteX5" fmla="*/ 635793 w 635793"/>
                <a:gd name="connsiteY5" fmla="*/ 26193 h 334347"/>
                <a:gd name="connsiteX0" fmla="*/ 0 w 635793"/>
                <a:gd name="connsiteY0" fmla="*/ 0 h 332986"/>
                <a:gd name="connsiteX1" fmla="*/ 116681 w 635793"/>
                <a:gd name="connsiteY1" fmla="*/ 276225 h 332986"/>
                <a:gd name="connsiteX2" fmla="*/ 200025 w 635793"/>
                <a:gd name="connsiteY2" fmla="*/ 328612 h 332986"/>
                <a:gd name="connsiteX3" fmla="*/ 252412 w 635793"/>
                <a:gd name="connsiteY3" fmla="*/ 328612 h 332986"/>
                <a:gd name="connsiteX4" fmla="*/ 438150 w 635793"/>
                <a:gd name="connsiteY4" fmla="*/ 330994 h 332986"/>
                <a:gd name="connsiteX5" fmla="*/ 540543 w 635793"/>
                <a:gd name="connsiteY5" fmla="*/ 297656 h 332986"/>
                <a:gd name="connsiteX6" fmla="*/ 635793 w 635793"/>
                <a:gd name="connsiteY6" fmla="*/ 26193 h 3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793" h="332986">
                  <a:moveTo>
                    <a:pt x="0" y="0"/>
                  </a:moveTo>
                  <a:cubicBezTo>
                    <a:pt x="21828" y="111720"/>
                    <a:pt x="83344" y="221456"/>
                    <a:pt x="116681" y="276225"/>
                  </a:cubicBezTo>
                  <a:cubicBezTo>
                    <a:pt x="150018" y="330994"/>
                    <a:pt x="177403" y="319881"/>
                    <a:pt x="200025" y="328612"/>
                  </a:cubicBezTo>
                  <a:cubicBezTo>
                    <a:pt x="222647" y="337343"/>
                    <a:pt x="213121" y="327421"/>
                    <a:pt x="252412" y="328612"/>
                  </a:cubicBezTo>
                  <a:cubicBezTo>
                    <a:pt x="291703" y="329803"/>
                    <a:pt x="390128" y="336153"/>
                    <a:pt x="438150" y="330994"/>
                  </a:cubicBezTo>
                  <a:cubicBezTo>
                    <a:pt x="486172" y="325835"/>
                    <a:pt x="507603" y="348456"/>
                    <a:pt x="540543" y="297656"/>
                  </a:cubicBezTo>
                  <a:cubicBezTo>
                    <a:pt x="573484" y="246856"/>
                    <a:pt x="604638" y="137715"/>
                    <a:pt x="635793" y="26193"/>
                  </a:cubicBezTo>
                </a:path>
              </a:pathLst>
            </a:custGeom>
            <a:noFill/>
            <a:ln w="31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Content Placeholder 2">
            <a:extLst>
              <a:ext uri="{FF2B5EF4-FFF2-40B4-BE49-F238E27FC236}">
                <a16:creationId xmlns:a16="http://schemas.microsoft.com/office/drawing/2014/main" id="{571A87A5-D67B-4E4E-83F3-7D77A39D7FA9}"/>
              </a:ext>
            </a:extLst>
          </p:cNvPr>
          <p:cNvSpPr txBox="1">
            <a:spLocks/>
          </p:cNvSpPr>
          <p:nvPr/>
        </p:nvSpPr>
        <p:spPr>
          <a:xfrm>
            <a:off x="836883" y="4055050"/>
            <a:ext cx="10515600" cy="10672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If we have that, then the desired set of integers can be modeled as: </a:t>
            </a:r>
          </a:p>
          <a:p>
            <a:pPr marL="457200" lvl="1" indent="0">
              <a:buNone/>
            </a:pPr>
            <a:r>
              <a:rPr lang="en-US"/>
              <a:t>The chain in the number line which starts at 0.</a:t>
            </a:r>
          </a:p>
        </p:txBody>
      </p:sp>
    </p:spTree>
    <p:extLst>
      <p:ext uri="{BB962C8B-B14F-4D97-AF65-F5344CB8AC3E}">
        <p14:creationId xmlns:p14="http://schemas.microsoft.com/office/powerpoint/2010/main" val="3504130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B3AC-A3E7-4D07-ABC2-DA5BDDBEFA2E}"/>
              </a:ext>
            </a:extLst>
          </p:cNvPr>
          <p:cNvSpPr>
            <a:spLocks noGrp="1"/>
          </p:cNvSpPr>
          <p:nvPr>
            <p:ph type="title"/>
          </p:nvPr>
        </p:nvSpPr>
        <p:spPr/>
        <p:txBody>
          <a:bodyPr/>
          <a:lstStyle/>
          <a:p>
            <a:r>
              <a:rPr lang="en-US"/>
              <a:t>How to model a number line?</a:t>
            </a:r>
          </a:p>
        </p:txBody>
      </p:sp>
      <p:sp>
        <p:nvSpPr>
          <p:cNvPr id="3" name="Content Placeholder 2">
            <a:extLst>
              <a:ext uri="{FF2B5EF4-FFF2-40B4-BE49-F238E27FC236}">
                <a16:creationId xmlns:a16="http://schemas.microsoft.com/office/drawing/2014/main" id="{900E228E-FCF9-4531-995B-43B73EF6C52F}"/>
              </a:ext>
            </a:extLst>
          </p:cNvPr>
          <p:cNvSpPr>
            <a:spLocks noGrp="1"/>
          </p:cNvSpPr>
          <p:nvPr>
            <p:ph idx="1"/>
          </p:nvPr>
        </p:nvSpPr>
        <p:spPr/>
        <p:txBody>
          <a:bodyPr/>
          <a:lstStyle/>
          <a:p>
            <a:r>
              <a:rPr lang="en-US"/>
              <a:t>It is better to model a number line as a sequence and each integer i is connected to i.next and i.prev rather than i+1 and i-1. Here’s why: </a:t>
            </a:r>
          </a:p>
          <a:p>
            <a:pPr lvl="1"/>
            <a:r>
              <a:rPr lang="en-US"/>
              <a:t>Since computers are finite, instances are also finite. Instances modeled by adding 2 to each integer will eventually fail with arithmetic overflow or with addition circling around to negative values. </a:t>
            </a:r>
          </a:p>
          <a:p>
            <a:r>
              <a:rPr lang="en-US"/>
              <a:t>So, instead of an instance connecting </a:t>
            </a:r>
            <a:r>
              <a:rPr lang="en-US" i="1"/>
              <a:t>i</a:t>
            </a:r>
            <a:r>
              <a:rPr lang="en-US"/>
              <a:t> to </a:t>
            </a:r>
            <a:r>
              <a:rPr lang="en-US" i="1"/>
              <a:t>i+2</a:t>
            </a:r>
            <a:r>
              <a:rPr lang="en-US"/>
              <a:t>, the instance connects </a:t>
            </a:r>
            <a:r>
              <a:rPr lang="en-US" i="1"/>
              <a:t>i</a:t>
            </a:r>
            <a:r>
              <a:rPr lang="en-US"/>
              <a:t> to the integer that is two steps away in the sequence:  </a:t>
            </a:r>
            <a:r>
              <a:rPr lang="en-US" i="1"/>
              <a:t>i.next.next</a:t>
            </a:r>
            <a:endParaRPr lang="en-US"/>
          </a:p>
        </p:txBody>
      </p:sp>
    </p:spTree>
    <p:extLst>
      <p:ext uri="{BB962C8B-B14F-4D97-AF65-F5344CB8AC3E}">
        <p14:creationId xmlns:p14="http://schemas.microsoft.com/office/powerpoint/2010/main" val="2287148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9389-3393-4DF3-9042-D49ECA0D3368}"/>
              </a:ext>
            </a:extLst>
          </p:cNvPr>
          <p:cNvSpPr>
            <a:spLocks noGrp="1"/>
          </p:cNvSpPr>
          <p:nvPr>
            <p:ph type="title"/>
          </p:nvPr>
        </p:nvSpPr>
        <p:spPr/>
        <p:txBody>
          <a:bodyPr/>
          <a:lstStyle/>
          <a:p>
            <a:r>
              <a:rPr lang="en-US"/>
              <a:t>Here is an Alloy model of the number line:</a:t>
            </a:r>
          </a:p>
        </p:txBody>
      </p:sp>
      <p:sp>
        <p:nvSpPr>
          <p:cNvPr id="4" name="Rectangle 3">
            <a:extLst>
              <a:ext uri="{FF2B5EF4-FFF2-40B4-BE49-F238E27FC236}">
                <a16:creationId xmlns:a16="http://schemas.microsoft.com/office/drawing/2014/main" id="{B235AD00-01E5-4A17-8636-6ADEC7C27EBC}"/>
              </a:ext>
            </a:extLst>
          </p:cNvPr>
          <p:cNvSpPr/>
          <p:nvPr/>
        </p:nvSpPr>
        <p:spPr>
          <a:xfrm>
            <a:off x="3363883" y="1969808"/>
            <a:ext cx="3386051" cy="1200329"/>
          </a:xfrm>
          <a:prstGeom prst="rect">
            <a:avLst/>
          </a:prstGeom>
          <a:ln>
            <a:solidFill>
              <a:schemeClr val="bg1">
                <a:lumMod val="75000"/>
              </a:schemeClr>
            </a:solidFill>
          </a:ln>
        </p:spPr>
        <p:txBody>
          <a:bodyPr wrap="squar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one</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NumberLine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connections: </a:t>
            </a:r>
            <a:r>
              <a:rPr lang="en-US" sz="2400" b="1">
                <a:latin typeface="Calibri" panose="020F0502020204030204" pitchFamily="34" charset="0"/>
                <a:ea typeface="Calibri" panose="020F0502020204030204" pitchFamily="34" charset="0"/>
                <a:cs typeface="Times New Roman" panose="02020603050405020304" pitchFamily="18" charset="0"/>
              </a:rPr>
              <a:t>Int</a:t>
            </a:r>
            <a:r>
              <a:rPr lang="en-US" sz="2400">
                <a:latin typeface="Calibri" panose="020F0502020204030204" pitchFamily="34" charset="0"/>
                <a:ea typeface="Calibri" panose="020F0502020204030204" pitchFamily="34" charset="0"/>
                <a:cs typeface="Times New Roman" panose="02020603050405020304" pitchFamily="18" charset="0"/>
              </a:rPr>
              <a:t> -&gt; </a:t>
            </a:r>
            <a:r>
              <a:rPr lang="en-US" sz="2400" b="1">
                <a:latin typeface="Calibri" panose="020F0502020204030204" pitchFamily="34" charset="0"/>
                <a:ea typeface="Calibri" panose="020F0502020204030204" pitchFamily="34" charset="0"/>
                <a:cs typeface="Times New Roman" panose="02020603050405020304" pitchFamily="18" charset="0"/>
              </a:rPr>
              <a:t>Int</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a:t>
            </a:r>
            <a:endParaRPr lang="en-US" sz="2400"/>
          </a:p>
        </p:txBody>
      </p:sp>
      <p:sp>
        <p:nvSpPr>
          <p:cNvPr id="5" name="Rectangle 4">
            <a:extLst>
              <a:ext uri="{FF2B5EF4-FFF2-40B4-BE49-F238E27FC236}">
                <a16:creationId xmlns:a16="http://schemas.microsoft.com/office/drawing/2014/main" id="{FDFCA99D-17D4-4D81-8C9B-6EC06916767B}"/>
              </a:ext>
            </a:extLst>
          </p:cNvPr>
          <p:cNvSpPr/>
          <p:nvPr/>
        </p:nvSpPr>
        <p:spPr>
          <a:xfrm>
            <a:off x="838200" y="3449257"/>
            <a:ext cx="9951720" cy="1938992"/>
          </a:xfrm>
          <a:prstGeom prst="rect">
            <a:avLst/>
          </a:prstGeom>
        </p:spPr>
        <p:txBody>
          <a:bodyPr wrap="square">
            <a:spAutoFit/>
          </a:bodyPr>
          <a:lstStyle/>
          <a:p>
            <a:r>
              <a:rPr lang="en-US" sz="2400">
                <a:latin typeface="Calibri" panose="020F0502020204030204" pitchFamily="34" charset="0"/>
                <a:ea typeface="Calibri" panose="020F0502020204030204" pitchFamily="34" charset="0"/>
                <a:cs typeface="Times New Roman" panose="02020603050405020304" pitchFamily="18" charset="0"/>
              </a:rPr>
              <a:t>The signature declaration defines NumberLine with a field called connections. The value of connections is a set of (int, int) pairs. The </a:t>
            </a:r>
            <a:r>
              <a:rPr lang="en-US" sz="2400" i="1">
                <a:latin typeface="Calibri" panose="020F0502020204030204" pitchFamily="34" charset="0"/>
                <a:ea typeface="Calibri" panose="020F0502020204030204" pitchFamily="34" charset="0"/>
                <a:cs typeface="Times New Roman" panose="02020603050405020304" pitchFamily="18" charset="0"/>
              </a:rPr>
              <a:t>arrow operator</a:t>
            </a:r>
            <a:r>
              <a:rPr lang="en-US" sz="2400">
                <a:latin typeface="Calibri" panose="020F0502020204030204" pitchFamily="34" charset="0"/>
                <a:ea typeface="Calibri" panose="020F0502020204030204" pitchFamily="34" charset="0"/>
                <a:cs typeface="Times New Roman" panose="02020603050405020304" pitchFamily="18" charset="0"/>
              </a:rPr>
              <a:t> ( -&gt; ) means “all possible combinations of the set on the left of the arrow with the set on the right of the arrow.” You might remember from your high school math class that this is called the </a:t>
            </a:r>
            <a:r>
              <a:rPr lang="en-US" sz="2400" i="1">
                <a:latin typeface="Calibri" panose="020F0502020204030204" pitchFamily="34" charset="0"/>
                <a:ea typeface="Calibri" panose="020F0502020204030204" pitchFamily="34" charset="0"/>
                <a:cs typeface="Times New Roman" panose="02020603050405020304" pitchFamily="18" charset="0"/>
              </a:rPr>
              <a:t>cartesian product</a:t>
            </a:r>
            <a:r>
              <a:rPr lang="en-US" sz="2400">
                <a:latin typeface="Calibri" panose="020F0502020204030204" pitchFamily="34" charset="0"/>
                <a:ea typeface="Calibri" panose="020F0502020204030204" pitchFamily="34" charset="0"/>
                <a:cs typeface="Times New Roman" panose="02020603050405020304" pitchFamily="18" charset="0"/>
              </a:rPr>
              <a:t>. </a:t>
            </a:r>
            <a:endParaRPr lang="en-US" sz="2400"/>
          </a:p>
        </p:txBody>
      </p:sp>
    </p:spTree>
    <p:extLst>
      <p:ext uri="{BB962C8B-B14F-4D97-AF65-F5344CB8AC3E}">
        <p14:creationId xmlns:p14="http://schemas.microsoft.com/office/powerpoint/2010/main" val="402672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88CAFF-6A3C-4BB5-8C83-B347218E705A}"/>
              </a:ext>
            </a:extLst>
          </p:cNvPr>
          <p:cNvSpPr>
            <a:spLocks noGrp="1"/>
          </p:cNvSpPr>
          <p:nvPr>
            <p:ph type="title"/>
          </p:nvPr>
        </p:nvSpPr>
        <p:spPr/>
        <p:txBody>
          <a:bodyPr/>
          <a:lstStyle/>
          <a:p>
            <a:r>
              <a:rPr lang="en-US"/>
              <a:t>Don’t want the value of connections to be all possible (int, int) pairs</a:t>
            </a:r>
          </a:p>
        </p:txBody>
      </p:sp>
      <p:sp>
        <p:nvSpPr>
          <p:cNvPr id="4" name="Content Placeholder 3">
            <a:extLst>
              <a:ext uri="{FF2B5EF4-FFF2-40B4-BE49-F238E27FC236}">
                <a16:creationId xmlns:a16="http://schemas.microsoft.com/office/drawing/2014/main" id="{30A7415A-880E-4A38-A93B-B70AFAEBB326}"/>
              </a:ext>
            </a:extLst>
          </p:cNvPr>
          <p:cNvSpPr>
            <a:spLocks noGrp="1"/>
          </p:cNvSpPr>
          <p:nvPr>
            <p:ph idx="1"/>
          </p:nvPr>
        </p:nvSpPr>
        <p:spPr>
          <a:xfrm>
            <a:off x="838200" y="1825625"/>
            <a:ext cx="10515600" cy="1499466"/>
          </a:xfrm>
        </p:spPr>
        <p:txBody>
          <a:bodyPr/>
          <a:lstStyle/>
          <a:p>
            <a:r>
              <a:rPr lang="en-US"/>
              <a:t>We only want (i, i.next.next) pairs. </a:t>
            </a:r>
          </a:p>
          <a:p>
            <a:r>
              <a:rPr lang="en-US"/>
              <a:t>The following </a:t>
            </a:r>
            <a:r>
              <a:rPr lang="en-US" b="1"/>
              <a:t>fact</a:t>
            </a:r>
            <a:r>
              <a:rPr lang="en-US"/>
              <a:t> constrains the pairs: For all integer </a:t>
            </a:r>
            <a:r>
              <a:rPr lang="en-US" i="1"/>
              <a:t>i</a:t>
            </a:r>
            <a:r>
              <a:rPr lang="en-US"/>
              <a:t> the value of the i’th connection is </a:t>
            </a:r>
            <a:r>
              <a:rPr lang="en-US" i="1"/>
              <a:t>i.next.next</a:t>
            </a:r>
            <a:endParaRPr lang="en-US"/>
          </a:p>
        </p:txBody>
      </p:sp>
      <p:sp>
        <p:nvSpPr>
          <p:cNvPr id="5" name="Rectangle 4">
            <a:extLst>
              <a:ext uri="{FF2B5EF4-FFF2-40B4-BE49-F238E27FC236}">
                <a16:creationId xmlns:a16="http://schemas.microsoft.com/office/drawing/2014/main" id="{5BD120A9-3172-444C-BF10-D924B15703B6}"/>
              </a:ext>
            </a:extLst>
          </p:cNvPr>
          <p:cNvSpPr/>
          <p:nvPr/>
        </p:nvSpPr>
        <p:spPr>
          <a:xfrm>
            <a:off x="1335577" y="3460028"/>
            <a:ext cx="6810895" cy="1200329"/>
          </a:xfrm>
          <a:prstGeom prst="rect">
            <a:avLst/>
          </a:prstGeom>
          <a:ln>
            <a:solidFill>
              <a:schemeClr val="bg1">
                <a:lumMod val="65000"/>
              </a:schemeClr>
            </a:solidFill>
          </a:ln>
        </p:spPr>
        <p:txBody>
          <a:bodyPr wrap="squar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Chain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all</a:t>
            </a:r>
            <a:r>
              <a:rPr lang="en-US" sz="2400">
                <a:latin typeface="Calibri" panose="020F0502020204030204" pitchFamily="34" charset="0"/>
                <a:ea typeface="Calibri" panose="020F0502020204030204" pitchFamily="34" charset="0"/>
                <a:cs typeface="Times New Roman" panose="02020603050405020304" pitchFamily="18" charset="0"/>
              </a:rPr>
              <a:t> i: </a:t>
            </a:r>
            <a:r>
              <a:rPr lang="en-US" sz="2400" b="1">
                <a:latin typeface="Calibri" panose="020F0502020204030204" pitchFamily="34" charset="0"/>
                <a:ea typeface="Calibri" panose="020F0502020204030204" pitchFamily="34" charset="0"/>
                <a:cs typeface="Times New Roman" panose="02020603050405020304" pitchFamily="18" charset="0"/>
              </a:rPr>
              <a:t>Int</a:t>
            </a:r>
            <a:r>
              <a:rPr lang="en-US" sz="2400">
                <a:latin typeface="Calibri" panose="020F0502020204030204" pitchFamily="34" charset="0"/>
                <a:ea typeface="Calibri" panose="020F0502020204030204" pitchFamily="34" charset="0"/>
                <a:cs typeface="Times New Roman" panose="02020603050405020304" pitchFamily="18" charset="0"/>
              </a:rPr>
              <a:t> | NumberLine.connections[i] = i.next.next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
        <p:nvSpPr>
          <p:cNvPr id="6" name="Rectangle 5">
            <a:extLst>
              <a:ext uri="{FF2B5EF4-FFF2-40B4-BE49-F238E27FC236}">
                <a16:creationId xmlns:a16="http://schemas.microsoft.com/office/drawing/2014/main" id="{F3ED11EE-74CC-4C14-9CDD-CC3AF73130FE}"/>
              </a:ext>
            </a:extLst>
          </p:cNvPr>
          <p:cNvSpPr/>
          <p:nvPr/>
        </p:nvSpPr>
        <p:spPr>
          <a:xfrm>
            <a:off x="1335577" y="4795294"/>
            <a:ext cx="6096000" cy="1852367"/>
          </a:xfrm>
          <a:prstGeom prst="rect">
            <a:avLst/>
          </a:prstGeom>
        </p:spPr>
        <p:txBody>
          <a:bodyPr>
            <a:spAutoFit/>
          </a:bodyPr>
          <a:lstStyle/>
          <a:p>
            <a:pPr>
              <a:lnSpc>
                <a:spcPct val="107000"/>
              </a:lnSpc>
              <a:spcAft>
                <a:spcPts val="800"/>
              </a:spcAft>
            </a:pPr>
            <a:r>
              <a:rPr lang="en-US" sz="2400">
                <a:latin typeface="Calibri" panose="020F0502020204030204" pitchFamily="34" charset="0"/>
                <a:ea typeface="Calibri" panose="020F0502020204030204" pitchFamily="34" charset="0"/>
                <a:cs typeface="Times New Roman" panose="02020603050405020304" pitchFamily="18" charset="0"/>
              </a:rPr>
              <a:t>Note: these two are equivalent:</a:t>
            </a:r>
          </a:p>
          <a:p>
            <a:pPr>
              <a:lnSpc>
                <a:spcPct val="107000"/>
              </a:lnSpc>
              <a:spcAft>
                <a:spcPts val="800"/>
              </a:spcAft>
            </a:pPr>
            <a:r>
              <a:rPr lang="en-US" sz="2400">
                <a:latin typeface="Calibri" panose="020F0502020204030204" pitchFamily="34" charset="0"/>
                <a:ea typeface="Calibri" panose="020F0502020204030204" pitchFamily="34" charset="0"/>
                <a:cs typeface="Times New Roman" panose="02020603050405020304" pitchFamily="18" charset="0"/>
              </a:rPr>
              <a:t>i.(NumberLine.connections)</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NumberLine.connections[i]</a:t>
            </a:r>
          </a:p>
          <a:p>
            <a:r>
              <a:rPr lang="en-US" sz="2400">
                <a:latin typeface="Calibri" panose="020F0502020204030204" pitchFamily="34" charset="0"/>
                <a:ea typeface="Calibri" panose="020F0502020204030204" pitchFamily="34" charset="0"/>
                <a:cs typeface="Times New Roman" panose="02020603050405020304" pitchFamily="18" charset="0"/>
              </a:rPr>
              <a:t>The latter is just syntactic sugar for the former.</a:t>
            </a:r>
            <a:endParaRPr lang="en-US" sz="2400"/>
          </a:p>
        </p:txBody>
      </p:sp>
    </p:spTree>
    <p:extLst>
      <p:ext uri="{BB962C8B-B14F-4D97-AF65-F5344CB8AC3E}">
        <p14:creationId xmlns:p14="http://schemas.microsoft.com/office/powerpoint/2010/main" val="43386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8EC1E-87BE-4439-B964-D57EC805E58E}"/>
              </a:ext>
            </a:extLst>
          </p:cNvPr>
          <p:cNvSpPr>
            <a:spLocks noGrp="1"/>
          </p:cNvSpPr>
          <p:nvPr>
            <p:ph type="title"/>
          </p:nvPr>
        </p:nvSpPr>
        <p:spPr/>
        <p:txBody>
          <a:bodyPr/>
          <a:lstStyle/>
          <a:p>
            <a:r>
              <a:rPr lang="en-US"/>
              <a:t>We are ready to model the desired list of non-negative even integers</a:t>
            </a:r>
          </a:p>
        </p:txBody>
      </p:sp>
      <p:sp>
        <p:nvSpPr>
          <p:cNvPr id="3" name="Content Placeholder 2">
            <a:extLst>
              <a:ext uri="{FF2B5EF4-FFF2-40B4-BE49-F238E27FC236}">
                <a16:creationId xmlns:a16="http://schemas.microsoft.com/office/drawing/2014/main" id="{477E5956-FA18-4DC4-809C-37BC7A670BC8}"/>
              </a:ext>
            </a:extLst>
          </p:cNvPr>
          <p:cNvSpPr>
            <a:spLocks noGrp="1"/>
          </p:cNvSpPr>
          <p:nvPr>
            <p:ph idx="1"/>
          </p:nvPr>
        </p:nvSpPr>
        <p:spPr>
          <a:xfrm>
            <a:off x="838200" y="1825625"/>
            <a:ext cx="10515600" cy="634942"/>
          </a:xfrm>
        </p:spPr>
        <p:txBody>
          <a:bodyPr/>
          <a:lstStyle/>
          <a:p>
            <a:r>
              <a:rPr lang="en-US"/>
              <a:t>The value of </a:t>
            </a:r>
            <a:r>
              <a:rPr lang="en-US" sz="2600">
                <a:latin typeface="Courier New" panose="02070309020205020404" pitchFamily="49" charset="0"/>
                <a:cs typeface="Courier New" panose="02070309020205020404" pitchFamily="49" charset="0"/>
              </a:rPr>
              <a:t>members</a:t>
            </a:r>
            <a:r>
              <a:rPr lang="en-US"/>
              <a:t> is the chain starting at 0:</a:t>
            </a:r>
          </a:p>
        </p:txBody>
      </p:sp>
      <p:sp>
        <p:nvSpPr>
          <p:cNvPr id="4" name="Rectangle 3">
            <a:extLst>
              <a:ext uri="{FF2B5EF4-FFF2-40B4-BE49-F238E27FC236}">
                <a16:creationId xmlns:a16="http://schemas.microsoft.com/office/drawing/2014/main" id="{126F8B39-418B-4DD1-AEE5-E49FEE7E1C83}"/>
              </a:ext>
            </a:extLst>
          </p:cNvPr>
          <p:cNvSpPr/>
          <p:nvPr/>
        </p:nvSpPr>
        <p:spPr>
          <a:xfrm>
            <a:off x="1435332" y="2296246"/>
            <a:ext cx="9487592" cy="2488438"/>
          </a:xfrm>
          <a:prstGeom prst="rect">
            <a:avLst/>
          </a:prstGeom>
          <a:ln>
            <a:solidFill>
              <a:schemeClr val="bg1">
                <a:lumMod val="65000"/>
              </a:schemeClr>
            </a:solidFill>
          </a:ln>
        </p:spPr>
        <p:txBody>
          <a:bodyPr wrap="square">
            <a:spAutoFit/>
          </a:bodyPr>
          <a:lstStyle/>
          <a:p>
            <a:pPr>
              <a:lnSpc>
                <a:spcPct val="107000"/>
              </a:lnSpc>
              <a:spcAft>
                <a:spcPts val="800"/>
              </a:spcAft>
            </a:pPr>
            <a:r>
              <a:rPr lang="en-US" sz="2400" b="1">
                <a:latin typeface="Calibri" panose="020F0502020204030204" pitchFamily="34" charset="0"/>
                <a:ea typeface="Calibri" panose="020F0502020204030204" pitchFamily="34" charset="0"/>
                <a:cs typeface="Times New Roman" panose="02020603050405020304" pitchFamily="18" charset="0"/>
              </a:rPr>
              <a:t>one</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Non_negative_even_integers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members: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Int</a:t>
            </a:r>
            <a:r>
              <a:rPr lang="en-US" sz="2400">
                <a:latin typeface="Calibri" panose="020F0502020204030204" pitchFamily="34" charset="0"/>
                <a:ea typeface="Calibri" panose="020F0502020204030204" pitchFamily="34" charset="0"/>
                <a:cs typeface="Times New Roman" panose="02020603050405020304" pitchFamily="18" charset="0"/>
              </a:rPr>
              <a:t>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a:t>
            </a:r>
          </a:p>
          <a:p>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Chain_starting_at_0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Non_negative_even_integers.members = 0.*(NumberLine.connections)</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endParaRPr lang="en-US" sz="2400"/>
          </a:p>
        </p:txBody>
      </p:sp>
      <p:sp>
        <p:nvSpPr>
          <p:cNvPr id="5" name="Rectangle 4">
            <a:extLst>
              <a:ext uri="{FF2B5EF4-FFF2-40B4-BE49-F238E27FC236}">
                <a16:creationId xmlns:a16="http://schemas.microsoft.com/office/drawing/2014/main" id="{971DF6C8-7307-434A-BDB0-EADC83581209}"/>
              </a:ext>
            </a:extLst>
          </p:cNvPr>
          <p:cNvSpPr/>
          <p:nvPr/>
        </p:nvSpPr>
        <p:spPr>
          <a:xfrm>
            <a:off x="378228" y="4797863"/>
            <a:ext cx="11787448" cy="1819985"/>
          </a:xfrm>
          <a:prstGeom prst="rect">
            <a:avLst/>
          </a:prstGeom>
        </p:spPr>
        <p:txBody>
          <a:bodyPr wrap="square">
            <a:spAutoFit/>
          </a:bodyPr>
          <a:lstStyle/>
          <a:p>
            <a:pPr>
              <a:lnSpc>
                <a:spcPct val="107000"/>
              </a:lnSpc>
              <a:spcAft>
                <a:spcPts val="800"/>
              </a:spcAft>
            </a:pPr>
            <a:r>
              <a:rPr lang="en-US" sz="2000">
                <a:latin typeface="Calibri" panose="020F0502020204030204" pitchFamily="34" charset="0"/>
                <a:ea typeface="Calibri" panose="020F0502020204030204" pitchFamily="34" charset="0"/>
                <a:cs typeface="Times New Roman" panose="02020603050405020304" pitchFamily="18" charset="0"/>
              </a:rPr>
              <a:t>The </a:t>
            </a:r>
            <a:r>
              <a:rPr lang="en-US" sz="2000" i="1">
                <a:latin typeface="Calibri" panose="020F0502020204030204" pitchFamily="34" charset="0"/>
                <a:ea typeface="Calibri" panose="020F0502020204030204" pitchFamily="34" charset="0"/>
                <a:cs typeface="Times New Roman" panose="02020603050405020304" pitchFamily="18" charset="0"/>
              </a:rPr>
              <a:t>reflexive transitive closure operator</a:t>
            </a:r>
            <a:r>
              <a:rPr lang="en-US" sz="2000">
                <a:latin typeface="Calibri" panose="020F0502020204030204" pitchFamily="34" charset="0"/>
                <a:ea typeface="Calibri" panose="020F0502020204030204" pitchFamily="34" charset="0"/>
                <a:cs typeface="Times New Roman" panose="02020603050405020304" pitchFamily="18" charset="0"/>
              </a:rPr>
              <a:t> ( * ) means “in a set of pairs, wherever there is a pair (A, B) and a pair (B, C), then add these pairs: (A, A) and (A, C).” In other words, create pairs for all the values that A can reach, including itself.  For our case, the set of pairs contains (0, 2) and (2, 4), so the * operator will add these pairs: </a:t>
            </a:r>
            <a:br>
              <a:rPr lang="en-US" sz="2000">
                <a:latin typeface="Calibri" panose="020F0502020204030204" pitchFamily="34" charset="0"/>
                <a:ea typeface="Calibri" panose="020F0502020204030204" pitchFamily="34" charset="0"/>
                <a:cs typeface="Times New Roman" panose="02020603050405020304" pitchFamily="18" charset="0"/>
              </a:rPr>
            </a:br>
            <a:r>
              <a:rPr lang="en-US" sz="2000">
                <a:latin typeface="Calibri" panose="020F0502020204030204" pitchFamily="34" charset="0"/>
                <a:ea typeface="Calibri" panose="020F0502020204030204" pitchFamily="34" charset="0"/>
                <a:cs typeface="Times New Roman" panose="02020603050405020304" pitchFamily="18" charset="0"/>
              </a:rPr>
              <a:t>(0, 0) and (0, 4). </a:t>
            </a:r>
          </a:p>
          <a:p>
            <a:r>
              <a:rPr lang="en-US" sz="2000">
                <a:latin typeface="Calibri" panose="020F0502020204030204" pitchFamily="34" charset="0"/>
                <a:ea typeface="Calibri" panose="020F0502020204030204" pitchFamily="34" charset="0"/>
                <a:cs typeface="Times New Roman" panose="02020603050405020304" pitchFamily="18" charset="0"/>
              </a:rPr>
              <a:t>0.*(NumberLine.connections) means “all the integers that can be reached from 0,” which is: 0, 2, 4, 6, …</a:t>
            </a:r>
            <a:endParaRPr lang="en-US" sz="2000"/>
          </a:p>
        </p:txBody>
      </p:sp>
    </p:spTree>
    <p:extLst>
      <p:ext uri="{BB962C8B-B14F-4D97-AF65-F5344CB8AC3E}">
        <p14:creationId xmlns:p14="http://schemas.microsoft.com/office/powerpoint/2010/main" val="628375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30146C-D3E5-40B0-893F-235DC417D2A8}"/>
              </a:ext>
            </a:extLst>
          </p:cNvPr>
          <p:cNvSpPr>
            <a:spLocks noGrp="1"/>
          </p:cNvSpPr>
          <p:nvPr>
            <p:ph type="ctrTitle"/>
          </p:nvPr>
        </p:nvSpPr>
        <p:spPr/>
        <p:txBody>
          <a:bodyPr/>
          <a:lstStyle/>
          <a:p>
            <a:r>
              <a:rPr lang="en-US"/>
              <a:t>Equivalence of the Predicate and Generator Models</a:t>
            </a:r>
          </a:p>
        </p:txBody>
      </p:sp>
    </p:spTree>
    <p:extLst>
      <p:ext uri="{BB962C8B-B14F-4D97-AF65-F5344CB8AC3E}">
        <p14:creationId xmlns:p14="http://schemas.microsoft.com/office/powerpoint/2010/main" val="1986912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4ABF0-526A-431F-9FB6-824E20DC4AB1}"/>
              </a:ext>
            </a:extLst>
          </p:cNvPr>
          <p:cNvSpPr>
            <a:spLocks noGrp="1"/>
          </p:cNvSpPr>
          <p:nvPr>
            <p:ph type="title"/>
          </p:nvPr>
        </p:nvSpPr>
        <p:spPr/>
        <p:txBody>
          <a:bodyPr/>
          <a:lstStyle/>
          <a:p>
            <a:r>
              <a:rPr lang="en-US"/>
              <a:t>Sets are really important in Alloy</a:t>
            </a:r>
          </a:p>
        </p:txBody>
      </p:sp>
      <p:sp>
        <p:nvSpPr>
          <p:cNvPr id="3" name="Content Placeholder 2">
            <a:extLst>
              <a:ext uri="{FF2B5EF4-FFF2-40B4-BE49-F238E27FC236}">
                <a16:creationId xmlns:a16="http://schemas.microsoft.com/office/drawing/2014/main" id="{0A6BA1B0-4D91-455E-BDD1-4485BC821F02}"/>
              </a:ext>
            </a:extLst>
          </p:cNvPr>
          <p:cNvSpPr>
            <a:spLocks noGrp="1"/>
          </p:cNvSpPr>
          <p:nvPr>
            <p:ph idx="1"/>
          </p:nvPr>
        </p:nvSpPr>
        <p:spPr/>
        <p:txBody>
          <a:bodyPr/>
          <a:lstStyle/>
          <a:p>
            <a:r>
              <a:rPr lang="en-US"/>
              <a:t>Alloy’s foundation is sets and set operations (join, union, intersection, difference, closure, etc.). </a:t>
            </a:r>
          </a:p>
          <a:p>
            <a:r>
              <a:rPr lang="en-US"/>
              <a:t>You probably know that sets have been thoroughly worked out by mathematicians. That means Alloy has a really strong foundation.</a:t>
            </a:r>
          </a:p>
        </p:txBody>
      </p:sp>
    </p:spTree>
    <p:extLst>
      <p:ext uri="{BB962C8B-B14F-4D97-AF65-F5344CB8AC3E}">
        <p14:creationId xmlns:p14="http://schemas.microsoft.com/office/powerpoint/2010/main" val="430340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4A68C-7ECD-4C66-9246-9E881498D695}"/>
              </a:ext>
            </a:extLst>
          </p:cNvPr>
          <p:cNvSpPr>
            <a:spLocks noGrp="1"/>
          </p:cNvSpPr>
          <p:nvPr>
            <p:ph type="title"/>
          </p:nvPr>
        </p:nvSpPr>
        <p:spPr/>
        <p:txBody>
          <a:bodyPr/>
          <a:lstStyle/>
          <a:p>
            <a:r>
              <a:rPr lang="en-US"/>
              <a:t>Predicate model &amp; Generator model</a:t>
            </a:r>
          </a:p>
        </p:txBody>
      </p:sp>
      <p:sp>
        <p:nvSpPr>
          <p:cNvPr id="3" name="Content Placeholder 2">
            <a:extLst>
              <a:ext uri="{FF2B5EF4-FFF2-40B4-BE49-F238E27FC236}">
                <a16:creationId xmlns:a16="http://schemas.microsoft.com/office/drawing/2014/main" id="{870A0238-8815-408E-9050-58EE61CC1245}"/>
              </a:ext>
            </a:extLst>
          </p:cNvPr>
          <p:cNvSpPr>
            <a:spLocks noGrp="1"/>
          </p:cNvSpPr>
          <p:nvPr>
            <p:ph idx="1"/>
          </p:nvPr>
        </p:nvSpPr>
        <p:spPr/>
        <p:txBody>
          <a:bodyPr/>
          <a:lstStyle/>
          <a:p>
            <a:r>
              <a:rPr lang="en-US"/>
              <a:t>The predicate model concisely represents (models) the list: </a:t>
            </a:r>
            <a:br>
              <a:rPr lang="en-US"/>
            </a:br>
            <a:r>
              <a:rPr lang="en-US"/>
              <a:t>0, 2, 4, 6, … </a:t>
            </a:r>
          </a:p>
          <a:p>
            <a:r>
              <a:rPr lang="en-US"/>
              <a:t>The generator model likewise concisely represents (models) the list: 0, 2, 4, 6, …   </a:t>
            </a:r>
          </a:p>
          <a:p>
            <a:r>
              <a:rPr lang="en-US"/>
              <a:t>We would like to show that the two models are equivalent; that is, they both represent (model) the same instance.</a:t>
            </a:r>
          </a:p>
        </p:txBody>
      </p:sp>
    </p:spTree>
    <p:extLst>
      <p:ext uri="{BB962C8B-B14F-4D97-AF65-F5344CB8AC3E}">
        <p14:creationId xmlns:p14="http://schemas.microsoft.com/office/powerpoint/2010/main" val="2102008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31DB4-EB15-44D5-A583-7B6B0D3BB154}"/>
              </a:ext>
            </a:extLst>
          </p:cNvPr>
          <p:cNvSpPr>
            <a:spLocks noGrp="1"/>
          </p:cNvSpPr>
          <p:nvPr>
            <p:ph type="title"/>
          </p:nvPr>
        </p:nvSpPr>
        <p:spPr/>
        <p:txBody>
          <a:bodyPr/>
          <a:lstStyle/>
          <a:p>
            <a:r>
              <a:rPr lang="en-US"/>
              <a:t>Need to show the instances are the same</a:t>
            </a:r>
          </a:p>
        </p:txBody>
      </p:sp>
      <p:sp>
        <p:nvSpPr>
          <p:cNvPr id="3" name="Content Placeholder 2">
            <a:extLst>
              <a:ext uri="{FF2B5EF4-FFF2-40B4-BE49-F238E27FC236}">
                <a16:creationId xmlns:a16="http://schemas.microsoft.com/office/drawing/2014/main" id="{7DA278AE-460E-449B-BA74-A0F92BA4EB11}"/>
              </a:ext>
            </a:extLst>
          </p:cNvPr>
          <p:cNvSpPr>
            <a:spLocks noGrp="1"/>
          </p:cNvSpPr>
          <p:nvPr>
            <p:ph idx="1"/>
          </p:nvPr>
        </p:nvSpPr>
        <p:spPr/>
        <p:txBody>
          <a:bodyPr/>
          <a:lstStyle/>
          <a:p>
            <a:r>
              <a:rPr lang="en-US"/>
              <a:t>To show that the predicate and generator models are equivalent, we must express this: </a:t>
            </a:r>
            <a:r>
              <a:rPr lang="en-US" i="1"/>
              <a:t>If</a:t>
            </a:r>
            <a:r>
              <a:rPr lang="en-US"/>
              <a:t> the instances satisfy the predicate constraints, </a:t>
            </a:r>
            <a:r>
              <a:rPr lang="en-US" i="1"/>
              <a:t>then</a:t>
            </a:r>
            <a:r>
              <a:rPr lang="en-US"/>
              <a:t> the instances satisfy the generator constraints and vice versa. </a:t>
            </a:r>
          </a:p>
          <a:p>
            <a:r>
              <a:rPr lang="en-US"/>
              <a:t>So, the constraints must be applied conditionally. </a:t>
            </a:r>
          </a:p>
          <a:p>
            <a:r>
              <a:rPr lang="en-US"/>
              <a:t>Clearly, we cannot package up the constraints in </a:t>
            </a:r>
            <a:r>
              <a:rPr lang="en-US" b="1"/>
              <a:t>facts </a:t>
            </a:r>
            <a:r>
              <a:rPr lang="en-US"/>
              <a:t>because constraints in a fact cannot be applied conditionally.</a:t>
            </a:r>
          </a:p>
        </p:txBody>
      </p:sp>
    </p:spTree>
    <p:extLst>
      <p:ext uri="{BB962C8B-B14F-4D97-AF65-F5344CB8AC3E}">
        <p14:creationId xmlns:p14="http://schemas.microsoft.com/office/powerpoint/2010/main" val="2174199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57D3-8C21-4D02-965A-4C654F211C49}"/>
              </a:ext>
            </a:extLst>
          </p:cNvPr>
          <p:cNvSpPr>
            <a:spLocks noGrp="1"/>
          </p:cNvSpPr>
          <p:nvPr>
            <p:ph type="title"/>
          </p:nvPr>
        </p:nvSpPr>
        <p:spPr/>
        <p:txBody>
          <a:bodyPr/>
          <a:lstStyle/>
          <a:p>
            <a:r>
              <a:rPr lang="en-US"/>
              <a:t>Constraints in a pred are only applied when pred is called</a:t>
            </a:r>
          </a:p>
        </p:txBody>
      </p:sp>
      <p:sp>
        <p:nvSpPr>
          <p:cNvPr id="3" name="Content Placeholder 2">
            <a:extLst>
              <a:ext uri="{FF2B5EF4-FFF2-40B4-BE49-F238E27FC236}">
                <a16:creationId xmlns:a16="http://schemas.microsoft.com/office/drawing/2014/main" id="{B3BEFA05-F2B8-4A0B-8991-D083E95887AE}"/>
              </a:ext>
            </a:extLst>
          </p:cNvPr>
          <p:cNvSpPr>
            <a:spLocks noGrp="1"/>
          </p:cNvSpPr>
          <p:nvPr>
            <p:ph idx="1"/>
          </p:nvPr>
        </p:nvSpPr>
        <p:spPr>
          <a:xfrm>
            <a:off x="838200" y="1825625"/>
            <a:ext cx="10515600" cy="1848600"/>
          </a:xfrm>
        </p:spPr>
        <p:txBody>
          <a:bodyPr/>
          <a:lstStyle/>
          <a:p>
            <a:r>
              <a:rPr lang="en-US"/>
              <a:t>The purpose of </a:t>
            </a:r>
            <a:r>
              <a:rPr lang="en-US" b="1"/>
              <a:t>pred</a:t>
            </a:r>
            <a:r>
              <a:rPr lang="en-US"/>
              <a:t> is to package up constraints. The constraints are not applied until the </a:t>
            </a:r>
            <a:r>
              <a:rPr lang="en-US" b="1"/>
              <a:t>pred</a:t>
            </a:r>
            <a:r>
              <a:rPr lang="en-US"/>
              <a:t> is called. </a:t>
            </a:r>
          </a:p>
          <a:p>
            <a:r>
              <a:rPr lang="en-US"/>
              <a:t>These 3 models all specify that instances must satisfy constraints A, B, and C:</a:t>
            </a:r>
          </a:p>
        </p:txBody>
      </p:sp>
      <p:graphicFrame>
        <p:nvGraphicFramePr>
          <p:cNvPr id="4" name="Table 3">
            <a:extLst>
              <a:ext uri="{FF2B5EF4-FFF2-40B4-BE49-F238E27FC236}">
                <a16:creationId xmlns:a16="http://schemas.microsoft.com/office/drawing/2014/main" id="{51635266-4CA5-44CD-80AD-210274891465}"/>
              </a:ext>
            </a:extLst>
          </p:cNvPr>
          <p:cNvGraphicFramePr>
            <a:graphicFrameLocks noGrp="1"/>
          </p:cNvGraphicFramePr>
          <p:nvPr>
            <p:extLst>
              <p:ext uri="{D42A27DB-BD31-4B8C-83A1-F6EECF244321}">
                <p14:modId xmlns:p14="http://schemas.microsoft.com/office/powerpoint/2010/main" val="1235642088"/>
              </p:ext>
            </p:extLst>
          </p:nvPr>
        </p:nvGraphicFramePr>
        <p:xfrm>
          <a:off x="1632958" y="3809162"/>
          <a:ext cx="8926084" cy="2326784"/>
        </p:xfrm>
        <a:graphic>
          <a:graphicData uri="http://schemas.openxmlformats.org/drawingml/2006/table">
            <a:tbl>
              <a:tblPr firstRow="1" firstCol="1" bandRow="1">
                <a:tableStyleId>{5C22544A-7EE6-4342-B048-85BDC9FD1C3A}</a:tableStyleId>
              </a:tblPr>
              <a:tblGrid>
                <a:gridCol w="3214345">
                  <a:extLst>
                    <a:ext uri="{9D8B030D-6E8A-4147-A177-3AD203B41FA5}">
                      <a16:colId xmlns:a16="http://schemas.microsoft.com/office/drawing/2014/main" val="1868261467"/>
                    </a:ext>
                  </a:extLst>
                </a:gridCol>
                <a:gridCol w="3214345">
                  <a:extLst>
                    <a:ext uri="{9D8B030D-6E8A-4147-A177-3AD203B41FA5}">
                      <a16:colId xmlns:a16="http://schemas.microsoft.com/office/drawing/2014/main" val="2908433526"/>
                    </a:ext>
                  </a:extLst>
                </a:gridCol>
                <a:gridCol w="2497394">
                  <a:extLst>
                    <a:ext uri="{9D8B030D-6E8A-4147-A177-3AD203B41FA5}">
                      <a16:colId xmlns:a16="http://schemas.microsoft.com/office/drawing/2014/main" val="2066904492"/>
                    </a:ext>
                  </a:extLst>
                </a:gridCol>
              </a:tblGrid>
              <a:tr h="2326784">
                <a:tc>
                  <a:txBody>
                    <a:bodyPr/>
                    <a:lstStyle/>
                    <a:p>
                      <a:pPr marL="0" marR="0">
                        <a:lnSpc>
                          <a:spcPct val="107000"/>
                        </a:lnSpc>
                        <a:spcBef>
                          <a:spcPts val="0"/>
                        </a:spcBef>
                        <a:spcAft>
                          <a:spcPts val="0"/>
                        </a:spcAft>
                      </a:pPr>
                      <a:r>
                        <a:rPr lang="en-US" sz="1800">
                          <a:effectLst/>
                        </a:rPr>
                        <a:t>fact Some_Constraints {</a:t>
                      </a:r>
                    </a:p>
                    <a:p>
                      <a:pPr marL="0" marR="0">
                        <a:lnSpc>
                          <a:spcPct val="107000"/>
                        </a:lnSpc>
                        <a:spcBef>
                          <a:spcPts val="0"/>
                        </a:spcBef>
                        <a:spcAft>
                          <a:spcPts val="0"/>
                        </a:spcAft>
                      </a:pPr>
                      <a:r>
                        <a:rPr lang="en-US" sz="1800">
                          <a:effectLst/>
                        </a:rPr>
                        <a:t>    A, B, C</a:t>
                      </a:r>
                    </a:p>
                    <a:p>
                      <a:pPr marL="0" marR="0">
                        <a:lnSpc>
                          <a:spcPct val="107000"/>
                        </a:lnSpc>
                        <a:spcBef>
                          <a:spcPts val="0"/>
                        </a:spcBef>
                        <a:spcAft>
                          <a:spcPts val="0"/>
                        </a:spcAft>
                      </a:pPr>
                      <a:r>
                        <a:rPr lang="en-US" sz="1800">
                          <a:effectLst/>
                        </a:rPr>
                        <a:t>}</a:t>
                      </a:r>
                    </a:p>
                    <a:p>
                      <a:pPr marL="0" marR="0">
                        <a:lnSpc>
                          <a:spcPct val="107000"/>
                        </a:lnSpc>
                        <a:spcBef>
                          <a:spcPts val="0"/>
                        </a:spcBef>
                        <a:spcAft>
                          <a:spcPts val="0"/>
                        </a:spcAft>
                      </a:pPr>
                      <a:r>
                        <a:rPr lang="en-US" sz="1800">
                          <a:effectLst/>
                        </a:rPr>
                        <a:t>run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pred Some_Constraints {</a:t>
                      </a:r>
                    </a:p>
                    <a:p>
                      <a:pPr marL="0" marR="0">
                        <a:lnSpc>
                          <a:spcPct val="107000"/>
                        </a:lnSpc>
                        <a:spcBef>
                          <a:spcPts val="0"/>
                        </a:spcBef>
                        <a:spcAft>
                          <a:spcPts val="0"/>
                        </a:spcAft>
                      </a:pPr>
                      <a:r>
                        <a:rPr lang="en-US" sz="1800">
                          <a:effectLst/>
                        </a:rPr>
                        <a:t>    A, B, C</a:t>
                      </a:r>
                    </a:p>
                    <a:p>
                      <a:pPr marL="0" marR="0">
                        <a:lnSpc>
                          <a:spcPct val="107000"/>
                        </a:lnSpc>
                        <a:spcBef>
                          <a:spcPts val="0"/>
                        </a:spcBef>
                        <a:spcAft>
                          <a:spcPts val="0"/>
                        </a:spcAft>
                      </a:pPr>
                      <a:r>
                        <a:rPr lang="en-US" sz="1800">
                          <a:effectLst/>
                        </a:rPr>
                        <a:t>}</a:t>
                      </a:r>
                    </a:p>
                    <a:p>
                      <a:pPr marL="0" marR="0">
                        <a:lnSpc>
                          <a:spcPct val="107000"/>
                        </a:lnSpc>
                        <a:spcBef>
                          <a:spcPts val="0"/>
                        </a:spcBef>
                        <a:spcAft>
                          <a:spcPts val="0"/>
                        </a:spcAft>
                      </a:pPr>
                      <a:r>
                        <a:rPr lang="en-US" sz="1800">
                          <a:effectLst/>
                        </a:rPr>
                        <a:t>run Some_Constraints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pred Some_Constraints {</a:t>
                      </a:r>
                    </a:p>
                    <a:p>
                      <a:pPr marL="0" marR="0">
                        <a:lnSpc>
                          <a:spcPct val="107000"/>
                        </a:lnSpc>
                        <a:spcBef>
                          <a:spcPts val="0"/>
                        </a:spcBef>
                        <a:spcAft>
                          <a:spcPts val="0"/>
                        </a:spcAft>
                      </a:pPr>
                      <a:r>
                        <a:rPr lang="en-US" sz="1800">
                          <a:effectLst/>
                        </a:rPr>
                        <a:t>    A, B, C</a:t>
                      </a:r>
                    </a:p>
                    <a:p>
                      <a:pPr marL="0" marR="0">
                        <a:lnSpc>
                          <a:spcPct val="107000"/>
                        </a:lnSpc>
                        <a:spcBef>
                          <a:spcPts val="0"/>
                        </a:spcBef>
                        <a:spcAft>
                          <a:spcPts val="0"/>
                        </a:spcAft>
                      </a:pPr>
                      <a:r>
                        <a:rPr lang="en-US" sz="1800">
                          <a:effectLst/>
                        </a:rPr>
                        <a:t>}</a:t>
                      </a:r>
                    </a:p>
                    <a:p>
                      <a:pPr marL="0" marR="0">
                        <a:lnSpc>
                          <a:spcPct val="107000"/>
                        </a:lnSpc>
                        <a:spcBef>
                          <a:spcPts val="0"/>
                        </a:spcBef>
                        <a:spcAft>
                          <a:spcPts val="0"/>
                        </a:spcAft>
                      </a:pPr>
                      <a:r>
                        <a:rPr lang="en-US" sz="1800">
                          <a:effectLst/>
                        </a:rPr>
                        <a:t>pred Show {</a:t>
                      </a:r>
                    </a:p>
                    <a:p>
                      <a:pPr marL="0" marR="0">
                        <a:lnSpc>
                          <a:spcPct val="107000"/>
                        </a:lnSpc>
                        <a:spcBef>
                          <a:spcPts val="0"/>
                        </a:spcBef>
                        <a:spcAft>
                          <a:spcPts val="0"/>
                        </a:spcAft>
                      </a:pPr>
                      <a:r>
                        <a:rPr lang="en-US" sz="1800">
                          <a:effectLst/>
                        </a:rPr>
                        <a:t>    Some_Constraints</a:t>
                      </a:r>
                    </a:p>
                    <a:p>
                      <a:pPr marL="0" marR="0">
                        <a:lnSpc>
                          <a:spcPct val="107000"/>
                        </a:lnSpc>
                        <a:spcBef>
                          <a:spcPts val="0"/>
                        </a:spcBef>
                        <a:spcAft>
                          <a:spcPts val="0"/>
                        </a:spcAft>
                      </a:pPr>
                      <a:r>
                        <a:rPr lang="en-US" sz="1800">
                          <a:effectLst/>
                        </a:rPr>
                        <a:t>}</a:t>
                      </a:r>
                    </a:p>
                    <a:p>
                      <a:pPr marL="0" marR="0">
                        <a:lnSpc>
                          <a:spcPct val="107000"/>
                        </a:lnSpc>
                        <a:spcBef>
                          <a:spcPts val="0"/>
                        </a:spcBef>
                        <a:spcAft>
                          <a:spcPts val="0"/>
                        </a:spcAft>
                      </a:pPr>
                      <a:r>
                        <a:rPr lang="en-US" sz="1800">
                          <a:effectLst/>
                        </a:rPr>
                        <a:t>run Show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5528793"/>
                  </a:ext>
                </a:extLst>
              </a:tr>
            </a:tbl>
          </a:graphicData>
        </a:graphic>
      </p:graphicFrame>
      <p:sp>
        <p:nvSpPr>
          <p:cNvPr id="5" name="Rectangle 1">
            <a:extLst>
              <a:ext uri="{FF2B5EF4-FFF2-40B4-BE49-F238E27FC236}">
                <a16:creationId xmlns:a16="http://schemas.microsoft.com/office/drawing/2014/main" id="{ED17B6CD-9342-4C02-9A0D-11D8E031E268}"/>
              </a:ext>
            </a:extLst>
          </p:cNvPr>
          <p:cNvSpPr>
            <a:spLocks noChangeArrowheads="1"/>
          </p:cNvSpPr>
          <p:nvPr/>
        </p:nvSpPr>
        <p:spPr bwMode="auto">
          <a:xfrm>
            <a:off x="3127375" y="33734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90547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BB93-804A-4A19-BE57-CE331DE13C18}"/>
              </a:ext>
            </a:extLst>
          </p:cNvPr>
          <p:cNvSpPr>
            <a:spLocks noGrp="1"/>
          </p:cNvSpPr>
          <p:nvPr>
            <p:ph type="title"/>
          </p:nvPr>
        </p:nvSpPr>
        <p:spPr/>
        <p:txBody>
          <a:bodyPr/>
          <a:lstStyle/>
          <a:p>
            <a:r>
              <a:rPr lang="en-US"/>
              <a:t>Put constraints in preds</a:t>
            </a:r>
          </a:p>
        </p:txBody>
      </p:sp>
      <p:sp>
        <p:nvSpPr>
          <p:cNvPr id="3" name="Content Placeholder 2">
            <a:extLst>
              <a:ext uri="{FF2B5EF4-FFF2-40B4-BE49-F238E27FC236}">
                <a16:creationId xmlns:a16="http://schemas.microsoft.com/office/drawing/2014/main" id="{D31364F7-44EF-40C3-A695-29C0160A86B2}"/>
              </a:ext>
            </a:extLst>
          </p:cNvPr>
          <p:cNvSpPr>
            <a:spLocks noGrp="1"/>
          </p:cNvSpPr>
          <p:nvPr>
            <p:ph idx="1"/>
          </p:nvPr>
        </p:nvSpPr>
        <p:spPr/>
        <p:txBody>
          <a:bodyPr/>
          <a:lstStyle/>
          <a:p>
            <a:r>
              <a:rPr lang="en-US"/>
              <a:t>Below is the Alloy code for the predicate model and the generator model. The predicate constraint is in a </a:t>
            </a:r>
            <a:r>
              <a:rPr lang="en-US" b="1"/>
              <a:t>pred</a:t>
            </a:r>
            <a:r>
              <a:rPr lang="en-US"/>
              <a:t> named Predicate. The generator constraint is in a </a:t>
            </a:r>
            <a:r>
              <a:rPr lang="en-US" b="1"/>
              <a:t>pred</a:t>
            </a:r>
            <a:r>
              <a:rPr lang="en-US"/>
              <a:t> named Generator.</a:t>
            </a:r>
          </a:p>
        </p:txBody>
      </p:sp>
      <p:sp>
        <p:nvSpPr>
          <p:cNvPr id="4" name="Rectangle 3">
            <a:extLst>
              <a:ext uri="{FF2B5EF4-FFF2-40B4-BE49-F238E27FC236}">
                <a16:creationId xmlns:a16="http://schemas.microsoft.com/office/drawing/2014/main" id="{F9FCC4C6-6738-4F72-B74D-B8301631D46F}"/>
              </a:ext>
            </a:extLst>
          </p:cNvPr>
          <p:cNvSpPr/>
          <p:nvPr/>
        </p:nvSpPr>
        <p:spPr>
          <a:xfrm>
            <a:off x="1161011" y="3459496"/>
            <a:ext cx="9869978" cy="2565959"/>
          </a:xfrm>
          <a:prstGeom prst="rect">
            <a:avLst/>
          </a:prstGeom>
          <a:ln>
            <a:solidFill>
              <a:schemeClr val="bg1">
                <a:lumMod val="75000"/>
              </a:schemeClr>
            </a:solidFill>
          </a:ln>
        </p:spPr>
        <p:txBody>
          <a:bodyPr wrap="square">
            <a:spAutoFit/>
          </a:bodyPr>
          <a:lstStyle/>
          <a:p>
            <a:pPr>
              <a:lnSpc>
                <a:spcPct val="107000"/>
              </a:lnSpc>
              <a:spcAft>
                <a:spcPts val="800"/>
              </a:spcAft>
            </a:pPr>
            <a:r>
              <a:rPr lang="en-US" sz="2400" b="1">
                <a:latin typeface="Calibri" panose="020F0502020204030204" pitchFamily="34" charset="0"/>
                <a:ea typeface="Calibri" panose="020F0502020204030204" pitchFamily="34" charset="0"/>
                <a:cs typeface="Times New Roman" panose="02020603050405020304" pitchFamily="18" charset="0"/>
              </a:rPr>
              <a:t>pred</a:t>
            </a:r>
            <a:r>
              <a:rPr lang="en-US" sz="2400">
                <a:latin typeface="Calibri" panose="020F0502020204030204" pitchFamily="34" charset="0"/>
                <a:ea typeface="Calibri" panose="020F0502020204030204" pitchFamily="34" charset="0"/>
                <a:cs typeface="Times New Roman" panose="02020603050405020304" pitchFamily="18" charset="0"/>
              </a:rPr>
              <a:t> Predicate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Non_negative_even_integers.members = {i: Int | i &gt;= 0 </a:t>
            </a:r>
            <a:r>
              <a:rPr lang="en-US" sz="2400" b="1">
                <a:latin typeface="Calibri" panose="020F0502020204030204" pitchFamily="34" charset="0"/>
                <a:ea typeface="Calibri" panose="020F0502020204030204" pitchFamily="34" charset="0"/>
                <a:cs typeface="Times New Roman" panose="02020603050405020304" pitchFamily="18" charset="0"/>
              </a:rPr>
              <a:t>and</a:t>
            </a:r>
            <a:r>
              <a:rPr lang="en-US" sz="2400">
                <a:latin typeface="Calibri" panose="020F0502020204030204" pitchFamily="34" charset="0"/>
                <a:ea typeface="Calibri" panose="020F0502020204030204" pitchFamily="34" charset="0"/>
                <a:cs typeface="Times New Roman" panose="02020603050405020304" pitchFamily="18" charset="0"/>
              </a:rPr>
              <a:t> (rem[i,2] = 0)}</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2400" b="1">
                <a:latin typeface="Calibri" panose="020F0502020204030204" pitchFamily="34" charset="0"/>
                <a:ea typeface="Calibri" panose="020F0502020204030204" pitchFamily="34" charset="0"/>
                <a:cs typeface="Times New Roman" panose="02020603050405020304" pitchFamily="18" charset="0"/>
              </a:rPr>
              <a:t>pred</a:t>
            </a:r>
            <a:r>
              <a:rPr lang="en-US" sz="2400">
                <a:latin typeface="Calibri" panose="020F0502020204030204" pitchFamily="34" charset="0"/>
                <a:ea typeface="Calibri" panose="020F0502020204030204" pitchFamily="34" charset="0"/>
                <a:cs typeface="Times New Roman" panose="02020603050405020304" pitchFamily="18" charset="0"/>
              </a:rPr>
              <a:t> Generator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Non_negative_even_integers.members = 0.*(NumberLine.connections)</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718214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D38D4-5030-469D-B987-EA4C2730CD6F}"/>
              </a:ext>
            </a:extLst>
          </p:cNvPr>
          <p:cNvSpPr>
            <a:spLocks noGrp="1"/>
          </p:cNvSpPr>
          <p:nvPr>
            <p:ph type="title"/>
          </p:nvPr>
        </p:nvSpPr>
        <p:spPr/>
        <p:txBody>
          <a:bodyPr/>
          <a:lstStyle/>
          <a:p>
            <a:r>
              <a:rPr lang="en-US"/>
              <a:t>We want to express this</a:t>
            </a:r>
          </a:p>
        </p:txBody>
      </p:sp>
      <p:sp>
        <p:nvSpPr>
          <p:cNvPr id="3" name="Content Placeholder 2">
            <a:extLst>
              <a:ext uri="{FF2B5EF4-FFF2-40B4-BE49-F238E27FC236}">
                <a16:creationId xmlns:a16="http://schemas.microsoft.com/office/drawing/2014/main" id="{C7AF24FD-2CFF-40EA-AC22-EF9B499F29AF}"/>
              </a:ext>
            </a:extLst>
          </p:cNvPr>
          <p:cNvSpPr>
            <a:spLocks noGrp="1"/>
          </p:cNvSpPr>
          <p:nvPr>
            <p:ph idx="1"/>
          </p:nvPr>
        </p:nvSpPr>
        <p:spPr/>
        <p:txBody>
          <a:bodyPr/>
          <a:lstStyle/>
          <a:p>
            <a:r>
              <a:rPr lang="en-US"/>
              <a:t>We want the Alloy Analyzer to constrain the instances per the constraints in Predicate and then determine if each instance satisfies the constraints in Generator. </a:t>
            </a:r>
            <a:br>
              <a:rPr lang="en-US"/>
            </a:br>
            <a:r>
              <a:rPr lang="en-US" i="1"/>
              <a:t>Hey Alloy Analyzer, if there is an instance that satisfies Predicate but not Generator, then show that instance</a:t>
            </a:r>
            <a:r>
              <a:rPr lang="en-US"/>
              <a:t>. </a:t>
            </a:r>
          </a:p>
          <a:p>
            <a:r>
              <a:rPr lang="en-US"/>
              <a:t>Also, we want the Alloy Analyzer to constrain the instances per the constraints in Generator and then determine if each instance satisfies the constraints in Predicate. </a:t>
            </a:r>
            <a:br>
              <a:rPr lang="en-US"/>
            </a:br>
            <a:r>
              <a:rPr lang="en-US" i="1"/>
              <a:t>Hey Alloy Analyzer, if there is an instance that satisfies Generator but not Predicate, then show that instance</a:t>
            </a:r>
            <a:r>
              <a:rPr lang="en-US"/>
              <a:t>.</a:t>
            </a:r>
          </a:p>
        </p:txBody>
      </p:sp>
    </p:spTree>
    <p:extLst>
      <p:ext uri="{BB962C8B-B14F-4D97-AF65-F5344CB8AC3E}">
        <p14:creationId xmlns:p14="http://schemas.microsoft.com/office/powerpoint/2010/main" val="4055795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BD65-DC61-4134-8E6E-29E73837B829}"/>
              </a:ext>
            </a:extLst>
          </p:cNvPr>
          <p:cNvSpPr>
            <a:spLocks noGrp="1"/>
          </p:cNvSpPr>
          <p:nvPr>
            <p:ph type="title"/>
          </p:nvPr>
        </p:nvSpPr>
        <p:spPr/>
        <p:txBody>
          <a:bodyPr/>
          <a:lstStyle/>
          <a:p>
            <a:r>
              <a:rPr lang="en-US"/>
              <a:t>Alloy assert</a:t>
            </a:r>
          </a:p>
        </p:txBody>
      </p:sp>
      <p:sp>
        <p:nvSpPr>
          <p:cNvPr id="3" name="Content Placeholder 2">
            <a:extLst>
              <a:ext uri="{FF2B5EF4-FFF2-40B4-BE49-F238E27FC236}">
                <a16:creationId xmlns:a16="http://schemas.microsoft.com/office/drawing/2014/main" id="{851E1DD3-0E1E-45D7-A47F-D80F2A299861}"/>
              </a:ext>
            </a:extLst>
          </p:cNvPr>
          <p:cNvSpPr>
            <a:spLocks noGrp="1"/>
          </p:cNvSpPr>
          <p:nvPr>
            <p:ph idx="1"/>
          </p:nvPr>
        </p:nvSpPr>
        <p:spPr>
          <a:xfrm>
            <a:off x="838200" y="1825625"/>
            <a:ext cx="10515600" cy="2314113"/>
          </a:xfrm>
        </p:spPr>
        <p:txBody>
          <a:bodyPr/>
          <a:lstStyle/>
          <a:p>
            <a:r>
              <a:rPr lang="en-US"/>
              <a:t>In other words, we want to assert: </a:t>
            </a:r>
            <a:r>
              <a:rPr lang="en-US" i="1"/>
              <a:t>For each instance that satisfies the constraints in Predicate, the instance will satisfy the constraints in Generator, and vice versa</a:t>
            </a:r>
            <a:r>
              <a:rPr lang="en-US"/>
              <a:t>.</a:t>
            </a:r>
          </a:p>
          <a:p>
            <a:r>
              <a:rPr lang="en-US"/>
              <a:t>The way to state assertions is with the </a:t>
            </a:r>
            <a:r>
              <a:rPr lang="en-US" b="1"/>
              <a:t>assert</a:t>
            </a:r>
            <a:r>
              <a:rPr lang="en-US"/>
              <a:t>. Here’s how to express the assertion:</a:t>
            </a:r>
          </a:p>
        </p:txBody>
      </p:sp>
      <p:sp>
        <p:nvSpPr>
          <p:cNvPr id="4" name="Rectangle 3">
            <a:extLst>
              <a:ext uri="{FF2B5EF4-FFF2-40B4-BE49-F238E27FC236}">
                <a16:creationId xmlns:a16="http://schemas.microsoft.com/office/drawing/2014/main" id="{58DBD015-F8F3-4FF5-A07E-14722C13EFF9}"/>
              </a:ext>
            </a:extLst>
          </p:cNvPr>
          <p:cNvSpPr/>
          <p:nvPr/>
        </p:nvSpPr>
        <p:spPr>
          <a:xfrm>
            <a:off x="1867592" y="4111717"/>
            <a:ext cx="3469179" cy="1200329"/>
          </a:xfrm>
          <a:prstGeom prst="rect">
            <a:avLst/>
          </a:prstGeom>
          <a:ln>
            <a:solidFill>
              <a:schemeClr val="bg1">
                <a:lumMod val="75000"/>
              </a:schemeClr>
            </a:solidFill>
          </a:ln>
        </p:spPr>
        <p:txBody>
          <a:bodyPr wrap="square">
            <a:spAutoFit/>
          </a:bodyPr>
          <a:lstStyle/>
          <a:p>
            <a:r>
              <a:rPr lang="en-US" sz="2400" b="1">
                <a:latin typeface="Calibri" panose="020F0502020204030204" pitchFamily="34" charset="0"/>
                <a:ea typeface="Calibri" panose="020F0502020204030204" pitchFamily="34" charset="0"/>
                <a:cs typeface="Times New Roman" panose="02020603050405020304" pitchFamily="18" charset="0"/>
              </a:rPr>
              <a:t>assert</a:t>
            </a:r>
            <a:r>
              <a:rPr lang="en-US" sz="2400">
                <a:latin typeface="Calibri" panose="020F0502020204030204" pitchFamily="34" charset="0"/>
                <a:ea typeface="Calibri" panose="020F0502020204030204" pitchFamily="34" charset="0"/>
                <a:cs typeface="Times New Roman" panose="02020603050405020304" pitchFamily="18" charset="0"/>
              </a:rPr>
              <a:t> Equivalent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Predicate </a:t>
            </a:r>
            <a:r>
              <a:rPr lang="en-US" sz="2400" b="1">
                <a:latin typeface="Calibri" panose="020F0502020204030204" pitchFamily="34" charset="0"/>
                <a:ea typeface="Calibri" panose="020F0502020204030204" pitchFamily="34" charset="0"/>
                <a:cs typeface="Times New Roman" panose="02020603050405020304" pitchFamily="18" charset="0"/>
              </a:rPr>
              <a:t>iff</a:t>
            </a:r>
            <a:r>
              <a:rPr lang="en-US" sz="2400">
                <a:latin typeface="Calibri" panose="020F0502020204030204" pitchFamily="34" charset="0"/>
                <a:ea typeface="Calibri" panose="020F0502020204030204" pitchFamily="34" charset="0"/>
                <a:cs typeface="Times New Roman" panose="02020603050405020304" pitchFamily="18" charset="0"/>
              </a:rPr>
              <a:t> Generator</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a:t>
            </a:r>
            <a:endParaRPr lang="en-US" sz="2400"/>
          </a:p>
        </p:txBody>
      </p:sp>
      <p:sp>
        <p:nvSpPr>
          <p:cNvPr id="5" name="Rectangle 4">
            <a:extLst>
              <a:ext uri="{FF2B5EF4-FFF2-40B4-BE49-F238E27FC236}">
                <a16:creationId xmlns:a16="http://schemas.microsoft.com/office/drawing/2014/main" id="{665AD65B-51AF-4967-9967-93A0772ECB54}"/>
              </a:ext>
            </a:extLst>
          </p:cNvPr>
          <p:cNvSpPr/>
          <p:nvPr/>
        </p:nvSpPr>
        <p:spPr>
          <a:xfrm>
            <a:off x="5508567" y="4111717"/>
            <a:ext cx="6096000" cy="2308324"/>
          </a:xfrm>
          <a:prstGeom prst="rect">
            <a:avLst/>
          </a:prstGeom>
        </p:spPr>
        <p:txBody>
          <a:bodyPr>
            <a:spAutoFit/>
          </a:bodyPr>
          <a:lstStyle/>
          <a:p>
            <a:r>
              <a:rPr lang="en-US">
                <a:latin typeface="Calibri" panose="020F0502020204030204" pitchFamily="34" charset="0"/>
                <a:ea typeface="Calibri" panose="020F0502020204030204" pitchFamily="34" charset="0"/>
                <a:cs typeface="Times New Roman" panose="02020603050405020304" pitchFamily="18" charset="0"/>
              </a:rPr>
              <a:t>It says this: If an instance satisfies the constraints specified in Predicate, then the instance will also satisfy the constraints specified in Generator, and vice versa. In other words, the instances represented by Predicate are the same instances represented by Generator. When the Alloy Analyzer is requested to check the assert, it responds with, “No counterexample found.” In other words, the Predicate model and the Generator model are equivalent. Wow!</a:t>
            </a:r>
            <a:endParaRPr lang="en-US"/>
          </a:p>
        </p:txBody>
      </p:sp>
    </p:spTree>
    <p:extLst>
      <p:ext uri="{BB962C8B-B14F-4D97-AF65-F5344CB8AC3E}">
        <p14:creationId xmlns:p14="http://schemas.microsoft.com/office/powerpoint/2010/main" val="3312419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78B8-EF44-49E1-BC13-A086127E46CC}"/>
              </a:ext>
            </a:extLst>
          </p:cNvPr>
          <p:cNvSpPr>
            <a:spLocks noGrp="1"/>
          </p:cNvSpPr>
          <p:nvPr>
            <p:ph type="title"/>
          </p:nvPr>
        </p:nvSpPr>
        <p:spPr/>
        <p:txBody>
          <a:bodyPr/>
          <a:lstStyle/>
          <a:p>
            <a:r>
              <a:rPr lang="en-US"/>
              <a:t>“run” a model, “check” an assert</a:t>
            </a:r>
          </a:p>
        </p:txBody>
      </p:sp>
      <p:sp>
        <p:nvSpPr>
          <p:cNvPr id="3" name="Content Placeholder 2">
            <a:extLst>
              <a:ext uri="{FF2B5EF4-FFF2-40B4-BE49-F238E27FC236}">
                <a16:creationId xmlns:a16="http://schemas.microsoft.com/office/drawing/2014/main" id="{9456A8B5-CD48-4D86-99B6-6556305E25BE}"/>
              </a:ext>
            </a:extLst>
          </p:cNvPr>
          <p:cNvSpPr>
            <a:spLocks noGrp="1"/>
          </p:cNvSpPr>
          <p:nvPr>
            <p:ph idx="1"/>
          </p:nvPr>
        </p:nvSpPr>
        <p:spPr/>
        <p:txBody>
          <a:bodyPr/>
          <a:lstStyle/>
          <a:p>
            <a:r>
              <a:rPr lang="en-US"/>
              <a:t>Use the </a:t>
            </a:r>
            <a:r>
              <a:rPr lang="en-US" b="1"/>
              <a:t>run</a:t>
            </a:r>
            <a:r>
              <a:rPr lang="en-US"/>
              <a:t> command to get the Alloy Analyzer to generate the instances that satisfy the model.</a:t>
            </a:r>
          </a:p>
          <a:p>
            <a:r>
              <a:rPr lang="en-US"/>
              <a:t>Use the </a:t>
            </a:r>
            <a:r>
              <a:rPr lang="en-US" b="1"/>
              <a:t>check</a:t>
            </a:r>
            <a:r>
              <a:rPr lang="en-US"/>
              <a:t> command to get the Alloy Analyzer to execute an assert. </a:t>
            </a:r>
          </a:p>
        </p:txBody>
      </p:sp>
    </p:spTree>
    <p:extLst>
      <p:ext uri="{BB962C8B-B14F-4D97-AF65-F5344CB8AC3E}">
        <p14:creationId xmlns:p14="http://schemas.microsoft.com/office/powerpoint/2010/main" val="361439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16764B-BC12-4221-92A8-AFD749DC0E1C}"/>
              </a:ext>
            </a:extLst>
          </p:cNvPr>
          <p:cNvSpPr/>
          <p:nvPr/>
        </p:nvSpPr>
        <p:spPr>
          <a:xfrm>
            <a:off x="1917469" y="308152"/>
            <a:ext cx="7492538" cy="6158737"/>
          </a:xfrm>
          <a:prstGeom prst="rect">
            <a:avLst/>
          </a:prstGeom>
          <a:ln>
            <a:solidFill>
              <a:schemeClr val="bg1">
                <a:lumMod val="75000"/>
              </a:schemeClr>
            </a:solidFill>
          </a:ln>
        </p:spPr>
        <p:txBody>
          <a:bodyPr wrap="squar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one</a:t>
            </a:r>
            <a:r>
              <a:rPr lang="en-US">
                <a:latin typeface="Calibri" panose="020F0502020204030204" pitchFamily="34" charset="0"/>
                <a:ea typeface="Calibri" panose="020F0502020204030204" pitchFamily="34" charset="0"/>
                <a:cs typeface="Times New Roman" panose="02020603050405020304" pitchFamily="18" charset="0"/>
              </a:rPr>
              <a:t> </a:t>
            </a:r>
            <a:r>
              <a:rPr lang="en-US" b="1">
                <a:latin typeface="Calibri" panose="020F0502020204030204" pitchFamily="34" charset="0"/>
                <a:ea typeface="Calibri" panose="020F0502020204030204" pitchFamily="34" charset="0"/>
                <a:cs typeface="Times New Roman" panose="02020603050405020304" pitchFamily="18" charset="0"/>
              </a:rPr>
              <a:t>sig</a:t>
            </a:r>
            <a:r>
              <a:rPr lang="en-US">
                <a:latin typeface="Calibri" panose="020F0502020204030204" pitchFamily="34" charset="0"/>
                <a:ea typeface="Calibri" panose="020F0502020204030204" pitchFamily="34" charset="0"/>
                <a:cs typeface="Times New Roman" panose="02020603050405020304" pitchFamily="18" charset="0"/>
              </a:rPr>
              <a:t> NumberLine {</a:t>
            </a:r>
            <a:br>
              <a:rPr lang="en-US">
                <a:latin typeface="Calibri" panose="020F0502020204030204" pitchFamily="34" charset="0"/>
                <a:ea typeface="Calibri" panose="020F0502020204030204" pitchFamily="34" charset="0"/>
                <a:cs typeface="Times New Roman" panose="02020603050405020304" pitchFamily="18" charset="0"/>
              </a:rPr>
            </a:br>
            <a:r>
              <a:rPr lang="en-US">
                <a:latin typeface="Calibri" panose="020F0502020204030204" pitchFamily="34" charset="0"/>
                <a:ea typeface="Calibri" panose="020F0502020204030204" pitchFamily="34" charset="0"/>
                <a:cs typeface="Times New Roman" panose="02020603050405020304" pitchFamily="18" charset="0"/>
              </a:rPr>
              <a:t>    connections: </a:t>
            </a:r>
            <a:r>
              <a:rPr lang="en-US" b="1">
                <a:latin typeface="Calibri" panose="020F0502020204030204" pitchFamily="34" charset="0"/>
                <a:ea typeface="Calibri" panose="020F0502020204030204" pitchFamily="34" charset="0"/>
                <a:cs typeface="Times New Roman" panose="02020603050405020304" pitchFamily="18" charset="0"/>
              </a:rPr>
              <a:t>Int</a:t>
            </a:r>
            <a:r>
              <a:rPr lang="en-US">
                <a:latin typeface="Calibri" panose="020F0502020204030204" pitchFamily="34" charset="0"/>
                <a:ea typeface="Calibri" panose="020F0502020204030204" pitchFamily="34" charset="0"/>
                <a:cs typeface="Times New Roman" panose="02020603050405020304" pitchFamily="18" charset="0"/>
              </a:rPr>
              <a:t> -&gt; </a:t>
            </a:r>
            <a:r>
              <a:rPr lang="en-US" b="1">
                <a:latin typeface="Calibri" panose="020F0502020204030204" pitchFamily="34" charset="0"/>
                <a:ea typeface="Calibri" panose="020F0502020204030204" pitchFamily="34" charset="0"/>
                <a:cs typeface="Times New Roman" panose="02020603050405020304" pitchFamily="18" charset="0"/>
              </a:rPr>
              <a:t>Int</a:t>
            </a:r>
            <a:br>
              <a:rPr lang="en-US">
                <a:latin typeface="Calibri" panose="020F0502020204030204" pitchFamily="34" charset="0"/>
                <a:ea typeface="Calibri" panose="020F0502020204030204" pitchFamily="34" charset="0"/>
                <a:cs typeface="Times New Roman" panose="02020603050405020304" pitchFamily="18" charset="0"/>
              </a:rPr>
            </a:br>
            <a:r>
              <a:rPr lang="en-US">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fact</a:t>
            </a:r>
            <a:r>
              <a:rPr lang="en-US">
                <a:latin typeface="Calibri" panose="020F0502020204030204" pitchFamily="34" charset="0"/>
                <a:ea typeface="Calibri" panose="020F0502020204030204" pitchFamily="34" charset="0"/>
                <a:cs typeface="Times New Roman" panose="02020603050405020304" pitchFamily="18" charset="0"/>
              </a:rPr>
              <a:t> Chain {</a:t>
            </a:r>
            <a:br>
              <a:rPr lang="en-US">
                <a:latin typeface="Calibri" panose="020F0502020204030204" pitchFamily="34" charset="0"/>
                <a:ea typeface="Calibri" panose="020F0502020204030204" pitchFamily="34" charset="0"/>
                <a:cs typeface="Times New Roman" panose="02020603050405020304" pitchFamily="18" charset="0"/>
              </a:rPr>
            </a:br>
            <a:r>
              <a:rPr lang="en-US">
                <a:latin typeface="Calibri" panose="020F0502020204030204" pitchFamily="34" charset="0"/>
                <a:ea typeface="Calibri" panose="020F0502020204030204" pitchFamily="34" charset="0"/>
                <a:cs typeface="Times New Roman" panose="02020603050405020304" pitchFamily="18" charset="0"/>
              </a:rPr>
              <a:t>    </a:t>
            </a:r>
            <a:r>
              <a:rPr lang="en-US" b="1">
                <a:latin typeface="Calibri" panose="020F0502020204030204" pitchFamily="34" charset="0"/>
                <a:ea typeface="Calibri" panose="020F0502020204030204" pitchFamily="34" charset="0"/>
                <a:cs typeface="Times New Roman" panose="02020603050405020304" pitchFamily="18" charset="0"/>
              </a:rPr>
              <a:t>all</a:t>
            </a:r>
            <a:r>
              <a:rPr lang="en-US">
                <a:latin typeface="Calibri" panose="020F0502020204030204" pitchFamily="34" charset="0"/>
                <a:ea typeface="Calibri" panose="020F0502020204030204" pitchFamily="34" charset="0"/>
                <a:cs typeface="Times New Roman" panose="02020603050405020304" pitchFamily="18" charset="0"/>
              </a:rPr>
              <a:t> i: </a:t>
            </a:r>
            <a:r>
              <a:rPr lang="en-US" b="1">
                <a:latin typeface="Calibri" panose="020F0502020204030204" pitchFamily="34" charset="0"/>
                <a:ea typeface="Calibri" panose="020F0502020204030204" pitchFamily="34" charset="0"/>
                <a:cs typeface="Times New Roman" panose="02020603050405020304" pitchFamily="18" charset="0"/>
              </a:rPr>
              <a:t>Int</a:t>
            </a:r>
            <a:r>
              <a:rPr lang="en-US">
                <a:latin typeface="Calibri" panose="020F0502020204030204" pitchFamily="34" charset="0"/>
                <a:ea typeface="Calibri" panose="020F0502020204030204" pitchFamily="34" charset="0"/>
                <a:cs typeface="Times New Roman" panose="02020603050405020304" pitchFamily="18" charset="0"/>
              </a:rPr>
              <a:t> | NumberLine.connections[i] = i.next.next </a:t>
            </a:r>
            <a:br>
              <a:rPr lang="en-US">
                <a:latin typeface="Calibri" panose="020F0502020204030204" pitchFamily="34" charset="0"/>
                <a:ea typeface="Calibri" panose="020F0502020204030204" pitchFamily="34" charset="0"/>
                <a:cs typeface="Times New Roman" panose="02020603050405020304" pitchFamily="18" charset="0"/>
              </a:rPr>
            </a:br>
            <a:r>
              <a:rPr lang="en-US">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one</a:t>
            </a:r>
            <a:r>
              <a:rPr lang="en-US">
                <a:latin typeface="Calibri" panose="020F0502020204030204" pitchFamily="34" charset="0"/>
                <a:ea typeface="Calibri" panose="020F0502020204030204" pitchFamily="34" charset="0"/>
                <a:cs typeface="Times New Roman" panose="02020603050405020304" pitchFamily="18" charset="0"/>
              </a:rPr>
              <a:t> </a:t>
            </a:r>
            <a:r>
              <a:rPr lang="en-US" b="1">
                <a:latin typeface="Calibri" panose="020F0502020204030204" pitchFamily="34" charset="0"/>
                <a:ea typeface="Calibri" panose="020F0502020204030204" pitchFamily="34" charset="0"/>
                <a:cs typeface="Times New Roman" panose="02020603050405020304" pitchFamily="18" charset="0"/>
              </a:rPr>
              <a:t>sig</a:t>
            </a:r>
            <a:r>
              <a:rPr lang="en-US">
                <a:latin typeface="Calibri" panose="020F0502020204030204" pitchFamily="34" charset="0"/>
                <a:ea typeface="Calibri" panose="020F0502020204030204" pitchFamily="34" charset="0"/>
                <a:cs typeface="Times New Roman" panose="02020603050405020304" pitchFamily="18" charset="0"/>
              </a:rPr>
              <a:t> Non_negative_even_integers {</a:t>
            </a:r>
            <a:br>
              <a:rPr lang="en-US">
                <a:latin typeface="Calibri" panose="020F0502020204030204" pitchFamily="34" charset="0"/>
                <a:ea typeface="Calibri" panose="020F0502020204030204" pitchFamily="34" charset="0"/>
                <a:cs typeface="Times New Roman" panose="02020603050405020304" pitchFamily="18" charset="0"/>
              </a:rPr>
            </a:br>
            <a:r>
              <a:rPr lang="en-US">
                <a:latin typeface="Calibri" panose="020F0502020204030204" pitchFamily="34" charset="0"/>
                <a:ea typeface="Calibri" panose="020F0502020204030204" pitchFamily="34" charset="0"/>
                <a:cs typeface="Times New Roman" panose="02020603050405020304" pitchFamily="18" charset="0"/>
              </a:rPr>
              <a:t>    members: </a:t>
            </a:r>
            <a:r>
              <a:rPr lang="en-US" b="1">
                <a:latin typeface="Calibri" panose="020F0502020204030204" pitchFamily="34" charset="0"/>
                <a:ea typeface="Calibri" panose="020F0502020204030204" pitchFamily="34" charset="0"/>
                <a:cs typeface="Times New Roman" panose="02020603050405020304" pitchFamily="18" charset="0"/>
              </a:rPr>
              <a:t>set</a:t>
            </a:r>
            <a:r>
              <a:rPr lang="en-US">
                <a:latin typeface="Calibri" panose="020F0502020204030204" pitchFamily="34" charset="0"/>
                <a:ea typeface="Calibri" panose="020F0502020204030204" pitchFamily="34" charset="0"/>
                <a:cs typeface="Times New Roman" panose="02020603050405020304" pitchFamily="18" charset="0"/>
              </a:rPr>
              <a:t> </a:t>
            </a:r>
            <a:r>
              <a:rPr lang="en-US" b="1">
                <a:latin typeface="Calibri" panose="020F0502020204030204" pitchFamily="34" charset="0"/>
                <a:ea typeface="Calibri" panose="020F0502020204030204" pitchFamily="34" charset="0"/>
                <a:cs typeface="Times New Roman" panose="02020603050405020304" pitchFamily="18" charset="0"/>
              </a:rPr>
              <a:t>Int</a:t>
            </a:r>
            <a:r>
              <a:rPr lang="en-US">
                <a:latin typeface="Calibri" panose="020F0502020204030204" pitchFamily="34" charset="0"/>
                <a:ea typeface="Calibri" panose="020F0502020204030204" pitchFamily="34" charset="0"/>
                <a:cs typeface="Times New Roman" panose="02020603050405020304" pitchFamily="18" charset="0"/>
              </a:rPr>
              <a:t> </a:t>
            </a:r>
            <a:br>
              <a:rPr lang="en-US">
                <a:latin typeface="Calibri" panose="020F0502020204030204" pitchFamily="34" charset="0"/>
                <a:ea typeface="Calibri" panose="020F0502020204030204" pitchFamily="34" charset="0"/>
                <a:cs typeface="Times New Roman" panose="02020603050405020304" pitchFamily="18" charset="0"/>
              </a:rPr>
            </a:br>
            <a:r>
              <a:rPr lang="en-US">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pred</a:t>
            </a:r>
            <a:r>
              <a:rPr lang="en-US">
                <a:latin typeface="Calibri" panose="020F0502020204030204" pitchFamily="34" charset="0"/>
                <a:ea typeface="Calibri" panose="020F0502020204030204" pitchFamily="34" charset="0"/>
                <a:cs typeface="Times New Roman" panose="02020603050405020304" pitchFamily="18" charset="0"/>
              </a:rPr>
              <a:t> Predicate {</a:t>
            </a:r>
            <a:br>
              <a:rPr lang="en-US">
                <a:latin typeface="Calibri" panose="020F0502020204030204" pitchFamily="34" charset="0"/>
                <a:ea typeface="Calibri" panose="020F0502020204030204" pitchFamily="34" charset="0"/>
                <a:cs typeface="Times New Roman" panose="02020603050405020304" pitchFamily="18" charset="0"/>
              </a:rPr>
            </a:br>
            <a:r>
              <a:rPr lang="en-US">
                <a:latin typeface="Calibri" panose="020F0502020204030204" pitchFamily="34" charset="0"/>
                <a:ea typeface="Calibri" panose="020F0502020204030204" pitchFamily="34" charset="0"/>
                <a:cs typeface="Times New Roman" panose="02020603050405020304" pitchFamily="18" charset="0"/>
              </a:rPr>
              <a:t>    Non_negative_even_integers.members = {i: </a:t>
            </a:r>
            <a:r>
              <a:rPr lang="en-US" b="1">
                <a:latin typeface="Calibri" panose="020F0502020204030204" pitchFamily="34" charset="0"/>
                <a:ea typeface="Calibri" panose="020F0502020204030204" pitchFamily="34" charset="0"/>
                <a:cs typeface="Times New Roman" panose="02020603050405020304" pitchFamily="18" charset="0"/>
              </a:rPr>
              <a:t>Int</a:t>
            </a:r>
            <a:r>
              <a:rPr lang="en-US">
                <a:latin typeface="Calibri" panose="020F0502020204030204" pitchFamily="34" charset="0"/>
                <a:ea typeface="Calibri" panose="020F0502020204030204" pitchFamily="34" charset="0"/>
                <a:cs typeface="Times New Roman" panose="02020603050405020304" pitchFamily="18" charset="0"/>
              </a:rPr>
              <a:t> | i &gt;= 0 </a:t>
            </a:r>
            <a:r>
              <a:rPr lang="en-US" b="1">
                <a:latin typeface="Calibri" panose="020F0502020204030204" pitchFamily="34" charset="0"/>
                <a:ea typeface="Calibri" panose="020F0502020204030204" pitchFamily="34" charset="0"/>
                <a:cs typeface="Times New Roman" panose="02020603050405020304" pitchFamily="18" charset="0"/>
              </a:rPr>
              <a:t>and</a:t>
            </a:r>
            <a:r>
              <a:rPr lang="en-US">
                <a:latin typeface="Calibri" panose="020F0502020204030204" pitchFamily="34" charset="0"/>
                <a:ea typeface="Calibri" panose="020F0502020204030204" pitchFamily="34" charset="0"/>
                <a:cs typeface="Times New Roman" panose="02020603050405020304" pitchFamily="18" charset="0"/>
              </a:rPr>
              <a:t> (rem[i,2] = 0)}</a:t>
            </a:r>
            <a:br>
              <a:rPr lang="en-US">
                <a:latin typeface="Calibri" panose="020F0502020204030204" pitchFamily="34" charset="0"/>
                <a:ea typeface="Calibri" panose="020F0502020204030204" pitchFamily="34" charset="0"/>
                <a:cs typeface="Times New Roman" panose="02020603050405020304" pitchFamily="18" charset="0"/>
              </a:rPr>
            </a:br>
            <a:r>
              <a:rPr lang="en-US">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pred</a:t>
            </a:r>
            <a:r>
              <a:rPr lang="en-US">
                <a:latin typeface="Calibri" panose="020F0502020204030204" pitchFamily="34" charset="0"/>
                <a:ea typeface="Calibri" panose="020F0502020204030204" pitchFamily="34" charset="0"/>
                <a:cs typeface="Times New Roman" panose="02020603050405020304" pitchFamily="18" charset="0"/>
              </a:rPr>
              <a:t> Generator {</a:t>
            </a:r>
            <a:br>
              <a:rPr lang="en-US">
                <a:latin typeface="Calibri" panose="020F0502020204030204" pitchFamily="34" charset="0"/>
                <a:ea typeface="Calibri" panose="020F0502020204030204" pitchFamily="34" charset="0"/>
                <a:cs typeface="Times New Roman" panose="02020603050405020304" pitchFamily="18" charset="0"/>
              </a:rPr>
            </a:br>
            <a:r>
              <a:rPr lang="en-US">
                <a:latin typeface="Calibri" panose="020F0502020204030204" pitchFamily="34" charset="0"/>
                <a:ea typeface="Calibri" panose="020F0502020204030204" pitchFamily="34" charset="0"/>
                <a:cs typeface="Times New Roman" panose="02020603050405020304" pitchFamily="18" charset="0"/>
              </a:rPr>
              <a:t>    Non_negative_even_integers.members = 0.*(NumberLine.connections)</a:t>
            </a:r>
            <a:br>
              <a:rPr lang="en-US">
                <a:latin typeface="Calibri" panose="020F0502020204030204" pitchFamily="34" charset="0"/>
                <a:ea typeface="Calibri" panose="020F0502020204030204" pitchFamily="34" charset="0"/>
                <a:cs typeface="Times New Roman" panose="02020603050405020304" pitchFamily="18" charset="0"/>
              </a:rPr>
            </a:br>
            <a:r>
              <a:rPr lang="en-US">
                <a:latin typeface="Calibri" panose="020F0502020204030204" pitchFamily="34" charset="0"/>
                <a:ea typeface="Calibri" panose="020F0502020204030204" pitchFamily="34" charset="0"/>
                <a:cs typeface="Times New Roman" panose="02020603050405020304" pitchFamily="18" charset="0"/>
              </a:rPr>
              <a:t>}</a:t>
            </a:r>
          </a:p>
          <a:p>
            <a:r>
              <a:rPr lang="en-US" b="1">
                <a:latin typeface="Calibri" panose="020F0502020204030204" pitchFamily="34" charset="0"/>
                <a:ea typeface="Calibri" panose="020F0502020204030204" pitchFamily="34" charset="0"/>
                <a:cs typeface="Times New Roman" panose="02020603050405020304" pitchFamily="18" charset="0"/>
              </a:rPr>
              <a:t>assert</a:t>
            </a:r>
            <a:r>
              <a:rPr lang="en-US">
                <a:latin typeface="Calibri" panose="020F0502020204030204" pitchFamily="34" charset="0"/>
                <a:ea typeface="Calibri" panose="020F0502020204030204" pitchFamily="34" charset="0"/>
                <a:cs typeface="Times New Roman" panose="02020603050405020304" pitchFamily="18" charset="0"/>
              </a:rPr>
              <a:t> Equivalent {</a:t>
            </a:r>
            <a:br>
              <a:rPr lang="en-US">
                <a:latin typeface="Calibri" panose="020F0502020204030204" pitchFamily="34" charset="0"/>
                <a:ea typeface="Calibri" panose="020F0502020204030204" pitchFamily="34" charset="0"/>
                <a:cs typeface="Times New Roman" panose="02020603050405020304" pitchFamily="18" charset="0"/>
              </a:rPr>
            </a:br>
            <a:r>
              <a:rPr lang="en-US">
                <a:latin typeface="Calibri" panose="020F0502020204030204" pitchFamily="34" charset="0"/>
                <a:ea typeface="Calibri" panose="020F0502020204030204" pitchFamily="34" charset="0"/>
                <a:cs typeface="Times New Roman" panose="02020603050405020304" pitchFamily="18" charset="0"/>
              </a:rPr>
              <a:t>    Predicate </a:t>
            </a:r>
            <a:r>
              <a:rPr lang="en-US" b="1">
                <a:latin typeface="Calibri" panose="020F0502020204030204" pitchFamily="34" charset="0"/>
                <a:ea typeface="Calibri" panose="020F0502020204030204" pitchFamily="34" charset="0"/>
                <a:cs typeface="Times New Roman" panose="02020603050405020304" pitchFamily="18" charset="0"/>
              </a:rPr>
              <a:t>iff</a:t>
            </a:r>
            <a:r>
              <a:rPr lang="en-US">
                <a:latin typeface="Calibri" panose="020F0502020204030204" pitchFamily="34" charset="0"/>
                <a:ea typeface="Calibri" panose="020F0502020204030204" pitchFamily="34" charset="0"/>
                <a:cs typeface="Times New Roman" panose="02020603050405020304" pitchFamily="18" charset="0"/>
              </a:rPr>
              <a:t> Generator</a:t>
            </a:r>
            <a:br>
              <a:rPr lang="en-US">
                <a:latin typeface="Calibri" panose="020F0502020204030204" pitchFamily="34" charset="0"/>
                <a:ea typeface="Calibri" panose="020F0502020204030204" pitchFamily="34" charset="0"/>
                <a:cs typeface="Times New Roman" panose="02020603050405020304" pitchFamily="18" charset="0"/>
              </a:rPr>
            </a:br>
            <a:r>
              <a:rPr lang="en-US">
                <a:latin typeface="Calibri" panose="020F0502020204030204" pitchFamily="34" charset="0"/>
                <a:ea typeface="Calibri" panose="020F0502020204030204" pitchFamily="34" charset="0"/>
                <a:cs typeface="Times New Roman" panose="02020603050405020304" pitchFamily="18" charset="0"/>
              </a:rPr>
              <a:t>}</a:t>
            </a:r>
          </a:p>
          <a:p>
            <a:r>
              <a:rPr lang="en-US" b="1">
                <a:latin typeface="Calibri" panose="020F0502020204030204" pitchFamily="34" charset="0"/>
                <a:cs typeface="Times New Roman" panose="02020603050405020304" pitchFamily="18" charset="0"/>
              </a:rPr>
              <a:t>check</a:t>
            </a:r>
            <a:r>
              <a:rPr lang="en-US">
                <a:latin typeface="Calibri" panose="020F0502020204030204" pitchFamily="34" charset="0"/>
                <a:cs typeface="Times New Roman" panose="02020603050405020304" pitchFamily="18" charset="0"/>
              </a:rPr>
              <a:t> Equivalent</a:t>
            </a:r>
            <a:endParaRPr lang="en-US"/>
          </a:p>
        </p:txBody>
      </p:sp>
      <p:sp>
        <p:nvSpPr>
          <p:cNvPr id="5" name="AutoShape 57">
            <a:extLst>
              <a:ext uri="{FF2B5EF4-FFF2-40B4-BE49-F238E27FC236}">
                <a16:creationId xmlns:a16="http://schemas.microsoft.com/office/drawing/2014/main" id="{A42BE2E0-5DBD-43EB-B4B7-AF0FC2DDADF1}"/>
              </a:ext>
            </a:extLst>
          </p:cNvPr>
          <p:cNvSpPr>
            <a:spLocks noChangeArrowheads="1"/>
          </p:cNvSpPr>
          <p:nvPr/>
        </p:nvSpPr>
        <p:spPr bwMode="auto">
          <a:xfrm>
            <a:off x="10657551" y="5714510"/>
            <a:ext cx="954088" cy="733425"/>
          </a:xfrm>
          <a:prstGeom prst="cloudCallout">
            <a:avLst>
              <a:gd name="adj1" fmla="val -51333"/>
              <a:gd name="adj2" fmla="val 73810"/>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endParaRPr lang="en-US" altLang="en-US" sz="1600"/>
          </a:p>
        </p:txBody>
      </p:sp>
      <p:sp>
        <p:nvSpPr>
          <p:cNvPr id="6" name="Text Box 58">
            <a:extLst>
              <a:ext uri="{FF2B5EF4-FFF2-40B4-BE49-F238E27FC236}">
                <a16:creationId xmlns:a16="http://schemas.microsoft.com/office/drawing/2014/main" id="{02C6777C-8217-4D67-9454-3DF434E160CA}"/>
              </a:ext>
            </a:extLst>
          </p:cNvPr>
          <p:cNvSpPr txBox="1">
            <a:spLocks noChangeArrowheads="1"/>
          </p:cNvSpPr>
          <p:nvPr/>
        </p:nvSpPr>
        <p:spPr bwMode="auto">
          <a:xfrm>
            <a:off x="10794365" y="5857385"/>
            <a:ext cx="7280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a:spcBef>
                <a:spcPct val="0"/>
              </a:spcBef>
              <a:buSzTx/>
              <a:buFontTx/>
              <a:buNone/>
            </a:pPr>
            <a:r>
              <a:rPr lang="en-US" altLang="en-US" sz="1200"/>
              <a:t>Do Lab4</a:t>
            </a:r>
            <a:endParaRPr lang="en-US" altLang="en-US" sz="1600"/>
          </a:p>
        </p:txBody>
      </p:sp>
    </p:spTree>
    <p:extLst>
      <p:ext uri="{BB962C8B-B14F-4D97-AF65-F5344CB8AC3E}">
        <p14:creationId xmlns:p14="http://schemas.microsoft.com/office/powerpoint/2010/main" val="1393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17DC-0E29-4885-A5D8-F9F016428930}"/>
              </a:ext>
            </a:extLst>
          </p:cNvPr>
          <p:cNvSpPr>
            <a:spLocks noGrp="1"/>
          </p:cNvSpPr>
          <p:nvPr>
            <p:ph type="title"/>
          </p:nvPr>
        </p:nvSpPr>
        <p:spPr/>
        <p:txBody>
          <a:bodyPr/>
          <a:lstStyle/>
          <a:p>
            <a:r>
              <a:rPr lang="en-US"/>
              <a:t>3 ways to specify a set</a:t>
            </a:r>
          </a:p>
        </p:txBody>
      </p:sp>
      <p:sp>
        <p:nvSpPr>
          <p:cNvPr id="3" name="Content Placeholder 2">
            <a:extLst>
              <a:ext uri="{FF2B5EF4-FFF2-40B4-BE49-F238E27FC236}">
                <a16:creationId xmlns:a16="http://schemas.microsoft.com/office/drawing/2014/main" id="{93C5D875-DB3E-49F5-AE60-95A62EEB76DD}"/>
              </a:ext>
            </a:extLst>
          </p:cNvPr>
          <p:cNvSpPr>
            <a:spLocks noGrp="1"/>
          </p:cNvSpPr>
          <p:nvPr>
            <p:ph idx="1"/>
          </p:nvPr>
        </p:nvSpPr>
        <p:spPr/>
        <p:txBody>
          <a:bodyPr/>
          <a:lstStyle/>
          <a:p>
            <a:r>
              <a:rPr lang="en-US"/>
              <a:t>If you pick up a math book about sets, one of the first things you will learn is that there are 3 ways that sets can be specified:</a:t>
            </a:r>
          </a:p>
          <a:p>
            <a:pPr marL="914400" lvl="1" indent="-457200">
              <a:buFont typeface="+mj-lt"/>
              <a:buAutoNum type="arabicPeriod"/>
            </a:pPr>
            <a:r>
              <a:rPr lang="en-US"/>
              <a:t>List (enumerate) its members.</a:t>
            </a:r>
          </a:p>
          <a:p>
            <a:pPr marL="914400" lvl="1" indent="-457200">
              <a:buFont typeface="+mj-lt"/>
              <a:buAutoNum type="arabicPeriod"/>
            </a:pPr>
            <a:r>
              <a:rPr lang="en-US"/>
              <a:t>State a property which an object must have to qualify as a member of it.</a:t>
            </a:r>
          </a:p>
          <a:p>
            <a:pPr marL="914400" lvl="1" indent="-457200">
              <a:buFont typeface="+mj-lt"/>
              <a:buAutoNum type="arabicPeriod"/>
            </a:pPr>
            <a:r>
              <a:rPr lang="en-US"/>
              <a:t>Define a set of rules which generate its members.</a:t>
            </a:r>
          </a:p>
          <a:p>
            <a:r>
              <a:rPr lang="en-US"/>
              <a:t>Using each of those 3 ways, let’s create a model of the set of non-negative even numbers. </a:t>
            </a:r>
          </a:p>
          <a:p>
            <a:r>
              <a:rPr lang="en-US"/>
              <a:t>After creating the models we will use the Alloy Analyzer to compare two models for equivalency (i.e., do the models generate the same instances).</a:t>
            </a:r>
          </a:p>
        </p:txBody>
      </p:sp>
    </p:spTree>
    <p:extLst>
      <p:ext uri="{BB962C8B-B14F-4D97-AF65-F5344CB8AC3E}">
        <p14:creationId xmlns:p14="http://schemas.microsoft.com/office/powerpoint/2010/main" val="91895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51E1-7D3C-4604-B2DF-D60EE656FA7D}"/>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7E87C4A9-6714-462B-A50F-69FE81223874}"/>
              </a:ext>
            </a:extLst>
          </p:cNvPr>
          <p:cNvSpPr>
            <a:spLocks noGrp="1"/>
          </p:cNvSpPr>
          <p:nvPr>
            <p:ph idx="1"/>
          </p:nvPr>
        </p:nvSpPr>
        <p:spPr/>
        <p:txBody>
          <a:bodyPr/>
          <a:lstStyle/>
          <a:p>
            <a:r>
              <a:rPr lang="en-US"/>
              <a:t>Model this instance: 0, 2, 4, …</a:t>
            </a:r>
          </a:p>
        </p:txBody>
      </p:sp>
    </p:spTree>
    <p:extLst>
      <p:ext uri="{BB962C8B-B14F-4D97-AF65-F5344CB8AC3E}">
        <p14:creationId xmlns:p14="http://schemas.microsoft.com/office/powerpoint/2010/main" val="423085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103D89-BE6F-4269-8FE1-CEDCAAD0C023}"/>
              </a:ext>
            </a:extLst>
          </p:cNvPr>
          <p:cNvSpPr>
            <a:spLocks noGrp="1"/>
          </p:cNvSpPr>
          <p:nvPr>
            <p:ph type="ctrTitle"/>
          </p:nvPr>
        </p:nvSpPr>
        <p:spPr/>
        <p:txBody>
          <a:bodyPr/>
          <a:lstStyle/>
          <a:p>
            <a:r>
              <a:rPr lang="en-US"/>
              <a:t>List Model</a:t>
            </a:r>
          </a:p>
        </p:txBody>
      </p:sp>
    </p:spTree>
    <p:extLst>
      <p:ext uri="{BB962C8B-B14F-4D97-AF65-F5344CB8AC3E}">
        <p14:creationId xmlns:p14="http://schemas.microsoft.com/office/powerpoint/2010/main" val="284818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A480-8710-4EEB-BDC4-F29F7452E08A}"/>
              </a:ext>
            </a:extLst>
          </p:cNvPr>
          <p:cNvSpPr>
            <a:spLocks noGrp="1"/>
          </p:cNvSpPr>
          <p:nvPr>
            <p:ph type="title"/>
          </p:nvPr>
        </p:nvSpPr>
        <p:spPr/>
        <p:txBody>
          <a:bodyPr>
            <a:normAutofit fontScale="90000"/>
          </a:bodyPr>
          <a:lstStyle/>
          <a:p>
            <a:r>
              <a:rPr lang="en-US"/>
              <a:t>Let’s start simple. Instead of modeling an infinite list, let’s model this finite list: 0, 2, 4, 6.</a:t>
            </a:r>
          </a:p>
        </p:txBody>
      </p:sp>
      <p:sp>
        <p:nvSpPr>
          <p:cNvPr id="4" name="Rectangle 3">
            <a:extLst>
              <a:ext uri="{FF2B5EF4-FFF2-40B4-BE49-F238E27FC236}">
                <a16:creationId xmlns:a16="http://schemas.microsoft.com/office/drawing/2014/main" id="{6C7A3007-94DE-4A60-975C-6BC90C078F20}"/>
              </a:ext>
            </a:extLst>
          </p:cNvPr>
          <p:cNvSpPr/>
          <p:nvPr/>
        </p:nvSpPr>
        <p:spPr>
          <a:xfrm>
            <a:off x="1717964" y="1920145"/>
            <a:ext cx="7309658" cy="3037883"/>
          </a:xfrm>
          <a:prstGeom prst="rect">
            <a:avLst/>
          </a:prstGeom>
          <a:ln>
            <a:solidFill>
              <a:schemeClr val="bg1">
                <a:lumMod val="75000"/>
              </a:schemeClr>
            </a:solidFill>
          </a:ln>
        </p:spPr>
        <p:txBody>
          <a:bodyPr wrap="square">
            <a:spAutoFit/>
          </a:bodyPr>
          <a:lstStyle/>
          <a:p>
            <a:pPr>
              <a:lnSpc>
                <a:spcPct val="107000"/>
              </a:lnSpc>
              <a:spcAft>
                <a:spcPts val="800"/>
              </a:spcAft>
            </a:pPr>
            <a:r>
              <a:rPr lang="en-US" sz="2400" b="1">
                <a:latin typeface="Calibri" panose="020F0502020204030204" pitchFamily="34" charset="0"/>
                <a:ea typeface="Calibri" panose="020F0502020204030204" pitchFamily="34" charset="0"/>
                <a:cs typeface="Times New Roman" panose="02020603050405020304" pitchFamily="18" charset="0"/>
              </a:rPr>
              <a:t>one</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Non_negative_even_integers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members: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Int</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List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Non_negative_even_integers.members = 0 + 2 + 4 + 6</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p>
          <a:p>
            <a:r>
              <a:rPr lang="en-US" sz="2400" b="1">
                <a:latin typeface="Calibri" panose="020F0502020204030204" pitchFamily="34" charset="0"/>
                <a:ea typeface="Calibri" panose="020F0502020204030204" pitchFamily="34" charset="0"/>
                <a:cs typeface="Times New Roman" panose="02020603050405020304" pitchFamily="18" charset="0"/>
              </a:rPr>
              <a:t>run</a:t>
            </a:r>
            <a:r>
              <a:rPr lang="en-US" sz="2400">
                <a:latin typeface="Calibri" panose="020F0502020204030204" pitchFamily="34" charset="0"/>
                <a:ea typeface="Calibri" panose="020F0502020204030204" pitchFamily="34" charset="0"/>
                <a:cs typeface="Times New Roman" panose="02020603050405020304" pitchFamily="18" charset="0"/>
              </a:rPr>
              <a:t> {}</a:t>
            </a:r>
            <a:endParaRPr lang="en-US" sz="2400"/>
          </a:p>
        </p:txBody>
      </p:sp>
      <p:sp>
        <p:nvSpPr>
          <p:cNvPr id="5" name="Rectangle 4">
            <a:extLst>
              <a:ext uri="{FF2B5EF4-FFF2-40B4-BE49-F238E27FC236}">
                <a16:creationId xmlns:a16="http://schemas.microsoft.com/office/drawing/2014/main" id="{A3AF6CE6-ED96-4A05-97ED-5DB370A3F952}"/>
              </a:ext>
            </a:extLst>
          </p:cNvPr>
          <p:cNvSpPr/>
          <p:nvPr/>
        </p:nvSpPr>
        <p:spPr>
          <a:xfrm>
            <a:off x="669175" y="5197792"/>
            <a:ext cx="10801003" cy="1200329"/>
          </a:xfrm>
          <a:prstGeom prst="rect">
            <a:avLst/>
          </a:prstGeom>
        </p:spPr>
        <p:txBody>
          <a:bodyPr wrap="square">
            <a:spAutoFit/>
          </a:bodyPr>
          <a:lstStyle/>
          <a:p>
            <a:r>
              <a:rPr lang="en-US" sz="2400">
                <a:latin typeface="Calibri" panose="020F0502020204030204" pitchFamily="34" charset="0"/>
                <a:ea typeface="Calibri" panose="020F0502020204030204" pitchFamily="34" charset="0"/>
                <a:cs typeface="Times New Roman" panose="02020603050405020304" pitchFamily="18" charset="0"/>
              </a:rPr>
              <a:t>The signature declaration defines a set named </a:t>
            </a:r>
            <a:r>
              <a:rPr lang="en-US" sz="2400">
                <a:latin typeface="Courier New" panose="02070309020205020404" pitchFamily="49" charset="0"/>
                <a:ea typeface="Calibri" panose="020F0502020204030204" pitchFamily="34" charset="0"/>
              </a:rPr>
              <a:t>Non_negative_even_integers</a:t>
            </a:r>
            <a:r>
              <a:rPr lang="en-US" sz="2400">
                <a:latin typeface="Calibri" panose="020F0502020204030204" pitchFamily="34" charset="0"/>
                <a:ea typeface="Calibri" panose="020F0502020204030204" pitchFamily="34" charset="0"/>
                <a:cs typeface="Times New Roman" panose="02020603050405020304" pitchFamily="18" charset="0"/>
              </a:rPr>
              <a:t>. The set has just </a:t>
            </a:r>
            <a:r>
              <a:rPr lang="en-US" sz="2400" b="1">
                <a:latin typeface="Calibri" panose="020F0502020204030204" pitchFamily="34" charset="0"/>
                <a:ea typeface="Calibri" panose="020F0502020204030204" pitchFamily="34" charset="0"/>
                <a:cs typeface="Times New Roman" panose="02020603050405020304" pitchFamily="18" charset="0"/>
              </a:rPr>
              <a:t>one</a:t>
            </a:r>
            <a:r>
              <a:rPr lang="en-US" sz="2400">
                <a:latin typeface="Calibri" panose="020F0502020204030204" pitchFamily="34" charset="0"/>
                <a:ea typeface="Calibri" panose="020F0502020204030204" pitchFamily="34" charset="0"/>
                <a:cs typeface="Times New Roman" panose="02020603050405020304" pitchFamily="18" charset="0"/>
              </a:rPr>
              <a:t> member. It has one field called </a:t>
            </a:r>
            <a:r>
              <a:rPr lang="en-US" sz="2400">
                <a:latin typeface="Courier New" panose="02070309020205020404" pitchFamily="49" charset="0"/>
                <a:ea typeface="Calibri" panose="020F0502020204030204" pitchFamily="34" charset="0"/>
              </a:rPr>
              <a:t>members</a:t>
            </a:r>
            <a:r>
              <a:rPr lang="en-US" sz="2400">
                <a:latin typeface="Calibri" panose="020F0502020204030204" pitchFamily="34" charset="0"/>
                <a:ea typeface="Calibri" panose="020F0502020204030204" pitchFamily="34" charset="0"/>
                <a:cs typeface="Times New Roman" panose="02020603050405020304" pitchFamily="18" charset="0"/>
              </a:rPr>
              <a:t> whose value is a set of </a:t>
            </a:r>
            <a:r>
              <a:rPr lang="en-US" sz="2400" b="1">
                <a:latin typeface="Calibri" panose="020F0502020204030204" pitchFamily="34" charset="0"/>
                <a:ea typeface="Calibri" panose="020F0502020204030204" pitchFamily="34" charset="0"/>
                <a:cs typeface="Times New Roman" panose="02020603050405020304" pitchFamily="18" charset="0"/>
              </a:rPr>
              <a:t>Int</a:t>
            </a:r>
            <a:r>
              <a:rPr lang="en-US" sz="2400">
                <a:latin typeface="Calibri" panose="020F0502020204030204" pitchFamily="34" charset="0"/>
                <a:ea typeface="Calibri" panose="020F0502020204030204" pitchFamily="34" charset="0"/>
                <a:cs typeface="Times New Roman" panose="02020603050405020304" pitchFamily="18" charset="0"/>
              </a:rPr>
              <a:t> (integers). The </a:t>
            </a:r>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constrains the content of </a:t>
            </a:r>
            <a:r>
              <a:rPr lang="en-US" sz="2400">
                <a:latin typeface="Courier New" panose="02070309020205020404" pitchFamily="49" charset="0"/>
                <a:ea typeface="Calibri" panose="020F0502020204030204" pitchFamily="34" charset="0"/>
              </a:rPr>
              <a:t>members</a:t>
            </a:r>
            <a:r>
              <a:rPr lang="en-US" sz="2400">
                <a:latin typeface="Calibri" panose="020F0502020204030204" pitchFamily="34" charset="0"/>
                <a:ea typeface="Calibri" panose="020F0502020204030204" pitchFamily="34" charset="0"/>
                <a:cs typeface="Times New Roman" panose="02020603050405020304" pitchFamily="18" charset="0"/>
              </a:rPr>
              <a:t> to (0, 2, 4, 6).</a:t>
            </a:r>
            <a:endParaRPr lang="en-US" sz="2400"/>
          </a:p>
        </p:txBody>
      </p:sp>
    </p:spTree>
    <p:extLst>
      <p:ext uri="{BB962C8B-B14F-4D97-AF65-F5344CB8AC3E}">
        <p14:creationId xmlns:p14="http://schemas.microsoft.com/office/powerpoint/2010/main" val="238105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DB0BC01-F2A1-4106-95AD-881FCE37E308}"/>
              </a:ext>
            </a:extLst>
          </p:cNvPr>
          <p:cNvSpPr/>
          <p:nvPr/>
        </p:nvSpPr>
        <p:spPr>
          <a:xfrm>
            <a:off x="1352204" y="240974"/>
            <a:ext cx="7309658" cy="3037883"/>
          </a:xfrm>
          <a:prstGeom prst="rect">
            <a:avLst/>
          </a:prstGeom>
          <a:ln>
            <a:solidFill>
              <a:schemeClr val="bg1">
                <a:lumMod val="75000"/>
              </a:schemeClr>
            </a:solidFill>
          </a:ln>
        </p:spPr>
        <p:txBody>
          <a:bodyPr wrap="square">
            <a:spAutoFit/>
          </a:bodyPr>
          <a:lstStyle/>
          <a:p>
            <a:pPr>
              <a:lnSpc>
                <a:spcPct val="107000"/>
              </a:lnSpc>
              <a:spcAft>
                <a:spcPts val="800"/>
              </a:spcAft>
            </a:pPr>
            <a:r>
              <a:rPr lang="en-US" sz="2400" b="1">
                <a:latin typeface="Calibri" panose="020F0502020204030204" pitchFamily="34" charset="0"/>
                <a:ea typeface="Calibri" panose="020F0502020204030204" pitchFamily="34" charset="0"/>
                <a:cs typeface="Times New Roman" panose="02020603050405020304" pitchFamily="18" charset="0"/>
              </a:rPr>
              <a:t>one</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Non_negative_even_integers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members: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Int</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List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Non_negative_even_integers.members = 0 + 2 + 4 + 6</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p>
          <a:p>
            <a:r>
              <a:rPr lang="en-US" sz="2400" b="1">
                <a:latin typeface="Calibri" panose="020F0502020204030204" pitchFamily="34" charset="0"/>
                <a:ea typeface="Calibri" panose="020F0502020204030204" pitchFamily="34" charset="0"/>
                <a:cs typeface="Times New Roman" panose="02020603050405020304" pitchFamily="18" charset="0"/>
              </a:rPr>
              <a:t>run</a:t>
            </a:r>
            <a:r>
              <a:rPr lang="en-US" sz="2400">
                <a:latin typeface="Calibri" panose="020F0502020204030204" pitchFamily="34" charset="0"/>
                <a:ea typeface="Calibri" panose="020F0502020204030204" pitchFamily="34" charset="0"/>
                <a:cs typeface="Times New Roman" panose="02020603050405020304" pitchFamily="18" charset="0"/>
              </a:rPr>
              <a:t> {}</a:t>
            </a:r>
            <a:endParaRPr lang="en-US" sz="2400"/>
          </a:p>
        </p:txBody>
      </p:sp>
      <p:cxnSp>
        <p:nvCxnSpPr>
          <p:cNvPr id="5" name="Straight Arrow Connector 4">
            <a:extLst>
              <a:ext uri="{FF2B5EF4-FFF2-40B4-BE49-F238E27FC236}">
                <a16:creationId xmlns:a16="http://schemas.microsoft.com/office/drawing/2014/main" id="{23BBA53C-1A5A-4230-A0CF-0C5B6EE0D33D}"/>
              </a:ext>
            </a:extLst>
          </p:cNvPr>
          <p:cNvCxnSpPr/>
          <p:nvPr/>
        </p:nvCxnSpPr>
        <p:spPr>
          <a:xfrm flipV="1">
            <a:off x="7182196" y="2344189"/>
            <a:ext cx="0" cy="12967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A9DEDBD-8BB3-474C-AD20-045B90D5C419}"/>
              </a:ext>
            </a:extLst>
          </p:cNvPr>
          <p:cNvSpPr txBox="1"/>
          <p:nvPr/>
        </p:nvSpPr>
        <p:spPr>
          <a:xfrm>
            <a:off x="6882939" y="3790604"/>
            <a:ext cx="4954385" cy="830997"/>
          </a:xfrm>
          <a:prstGeom prst="rect">
            <a:avLst/>
          </a:prstGeom>
          <a:noFill/>
        </p:spPr>
        <p:txBody>
          <a:bodyPr wrap="square" rtlCol="0">
            <a:spAutoFit/>
          </a:bodyPr>
          <a:lstStyle/>
          <a:p>
            <a:r>
              <a:rPr lang="en-US" sz="2400"/>
              <a:t>The plus symbol ( + ) means set union. 0 and 2 aren’t sets, right?</a:t>
            </a:r>
          </a:p>
        </p:txBody>
      </p:sp>
    </p:spTree>
    <p:extLst>
      <p:ext uri="{BB962C8B-B14F-4D97-AF65-F5344CB8AC3E}">
        <p14:creationId xmlns:p14="http://schemas.microsoft.com/office/powerpoint/2010/main" val="2091242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DB0BC01-F2A1-4106-95AD-881FCE37E308}"/>
              </a:ext>
            </a:extLst>
          </p:cNvPr>
          <p:cNvSpPr/>
          <p:nvPr/>
        </p:nvSpPr>
        <p:spPr>
          <a:xfrm>
            <a:off x="1352204" y="240974"/>
            <a:ext cx="7309658" cy="3037883"/>
          </a:xfrm>
          <a:prstGeom prst="rect">
            <a:avLst/>
          </a:prstGeom>
          <a:ln>
            <a:solidFill>
              <a:schemeClr val="bg1">
                <a:lumMod val="75000"/>
              </a:schemeClr>
            </a:solidFill>
          </a:ln>
        </p:spPr>
        <p:txBody>
          <a:bodyPr wrap="square">
            <a:spAutoFit/>
          </a:bodyPr>
          <a:lstStyle/>
          <a:p>
            <a:pPr>
              <a:lnSpc>
                <a:spcPct val="107000"/>
              </a:lnSpc>
              <a:spcAft>
                <a:spcPts val="800"/>
              </a:spcAft>
            </a:pPr>
            <a:r>
              <a:rPr lang="en-US" sz="2400" b="1">
                <a:latin typeface="Calibri" panose="020F0502020204030204" pitchFamily="34" charset="0"/>
                <a:ea typeface="Calibri" panose="020F0502020204030204" pitchFamily="34" charset="0"/>
                <a:cs typeface="Times New Roman" panose="02020603050405020304" pitchFamily="18" charset="0"/>
              </a:rPr>
              <a:t>one</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sig</a:t>
            </a:r>
            <a:r>
              <a:rPr lang="en-US" sz="2400">
                <a:latin typeface="Calibri" panose="020F0502020204030204" pitchFamily="34" charset="0"/>
                <a:ea typeface="Calibri" panose="020F0502020204030204" pitchFamily="34" charset="0"/>
                <a:cs typeface="Times New Roman" panose="02020603050405020304" pitchFamily="18" charset="0"/>
              </a:rPr>
              <a:t> Non_negative_even_integers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members: </a:t>
            </a:r>
            <a:r>
              <a:rPr lang="en-US" sz="2400" b="1">
                <a:latin typeface="Calibri" panose="020F0502020204030204" pitchFamily="34" charset="0"/>
                <a:ea typeface="Calibri" panose="020F0502020204030204" pitchFamily="34" charset="0"/>
                <a:cs typeface="Times New Roman" panose="02020603050405020304" pitchFamily="18" charset="0"/>
              </a:rPr>
              <a:t>set</a:t>
            </a:r>
            <a:r>
              <a:rPr lang="en-US" sz="2400">
                <a:latin typeface="Calibri" panose="020F0502020204030204" pitchFamily="34" charset="0"/>
                <a:ea typeface="Calibri" panose="020F0502020204030204" pitchFamily="34" charset="0"/>
                <a:cs typeface="Times New Roman" panose="02020603050405020304" pitchFamily="18" charset="0"/>
              </a:rPr>
              <a:t> </a:t>
            </a:r>
            <a:r>
              <a:rPr lang="en-US" sz="2400" b="1">
                <a:latin typeface="Calibri" panose="020F0502020204030204" pitchFamily="34" charset="0"/>
                <a:ea typeface="Calibri" panose="020F0502020204030204" pitchFamily="34" charset="0"/>
                <a:cs typeface="Times New Roman" panose="02020603050405020304" pitchFamily="18" charset="0"/>
              </a:rPr>
              <a:t>Int</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2400" b="1">
                <a:latin typeface="Calibri" panose="020F0502020204030204" pitchFamily="34" charset="0"/>
                <a:ea typeface="Calibri" panose="020F0502020204030204" pitchFamily="34" charset="0"/>
                <a:cs typeface="Times New Roman" panose="02020603050405020304" pitchFamily="18" charset="0"/>
              </a:rPr>
              <a:t>fact</a:t>
            </a:r>
            <a:r>
              <a:rPr lang="en-US" sz="2400">
                <a:latin typeface="Calibri" panose="020F0502020204030204" pitchFamily="34" charset="0"/>
                <a:ea typeface="Calibri" panose="020F0502020204030204" pitchFamily="34" charset="0"/>
                <a:cs typeface="Times New Roman" panose="02020603050405020304" pitchFamily="18" charset="0"/>
              </a:rPr>
              <a:t> List {</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    Non_negative_even_integers.members = 0 + 2 + 4 + 6</a:t>
            </a:r>
            <a:br>
              <a:rPr lang="en-US" sz="2400">
                <a:latin typeface="Calibri" panose="020F0502020204030204" pitchFamily="34" charset="0"/>
                <a:ea typeface="Calibri" panose="020F0502020204030204" pitchFamily="34" charset="0"/>
                <a:cs typeface="Times New Roman" panose="02020603050405020304" pitchFamily="18" charset="0"/>
              </a:rPr>
            </a:br>
            <a:r>
              <a:rPr lang="en-US" sz="2400">
                <a:latin typeface="Calibri" panose="020F0502020204030204" pitchFamily="34" charset="0"/>
                <a:ea typeface="Calibri" panose="020F0502020204030204" pitchFamily="34" charset="0"/>
                <a:cs typeface="Times New Roman" panose="02020603050405020304" pitchFamily="18" charset="0"/>
              </a:rPr>
              <a:t>}</a:t>
            </a:r>
          </a:p>
          <a:p>
            <a:r>
              <a:rPr lang="en-US" sz="2400" b="1">
                <a:latin typeface="Calibri" panose="020F0502020204030204" pitchFamily="34" charset="0"/>
                <a:ea typeface="Calibri" panose="020F0502020204030204" pitchFamily="34" charset="0"/>
                <a:cs typeface="Times New Roman" panose="02020603050405020304" pitchFamily="18" charset="0"/>
              </a:rPr>
              <a:t>run</a:t>
            </a:r>
            <a:r>
              <a:rPr lang="en-US" sz="2400">
                <a:latin typeface="Calibri" panose="020F0502020204030204" pitchFamily="34" charset="0"/>
                <a:ea typeface="Calibri" panose="020F0502020204030204" pitchFamily="34" charset="0"/>
                <a:cs typeface="Times New Roman" panose="02020603050405020304" pitchFamily="18" charset="0"/>
              </a:rPr>
              <a:t> {}</a:t>
            </a:r>
            <a:endParaRPr lang="en-US" sz="2400"/>
          </a:p>
        </p:txBody>
      </p:sp>
      <p:cxnSp>
        <p:nvCxnSpPr>
          <p:cNvPr id="5" name="Straight Arrow Connector 4">
            <a:extLst>
              <a:ext uri="{FF2B5EF4-FFF2-40B4-BE49-F238E27FC236}">
                <a16:creationId xmlns:a16="http://schemas.microsoft.com/office/drawing/2014/main" id="{23BBA53C-1A5A-4230-A0CF-0C5B6EE0D33D}"/>
              </a:ext>
            </a:extLst>
          </p:cNvPr>
          <p:cNvCxnSpPr/>
          <p:nvPr/>
        </p:nvCxnSpPr>
        <p:spPr>
          <a:xfrm flipV="1">
            <a:off x="7182196" y="2344189"/>
            <a:ext cx="0" cy="12967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A9DEDBD-8BB3-474C-AD20-045B90D5C419}"/>
              </a:ext>
            </a:extLst>
          </p:cNvPr>
          <p:cNvSpPr txBox="1"/>
          <p:nvPr/>
        </p:nvSpPr>
        <p:spPr>
          <a:xfrm>
            <a:off x="6882939" y="3790604"/>
            <a:ext cx="4954385" cy="2308324"/>
          </a:xfrm>
          <a:prstGeom prst="rect">
            <a:avLst/>
          </a:prstGeom>
          <a:noFill/>
        </p:spPr>
        <p:txBody>
          <a:bodyPr wrap="square" rtlCol="0">
            <a:spAutoFit/>
          </a:bodyPr>
          <a:lstStyle/>
          <a:p>
            <a:r>
              <a:rPr lang="en-US" sz="2400"/>
              <a:t>The plus symbol ( + ) means set union. 0 and 2 aren’t sets, right?</a:t>
            </a:r>
          </a:p>
          <a:p>
            <a:r>
              <a:rPr lang="en-US" sz="2400">
                <a:solidFill>
                  <a:srgbClr val="FF0000"/>
                </a:solidFill>
              </a:rPr>
              <a:t>Answer: In Alloy each value is a set, i.e., 0 is {0}, 1 is {1}, and 0 + 1 is the union of the set {0} with the set {1}, yielding the set {0, 1}.</a:t>
            </a:r>
          </a:p>
        </p:txBody>
      </p:sp>
    </p:spTree>
    <p:extLst>
      <p:ext uri="{BB962C8B-B14F-4D97-AF65-F5344CB8AC3E}">
        <p14:creationId xmlns:p14="http://schemas.microsoft.com/office/powerpoint/2010/main" val="363504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A934-1740-4D0D-8F14-196A2E6DF65E}"/>
              </a:ext>
            </a:extLst>
          </p:cNvPr>
          <p:cNvSpPr>
            <a:spLocks noGrp="1"/>
          </p:cNvSpPr>
          <p:nvPr>
            <p:ph type="ctrTitle"/>
          </p:nvPr>
        </p:nvSpPr>
        <p:spPr/>
        <p:txBody>
          <a:bodyPr/>
          <a:lstStyle/>
          <a:p>
            <a:r>
              <a:rPr lang="en-US"/>
              <a:t>Predicate Model</a:t>
            </a:r>
          </a:p>
        </p:txBody>
      </p:sp>
    </p:spTree>
    <p:extLst>
      <p:ext uri="{BB962C8B-B14F-4D97-AF65-F5344CB8AC3E}">
        <p14:creationId xmlns:p14="http://schemas.microsoft.com/office/powerpoint/2010/main" val="3141457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1689</TotalTime>
  <Words>1477</Words>
  <Application>Microsoft Office PowerPoint</Application>
  <PresentationFormat>Widescreen</PresentationFormat>
  <Paragraphs>131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Courier New</vt:lpstr>
      <vt:lpstr>Times New Roman</vt:lpstr>
      <vt:lpstr>Office Theme</vt:lpstr>
      <vt:lpstr>Model the non-negative even integers</vt:lpstr>
      <vt:lpstr>Sets are really important in Alloy</vt:lpstr>
      <vt:lpstr>3 ways to specify a set</vt:lpstr>
      <vt:lpstr>Problem statement</vt:lpstr>
      <vt:lpstr>List Model</vt:lpstr>
      <vt:lpstr>Let’s start simple. Instead of modeling an infinite list, let’s model this finite list: 0, 2, 4, 6.</vt:lpstr>
      <vt:lpstr>PowerPoint Presentation</vt:lpstr>
      <vt:lpstr>PowerPoint Presentation</vt:lpstr>
      <vt:lpstr>Predicate Model</vt:lpstr>
      <vt:lpstr>This model will be better than the last model</vt:lpstr>
      <vt:lpstr>Defining properties</vt:lpstr>
      <vt:lpstr>Here is the Alloy model</vt:lpstr>
      <vt:lpstr>Generator Model</vt:lpstr>
      <vt:lpstr>Number line</vt:lpstr>
      <vt:lpstr>How to model a number line?</vt:lpstr>
      <vt:lpstr>Here is an Alloy model of the number line:</vt:lpstr>
      <vt:lpstr>Don’t want the value of connections to be all possible (int, int) pairs</vt:lpstr>
      <vt:lpstr>We are ready to model the desired list of non-negative even integers</vt:lpstr>
      <vt:lpstr>Equivalence of the Predicate and Generator Models</vt:lpstr>
      <vt:lpstr>Predicate model &amp; Generator model</vt:lpstr>
      <vt:lpstr>Need to show the instances are the same</vt:lpstr>
      <vt:lpstr>Constraints in a pred are only applied when pred is called</vt:lpstr>
      <vt:lpstr>Put constraints in preds</vt:lpstr>
      <vt:lpstr>We want to express this</vt:lpstr>
      <vt:lpstr>Alloy assert</vt:lpstr>
      <vt:lpstr>“run” a model, “check” an assert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the set of non-negative even integers</dc:title>
  <dc:creator>Costello, Roger L.</dc:creator>
  <cp:lastModifiedBy>Costello, Roger L.</cp:lastModifiedBy>
  <cp:revision>42</cp:revision>
  <dcterms:created xsi:type="dcterms:W3CDTF">2018-02-08T09:33:01Z</dcterms:created>
  <dcterms:modified xsi:type="dcterms:W3CDTF">2018-04-25T10:22:17Z</dcterms:modified>
</cp:coreProperties>
</file>