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1509-AD58-4902-8402-AB4522DE9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EE43CF-84C0-44EE-A53A-5916E9C22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5A7A98-64F2-4DF7-9B6E-A904E41FD69E}"/>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5" name="Footer Placeholder 4">
            <a:extLst>
              <a:ext uri="{FF2B5EF4-FFF2-40B4-BE49-F238E27FC236}">
                <a16:creationId xmlns:a16="http://schemas.microsoft.com/office/drawing/2014/main" id="{7A1F8CCF-978B-43DF-8509-C01F46EA4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7F5C9-D29B-49F8-9DE3-D890823FB40E}"/>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418631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4CB4-63CA-419C-A4DF-276BF85FD8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4C561-B379-4B4A-B2AB-BAB2F6A4A7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0FDCA-7F8A-44FD-9A21-2AD03AD14383}"/>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5" name="Footer Placeholder 4">
            <a:extLst>
              <a:ext uri="{FF2B5EF4-FFF2-40B4-BE49-F238E27FC236}">
                <a16:creationId xmlns:a16="http://schemas.microsoft.com/office/drawing/2014/main" id="{6C3B6635-5903-4784-8DB6-5FCEEA23A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69D14-AEA2-46E1-97B2-85308DEFEA83}"/>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75603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15A21-B185-4845-BEDE-1E5E16B023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F2549-20FF-4A7F-975C-F577551FC4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C5D22-13B7-4BC2-A776-A2843A2FD692}"/>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5" name="Footer Placeholder 4">
            <a:extLst>
              <a:ext uri="{FF2B5EF4-FFF2-40B4-BE49-F238E27FC236}">
                <a16:creationId xmlns:a16="http://schemas.microsoft.com/office/drawing/2014/main" id="{44F6C4D8-9B48-497D-A607-EFD1E0F4F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8BCA0-99D0-4177-AD05-35313AC81653}"/>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08710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015F-F955-4D66-AC54-76A404A89C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4955-8685-4CC8-A247-7BA53057DE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33EAB-B2AE-4793-92B9-C3A1713C7926}"/>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5" name="Footer Placeholder 4">
            <a:extLst>
              <a:ext uri="{FF2B5EF4-FFF2-40B4-BE49-F238E27FC236}">
                <a16:creationId xmlns:a16="http://schemas.microsoft.com/office/drawing/2014/main" id="{A87A7C70-EB7A-4205-A99A-6193D1CD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E616-BC7C-44FC-B6E8-5AF607A99AB2}"/>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47293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7EA4-6163-410D-98A5-22A0F9A11B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527EFD-BB37-4DE2-AA10-D1A206CAA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E50FFB-15FA-4A55-9124-243D533A2E71}"/>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5" name="Footer Placeholder 4">
            <a:extLst>
              <a:ext uri="{FF2B5EF4-FFF2-40B4-BE49-F238E27FC236}">
                <a16:creationId xmlns:a16="http://schemas.microsoft.com/office/drawing/2014/main" id="{3511DE70-7C5E-4AC7-9662-B20112F35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0A43C-ABC1-4323-980D-906B088A019D}"/>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235683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1D38-347E-4D0E-AFAE-7B4A9D69DF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3D7A5-BAB0-4BD1-B375-660143016A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581DFB-4750-4947-AF3A-77D4429CAD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9EC5A-6519-4234-89FB-0D31C2704001}"/>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6" name="Footer Placeholder 5">
            <a:extLst>
              <a:ext uri="{FF2B5EF4-FFF2-40B4-BE49-F238E27FC236}">
                <a16:creationId xmlns:a16="http://schemas.microsoft.com/office/drawing/2014/main" id="{2B2D67BB-393C-4419-9D01-DDBACABCF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17449-E81E-4F33-AE01-977589947432}"/>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40163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ACF8-9931-4EA5-9D59-3B1E9559DF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EF084A-1898-43A9-AFBF-349E3B0A6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FB1D7D-16F3-41FD-9F82-D34C13A8E8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2B8C5F-417E-42F1-93BE-60CFC8C0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303AD5-C2B1-4FD6-A0D3-ADC65B730B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9AD82D-5948-4C18-B653-D4570305D2D8}"/>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8" name="Footer Placeholder 7">
            <a:extLst>
              <a:ext uri="{FF2B5EF4-FFF2-40B4-BE49-F238E27FC236}">
                <a16:creationId xmlns:a16="http://schemas.microsoft.com/office/drawing/2014/main" id="{8D2F2C1F-3B94-4460-9D94-2DB386AEF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A6016D-659B-4346-B85E-FC81EB6F28C8}"/>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12043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1AAA-1F53-4F4B-B6D8-7CEE6B400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8DE5C-B2A7-4241-906E-AD0D864BAC5C}"/>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4" name="Footer Placeholder 3">
            <a:extLst>
              <a:ext uri="{FF2B5EF4-FFF2-40B4-BE49-F238E27FC236}">
                <a16:creationId xmlns:a16="http://schemas.microsoft.com/office/drawing/2014/main" id="{EE28D1C5-EB20-4023-8F3A-B31292DBA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CA5841-5EBE-4EF7-ADC9-183EAD5DB8FE}"/>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24306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6DB0E-7B6C-463B-8F80-DA922560A419}"/>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3" name="Footer Placeholder 2">
            <a:extLst>
              <a:ext uri="{FF2B5EF4-FFF2-40B4-BE49-F238E27FC236}">
                <a16:creationId xmlns:a16="http://schemas.microsoft.com/office/drawing/2014/main" id="{FC4FC77F-2E13-48F9-8BA5-DC1A4AE27C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879BC-2E7A-4005-B4FF-EEA952ED0FB8}"/>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257921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36CA-9AFE-454B-ACD6-E5E4E06EF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BD133-D8AB-4A07-BD22-3E44CFF29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F28198-4E3F-4F40-BF73-5B841BC4B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1D5B9-5324-444C-91D6-AAAD5984926F}"/>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6" name="Footer Placeholder 5">
            <a:extLst>
              <a:ext uri="{FF2B5EF4-FFF2-40B4-BE49-F238E27FC236}">
                <a16:creationId xmlns:a16="http://schemas.microsoft.com/office/drawing/2014/main" id="{7DA79BEE-F3DC-44B9-A7E9-1174D9DB1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FE2D0-302F-4113-8212-41EF05A3EAD3}"/>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46030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53DA-C4C0-4ECA-A568-3435165CE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757C95-D46E-4A7B-825C-AD6441F65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8B6B8E-8EDA-4206-A271-B515B318E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4B8A6-398E-4168-956C-57E3FEA25FB0}"/>
              </a:ext>
            </a:extLst>
          </p:cNvPr>
          <p:cNvSpPr>
            <a:spLocks noGrp="1"/>
          </p:cNvSpPr>
          <p:nvPr>
            <p:ph type="dt" sz="half" idx="10"/>
          </p:nvPr>
        </p:nvSpPr>
        <p:spPr/>
        <p:txBody>
          <a:bodyPr/>
          <a:lstStyle/>
          <a:p>
            <a:fld id="{FE670370-9098-434B-933E-E601D5883EA8}" type="datetimeFigureOut">
              <a:rPr lang="en-US" smtClean="0"/>
              <a:t>3/21/2018</a:t>
            </a:fld>
            <a:endParaRPr lang="en-US"/>
          </a:p>
        </p:txBody>
      </p:sp>
      <p:sp>
        <p:nvSpPr>
          <p:cNvPr id="6" name="Footer Placeholder 5">
            <a:extLst>
              <a:ext uri="{FF2B5EF4-FFF2-40B4-BE49-F238E27FC236}">
                <a16:creationId xmlns:a16="http://schemas.microsoft.com/office/drawing/2014/main" id="{6DB1A86E-418E-400B-B10A-B9BF5C032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FEEBE-1E55-4EA3-B5E5-26F5344135F2}"/>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334685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ECA1A-48BA-4494-8CA8-425D01311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FCF98C-C616-46DC-8F13-A9623D9B1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6E4B8-CB64-44A2-AB2E-9410261E5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70370-9098-434B-933E-E601D5883EA8}" type="datetimeFigureOut">
              <a:rPr lang="en-US" smtClean="0"/>
              <a:t>3/21/2018</a:t>
            </a:fld>
            <a:endParaRPr lang="en-US"/>
          </a:p>
        </p:txBody>
      </p:sp>
      <p:sp>
        <p:nvSpPr>
          <p:cNvPr id="5" name="Footer Placeholder 4">
            <a:extLst>
              <a:ext uri="{FF2B5EF4-FFF2-40B4-BE49-F238E27FC236}">
                <a16:creationId xmlns:a16="http://schemas.microsoft.com/office/drawing/2014/main" id="{F43BE427-CC6F-4CBE-A89A-FB1181EFD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8C41A0-C647-4645-9A90-1348AE1E9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2C4D7-A7BE-4A5A-8655-6122AD6D4B91}" type="slidenum">
              <a:rPr lang="en-US" smtClean="0"/>
              <a:t>‹#›</a:t>
            </a:fld>
            <a:endParaRPr lang="en-US"/>
          </a:p>
        </p:txBody>
      </p:sp>
    </p:spTree>
    <p:extLst>
      <p:ext uri="{BB962C8B-B14F-4D97-AF65-F5344CB8AC3E}">
        <p14:creationId xmlns:p14="http://schemas.microsoft.com/office/powerpoint/2010/main" val="287439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lloyTools/org.alloytools.alloy/releases/tag/v5.0.0-markdown" TargetMode="External"/><Relationship Id="rId2" Type="http://schemas.openxmlformats.org/officeDocument/2006/relationships/hyperlink" Target="http://alloy.csail.mit.edu/alloy/downloads/alloy4.2.ja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68D2-8DA4-47BE-9886-8735E13FE18F}"/>
              </a:ext>
            </a:extLst>
          </p:cNvPr>
          <p:cNvSpPr>
            <a:spLocks noGrp="1"/>
          </p:cNvSpPr>
          <p:nvPr>
            <p:ph type="ctrTitle"/>
          </p:nvPr>
        </p:nvSpPr>
        <p:spPr/>
        <p:txBody>
          <a:bodyPr/>
          <a:lstStyle/>
          <a:p>
            <a:r>
              <a:rPr lang="en-US"/>
              <a:t>Can the constraints be satisfied?</a:t>
            </a:r>
          </a:p>
        </p:txBody>
      </p:sp>
      <p:sp>
        <p:nvSpPr>
          <p:cNvPr id="3" name="Subtitle 2">
            <a:extLst>
              <a:ext uri="{FF2B5EF4-FFF2-40B4-BE49-F238E27FC236}">
                <a16:creationId xmlns:a16="http://schemas.microsoft.com/office/drawing/2014/main" id="{ED9C8D97-9056-4291-9C4F-B10BCA2BADE3}"/>
              </a:ext>
            </a:extLst>
          </p:cNvPr>
          <p:cNvSpPr>
            <a:spLocks noGrp="1"/>
          </p:cNvSpPr>
          <p:nvPr>
            <p:ph type="subTitle" idx="1"/>
          </p:nvPr>
        </p:nvSpPr>
        <p:spPr>
          <a:xfrm>
            <a:off x="9368443" y="5730096"/>
            <a:ext cx="2599113" cy="936711"/>
          </a:xfrm>
        </p:spPr>
        <p:txBody>
          <a:bodyPr/>
          <a:lstStyle/>
          <a:p>
            <a:r>
              <a:rPr lang="en-US">
                <a:solidFill>
                  <a:schemeClr val="bg1">
                    <a:lumMod val="65000"/>
                  </a:schemeClr>
                </a:solidFill>
              </a:rPr>
              <a:t>Roger L. Costello</a:t>
            </a:r>
          </a:p>
          <a:p>
            <a:r>
              <a:rPr lang="en-US">
                <a:solidFill>
                  <a:schemeClr val="bg1">
                    <a:lumMod val="65000"/>
                  </a:schemeClr>
                </a:solidFill>
              </a:rPr>
              <a:t>March 21, 2018</a:t>
            </a:r>
          </a:p>
        </p:txBody>
      </p:sp>
    </p:spTree>
    <p:extLst>
      <p:ext uri="{BB962C8B-B14F-4D97-AF65-F5344CB8AC3E}">
        <p14:creationId xmlns:p14="http://schemas.microsoft.com/office/powerpoint/2010/main" val="268827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F34C-5074-4A29-B710-6A0ED901226A}"/>
              </a:ext>
            </a:extLst>
          </p:cNvPr>
          <p:cNvSpPr>
            <a:spLocks noGrp="1"/>
          </p:cNvSpPr>
          <p:nvPr>
            <p:ph type="title"/>
          </p:nvPr>
        </p:nvSpPr>
        <p:spPr/>
        <p:txBody>
          <a:bodyPr/>
          <a:lstStyle/>
          <a:p>
            <a:r>
              <a:rPr lang="en-US"/>
              <a:t>Here’s a peek at the Alloy tool in use:</a:t>
            </a:r>
          </a:p>
        </p:txBody>
      </p:sp>
      <p:grpSp>
        <p:nvGrpSpPr>
          <p:cNvPr id="5" name="Group 4">
            <a:extLst>
              <a:ext uri="{FF2B5EF4-FFF2-40B4-BE49-F238E27FC236}">
                <a16:creationId xmlns:a16="http://schemas.microsoft.com/office/drawing/2014/main" id="{4E9EC92A-0753-4246-AD10-78CEB211660F}"/>
              </a:ext>
            </a:extLst>
          </p:cNvPr>
          <p:cNvGrpSpPr/>
          <p:nvPr/>
        </p:nvGrpSpPr>
        <p:grpSpPr>
          <a:xfrm>
            <a:off x="66675" y="1601410"/>
            <a:ext cx="12058650" cy="6381750"/>
            <a:chOff x="66675" y="238125"/>
            <a:chExt cx="12058650" cy="6381750"/>
          </a:xfrm>
        </p:grpSpPr>
        <p:pic>
          <p:nvPicPr>
            <p:cNvPr id="6" name="Picture 5">
              <a:extLst>
                <a:ext uri="{FF2B5EF4-FFF2-40B4-BE49-F238E27FC236}">
                  <a16:creationId xmlns:a16="http://schemas.microsoft.com/office/drawing/2014/main" id="{3CA3F1A1-4FD8-4075-ADA0-FD1ADC174DFF}"/>
                </a:ext>
              </a:extLst>
            </p:cNvPr>
            <p:cNvPicPr>
              <a:picLocks noChangeAspect="1"/>
            </p:cNvPicPr>
            <p:nvPr/>
          </p:nvPicPr>
          <p:blipFill>
            <a:blip r:embed="rId2"/>
            <a:stretch>
              <a:fillRect/>
            </a:stretch>
          </p:blipFill>
          <p:spPr>
            <a:xfrm>
              <a:off x="66675" y="238125"/>
              <a:ext cx="12058650" cy="6381750"/>
            </a:xfrm>
            <a:prstGeom prst="rect">
              <a:avLst/>
            </a:prstGeom>
          </p:spPr>
        </p:pic>
        <p:sp>
          <p:nvSpPr>
            <p:cNvPr id="7" name="TextBox 6">
              <a:extLst>
                <a:ext uri="{FF2B5EF4-FFF2-40B4-BE49-F238E27FC236}">
                  <a16:creationId xmlns:a16="http://schemas.microsoft.com/office/drawing/2014/main" id="{D51A0EAD-19EB-40DB-8159-EB822B1E6D3C}"/>
                </a:ext>
              </a:extLst>
            </p:cNvPr>
            <p:cNvSpPr txBox="1"/>
            <p:nvPr/>
          </p:nvSpPr>
          <p:spPr>
            <a:xfrm>
              <a:off x="3338286" y="2119086"/>
              <a:ext cx="2380343" cy="646331"/>
            </a:xfrm>
            <a:prstGeom prst="rect">
              <a:avLst/>
            </a:prstGeom>
            <a:noFill/>
          </p:spPr>
          <p:txBody>
            <a:bodyPr wrap="square" rtlCol="0">
              <a:spAutoFit/>
            </a:bodyPr>
            <a:lstStyle/>
            <a:p>
              <a:pPr algn="ctr"/>
              <a:r>
                <a:rPr lang="en-US"/>
                <a:t>A model, expressed in the Alloy language</a:t>
              </a:r>
            </a:p>
          </p:txBody>
        </p:sp>
        <p:sp>
          <p:nvSpPr>
            <p:cNvPr id="8" name="Oval 7">
              <a:extLst>
                <a:ext uri="{FF2B5EF4-FFF2-40B4-BE49-F238E27FC236}">
                  <a16:creationId xmlns:a16="http://schemas.microsoft.com/office/drawing/2014/main" id="{A14D7B22-AF6C-4DE1-9A39-6B36AD4A4949}"/>
                </a:ext>
              </a:extLst>
            </p:cNvPr>
            <p:cNvSpPr/>
            <p:nvPr/>
          </p:nvSpPr>
          <p:spPr>
            <a:xfrm>
              <a:off x="3193143" y="1930400"/>
              <a:ext cx="2627086" cy="1088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0479C76-8219-4C56-8282-243E429C9BF2}"/>
                </a:ext>
              </a:extLst>
            </p:cNvPr>
            <p:cNvSpPr/>
            <p:nvPr/>
          </p:nvSpPr>
          <p:spPr>
            <a:xfrm>
              <a:off x="7402533" y="4119351"/>
              <a:ext cx="1378856" cy="4100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8DD331-0122-456D-9B1F-A8A949124A20}"/>
                </a:ext>
              </a:extLst>
            </p:cNvPr>
            <p:cNvSpPr/>
            <p:nvPr/>
          </p:nvSpPr>
          <p:spPr>
            <a:xfrm>
              <a:off x="7402532" y="4624402"/>
              <a:ext cx="1756227" cy="4238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91F527-1535-4FAC-9F6B-50911844FB23}"/>
                </a:ext>
              </a:extLst>
            </p:cNvPr>
            <p:cNvSpPr/>
            <p:nvPr/>
          </p:nvSpPr>
          <p:spPr>
            <a:xfrm>
              <a:off x="7402533" y="2355388"/>
              <a:ext cx="1378856" cy="4100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A9149FE-7CBD-49D9-9413-2A3716C48A50}"/>
                </a:ext>
              </a:extLst>
            </p:cNvPr>
            <p:cNvCxnSpPr>
              <a:cxnSpLocks/>
            </p:cNvCxnSpPr>
            <p:nvPr/>
          </p:nvCxnSpPr>
          <p:spPr>
            <a:xfrm flipV="1">
              <a:off x="6342369" y="2624689"/>
              <a:ext cx="1048227" cy="923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CFBD34-77B0-4092-9C6D-FD9D6F4A87F1}"/>
                </a:ext>
              </a:extLst>
            </p:cNvPr>
            <p:cNvSpPr txBox="1"/>
            <p:nvPr/>
          </p:nvSpPr>
          <p:spPr>
            <a:xfrm>
              <a:off x="4301693" y="3547869"/>
              <a:ext cx="2833872" cy="646331"/>
            </a:xfrm>
            <a:prstGeom prst="rect">
              <a:avLst/>
            </a:prstGeom>
            <a:noFill/>
          </p:spPr>
          <p:txBody>
            <a:bodyPr wrap="square" rtlCol="0">
              <a:spAutoFit/>
            </a:bodyPr>
            <a:lstStyle/>
            <a:p>
              <a:r>
                <a:rPr lang="en-US"/>
                <a:t>Boolean expression contains 85,498 variables</a:t>
              </a:r>
            </a:p>
          </p:txBody>
        </p:sp>
      </p:grpSp>
    </p:spTree>
    <p:extLst>
      <p:ext uri="{BB962C8B-B14F-4D97-AF65-F5344CB8AC3E}">
        <p14:creationId xmlns:p14="http://schemas.microsoft.com/office/powerpoint/2010/main" val="226695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FEEE-090F-4A23-96BA-1F9561B5BF11}"/>
              </a:ext>
            </a:extLst>
          </p:cNvPr>
          <p:cNvSpPr>
            <a:spLocks noGrp="1"/>
          </p:cNvSpPr>
          <p:nvPr>
            <p:ph type="title"/>
          </p:nvPr>
        </p:nvSpPr>
        <p:spPr/>
        <p:txBody>
          <a:bodyPr/>
          <a:lstStyle/>
          <a:p>
            <a:r>
              <a:rPr lang="en-US"/>
              <a:t>Recap: What is Alloy?</a:t>
            </a:r>
          </a:p>
        </p:txBody>
      </p:sp>
      <p:sp>
        <p:nvSpPr>
          <p:cNvPr id="3" name="Content Placeholder 2">
            <a:extLst>
              <a:ext uri="{FF2B5EF4-FFF2-40B4-BE49-F238E27FC236}">
                <a16:creationId xmlns:a16="http://schemas.microsoft.com/office/drawing/2014/main" id="{7273DCCA-6082-4A49-A166-61C299E634E5}"/>
              </a:ext>
            </a:extLst>
          </p:cNvPr>
          <p:cNvSpPr>
            <a:spLocks noGrp="1"/>
          </p:cNvSpPr>
          <p:nvPr>
            <p:ph idx="1"/>
          </p:nvPr>
        </p:nvSpPr>
        <p:spPr/>
        <p:txBody>
          <a:bodyPr/>
          <a:lstStyle/>
          <a:p>
            <a:r>
              <a:rPr lang="en-US"/>
              <a:t>Use the Alloy language to express the structural components and the constraints on those components. </a:t>
            </a:r>
          </a:p>
          <a:p>
            <a:r>
              <a:rPr lang="en-US"/>
              <a:t>Use the Alloy Analyzer to tell you if the constraints can be satisfied and, if so, what instances satisfy the constraints.</a:t>
            </a:r>
          </a:p>
        </p:txBody>
      </p:sp>
    </p:spTree>
    <p:extLst>
      <p:ext uri="{BB962C8B-B14F-4D97-AF65-F5344CB8AC3E}">
        <p14:creationId xmlns:p14="http://schemas.microsoft.com/office/powerpoint/2010/main" val="3316680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CCF9-138B-4597-901B-C9FABF20E3C2}"/>
              </a:ext>
            </a:extLst>
          </p:cNvPr>
          <p:cNvSpPr>
            <a:spLocks noGrp="1"/>
          </p:cNvSpPr>
          <p:nvPr>
            <p:ph type="title"/>
          </p:nvPr>
        </p:nvSpPr>
        <p:spPr/>
        <p:txBody>
          <a:bodyPr/>
          <a:lstStyle/>
          <a:p>
            <a:r>
              <a:rPr lang="en-US"/>
              <a:t>Download Alloy</a:t>
            </a:r>
          </a:p>
        </p:txBody>
      </p:sp>
      <p:sp>
        <p:nvSpPr>
          <p:cNvPr id="3" name="Content Placeholder 2">
            <a:extLst>
              <a:ext uri="{FF2B5EF4-FFF2-40B4-BE49-F238E27FC236}">
                <a16:creationId xmlns:a16="http://schemas.microsoft.com/office/drawing/2014/main" id="{C25EAE1A-29DF-4311-A0D6-CD319881B94A}"/>
              </a:ext>
            </a:extLst>
          </p:cNvPr>
          <p:cNvSpPr>
            <a:spLocks noGrp="1"/>
          </p:cNvSpPr>
          <p:nvPr>
            <p:ph idx="1"/>
          </p:nvPr>
        </p:nvSpPr>
        <p:spPr/>
        <p:txBody>
          <a:bodyPr>
            <a:normAutofit/>
          </a:bodyPr>
          <a:lstStyle/>
          <a:p>
            <a:r>
              <a:rPr lang="en-US"/>
              <a:t>We will be using two versions of Alloy.</a:t>
            </a:r>
          </a:p>
          <a:p>
            <a:r>
              <a:rPr lang="en-US"/>
              <a:t>Alloy 4.2 is the latest stable release:</a:t>
            </a:r>
            <a:br>
              <a:rPr lang="en-US"/>
            </a:br>
            <a:r>
              <a:rPr lang="en-US"/>
              <a:t> </a:t>
            </a:r>
            <a:r>
              <a:rPr lang="en-US">
                <a:hlinkClick r:id="rId2"/>
              </a:rPr>
              <a:t>http://alloy.csail.mit.edu/alloy/downloads/alloy4.2.jar</a:t>
            </a:r>
            <a:endParaRPr lang="en-US"/>
          </a:p>
          <a:p>
            <a:r>
              <a:rPr lang="en-US"/>
              <a:t>Peter Kriens is working on the next version of Alloy. He has added very useful enhancements to Alloy. At the time of writing, it is at the beta stage. We will use it whenever possible, because the enhancements, such as the “Table” output format, will greatly accelerate understanding. It may be downloaded from here:</a:t>
            </a:r>
            <a:br>
              <a:rPr lang="en-US"/>
            </a:br>
            <a:r>
              <a:rPr lang="en-US">
                <a:hlinkClick r:id="rId3"/>
              </a:rPr>
              <a:t>https://github.com/AlloyTools/org.alloytools.alloy/releases/tag/v5.0.0-markdown</a:t>
            </a:r>
            <a:r>
              <a:rPr lang="en-US"/>
              <a:t> (we want </a:t>
            </a:r>
            <a:r>
              <a:rPr lang="en-US" b="1"/>
              <a:t>org.alloytools.alloy.dist.jar</a:t>
            </a:r>
            <a:r>
              <a:rPr lang="en-US"/>
              <a:t> )</a:t>
            </a:r>
          </a:p>
        </p:txBody>
      </p:sp>
      <p:sp>
        <p:nvSpPr>
          <p:cNvPr id="7" name="TextBox 6">
            <a:extLst>
              <a:ext uri="{FF2B5EF4-FFF2-40B4-BE49-F238E27FC236}">
                <a16:creationId xmlns:a16="http://schemas.microsoft.com/office/drawing/2014/main" id="{68F247EB-62E1-4CD0-A9DF-408F645E553D}"/>
              </a:ext>
            </a:extLst>
          </p:cNvPr>
          <p:cNvSpPr txBox="1"/>
          <p:nvPr/>
        </p:nvSpPr>
        <p:spPr>
          <a:xfrm>
            <a:off x="1335578" y="6127234"/>
            <a:ext cx="4339650" cy="369332"/>
          </a:xfrm>
          <a:prstGeom prst="rect">
            <a:avLst/>
          </a:prstGeom>
          <a:solidFill>
            <a:srgbClr val="FF0000"/>
          </a:solidFill>
        </p:spPr>
        <p:txBody>
          <a:bodyPr wrap="none" rtlCol="0">
            <a:spAutoFit/>
          </a:bodyPr>
          <a:lstStyle/>
          <a:p>
            <a:r>
              <a:rPr lang="en-US" b="1">
                <a:solidFill>
                  <a:schemeClr val="bg1"/>
                </a:solidFill>
              </a:rPr>
              <a:t>To run Alloy, simply double-click the jar file.</a:t>
            </a:r>
          </a:p>
        </p:txBody>
      </p:sp>
    </p:spTree>
    <p:extLst>
      <p:ext uri="{BB962C8B-B14F-4D97-AF65-F5344CB8AC3E}">
        <p14:creationId xmlns:p14="http://schemas.microsoft.com/office/powerpoint/2010/main" val="168698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2D1E-D4B6-46E3-8FDA-A064E495BB5D}"/>
              </a:ext>
            </a:extLst>
          </p:cNvPr>
          <p:cNvSpPr>
            <a:spLocks noGrp="1"/>
          </p:cNvSpPr>
          <p:nvPr>
            <p:ph type="title"/>
          </p:nvPr>
        </p:nvSpPr>
        <p:spPr/>
        <p:txBody>
          <a:bodyPr/>
          <a:lstStyle/>
          <a:p>
            <a:r>
              <a:rPr lang="en-US"/>
              <a:t>10 people coming over for dinner</a:t>
            </a:r>
          </a:p>
        </p:txBody>
      </p:sp>
      <p:pic>
        <p:nvPicPr>
          <p:cNvPr id="4" name="Picture 3">
            <a:extLst>
              <a:ext uri="{FF2B5EF4-FFF2-40B4-BE49-F238E27FC236}">
                <a16:creationId xmlns:a16="http://schemas.microsoft.com/office/drawing/2014/main" id="{F9EDB029-772D-4784-AD9A-B11DFAFC539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8611" y="1690687"/>
            <a:ext cx="4031817" cy="2981065"/>
          </a:xfrm>
          <a:prstGeom prst="rect">
            <a:avLst/>
          </a:prstGeom>
          <a:noFill/>
        </p:spPr>
      </p:pic>
      <p:sp>
        <p:nvSpPr>
          <p:cNvPr id="5" name="Rectangle 4">
            <a:extLst>
              <a:ext uri="{FF2B5EF4-FFF2-40B4-BE49-F238E27FC236}">
                <a16:creationId xmlns:a16="http://schemas.microsoft.com/office/drawing/2014/main" id="{3FA83ECF-48E6-40CB-BD48-E68B763B4C0B}"/>
              </a:ext>
            </a:extLst>
          </p:cNvPr>
          <p:cNvSpPr/>
          <p:nvPr/>
        </p:nvSpPr>
        <p:spPr>
          <a:xfrm>
            <a:off x="838199" y="4901521"/>
            <a:ext cx="10666615" cy="1569660"/>
          </a:xfrm>
          <a:prstGeom prst="rect">
            <a:avLst/>
          </a:prstGeom>
        </p:spPr>
        <p:txBody>
          <a:bodyPr wrap="squar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You are in charge of the seating arrangement. There are numerous constraints: Grandma and Grandpa must sit close to the bathroom. Aunt Nelly and Aunt Jane must be seated as far apart of possible. Uncle Jim’s children must be seated close to him. The hosts must be seated at the heads of the table. Etc.</a:t>
            </a:r>
            <a:endParaRPr lang="en-US" sz="2400"/>
          </a:p>
        </p:txBody>
      </p:sp>
    </p:spTree>
    <p:extLst>
      <p:ext uri="{BB962C8B-B14F-4D97-AF65-F5344CB8AC3E}">
        <p14:creationId xmlns:p14="http://schemas.microsoft.com/office/powerpoint/2010/main" val="275904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2D1E-D4B6-46E3-8FDA-A064E495BB5D}"/>
              </a:ext>
            </a:extLst>
          </p:cNvPr>
          <p:cNvSpPr>
            <a:spLocks noGrp="1"/>
          </p:cNvSpPr>
          <p:nvPr>
            <p:ph type="title"/>
          </p:nvPr>
        </p:nvSpPr>
        <p:spPr/>
        <p:txBody>
          <a:bodyPr/>
          <a:lstStyle/>
          <a:p>
            <a:r>
              <a:rPr lang="en-US"/>
              <a:t>10 people coming over for dinner</a:t>
            </a:r>
          </a:p>
        </p:txBody>
      </p:sp>
      <p:pic>
        <p:nvPicPr>
          <p:cNvPr id="4" name="Picture 3">
            <a:extLst>
              <a:ext uri="{FF2B5EF4-FFF2-40B4-BE49-F238E27FC236}">
                <a16:creationId xmlns:a16="http://schemas.microsoft.com/office/drawing/2014/main" id="{F9EDB029-772D-4784-AD9A-B11DFAFC539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8611" y="1690687"/>
            <a:ext cx="4031817" cy="2981065"/>
          </a:xfrm>
          <a:prstGeom prst="rect">
            <a:avLst/>
          </a:prstGeom>
          <a:noFill/>
        </p:spPr>
      </p:pic>
      <p:sp>
        <p:nvSpPr>
          <p:cNvPr id="5" name="Rectangle 4">
            <a:extLst>
              <a:ext uri="{FF2B5EF4-FFF2-40B4-BE49-F238E27FC236}">
                <a16:creationId xmlns:a16="http://schemas.microsoft.com/office/drawing/2014/main" id="{3FA83ECF-48E6-40CB-BD48-E68B763B4C0B}"/>
              </a:ext>
            </a:extLst>
          </p:cNvPr>
          <p:cNvSpPr/>
          <p:nvPr/>
        </p:nvSpPr>
        <p:spPr>
          <a:xfrm>
            <a:off x="838199" y="4901521"/>
            <a:ext cx="10666615" cy="1569660"/>
          </a:xfrm>
          <a:prstGeom prst="rect">
            <a:avLst/>
          </a:prstGeom>
        </p:spPr>
        <p:txBody>
          <a:bodyPr wrap="squar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You are in charge of the seating arrangement. There are numerous constraints: Grandma and Grandpa must sit close to the bathroom. Aunt Nelly and Aunt Jane must be seated as far apart of possible. Uncle Jim’s children must be seated close to him. The hosts must be seated at the heads of the table. Etc.</a:t>
            </a:r>
            <a:endParaRPr lang="en-US" sz="2400"/>
          </a:p>
        </p:txBody>
      </p:sp>
      <p:sp>
        <p:nvSpPr>
          <p:cNvPr id="3" name="Rectangle 2">
            <a:extLst>
              <a:ext uri="{FF2B5EF4-FFF2-40B4-BE49-F238E27FC236}">
                <a16:creationId xmlns:a16="http://schemas.microsoft.com/office/drawing/2014/main" id="{3637520E-5659-4906-8BE7-4CA2AC7D9EFC}"/>
              </a:ext>
            </a:extLst>
          </p:cNvPr>
          <p:cNvSpPr/>
          <p:nvPr/>
        </p:nvSpPr>
        <p:spPr>
          <a:xfrm>
            <a:off x="6997930" y="2095775"/>
            <a:ext cx="4355870" cy="2308324"/>
          </a:xfrm>
          <a:prstGeom prst="rect">
            <a:avLst/>
          </a:prstGeom>
          <a:solidFill>
            <a:srgbClr val="FFFF00"/>
          </a:solidFill>
        </p:spPr>
        <p:txBody>
          <a:bodyPr wrap="squar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This is an example of a “constraint satisfaction” problem. Given a bunch of constraints, what instances (seating arrangements) satisfy the constraints?</a:t>
            </a:r>
            <a:endParaRPr lang="en-US" sz="2400"/>
          </a:p>
        </p:txBody>
      </p:sp>
    </p:spTree>
    <p:extLst>
      <p:ext uri="{BB962C8B-B14F-4D97-AF65-F5344CB8AC3E}">
        <p14:creationId xmlns:p14="http://schemas.microsoft.com/office/powerpoint/2010/main" val="345987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76D517-1C01-4D91-88CA-301786EE5CA9}"/>
              </a:ext>
            </a:extLst>
          </p:cNvPr>
          <p:cNvSpPr>
            <a:spLocks noGrp="1"/>
          </p:cNvSpPr>
          <p:nvPr>
            <p:ph type="title"/>
          </p:nvPr>
        </p:nvSpPr>
        <p:spPr>
          <a:xfrm>
            <a:off x="838199" y="365125"/>
            <a:ext cx="10699865" cy="1325563"/>
          </a:xfrm>
        </p:spPr>
        <p:txBody>
          <a:bodyPr/>
          <a:lstStyle/>
          <a:p>
            <a:r>
              <a:rPr lang="en-US"/>
              <a:t>Revolution in constraint satisfaction algorithms</a:t>
            </a:r>
          </a:p>
        </p:txBody>
      </p:sp>
      <p:sp>
        <p:nvSpPr>
          <p:cNvPr id="4" name="Content Placeholder 3">
            <a:extLst>
              <a:ext uri="{FF2B5EF4-FFF2-40B4-BE49-F238E27FC236}">
                <a16:creationId xmlns:a16="http://schemas.microsoft.com/office/drawing/2014/main" id="{921CF380-6990-408C-B08E-2469FA9D9325}"/>
              </a:ext>
            </a:extLst>
          </p:cNvPr>
          <p:cNvSpPr>
            <a:spLocks noGrp="1"/>
          </p:cNvSpPr>
          <p:nvPr>
            <p:ph idx="1"/>
          </p:nvPr>
        </p:nvSpPr>
        <p:spPr/>
        <p:txBody>
          <a:bodyPr/>
          <a:lstStyle/>
          <a:p>
            <a:r>
              <a:rPr lang="en-US"/>
              <a:t>In the last 20 years a revolution has occurred in constraint satisfaction algorithms. </a:t>
            </a:r>
          </a:p>
          <a:p>
            <a:r>
              <a:rPr lang="en-US"/>
              <a:t>The improvement in algorithms has resulted in solving problems that 20 years ago would have taken a supercomputer days to solve, can now be solved on an ordinary laptop in a few seconds. </a:t>
            </a:r>
          </a:p>
        </p:txBody>
      </p:sp>
    </p:spTree>
    <p:extLst>
      <p:ext uri="{BB962C8B-B14F-4D97-AF65-F5344CB8AC3E}">
        <p14:creationId xmlns:p14="http://schemas.microsoft.com/office/powerpoint/2010/main" val="94633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16717-28D8-4D7A-B6AA-9D94A928FB89}"/>
              </a:ext>
            </a:extLst>
          </p:cNvPr>
          <p:cNvSpPr>
            <a:spLocks noGrp="1"/>
          </p:cNvSpPr>
          <p:nvPr>
            <p:ph type="title"/>
          </p:nvPr>
        </p:nvSpPr>
        <p:spPr/>
        <p:txBody>
          <a:bodyPr/>
          <a:lstStyle/>
          <a:p>
            <a:r>
              <a:rPr lang="en-US"/>
              <a:t>Here’s what Donald Knuth says:</a:t>
            </a:r>
          </a:p>
        </p:txBody>
      </p:sp>
      <p:sp>
        <p:nvSpPr>
          <p:cNvPr id="5" name="Rectangle 4">
            <a:extLst>
              <a:ext uri="{FF2B5EF4-FFF2-40B4-BE49-F238E27FC236}">
                <a16:creationId xmlns:a16="http://schemas.microsoft.com/office/drawing/2014/main" id="{84162F4E-3E54-4A4E-ACBF-AD0E6555537B}"/>
              </a:ext>
            </a:extLst>
          </p:cNvPr>
          <p:cNvSpPr/>
          <p:nvPr/>
        </p:nvSpPr>
        <p:spPr>
          <a:xfrm>
            <a:off x="2316480" y="1690688"/>
            <a:ext cx="6096000" cy="3046988"/>
          </a:xfrm>
          <a:prstGeom prst="rect">
            <a:avLst/>
          </a:prstGeom>
          <a:solidFill>
            <a:schemeClr val="bg1">
              <a:lumMod val="95000"/>
            </a:schemeClr>
          </a:solidFill>
          <a:ln>
            <a:solidFill>
              <a:schemeClr val="bg1">
                <a:lumMod val="75000"/>
              </a:schemeClr>
            </a:solidFill>
          </a:ln>
        </p:spPr>
        <p:txBody>
          <a:bodyPr>
            <a:spAutoFit/>
          </a:bodyPr>
          <a:lstStyle/>
          <a:p>
            <a:r>
              <a:rPr lang="en-US" sz="2400" i="1">
                <a:latin typeface="Calibri" panose="020F0502020204030204" pitchFamily="34" charset="0"/>
                <a:ea typeface="Calibri" panose="020F0502020204030204" pitchFamily="34" charset="0"/>
                <a:cs typeface="Times New Roman" panose="02020603050405020304" pitchFamily="18" charset="0"/>
              </a:rPr>
              <a:t>Enormous technical breakthroughs in recent years have led to amazingly good ways to approach the satisfiability problem. We now have algorithms that are much more efficient than anyone had dared believe possible before the year 2000. These so-called “SAT solvers” are able to handle industrial-strength problems, involving millions of variables. </a:t>
            </a:r>
            <a:endParaRPr lang="en-US" sz="2400"/>
          </a:p>
        </p:txBody>
      </p:sp>
      <p:sp>
        <p:nvSpPr>
          <p:cNvPr id="6" name="Rectangle 5">
            <a:extLst>
              <a:ext uri="{FF2B5EF4-FFF2-40B4-BE49-F238E27FC236}">
                <a16:creationId xmlns:a16="http://schemas.microsoft.com/office/drawing/2014/main" id="{954CA771-217F-405F-B2B7-E38F175B3FB4}"/>
              </a:ext>
            </a:extLst>
          </p:cNvPr>
          <p:cNvSpPr/>
          <p:nvPr/>
        </p:nvSpPr>
        <p:spPr>
          <a:xfrm>
            <a:off x="2316480" y="4901385"/>
            <a:ext cx="6478386" cy="369332"/>
          </a:xfrm>
          <a:prstGeom prst="rect">
            <a:avLst/>
          </a:prstGeom>
        </p:spPr>
        <p:txBody>
          <a:bodyPr wrap="square">
            <a:spAutoFit/>
          </a:bodyPr>
          <a:lstStyle/>
          <a:p>
            <a:r>
              <a:rPr lang="en-US" i="1">
                <a:latin typeface="Calibri" panose="020F0502020204030204" pitchFamily="34" charset="0"/>
                <a:ea typeface="Calibri" panose="020F0502020204030204" pitchFamily="34" charset="0"/>
                <a:cs typeface="Times New Roman" panose="02020603050405020304" pitchFamily="18" charset="0"/>
              </a:rPr>
              <a:t>Donald Knuth, Satisfiability and the Art of Computer Programming</a:t>
            </a:r>
            <a:endParaRPr lang="en-US"/>
          </a:p>
        </p:txBody>
      </p:sp>
    </p:spTree>
    <p:extLst>
      <p:ext uri="{BB962C8B-B14F-4D97-AF65-F5344CB8AC3E}">
        <p14:creationId xmlns:p14="http://schemas.microsoft.com/office/powerpoint/2010/main" val="64090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108A69-14FA-418F-A085-EDB47132FDA1}"/>
              </a:ext>
            </a:extLst>
          </p:cNvPr>
          <p:cNvSpPr>
            <a:spLocks noGrp="1"/>
          </p:cNvSpPr>
          <p:nvPr>
            <p:ph type="title"/>
          </p:nvPr>
        </p:nvSpPr>
        <p:spPr/>
        <p:txBody>
          <a:bodyPr/>
          <a:lstStyle/>
          <a:p>
            <a:r>
              <a:rPr lang="en-US"/>
              <a:t>Simply list the constraints?</a:t>
            </a:r>
          </a:p>
        </p:txBody>
      </p:sp>
      <p:sp>
        <p:nvSpPr>
          <p:cNvPr id="4" name="Content Placeholder 3">
            <a:extLst>
              <a:ext uri="{FF2B5EF4-FFF2-40B4-BE49-F238E27FC236}">
                <a16:creationId xmlns:a16="http://schemas.microsoft.com/office/drawing/2014/main" id="{BB102165-F432-435C-B278-CE4961D96CE8}"/>
              </a:ext>
            </a:extLst>
          </p:cNvPr>
          <p:cNvSpPr>
            <a:spLocks noGrp="1"/>
          </p:cNvSpPr>
          <p:nvPr>
            <p:ph idx="1"/>
          </p:nvPr>
        </p:nvSpPr>
        <p:spPr/>
        <p:txBody>
          <a:bodyPr/>
          <a:lstStyle/>
          <a:p>
            <a:r>
              <a:rPr lang="en-US"/>
              <a:t>Can you simply list the constraints:</a:t>
            </a:r>
          </a:p>
          <a:p>
            <a:pPr lvl="1"/>
            <a:r>
              <a:rPr lang="en-US"/>
              <a:t>Grandma and Grandpa must sit close to the bathroom. </a:t>
            </a:r>
          </a:p>
          <a:p>
            <a:pPr lvl="1"/>
            <a:r>
              <a:rPr lang="en-US"/>
              <a:t>Aunt Nelly and Aunt Jane must be seated as far apart of possible. </a:t>
            </a:r>
          </a:p>
          <a:p>
            <a:pPr lvl="1"/>
            <a:r>
              <a:rPr lang="en-US"/>
              <a:t>Uncle Jim’s children must be seated close to him. </a:t>
            </a:r>
          </a:p>
          <a:p>
            <a:pPr lvl="1"/>
            <a:r>
              <a:rPr lang="en-US"/>
              <a:t>The hosts must be seated at the heads of the table.</a:t>
            </a:r>
          </a:p>
          <a:p>
            <a:pPr lvl="1"/>
            <a:r>
              <a:rPr lang="en-US"/>
              <a:t>Etc.</a:t>
            </a:r>
          </a:p>
          <a:p>
            <a:pPr marL="0" indent="0">
              <a:buNone/>
            </a:pPr>
            <a:r>
              <a:rPr lang="en-US"/>
              <a:t>   and hand the list off to a SAT tool?</a:t>
            </a:r>
          </a:p>
          <a:p>
            <a:r>
              <a:rPr lang="en-US"/>
              <a:t>No. More info is needed.</a:t>
            </a:r>
          </a:p>
        </p:txBody>
      </p:sp>
    </p:spTree>
    <p:extLst>
      <p:ext uri="{BB962C8B-B14F-4D97-AF65-F5344CB8AC3E}">
        <p14:creationId xmlns:p14="http://schemas.microsoft.com/office/powerpoint/2010/main" val="420530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FB74-F0B6-432C-9BD0-BCCCDB923728}"/>
              </a:ext>
            </a:extLst>
          </p:cNvPr>
          <p:cNvSpPr>
            <a:spLocks noGrp="1"/>
          </p:cNvSpPr>
          <p:nvPr>
            <p:ph type="title"/>
          </p:nvPr>
        </p:nvSpPr>
        <p:spPr/>
        <p:txBody>
          <a:bodyPr/>
          <a:lstStyle/>
          <a:p>
            <a:r>
              <a:rPr lang="en-US"/>
              <a:t>Need “structural” info</a:t>
            </a:r>
          </a:p>
        </p:txBody>
      </p:sp>
      <p:sp>
        <p:nvSpPr>
          <p:cNvPr id="3" name="Content Placeholder 2">
            <a:extLst>
              <a:ext uri="{FF2B5EF4-FFF2-40B4-BE49-F238E27FC236}">
                <a16:creationId xmlns:a16="http://schemas.microsoft.com/office/drawing/2014/main" id="{E674D1F2-A33D-4B1C-B6E9-E4A805823601}"/>
              </a:ext>
            </a:extLst>
          </p:cNvPr>
          <p:cNvSpPr>
            <a:spLocks noGrp="1"/>
          </p:cNvSpPr>
          <p:nvPr>
            <p:ph idx="1"/>
          </p:nvPr>
        </p:nvSpPr>
        <p:spPr>
          <a:xfrm>
            <a:off x="838200" y="1825624"/>
            <a:ext cx="10515600" cy="4641677"/>
          </a:xfrm>
        </p:spPr>
        <p:txBody>
          <a:bodyPr>
            <a:normAutofit fontScale="92500" lnSpcReduction="10000"/>
          </a:bodyPr>
          <a:lstStyle/>
          <a:p>
            <a:r>
              <a:rPr lang="en-US" sz="3000"/>
              <a:t>What’s a chair? How are the chairs arranged? What’s a person? How are chairs and persons related?</a:t>
            </a:r>
          </a:p>
          <a:p>
            <a:r>
              <a:rPr lang="en-US" sz="3000"/>
              <a:t>A description of the structural parts is needed:</a:t>
            </a:r>
          </a:p>
          <a:p>
            <a:pPr lvl="1"/>
            <a:r>
              <a:rPr lang="en-US" sz="2600"/>
              <a:t>There are 10 things that we will call “chairs.”</a:t>
            </a:r>
          </a:p>
          <a:p>
            <a:pPr lvl="1"/>
            <a:r>
              <a:rPr lang="en-US" sz="2600"/>
              <a:t>There are 10 things that we will call “persons.”</a:t>
            </a:r>
          </a:p>
          <a:p>
            <a:pPr lvl="1"/>
            <a:r>
              <a:rPr lang="en-US" sz="2600"/>
              <a:t>A person will be paired to a chair.</a:t>
            </a:r>
          </a:p>
          <a:p>
            <a:pPr lvl="1"/>
            <a:r>
              <a:rPr lang="en-US" sz="2600"/>
              <a:t>Each chair has left and right neighboring chairs.</a:t>
            </a:r>
          </a:p>
          <a:p>
            <a:pPr lvl="1"/>
            <a:r>
              <a:rPr lang="en-US" sz="2600"/>
              <a:t>The set of chairs form a circle.</a:t>
            </a:r>
          </a:p>
          <a:p>
            <a:pPr lvl="1"/>
            <a:r>
              <a:rPr lang="en-US" sz="2600"/>
              <a:t>There is a thing that we will call a “bathroom.”</a:t>
            </a:r>
          </a:p>
          <a:p>
            <a:pPr lvl="1"/>
            <a:r>
              <a:rPr lang="en-US" sz="2600"/>
              <a:t>Each chair has a proximity to the bathroom.</a:t>
            </a:r>
          </a:p>
          <a:p>
            <a:pPr lvl="1"/>
            <a:r>
              <a:rPr lang="en-US" sz="2600"/>
              <a:t>“person” is a generic (abstract) term. Grandma and Grandpa are a type of person. Aunt Nelly, Aunt Jane, and Uncle Jim are a type of person.</a:t>
            </a:r>
          </a:p>
        </p:txBody>
      </p:sp>
    </p:spTree>
    <p:extLst>
      <p:ext uri="{BB962C8B-B14F-4D97-AF65-F5344CB8AC3E}">
        <p14:creationId xmlns:p14="http://schemas.microsoft.com/office/powerpoint/2010/main" val="159731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D8D954-10D8-40AC-B33F-AC1BAA8A04DD}"/>
              </a:ext>
            </a:extLst>
          </p:cNvPr>
          <p:cNvSpPr/>
          <p:nvPr/>
        </p:nvSpPr>
        <p:spPr>
          <a:xfrm>
            <a:off x="2815244" y="1875552"/>
            <a:ext cx="5663738" cy="2308324"/>
          </a:xfrm>
          <a:prstGeom prst="rect">
            <a:avLst/>
          </a:prstGeom>
          <a:solidFill>
            <a:schemeClr val="bg1">
              <a:lumMod val="95000"/>
            </a:schemeClr>
          </a:solidFill>
          <a:ln>
            <a:solidFill>
              <a:schemeClr val="bg1">
                <a:lumMod val="75000"/>
              </a:schemeClr>
            </a:solidFill>
          </a:ln>
        </p:spPr>
        <p:txBody>
          <a:bodyPr wrap="square">
            <a:spAutoFit/>
          </a:bodyPr>
          <a:lstStyle/>
          <a:p>
            <a:r>
              <a:rPr lang="en-US" sz="3600">
                <a:latin typeface="Calibri" panose="020F0502020204030204" pitchFamily="34" charset="0"/>
                <a:ea typeface="Calibri" panose="020F0502020204030204" pitchFamily="34" charset="0"/>
                <a:cs typeface="Times New Roman" panose="02020603050405020304" pitchFamily="18" charset="0"/>
              </a:rPr>
              <a:t>A “model” is a description of the structural parts plus a list of constaints on those structural parts. </a:t>
            </a:r>
            <a:endParaRPr lang="en-US" sz="3600"/>
          </a:p>
        </p:txBody>
      </p:sp>
    </p:spTree>
    <p:extLst>
      <p:ext uri="{BB962C8B-B14F-4D97-AF65-F5344CB8AC3E}">
        <p14:creationId xmlns:p14="http://schemas.microsoft.com/office/powerpoint/2010/main" val="139330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D7C4-CC3F-470A-BA95-5355A113C664}"/>
              </a:ext>
            </a:extLst>
          </p:cNvPr>
          <p:cNvSpPr>
            <a:spLocks noGrp="1"/>
          </p:cNvSpPr>
          <p:nvPr>
            <p:ph type="title"/>
          </p:nvPr>
        </p:nvSpPr>
        <p:spPr/>
        <p:txBody>
          <a:bodyPr/>
          <a:lstStyle/>
          <a:p>
            <a:r>
              <a:rPr lang="en-US"/>
              <a:t>Alloy = modelling language + tool</a:t>
            </a:r>
          </a:p>
        </p:txBody>
      </p:sp>
      <p:sp>
        <p:nvSpPr>
          <p:cNvPr id="3" name="Content Placeholder 2">
            <a:extLst>
              <a:ext uri="{FF2B5EF4-FFF2-40B4-BE49-F238E27FC236}">
                <a16:creationId xmlns:a16="http://schemas.microsoft.com/office/drawing/2014/main" id="{1F070DD4-70DB-4FE6-83F0-52EE85637C91}"/>
              </a:ext>
            </a:extLst>
          </p:cNvPr>
          <p:cNvSpPr>
            <a:spLocks noGrp="1"/>
          </p:cNvSpPr>
          <p:nvPr>
            <p:ph idx="1"/>
          </p:nvPr>
        </p:nvSpPr>
        <p:spPr>
          <a:xfrm>
            <a:off x="838200" y="1825625"/>
            <a:ext cx="10515600" cy="2596746"/>
          </a:xfrm>
        </p:spPr>
        <p:txBody>
          <a:bodyPr/>
          <a:lstStyle/>
          <a:p>
            <a:r>
              <a:rPr lang="en-US"/>
              <a:t>Alloy is a modeling language. Express your models in the Alloy language. </a:t>
            </a:r>
          </a:p>
          <a:p>
            <a:r>
              <a:rPr lang="en-US"/>
              <a:t>Alloy is also a tool. The Alloy Analyzer takes your model, translates it into a boolean expression that the SAT tool understands, hands the boolean expression off to the SAT tool which returns the set of instances that satisfy the constraints.</a:t>
            </a:r>
          </a:p>
        </p:txBody>
      </p:sp>
      <p:grpSp>
        <p:nvGrpSpPr>
          <p:cNvPr id="10" name="Group 9">
            <a:extLst>
              <a:ext uri="{FF2B5EF4-FFF2-40B4-BE49-F238E27FC236}">
                <a16:creationId xmlns:a16="http://schemas.microsoft.com/office/drawing/2014/main" id="{06F02CB4-9252-49CA-889A-D1FBC5EAEEF3}"/>
              </a:ext>
            </a:extLst>
          </p:cNvPr>
          <p:cNvGrpSpPr/>
          <p:nvPr/>
        </p:nvGrpSpPr>
        <p:grpSpPr>
          <a:xfrm>
            <a:off x="1788217" y="4422371"/>
            <a:ext cx="7688291" cy="2128058"/>
            <a:chOff x="2004348" y="4656715"/>
            <a:chExt cx="7688291" cy="2128058"/>
          </a:xfrm>
        </p:grpSpPr>
        <p:sp>
          <p:nvSpPr>
            <p:cNvPr id="6" name="Rectangle: Folded Corner 5">
              <a:extLst>
                <a:ext uri="{FF2B5EF4-FFF2-40B4-BE49-F238E27FC236}">
                  <a16:creationId xmlns:a16="http://schemas.microsoft.com/office/drawing/2014/main" id="{E34E90EA-79AE-4BB0-AB88-8E0CF160AD2A}"/>
                </a:ext>
              </a:extLst>
            </p:cNvPr>
            <p:cNvSpPr/>
            <p:nvPr/>
          </p:nvSpPr>
          <p:spPr>
            <a:xfrm>
              <a:off x="2004348" y="4656715"/>
              <a:ext cx="1952510" cy="212805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a:p>
              <a:pPr algn="ctr"/>
              <a:r>
                <a:rPr lang="en-US"/>
                <a:t>(expressed using the Alloy language)</a:t>
              </a:r>
            </a:p>
          </p:txBody>
        </p:sp>
        <p:sp>
          <p:nvSpPr>
            <p:cNvPr id="7" name="Arrow: Right 6">
              <a:extLst>
                <a:ext uri="{FF2B5EF4-FFF2-40B4-BE49-F238E27FC236}">
                  <a16:creationId xmlns:a16="http://schemas.microsoft.com/office/drawing/2014/main" id="{F8A10932-9552-4FC3-A146-D64570233C1A}"/>
                </a:ext>
              </a:extLst>
            </p:cNvPr>
            <p:cNvSpPr/>
            <p:nvPr/>
          </p:nvSpPr>
          <p:spPr>
            <a:xfrm>
              <a:off x="4355869" y="5070764"/>
              <a:ext cx="1330037" cy="931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CAE4135-78E1-4DAE-956B-EDA2538664FB}"/>
                </a:ext>
              </a:extLst>
            </p:cNvPr>
            <p:cNvSpPr/>
            <p:nvPr/>
          </p:nvSpPr>
          <p:spPr>
            <a:xfrm>
              <a:off x="6096000" y="4656715"/>
              <a:ext cx="2083724" cy="1946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Alloy Analyzer</a:t>
              </a:r>
            </a:p>
          </p:txBody>
        </p:sp>
        <p:sp>
          <p:nvSpPr>
            <p:cNvPr id="9" name="Rectangle 8">
              <a:extLst>
                <a:ext uri="{FF2B5EF4-FFF2-40B4-BE49-F238E27FC236}">
                  <a16:creationId xmlns:a16="http://schemas.microsoft.com/office/drawing/2014/main" id="{DD202840-0E9C-4156-B7C1-CAB7B5D72B30}"/>
                </a:ext>
              </a:extLst>
            </p:cNvPr>
            <p:cNvSpPr/>
            <p:nvPr/>
          </p:nvSpPr>
          <p:spPr>
            <a:xfrm>
              <a:off x="8179724" y="5411586"/>
              <a:ext cx="1512915" cy="11804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COTS</a:t>
              </a:r>
            </a:p>
            <a:p>
              <a:pPr algn="ctr"/>
              <a:r>
                <a:rPr lang="en-US"/>
                <a:t>SAT</a:t>
              </a:r>
            </a:p>
            <a:p>
              <a:pPr algn="ctr"/>
              <a:r>
                <a:rPr lang="en-US"/>
                <a:t>solver</a:t>
              </a:r>
            </a:p>
          </p:txBody>
        </p:sp>
      </p:grpSp>
    </p:spTree>
    <p:extLst>
      <p:ext uri="{BB962C8B-B14F-4D97-AF65-F5344CB8AC3E}">
        <p14:creationId xmlns:p14="http://schemas.microsoft.com/office/powerpoint/2010/main" val="2752173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718</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Can the constraints be satisfied?</vt:lpstr>
      <vt:lpstr>10 people coming over for dinner</vt:lpstr>
      <vt:lpstr>10 people coming over for dinner</vt:lpstr>
      <vt:lpstr>Revolution in constraint satisfaction algorithms</vt:lpstr>
      <vt:lpstr>Here’s what Donald Knuth says:</vt:lpstr>
      <vt:lpstr>Simply list the constraints?</vt:lpstr>
      <vt:lpstr>Need “structural” info</vt:lpstr>
      <vt:lpstr>PowerPoint Presentation</vt:lpstr>
      <vt:lpstr>Alloy = modelling language + tool</vt:lpstr>
      <vt:lpstr>Here’s a peek at the Alloy tool in use:</vt:lpstr>
      <vt:lpstr>Recap: What is Alloy?</vt:lpstr>
      <vt:lpstr>Download Alloy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all constraints be satisfied?</dc:title>
  <dc:creator>Costello, Roger L.</dc:creator>
  <cp:keywords>Alloy, SAT, model, modelling, software, systems, model software, model systems</cp:keywords>
  <cp:lastModifiedBy>Costello, Roger L.</cp:lastModifiedBy>
  <cp:revision>22</cp:revision>
  <dcterms:created xsi:type="dcterms:W3CDTF">2018-01-05T15:07:31Z</dcterms:created>
  <dcterms:modified xsi:type="dcterms:W3CDTF">2018-03-21T08:43:31Z</dcterms:modified>
</cp:coreProperties>
</file>