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286D-BB0D-4177-A98D-8ABD2077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5902-4135-4B99-A326-3DD42C1FF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2DD0-0519-42C8-B85A-BCF40EFE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FF61-64B3-46F3-A7D9-939FB8A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323A-1A24-411B-B490-8464A0DE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D0A2-FED8-4DAC-BB2F-C70E6EA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1F027-F88A-4855-ADA4-BC566004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AC18-B368-4B0C-B3C6-36A2F740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45D0-14FC-4FD4-B551-E5FBD994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888E-FF7D-475A-A627-5426F9F9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AEF73-152E-47E0-AFD8-2CE7F081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9AB92-B5FB-47DC-96E9-7C56BAE1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CE76-EEC4-4645-9029-10BC4108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7314-223E-4BA3-B66C-8447BADC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9987-5F49-4809-A101-EA50DD79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3F69-B6C4-4B57-B8BF-7430ADAD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68E6-0806-48E6-8E8B-4682C243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AB00-4E75-4F81-8813-0AD5DB31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545F-B26D-458D-ADDD-4005B40A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4206-4646-45F0-AD42-012B0706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2A3-16F0-4F25-A3DC-BF861D4B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CB69-2B2E-4AEF-932D-F27C50A9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F62D-5BCE-4CF8-8E0B-A1A08A12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B23B-8FDC-4CC2-9137-DA1DFB6E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CE33-4DE5-4A50-B78F-9FEEAEBB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BD1-2A0F-4EF2-9FEC-B5CBFEAF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D322-A28B-415E-BA6C-D13BF32E6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BA0A-EA6D-4DCF-8970-AE3367982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F167-1F1E-45BF-96FA-F18E3291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54B6-A74B-487B-A602-E977FAF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0EFB-BFB6-40FC-88F8-6AD103D1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5995-C7E5-45AC-936C-B3E5BEBE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D2DD-5918-4957-ADDC-5219EDE4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CE0C-0F45-44D3-96B8-B92E76920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DD62A-DE6A-45E1-A15F-5B2E28BFC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8107-A680-4DB6-A55F-EBE4530B6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9448F-16E8-41D8-AD37-952DAF4C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168E1-EED3-4243-89E9-740311E8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92349-5E9D-4BEC-A314-AD50F3E3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7655-8783-4489-AE25-6BC25342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166-81AE-40BB-BB7B-5F7DBCBD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3FB3-A07D-4EBE-8C2A-E8E1DCC2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AA33-A578-4BC3-85AB-0E92F74B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3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34FDC-6BB8-4F27-92CB-3667AB0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1B010-34A2-4E73-9B2A-4DD79A74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E10B-2121-46C7-A79E-DFC7A5E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D25-0196-46A8-B707-2C702039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409F-9094-40D8-827A-B6FA0105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F83B-DBCB-4DB8-8C30-6650ADAC1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388A-B640-4E9F-90FA-6864255B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77B3-E40B-4159-AFB7-F3EF7455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F817-24EE-440C-855E-67412EA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BE81-62C0-49A3-B712-D4C748EF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16E29-7482-4047-9C3D-F27593177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22999-9428-401E-ABA6-47E19EB4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F7933-2FF5-4C90-A467-B13D0DC0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A256-883E-4B2E-89D7-A89E0EBE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908F-ABB5-42AF-A51E-39AA64E8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F813-3500-4C55-B405-500B7D74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3F2C-26FD-4F34-B3EF-02997236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928E-C705-4C89-ABB4-1CE7EEA3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588F-202E-46C9-97C0-CAECAC9FCE0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EF8E-47C7-4BC9-A855-209464C77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1E77-20F6-4B99-9481-E910BA6F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F275-2DAB-4B62-9443-0AC57F02D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your universe?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2B8470-26E3-40F0-AAA2-13A81FDA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739" y="5725306"/>
            <a:ext cx="2846521" cy="9699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March 24, 2018</a:t>
            </a:r>
          </a:p>
        </p:txBody>
      </p:sp>
    </p:spTree>
    <p:extLst>
      <p:ext uri="{BB962C8B-B14F-4D97-AF65-F5344CB8AC3E}">
        <p14:creationId xmlns:p14="http://schemas.microsoft.com/office/powerpoint/2010/main" val="416368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8222-3CC9-4166-BFD2-37B54461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pred</a:t>
            </a:r>
            <a:r>
              <a:rPr lang="en-US"/>
              <a:t> with </a:t>
            </a:r>
            <a:r>
              <a:rPr lang="en-US" b="1"/>
              <a:t>univ</a:t>
            </a:r>
            <a:r>
              <a:rPr lang="en-US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342C-0604-44B4-81BA-D1B2D899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24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The following is a </a:t>
            </a:r>
            <a:r>
              <a:rPr lang="en-US" b="1"/>
              <a:t>pred</a:t>
            </a:r>
            <a:r>
              <a:rPr lang="en-US"/>
              <a:t> that has two arguments: (1) a set of values from the universe and (2) a set of pairs (x, y) where x and y are values from the universe.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87B8F-ED6A-4BBB-86C8-84373B7C9625}"/>
              </a:ext>
            </a:extLst>
          </p:cNvPr>
          <p:cNvSpPr/>
          <p:nvPr/>
        </p:nvSpPr>
        <p:spPr>
          <a:xfrm>
            <a:off x="1535083" y="3458095"/>
            <a:ext cx="8340437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Given a set A and a relation R in A, R is transitive</a:t>
            </a:r>
            <a:br>
              <a:rPr lang="en-US" sz="24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if and only if for all ordered pairs (x, y) and (y, z) in R,</a:t>
            </a:r>
            <a:br>
              <a:rPr lang="en-US" sz="24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the pair (x, z) is also in R.</a:t>
            </a:r>
            <a:br>
              <a:rPr lang="en-US" sz="24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transitive (A: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x, y, z: A | (((x -&gt;y)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((y -&gt; z)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R)) =&gt; ((x -&gt; z)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R)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6468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5E4D-C343-486F-BBB8-5615A01F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iden</a:t>
            </a:r>
            <a:r>
              <a:rPr lang="en-US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1829-0585-4265-94F2-6AE67623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00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In addition to the keyword </a:t>
            </a:r>
            <a:r>
              <a:rPr lang="en-US" b="1"/>
              <a:t>univ</a:t>
            </a:r>
            <a:r>
              <a:rPr lang="en-US"/>
              <a:t>, there is another important keyword, </a:t>
            </a:r>
            <a:r>
              <a:rPr lang="en-US" b="1"/>
              <a:t>iden</a:t>
            </a:r>
            <a:r>
              <a:rPr lang="en-US"/>
              <a:t>. It is the set of (x, x) pairs for all the values in the universe, e.g.,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E1B1B6-2BD1-43EA-A83C-966493C5AB97}"/>
              </a:ext>
            </a:extLst>
          </p:cNvPr>
          <p:cNvSpPr/>
          <p:nvPr/>
        </p:nvSpPr>
        <p:spPr>
          <a:xfrm>
            <a:off x="1450174" y="3075709"/>
            <a:ext cx="7348487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{A0-&gt;A0, A1-&gt;A1, B0-&gt;B0, B1-&gt;B1, C0-&gt;C0, C1-&gt;C1}</a:t>
            </a:r>
          </a:p>
        </p:txBody>
      </p:sp>
      <p:sp>
        <p:nvSpPr>
          <p:cNvPr id="5" name="AutoShape 57">
            <a:extLst>
              <a:ext uri="{FF2B5EF4-FFF2-40B4-BE49-F238E27FC236}">
                <a16:creationId xmlns:a16="http://schemas.microsoft.com/office/drawing/2014/main" id="{F78CE198-3EDC-4B24-B558-E7B8A2C6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551" y="5714510"/>
            <a:ext cx="954088" cy="733425"/>
          </a:xfrm>
          <a:prstGeom prst="cloudCallout">
            <a:avLst>
              <a:gd name="adj1" fmla="val -51333"/>
              <a:gd name="adj2" fmla="val 7381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600"/>
          </a:p>
        </p:txBody>
      </p:sp>
      <p:sp>
        <p:nvSpPr>
          <p:cNvPr id="6" name="Text Box 58">
            <a:extLst>
              <a:ext uri="{FF2B5EF4-FFF2-40B4-BE49-F238E27FC236}">
                <a16:creationId xmlns:a16="http://schemas.microsoft.com/office/drawing/2014/main" id="{6200C846-E5C6-4B2E-AE98-5373430B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4365" y="5857385"/>
            <a:ext cx="7280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Do Lab5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87693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ements by euclid">
            <a:extLst>
              <a:ext uri="{FF2B5EF4-FFF2-40B4-BE49-F238E27FC236}">
                <a16:creationId xmlns:a16="http://schemas.microsoft.com/office/drawing/2014/main" id="{27FDD288-44D6-45A7-A5C1-BDF3336D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38113"/>
            <a:ext cx="4743450" cy="6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05B91B-9BD6-43DF-969B-43D62362C92E}"/>
              </a:ext>
            </a:extLst>
          </p:cNvPr>
          <p:cNvSpPr/>
          <p:nvPr/>
        </p:nvSpPr>
        <p:spPr>
          <a:xfrm>
            <a:off x="421178" y="639772"/>
            <a:ext cx="31200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Written in ancient Greece by a fellow named Euclid, </a:t>
            </a:r>
            <a:r>
              <a:rPr lang="en-US" sz="2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widely considered one of the most important books ever written.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313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1756-E3F3-4336-B256-321F772A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from a small set of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263B-49CC-4F97-BCEF-FA2D834E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The book starts with a small set of statements (called axioms) that Euclid (and others) considered to be self-evident. </a:t>
            </a:r>
          </a:p>
          <a:p>
            <a:pPr>
              <a:lnSpc>
                <a:spcPct val="100000"/>
              </a:lnSpc>
            </a:pPr>
            <a:r>
              <a:rPr lang="en-US"/>
              <a:t>From these axioms he derived a great many statements that were known to be true about geometrical figures. </a:t>
            </a:r>
          </a:p>
          <a:p>
            <a:pPr>
              <a:lnSpc>
                <a:spcPct val="100000"/>
              </a:lnSpc>
            </a:pPr>
            <a:r>
              <a:rPr lang="en-US"/>
              <a:t>In this way he systematized the field of geometry (now known as Euclidean Geometry).</a:t>
            </a:r>
          </a:p>
        </p:txBody>
      </p:sp>
    </p:spTree>
    <p:extLst>
      <p:ext uri="{BB962C8B-B14F-4D97-AF65-F5344CB8AC3E}">
        <p14:creationId xmlns:p14="http://schemas.microsoft.com/office/powerpoint/2010/main" val="85290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FA1D-6D5F-4A16-BD0E-5FCFE4D2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is one of the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1CCE-2351-46F5-B555-F5D4C237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989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/>
              <a:t>Parallel Postulate</a:t>
            </a:r>
            <a:r>
              <a:rPr lang="en-US"/>
              <a:t>: Given a line L and a point P not on L, one and only one line L’ can be drawn through P parallel to the line L (i.e., not intersecting no matter how far extended).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F1CF1-7630-4C85-A15A-CD81F8185C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20" y="3858491"/>
            <a:ext cx="3700780" cy="140208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984E86-41BC-4FA6-96D7-14B31C6F4308}"/>
              </a:ext>
            </a:extLst>
          </p:cNvPr>
          <p:cNvSpPr/>
          <p:nvPr/>
        </p:nvSpPr>
        <p:spPr>
          <a:xfrm>
            <a:off x="2395220" y="5827222"/>
            <a:ext cx="462741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makes sense, right? Pretty obvious, right?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E4AC-B21B-4661-A850-EAA7B47F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what is Euclid assuming?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6F52-B1EB-4698-B868-B361C94C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Answer: He is assuming a plane, that goes on indefinitely. </a:t>
            </a:r>
          </a:p>
          <a:p>
            <a:pPr>
              <a:lnSpc>
                <a:spcPct val="100000"/>
              </a:lnSpc>
            </a:pPr>
            <a:r>
              <a:rPr lang="en-US"/>
              <a:t>That is Euclid’s universe.</a:t>
            </a:r>
          </a:p>
        </p:txBody>
      </p:sp>
    </p:spTree>
    <p:extLst>
      <p:ext uri="{BB962C8B-B14F-4D97-AF65-F5344CB8AC3E}">
        <p14:creationId xmlns:p14="http://schemas.microsoft.com/office/powerpoint/2010/main" val="403797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926A-2C89-4E00-9FE2-7D519FE0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are other ways to view the 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4223-FC43-4F65-93C0-16AE2FE0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22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In the 19</a:t>
            </a:r>
            <a:r>
              <a:rPr lang="en-US" baseline="30000"/>
              <a:t>th</a:t>
            </a:r>
            <a:r>
              <a:rPr lang="en-US"/>
              <a:t> century N. Lovachevsky and J. Bolyai decided to use a different universe. Their universe was a circle. In the circle they drew a line L from one side to the other and a point P not on the line: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083E8-6CAD-4646-87A6-0C2D040498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38" y="3557847"/>
            <a:ext cx="2255520" cy="215836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AAD0B1-7B88-492D-B32C-C19B4266F3A4}"/>
              </a:ext>
            </a:extLst>
          </p:cNvPr>
          <p:cNvSpPr/>
          <p:nvPr/>
        </p:nvSpPr>
        <p:spPr>
          <a:xfrm>
            <a:off x="1867593" y="5915537"/>
            <a:ext cx="5031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lines are parallel to L? That is, how many lines go through P without intersecting L?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9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7471-58F6-4A8F-A721-2B2259EA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Answer: lots of lines! Here are two such lines: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9321E-28DE-42CD-9577-FDED38BCC3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74" y="1950806"/>
            <a:ext cx="2255520" cy="215836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3A882F-3B04-4CA6-8FCB-2D65ACD74795}"/>
              </a:ext>
            </a:extLst>
          </p:cNvPr>
          <p:cNvSpPr/>
          <p:nvPr/>
        </p:nvSpPr>
        <p:spPr>
          <a:xfrm>
            <a:off x="1934094" y="4369289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universe there can be many parallel lines. Starting with this universe, Lovachevsky and J. Bolyai derived many other things. This became known as non-Euclidean geometry.</a:t>
            </a:r>
          </a:p>
        </p:txBody>
      </p:sp>
    </p:spTree>
    <p:extLst>
      <p:ext uri="{BB962C8B-B14F-4D97-AF65-F5344CB8AC3E}">
        <p14:creationId xmlns:p14="http://schemas.microsoft.com/office/powerpoint/2010/main" val="15891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1FA07-13AB-4F15-BDE6-44A480B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have to do with Alloy?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A596C-C46F-465E-BB95-6314C70F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32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When you create an Alloy model, what is your universe?</a:t>
            </a:r>
          </a:p>
          <a:p>
            <a:pPr>
              <a:lnSpc>
                <a:spcPct val="100000"/>
              </a:lnSpc>
            </a:pPr>
            <a:r>
              <a:rPr lang="en-US"/>
              <a:t>Answer: your universe is finite, it is comprised of the atoms in the signatures in your model. The keyword </a:t>
            </a:r>
            <a:r>
              <a:rPr lang="en-US" b="1"/>
              <a:t>univ</a:t>
            </a:r>
            <a:r>
              <a:rPr lang="en-US"/>
              <a:t> returns all the atoms in the universe (that is, all the atoms in your model’s signatures).</a:t>
            </a:r>
          </a:p>
          <a:p>
            <a:pPr>
              <a:lnSpc>
                <a:spcPct val="100000"/>
              </a:lnSpc>
            </a:pPr>
            <a:r>
              <a:rPr lang="en-US"/>
              <a:t>Here is an Alloy model, what is its universe?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AB0E0-D2E3-4537-BCC3-D99348CF7A8A}"/>
              </a:ext>
            </a:extLst>
          </p:cNvPr>
          <p:cNvSpPr/>
          <p:nvPr/>
        </p:nvSpPr>
        <p:spPr>
          <a:xfrm>
            <a:off x="1634836" y="4488873"/>
            <a:ext cx="1440873" cy="19343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{</a:t>
            </a:r>
            <a:b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field1: B,</a:t>
            </a:r>
            <a:b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field2: C</a:t>
            </a:r>
            <a:b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{}</a:t>
            </a:r>
            <a:b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{}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9ABD-4B63-486D-9172-9981B5AF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univ </a:t>
            </a:r>
            <a:r>
              <a:rPr lang="en-US"/>
              <a:t>keyword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4245-3FD7-4E39-8E3D-479DAD61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9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The Alloy Analyzer generates instances. </a:t>
            </a:r>
          </a:p>
          <a:p>
            <a:pPr>
              <a:lnSpc>
                <a:spcPct val="100000"/>
              </a:lnSpc>
            </a:pPr>
            <a:r>
              <a:rPr lang="en-US"/>
              <a:t>Each instance may contain different numbers of atoms for each signature. </a:t>
            </a:r>
          </a:p>
          <a:p>
            <a:pPr>
              <a:lnSpc>
                <a:spcPct val="100000"/>
              </a:lnSpc>
            </a:pPr>
            <a:r>
              <a:rPr lang="en-US"/>
              <a:t>I ran the model on the previous slide and for one instance, </a:t>
            </a:r>
            <a:r>
              <a:rPr lang="en-US" b="1"/>
              <a:t>univ</a:t>
            </a:r>
            <a:r>
              <a:rPr lang="en-US"/>
              <a:t> has this: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CDE4-421D-4110-A696-4A18AE8B880C}"/>
              </a:ext>
            </a:extLst>
          </p:cNvPr>
          <p:cNvSpPr/>
          <p:nvPr/>
        </p:nvSpPr>
        <p:spPr>
          <a:xfrm>
            <a:off x="5254242" y="5125557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{A0, A1, B0, B1, C0, C1}</a:t>
            </a:r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6DB5E-84D2-4291-849A-0967AD1F44B7}"/>
              </a:ext>
            </a:extLst>
          </p:cNvPr>
          <p:cNvSpPr/>
          <p:nvPr/>
        </p:nvSpPr>
        <p:spPr>
          <a:xfrm>
            <a:off x="2067695" y="4455622"/>
            <a:ext cx="1440873" cy="19343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{</a:t>
            </a:r>
            <a:b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field1: B,</a:t>
            </a:r>
            <a:b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field2: C</a:t>
            </a:r>
            <a:b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{}</a:t>
            </a:r>
            <a:b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{}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B2FD3-5566-4479-B3CF-08640392F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53" y="4422533"/>
            <a:ext cx="1464504" cy="19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1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5825</TotalTime>
  <Words>573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What is your universe?</vt:lpstr>
      <vt:lpstr>PowerPoint Presentation</vt:lpstr>
      <vt:lpstr>Build from a small set of axioms</vt:lpstr>
      <vt:lpstr>Here is one of the axioms</vt:lpstr>
      <vt:lpstr>But what is Euclid assuming?</vt:lpstr>
      <vt:lpstr>There are other ways to view the universe</vt:lpstr>
      <vt:lpstr>Answer: lots of lines! Here are two such lines:</vt:lpstr>
      <vt:lpstr>What does this have to do with Alloy?</vt:lpstr>
      <vt:lpstr>The univ keyword</vt:lpstr>
      <vt:lpstr>pred with univ arguments</vt:lpstr>
      <vt:lpstr>The iden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Expressing set properties in Alloy</dc:title>
  <dc:creator>Costello, Roger L.</dc:creator>
  <cp:lastModifiedBy>Costello, Roger L.</cp:lastModifiedBy>
  <cp:revision>73</cp:revision>
  <dcterms:created xsi:type="dcterms:W3CDTF">2018-02-15T21:21:53Z</dcterms:created>
  <dcterms:modified xsi:type="dcterms:W3CDTF">2018-03-25T10:50:15Z</dcterms:modified>
</cp:coreProperties>
</file>