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4" r:id="rId2"/>
    <p:sldId id="288" r:id="rId3"/>
    <p:sldId id="275" r:id="rId4"/>
    <p:sldId id="276" r:id="rId5"/>
    <p:sldId id="278" r:id="rId6"/>
    <p:sldId id="277" r:id="rId7"/>
    <p:sldId id="280" r:id="rId8"/>
    <p:sldId id="284" r:id="rId9"/>
    <p:sldId id="281" r:id="rId10"/>
    <p:sldId id="283" r:id="rId11"/>
    <p:sldId id="285" r:id="rId12"/>
    <p:sldId id="282" r:id="rId13"/>
    <p:sldId id="287" r:id="rId14"/>
    <p:sldId id="286" r:id="rId15"/>
    <p:sldId id="28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stello, Roger L." initials="CRL" lastIdx="1" clrIdx="0">
    <p:extLst>
      <p:ext uri="{19B8F6BF-5375-455C-9EA6-DF929625EA0E}">
        <p15:presenceInfo xmlns:p15="http://schemas.microsoft.com/office/powerpoint/2012/main" userId="S-1-5-21-1940666338-227100268-1349548132-846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170" autoAdjust="0"/>
  </p:normalViewPr>
  <p:slideViewPr>
    <p:cSldViewPr snapToGrid="0">
      <p:cViewPr varScale="1">
        <p:scale>
          <a:sx n="38" d="100"/>
          <a:sy n="38" d="100"/>
        </p:scale>
        <p:origin x="16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0-14T07:47:18.546" idx="1">
    <p:pos x="10" y="10"/>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EB19CC-DC07-4578-B936-1E8F7E788790}" type="datetimeFigureOut">
              <a:rPr lang="en-US" smtClean="0"/>
              <a:t>4/23/2018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0CFE4-9BE9-4BEB-BD98-0F24FEE959A8}" type="slidenum">
              <a:rPr lang="en-US" smtClean="0"/>
              <a:t>‹#›</a:t>
            </a:fld>
            <a:endParaRPr lang="en-US"/>
          </a:p>
        </p:txBody>
      </p:sp>
    </p:spTree>
    <p:extLst>
      <p:ext uri="{BB962C8B-B14F-4D97-AF65-F5344CB8AC3E}">
        <p14:creationId xmlns:p14="http://schemas.microsoft.com/office/powerpoint/2010/main" val="2058475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the last year I’ve been interested in how to make software more dependable, how to have more confidence in our software. I’d like to share with you some of the things I’ve learned. </a:t>
            </a:r>
          </a:p>
        </p:txBody>
      </p:sp>
      <p:sp>
        <p:nvSpPr>
          <p:cNvPr id="4" name="Slide Number Placeholder 3"/>
          <p:cNvSpPr>
            <a:spLocks noGrp="1"/>
          </p:cNvSpPr>
          <p:nvPr>
            <p:ph type="sldNum" sz="quarter" idx="10"/>
          </p:nvPr>
        </p:nvSpPr>
        <p:spPr/>
        <p:txBody>
          <a:bodyPr/>
          <a:lstStyle/>
          <a:p>
            <a:fld id="{FA70CFE4-9BE9-4BEB-BD98-0F24FEE959A8}" type="slidenum">
              <a:rPr lang="en-US" smtClean="0"/>
              <a:t>1</a:t>
            </a:fld>
            <a:endParaRPr lang="en-US"/>
          </a:p>
        </p:txBody>
      </p:sp>
    </p:spTree>
    <p:extLst>
      <p:ext uri="{BB962C8B-B14F-4D97-AF65-F5344CB8AC3E}">
        <p14:creationId xmlns:p14="http://schemas.microsoft.com/office/powerpoint/2010/main" val="204957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Formal theorem proving can create highly dependable software, but it is very expensive. Alloy is rigorous, like formal theorem proving, but simpler. The modeling done in Alloy is called lightweight formal modeling. Unlike formal modeling, there are no complicated mathematics or unfamiliar symbols. The Alloy language is based on simple notions of basic logic.</a:t>
            </a:r>
          </a:p>
        </p:txBody>
      </p:sp>
      <p:sp>
        <p:nvSpPr>
          <p:cNvPr id="4" name="Slide Number Placeholder 3"/>
          <p:cNvSpPr>
            <a:spLocks noGrp="1"/>
          </p:cNvSpPr>
          <p:nvPr>
            <p:ph type="sldNum" sz="quarter" idx="10"/>
          </p:nvPr>
        </p:nvSpPr>
        <p:spPr/>
        <p:txBody>
          <a:bodyPr/>
          <a:lstStyle/>
          <a:p>
            <a:fld id="{FA70CFE4-9BE9-4BEB-BD98-0F24FEE959A8}" type="slidenum">
              <a:rPr lang="en-US" smtClean="0"/>
              <a:t>10</a:t>
            </a:fld>
            <a:endParaRPr lang="en-US"/>
          </a:p>
        </p:txBody>
      </p:sp>
    </p:spTree>
    <p:extLst>
      <p:ext uri="{BB962C8B-B14F-4D97-AF65-F5344CB8AC3E}">
        <p14:creationId xmlns:p14="http://schemas.microsoft.com/office/powerpoint/2010/main" val="1858176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Whereas testing is incomplete, the Alloy Analyzer </a:t>
            </a:r>
            <a:r>
              <a:rPr lang="en-US" sz="1200" kern="1200">
                <a:solidFill>
                  <a:schemeClr val="tx1"/>
                </a:solidFill>
                <a:effectLst/>
                <a:latin typeface="+mn-lt"/>
                <a:ea typeface="+mn-ea"/>
                <a:cs typeface="+mn-cs"/>
              </a:rPr>
              <a:t>does exhaustive checking, within a bound. It leaves no stone unturned. If there are problems in corner cases, the Analyzer will find them. This forearms the developer to be aware and alert to those corner cases. In other words, through modeling and analysis the concepts are worked out and verified prior to committing to code. This leads to a higher level of confidence in the code.</a:t>
            </a:r>
            <a:endParaRPr lang="en-US"/>
          </a:p>
        </p:txBody>
      </p:sp>
      <p:sp>
        <p:nvSpPr>
          <p:cNvPr id="4" name="Slide Number Placeholder 3"/>
          <p:cNvSpPr>
            <a:spLocks noGrp="1"/>
          </p:cNvSpPr>
          <p:nvPr>
            <p:ph type="sldNum" sz="quarter" idx="10"/>
          </p:nvPr>
        </p:nvSpPr>
        <p:spPr/>
        <p:txBody>
          <a:bodyPr/>
          <a:lstStyle/>
          <a:p>
            <a:fld id="{FA70CFE4-9BE9-4BEB-BD98-0F24FEE959A8}" type="slidenum">
              <a:rPr lang="en-US" smtClean="0"/>
              <a:t>11</a:t>
            </a:fld>
            <a:endParaRPr lang="en-US"/>
          </a:p>
        </p:txBody>
      </p:sp>
    </p:spTree>
    <p:extLst>
      <p:ext uri="{BB962C8B-B14F-4D97-AF65-F5344CB8AC3E}">
        <p14:creationId xmlns:p14="http://schemas.microsoft.com/office/powerpoint/2010/main" val="1055054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Alloy requires a greater upfront investment than testing, but once that initial investment is made, it provides a dramatic increase in confidence. Being fully automatic, its cost is much lower than theorem proving, though it can never attain the confidence of a proof. The Alloy language is expressive. It is capable of checking a model against strong, user-provided properties, such as: The radiotherapy system will not deliver an overdose to the patient. </a:t>
            </a:r>
          </a:p>
          <a:p>
            <a:endParaRPr lang="en-US"/>
          </a:p>
        </p:txBody>
      </p:sp>
      <p:sp>
        <p:nvSpPr>
          <p:cNvPr id="4" name="Slide Number Placeholder 3"/>
          <p:cNvSpPr>
            <a:spLocks noGrp="1"/>
          </p:cNvSpPr>
          <p:nvPr>
            <p:ph type="sldNum" sz="quarter" idx="10"/>
          </p:nvPr>
        </p:nvSpPr>
        <p:spPr/>
        <p:txBody>
          <a:bodyPr/>
          <a:lstStyle/>
          <a:p>
            <a:fld id="{FA70CFE4-9BE9-4BEB-BD98-0F24FEE959A8}" type="slidenum">
              <a:rPr lang="en-US" smtClean="0"/>
              <a:t>12</a:t>
            </a:fld>
            <a:endParaRPr lang="en-US"/>
          </a:p>
        </p:txBody>
      </p:sp>
    </p:spTree>
    <p:extLst>
      <p:ext uri="{BB962C8B-B14F-4D97-AF65-F5344CB8AC3E}">
        <p14:creationId xmlns:p14="http://schemas.microsoft.com/office/powerpoint/2010/main" val="4147834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Recently I have been reading this book from the National Academy of Sciences. Its central premise is that a “dependability case” must be made which provides evidence that the software is dependable. Part of that dependability case are models and exhaustive analysis of the models.</a:t>
            </a:r>
          </a:p>
        </p:txBody>
      </p:sp>
      <p:sp>
        <p:nvSpPr>
          <p:cNvPr id="4" name="Slide Number Placeholder 3"/>
          <p:cNvSpPr>
            <a:spLocks noGrp="1"/>
          </p:cNvSpPr>
          <p:nvPr>
            <p:ph type="sldNum" sz="quarter" idx="10"/>
          </p:nvPr>
        </p:nvSpPr>
        <p:spPr/>
        <p:txBody>
          <a:bodyPr/>
          <a:lstStyle/>
          <a:p>
            <a:fld id="{FA70CFE4-9BE9-4BEB-BD98-0F24FEE959A8}" type="slidenum">
              <a:rPr lang="en-US" smtClean="0"/>
              <a:t>13</a:t>
            </a:fld>
            <a:endParaRPr lang="en-US"/>
          </a:p>
        </p:txBody>
      </p:sp>
    </p:spTree>
    <p:extLst>
      <p:ext uri="{BB962C8B-B14F-4D97-AF65-F5344CB8AC3E}">
        <p14:creationId xmlns:p14="http://schemas.microsoft.com/office/powerpoint/2010/main" val="819773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wrap things up, I think that Alloy can help create more dependable software. </a:t>
            </a:r>
          </a:p>
        </p:txBody>
      </p:sp>
      <p:sp>
        <p:nvSpPr>
          <p:cNvPr id="4" name="Slide Number Placeholder 3"/>
          <p:cNvSpPr>
            <a:spLocks noGrp="1"/>
          </p:cNvSpPr>
          <p:nvPr>
            <p:ph type="sldNum" sz="quarter" idx="10"/>
          </p:nvPr>
        </p:nvSpPr>
        <p:spPr/>
        <p:txBody>
          <a:bodyPr/>
          <a:lstStyle/>
          <a:p>
            <a:fld id="{FA70CFE4-9BE9-4BEB-BD98-0F24FEE959A8}" type="slidenum">
              <a:rPr lang="en-US" smtClean="0"/>
              <a:t>14</a:t>
            </a:fld>
            <a:endParaRPr lang="en-US"/>
          </a:p>
        </p:txBody>
      </p:sp>
    </p:spTree>
    <p:extLst>
      <p:ext uri="{BB962C8B-B14F-4D97-AF65-F5344CB8AC3E}">
        <p14:creationId xmlns:p14="http://schemas.microsoft.com/office/powerpoint/2010/main" val="291978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Read the notes in here. Did you see my introductory note on the previous slide?</a:t>
            </a:r>
          </a:p>
        </p:txBody>
      </p:sp>
      <p:sp>
        <p:nvSpPr>
          <p:cNvPr id="4" name="Slide Number Placeholder 3"/>
          <p:cNvSpPr>
            <a:spLocks noGrp="1"/>
          </p:cNvSpPr>
          <p:nvPr>
            <p:ph type="sldNum" sz="quarter" idx="10"/>
          </p:nvPr>
        </p:nvSpPr>
        <p:spPr/>
        <p:txBody>
          <a:bodyPr/>
          <a:lstStyle/>
          <a:p>
            <a:fld id="{FA70CFE4-9BE9-4BEB-BD98-0F24FEE959A8}" type="slidenum">
              <a:rPr lang="en-US" smtClean="0"/>
              <a:t>2</a:t>
            </a:fld>
            <a:endParaRPr lang="en-US"/>
          </a:p>
        </p:txBody>
      </p:sp>
    </p:spTree>
    <p:extLst>
      <p:ext uri="{BB962C8B-B14F-4D97-AF65-F5344CB8AC3E}">
        <p14:creationId xmlns:p14="http://schemas.microsoft.com/office/powerpoint/2010/main" val="1014066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Traditionally, the approach to creating highly dependable software is three-pronged: (1) Test the heck out of the software. At Microsoft there is approximately one tester for every developer. (2) Use formal, theorem-proving techniques to prove the correctness of the code. (3) Follow a formal certification process. For example, aerospace companies must follow the certification process DO-178C for their software to be approved by the FAA. </a:t>
            </a:r>
          </a:p>
        </p:txBody>
      </p:sp>
      <p:sp>
        <p:nvSpPr>
          <p:cNvPr id="4" name="Slide Number Placeholder 3"/>
          <p:cNvSpPr>
            <a:spLocks noGrp="1"/>
          </p:cNvSpPr>
          <p:nvPr>
            <p:ph type="sldNum" sz="quarter" idx="10"/>
          </p:nvPr>
        </p:nvSpPr>
        <p:spPr/>
        <p:txBody>
          <a:bodyPr/>
          <a:lstStyle/>
          <a:p>
            <a:fld id="{FA70CFE4-9BE9-4BEB-BD98-0F24FEE959A8}" type="slidenum">
              <a:rPr lang="en-US" smtClean="0"/>
              <a:t>3</a:t>
            </a:fld>
            <a:endParaRPr lang="en-US"/>
          </a:p>
        </p:txBody>
      </p:sp>
    </p:spTree>
    <p:extLst>
      <p:ext uri="{BB962C8B-B14F-4D97-AF65-F5344CB8AC3E}">
        <p14:creationId xmlns:p14="http://schemas.microsoft.com/office/powerpoint/2010/main" val="3751397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Calibri" panose="020F0502020204030204" pitchFamily="34" charset="0"/>
                <a:ea typeface="Calibri" panose="020F0502020204030204" pitchFamily="34" charset="0"/>
                <a:cs typeface="Times New Roman" panose="02020603050405020304" pitchFamily="18" charset="0"/>
              </a:rPr>
              <a:t>Testing is indispensable. No software system can be regarded as dependable if it has not been extensively tested. At the same time, it is important to realize that testing alone is incomplete and is rarely sufficient to establish high levels of dependability. Even the largest test suites will not exercise enough paths to provide evidence that the software is correct and will have little statistical significance for the levels of confidence usually desired. It is erroneous to believe that a rigorous development process, in which testing and code review are the only verification techniques used, justifies claims of high levels of dependability.</a:t>
            </a:r>
          </a:p>
          <a:p>
            <a:endParaRPr lang="en-US"/>
          </a:p>
        </p:txBody>
      </p:sp>
      <p:sp>
        <p:nvSpPr>
          <p:cNvPr id="4" name="Slide Number Placeholder 3"/>
          <p:cNvSpPr>
            <a:spLocks noGrp="1"/>
          </p:cNvSpPr>
          <p:nvPr>
            <p:ph type="sldNum" sz="quarter" idx="10"/>
          </p:nvPr>
        </p:nvSpPr>
        <p:spPr/>
        <p:txBody>
          <a:bodyPr/>
          <a:lstStyle/>
          <a:p>
            <a:fld id="{FA70CFE4-9BE9-4BEB-BD98-0F24FEE959A8}" type="slidenum">
              <a:rPr lang="en-US" smtClean="0"/>
              <a:t>4</a:t>
            </a:fld>
            <a:endParaRPr lang="en-US"/>
          </a:p>
        </p:txBody>
      </p:sp>
    </p:spTree>
    <p:extLst>
      <p:ext uri="{BB962C8B-B14F-4D97-AF65-F5344CB8AC3E}">
        <p14:creationId xmlns:p14="http://schemas.microsoft.com/office/powerpoint/2010/main" val="2883758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Due to its low initial costs, testing can be an attractive option for checking program correctness. A handful of test cases can be written quickly without much expertise, run fully automatically, and when bugs are found, testing provides the user with concrete counterexamples that exhibit the error. As this diagram shows, testing allows users, for relatively little cost, to obtain an immediate boost in confidence in the correctness of their code. The challenge of testing is that high confidence is very difficult and costly to obtain.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If high confidence is required, a developer might instead opt for theorem proving. As its name implies, theorem proving yields a proof of the program’s correctness—a very high level of confidence. However, as reflected in this diagram, theorem proving requires a large investment in both time and expertise before any confidence is obtained. It is common for a theorem prover to carry a learning curve of about 6 months, even for a highly skilled developer. That amount of upfront investment makes theorem proving prohibitively expensive for most projects. </a:t>
            </a:r>
          </a:p>
        </p:txBody>
      </p:sp>
      <p:sp>
        <p:nvSpPr>
          <p:cNvPr id="4" name="Slide Number Placeholder 3"/>
          <p:cNvSpPr>
            <a:spLocks noGrp="1"/>
          </p:cNvSpPr>
          <p:nvPr>
            <p:ph type="sldNum" sz="quarter" idx="10"/>
          </p:nvPr>
        </p:nvSpPr>
        <p:spPr/>
        <p:txBody>
          <a:bodyPr/>
          <a:lstStyle/>
          <a:p>
            <a:fld id="{FA70CFE4-9BE9-4BEB-BD98-0F24FEE959A8}" type="slidenum">
              <a:rPr lang="en-US" smtClean="0"/>
              <a:t>5</a:t>
            </a:fld>
            <a:endParaRPr lang="en-US"/>
          </a:p>
        </p:txBody>
      </p:sp>
    </p:spTree>
    <p:extLst>
      <p:ext uri="{BB962C8B-B14F-4D97-AF65-F5344CB8AC3E}">
        <p14:creationId xmlns:p14="http://schemas.microsoft.com/office/powerpoint/2010/main" val="2159333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Calibri" panose="020F0502020204030204" pitchFamily="34" charset="0"/>
                <a:ea typeface="Calibri" panose="020F0502020204030204" pitchFamily="34" charset="0"/>
                <a:cs typeface="Times New Roman" panose="02020603050405020304" pitchFamily="18" charset="0"/>
              </a:rPr>
              <a:t>To date, most approaches to developing dependable software have relied on fixed prescriptions, in which particular processes are applied and from which dependability is assumed to follow. Some certification schemes, for example, associate higher safety integrity levels with more burdensome process prescriptions and imply that following the processes recommended for the highest integrity levels will ensure that the failure rate is minuscule. In the absence of a carefully constructed dependability case, such confidence is misplaced. </a:t>
            </a:r>
            <a:endParaRPr lang="en-US"/>
          </a:p>
          <a:p>
            <a:endParaRPr lang="en-US"/>
          </a:p>
        </p:txBody>
      </p:sp>
      <p:sp>
        <p:nvSpPr>
          <p:cNvPr id="4" name="Slide Number Placeholder 3"/>
          <p:cNvSpPr>
            <a:spLocks noGrp="1"/>
          </p:cNvSpPr>
          <p:nvPr>
            <p:ph type="sldNum" sz="quarter" idx="10"/>
          </p:nvPr>
        </p:nvSpPr>
        <p:spPr/>
        <p:txBody>
          <a:bodyPr/>
          <a:lstStyle/>
          <a:p>
            <a:fld id="{FA70CFE4-9BE9-4BEB-BD98-0F24FEE959A8}" type="slidenum">
              <a:rPr lang="en-US" smtClean="0"/>
              <a:t>6</a:t>
            </a:fld>
            <a:endParaRPr lang="en-US"/>
          </a:p>
        </p:txBody>
      </p:sp>
    </p:spTree>
    <p:extLst>
      <p:ext uri="{BB962C8B-B14F-4D97-AF65-F5344CB8AC3E}">
        <p14:creationId xmlns:p14="http://schemas.microsoft.com/office/powerpoint/2010/main" val="1074179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Aircraft companies create models before building aircraft. Why? Because models are more convenient to analyze and because an actual aircraft contains lots of details that are irrelevant for analysis. Models allow concepts to be developed before committing to physically building the aircraft.</a:t>
            </a:r>
          </a:p>
          <a:p>
            <a:endParaRPr lang="en-US"/>
          </a:p>
        </p:txBody>
      </p:sp>
      <p:sp>
        <p:nvSpPr>
          <p:cNvPr id="4" name="Slide Number Placeholder 3"/>
          <p:cNvSpPr>
            <a:spLocks noGrp="1"/>
          </p:cNvSpPr>
          <p:nvPr>
            <p:ph type="sldNum" sz="quarter" idx="10"/>
          </p:nvPr>
        </p:nvSpPr>
        <p:spPr/>
        <p:txBody>
          <a:bodyPr/>
          <a:lstStyle/>
          <a:p>
            <a:fld id="{FA70CFE4-9BE9-4BEB-BD98-0F24FEE959A8}" type="slidenum">
              <a:rPr lang="en-US" smtClean="0"/>
              <a:t>7</a:t>
            </a:fld>
            <a:endParaRPr lang="en-US"/>
          </a:p>
        </p:txBody>
      </p:sp>
    </p:spTree>
    <p:extLst>
      <p:ext uri="{BB962C8B-B14F-4D97-AF65-F5344CB8AC3E}">
        <p14:creationId xmlns:p14="http://schemas.microsoft.com/office/powerpoint/2010/main" val="3517948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Enlightened software companies create models before building software. Why? Because models are more convenient to analyze and because the actual software contains lots of details that are irrelevant for analysis. Models allow concepts to be developed before committing to implementing the code.</a:t>
            </a:r>
          </a:p>
        </p:txBody>
      </p:sp>
      <p:sp>
        <p:nvSpPr>
          <p:cNvPr id="4" name="Slide Number Placeholder 3"/>
          <p:cNvSpPr>
            <a:spLocks noGrp="1"/>
          </p:cNvSpPr>
          <p:nvPr>
            <p:ph type="sldNum" sz="quarter" idx="10"/>
          </p:nvPr>
        </p:nvSpPr>
        <p:spPr/>
        <p:txBody>
          <a:bodyPr/>
          <a:lstStyle/>
          <a:p>
            <a:fld id="{FA70CFE4-9BE9-4BEB-BD98-0F24FEE959A8}" type="slidenum">
              <a:rPr lang="en-US" smtClean="0"/>
              <a:t>8</a:t>
            </a:fld>
            <a:endParaRPr lang="en-US"/>
          </a:p>
        </p:txBody>
      </p:sp>
    </p:spTree>
    <p:extLst>
      <p:ext uri="{BB962C8B-B14F-4D97-AF65-F5344CB8AC3E}">
        <p14:creationId xmlns:p14="http://schemas.microsoft.com/office/powerpoint/2010/main" val="2180940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couple years ago I was looking for ways to create more dependable software. I discovered something called Alloy, which was created at MIT. Alloy is both a language and an analysis tool. The language is used to create models of software. The analysis tool can automatically, exhaustively evaluate models for vulnerabilities. Further, the analysis tool can automatically generate instances that satisfies the model’s constraints. In a project that I recently worked on, this instance-generator capability of Alloy enabled us to find an error that had gone undetected for more than a decade. </a:t>
            </a:r>
          </a:p>
        </p:txBody>
      </p:sp>
      <p:sp>
        <p:nvSpPr>
          <p:cNvPr id="4" name="Slide Number Placeholder 3"/>
          <p:cNvSpPr>
            <a:spLocks noGrp="1"/>
          </p:cNvSpPr>
          <p:nvPr>
            <p:ph type="sldNum" sz="quarter" idx="10"/>
          </p:nvPr>
        </p:nvSpPr>
        <p:spPr/>
        <p:txBody>
          <a:bodyPr/>
          <a:lstStyle/>
          <a:p>
            <a:fld id="{FA70CFE4-9BE9-4BEB-BD98-0F24FEE959A8}" type="slidenum">
              <a:rPr lang="en-US" smtClean="0"/>
              <a:t>9</a:t>
            </a:fld>
            <a:endParaRPr lang="en-US"/>
          </a:p>
        </p:txBody>
      </p:sp>
    </p:spTree>
    <p:extLst>
      <p:ext uri="{BB962C8B-B14F-4D97-AF65-F5344CB8AC3E}">
        <p14:creationId xmlns:p14="http://schemas.microsoft.com/office/powerpoint/2010/main" val="3380007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436D-5E4E-4F04-8633-41A0D95854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C57F86-E154-4720-AC20-D4C2AD78B0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95D6D1-96E6-4CA8-9424-AEFCF0CCB378}"/>
              </a:ext>
            </a:extLst>
          </p:cNvPr>
          <p:cNvSpPr>
            <a:spLocks noGrp="1"/>
          </p:cNvSpPr>
          <p:nvPr>
            <p:ph type="dt" sz="half" idx="10"/>
          </p:nvPr>
        </p:nvSpPr>
        <p:spPr/>
        <p:txBody>
          <a:bodyPr/>
          <a:lstStyle/>
          <a:p>
            <a:fld id="{03B8A0BF-F86F-4FB5-94CA-C4A671A37378}" type="datetimeFigureOut">
              <a:rPr lang="en-US" smtClean="0"/>
              <a:t>4/23/2018</a:t>
            </a:fld>
            <a:endParaRPr lang="en-US"/>
          </a:p>
        </p:txBody>
      </p:sp>
      <p:sp>
        <p:nvSpPr>
          <p:cNvPr id="5" name="Footer Placeholder 4">
            <a:extLst>
              <a:ext uri="{FF2B5EF4-FFF2-40B4-BE49-F238E27FC236}">
                <a16:creationId xmlns:a16="http://schemas.microsoft.com/office/drawing/2014/main" id="{F2B9024B-ACD2-45A9-B028-C124543074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E79DCF-673B-49F5-BAA2-9500E46FB72A}"/>
              </a:ext>
            </a:extLst>
          </p:cNvPr>
          <p:cNvSpPr>
            <a:spLocks noGrp="1"/>
          </p:cNvSpPr>
          <p:nvPr>
            <p:ph type="sldNum" sz="quarter" idx="12"/>
          </p:nvPr>
        </p:nvSpPr>
        <p:spPr/>
        <p:txBody>
          <a:bodyPr/>
          <a:lstStyle/>
          <a:p>
            <a:fld id="{2769EF4B-4390-47A2-98B4-E0DCE15DB439}" type="slidenum">
              <a:rPr lang="en-US" smtClean="0"/>
              <a:t>‹#›</a:t>
            </a:fld>
            <a:endParaRPr lang="en-US"/>
          </a:p>
        </p:txBody>
      </p:sp>
    </p:spTree>
    <p:extLst>
      <p:ext uri="{BB962C8B-B14F-4D97-AF65-F5344CB8AC3E}">
        <p14:creationId xmlns:p14="http://schemas.microsoft.com/office/powerpoint/2010/main" val="3246370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4FBBC-F20D-48C6-9733-46E7C47584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C5E654-4C23-4DA1-A4A1-5B3FC9D7937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D88E03-E477-41C2-A51E-FDC40E92BB61}"/>
              </a:ext>
            </a:extLst>
          </p:cNvPr>
          <p:cNvSpPr>
            <a:spLocks noGrp="1"/>
          </p:cNvSpPr>
          <p:nvPr>
            <p:ph type="dt" sz="half" idx="10"/>
          </p:nvPr>
        </p:nvSpPr>
        <p:spPr/>
        <p:txBody>
          <a:bodyPr/>
          <a:lstStyle/>
          <a:p>
            <a:fld id="{03B8A0BF-F86F-4FB5-94CA-C4A671A37378}" type="datetimeFigureOut">
              <a:rPr lang="en-US" smtClean="0"/>
              <a:t>4/23/2018</a:t>
            </a:fld>
            <a:endParaRPr lang="en-US"/>
          </a:p>
        </p:txBody>
      </p:sp>
      <p:sp>
        <p:nvSpPr>
          <p:cNvPr id="5" name="Footer Placeholder 4">
            <a:extLst>
              <a:ext uri="{FF2B5EF4-FFF2-40B4-BE49-F238E27FC236}">
                <a16:creationId xmlns:a16="http://schemas.microsoft.com/office/drawing/2014/main" id="{4E5A118E-693C-4517-815C-75D8D87AA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4043F-63DC-479C-9D79-2BF14B4C7775}"/>
              </a:ext>
            </a:extLst>
          </p:cNvPr>
          <p:cNvSpPr>
            <a:spLocks noGrp="1"/>
          </p:cNvSpPr>
          <p:nvPr>
            <p:ph type="sldNum" sz="quarter" idx="12"/>
          </p:nvPr>
        </p:nvSpPr>
        <p:spPr/>
        <p:txBody>
          <a:bodyPr/>
          <a:lstStyle/>
          <a:p>
            <a:fld id="{2769EF4B-4390-47A2-98B4-E0DCE15DB439}" type="slidenum">
              <a:rPr lang="en-US" smtClean="0"/>
              <a:t>‹#›</a:t>
            </a:fld>
            <a:endParaRPr lang="en-US"/>
          </a:p>
        </p:txBody>
      </p:sp>
    </p:spTree>
    <p:extLst>
      <p:ext uri="{BB962C8B-B14F-4D97-AF65-F5344CB8AC3E}">
        <p14:creationId xmlns:p14="http://schemas.microsoft.com/office/powerpoint/2010/main" val="1085586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CB9D28-8E6A-498A-87A6-DF7917C556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3A20E3-9D45-4A76-BC8B-FD170B0DBCF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97B88B-58B6-43BE-A31B-41EFE3A728A0}"/>
              </a:ext>
            </a:extLst>
          </p:cNvPr>
          <p:cNvSpPr>
            <a:spLocks noGrp="1"/>
          </p:cNvSpPr>
          <p:nvPr>
            <p:ph type="dt" sz="half" idx="10"/>
          </p:nvPr>
        </p:nvSpPr>
        <p:spPr/>
        <p:txBody>
          <a:bodyPr/>
          <a:lstStyle/>
          <a:p>
            <a:fld id="{03B8A0BF-F86F-4FB5-94CA-C4A671A37378}" type="datetimeFigureOut">
              <a:rPr lang="en-US" smtClean="0"/>
              <a:t>4/23/2018</a:t>
            </a:fld>
            <a:endParaRPr lang="en-US"/>
          </a:p>
        </p:txBody>
      </p:sp>
      <p:sp>
        <p:nvSpPr>
          <p:cNvPr id="5" name="Footer Placeholder 4">
            <a:extLst>
              <a:ext uri="{FF2B5EF4-FFF2-40B4-BE49-F238E27FC236}">
                <a16:creationId xmlns:a16="http://schemas.microsoft.com/office/drawing/2014/main" id="{514BF95D-CCFB-43D1-ACF9-D9E935F811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B7C8F-900F-4379-BB71-852A52F5AB0C}"/>
              </a:ext>
            </a:extLst>
          </p:cNvPr>
          <p:cNvSpPr>
            <a:spLocks noGrp="1"/>
          </p:cNvSpPr>
          <p:nvPr>
            <p:ph type="sldNum" sz="quarter" idx="12"/>
          </p:nvPr>
        </p:nvSpPr>
        <p:spPr/>
        <p:txBody>
          <a:bodyPr/>
          <a:lstStyle/>
          <a:p>
            <a:fld id="{2769EF4B-4390-47A2-98B4-E0DCE15DB439}" type="slidenum">
              <a:rPr lang="en-US" smtClean="0"/>
              <a:t>‹#›</a:t>
            </a:fld>
            <a:endParaRPr lang="en-US"/>
          </a:p>
        </p:txBody>
      </p:sp>
    </p:spTree>
    <p:extLst>
      <p:ext uri="{BB962C8B-B14F-4D97-AF65-F5344CB8AC3E}">
        <p14:creationId xmlns:p14="http://schemas.microsoft.com/office/powerpoint/2010/main" val="1002204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0" y="274638"/>
            <a:ext cx="10972800" cy="868362"/>
          </a:xfrm>
          <a:prstGeom prst="rect">
            <a:avLst/>
          </a:prstGeom>
        </p:spPr>
        <p:txBody>
          <a:bodyPr vert="horz" lIns="91440" tIns="45720" rIns="91440" bIns="45720" rtlCol="0" anchor="ctr" anchorCtr="0">
            <a:normAutofit/>
          </a:bodyPr>
          <a:lstStyle>
            <a:lvl1pPr>
              <a:lnSpc>
                <a:spcPts val="3200"/>
              </a:lnSpc>
              <a:defRPr lang="en-US"/>
            </a:lvl1pPr>
          </a:lstStyle>
          <a:p>
            <a:r>
              <a:rPr lang="en-US"/>
              <a:t>Click to edit Master title style</a:t>
            </a:r>
          </a:p>
        </p:txBody>
      </p:sp>
    </p:spTree>
    <p:extLst>
      <p:ext uri="{BB962C8B-B14F-4D97-AF65-F5344CB8AC3E}">
        <p14:creationId xmlns:p14="http://schemas.microsoft.com/office/powerpoint/2010/main" val="2212059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95291-8D26-436F-9FBD-3B4F8D8EF7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4437B9-04EB-4ED0-924F-DC688C42268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ADAD75-C17F-4F2B-94CF-3DC2DAA6CC82}"/>
              </a:ext>
            </a:extLst>
          </p:cNvPr>
          <p:cNvSpPr>
            <a:spLocks noGrp="1"/>
          </p:cNvSpPr>
          <p:nvPr>
            <p:ph type="dt" sz="half" idx="10"/>
          </p:nvPr>
        </p:nvSpPr>
        <p:spPr/>
        <p:txBody>
          <a:bodyPr/>
          <a:lstStyle/>
          <a:p>
            <a:fld id="{03B8A0BF-F86F-4FB5-94CA-C4A671A37378}" type="datetimeFigureOut">
              <a:rPr lang="en-US" smtClean="0"/>
              <a:t>4/23/2018</a:t>
            </a:fld>
            <a:endParaRPr lang="en-US"/>
          </a:p>
        </p:txBody>
      </p:sp>
      <p:sp>
        <p:nvSpPr>
          <p:cNvPr id="5" name="Footer Placeholder 4">
            <a:extLst>
              <a:ext uri="{FF2B5EF4-FFF2-40B4-BE49-F238E27FC236}">
                <a16:creationId xmlns:a16="http://schemas.microsoft.com/office/drawing/2014/main" id="{7D9AB28E-5DD0-4172-AB50-D97FD89B04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41B483-4584-4C7D-B686-8926EA20BC66}"/>
              </a:ext>
            </a:extLst>
          </p:cNvPr>
          <p:cNvSpPr>
            <a:spLocks noGrp="1"/>
          </p:cNvSpPr>
          <p:nvPr>
            <p:ph type="sldNum" sz="quarter" idx="12"/>
          </p:nvPr>
        </p:nvSpPr>
        <p:spPr/>
        <p:txBody>
          <a:bodyPr/>
          <a:lstStyle/>
          <a:p>
            <a:fld id="{2769EF4B-4390-47A2-98B4-E0DCE15DB439}" type="slidenum">
              <a:rPr lang="en-US" smtClean="0"/>
              <a:t>‹#›</a:t>
            </a:fld>
            <a:endParaRPr lang="en-US"/>
          </a:p>
        </p:txBody>
      </p:sp>
    </p:spTree>
    <p:extLst>
      <p:ext uri="{BB962C8B-B14F-4D97-AF65-F5344CB8AC3E}">
        <p14:creationId xmlns:p14="http://schemas.microsoft.com/office/powerpoint/2010/main" val="255900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BCDA9-CD86-4D17-B511-005943FEBB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E30E8D-BF1E-4099-8172-FE6F64BB18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2DA0938-BDDE-4D35-A0AB-E00E836C2C06}"/>
              </a:ext>
            </a:extLst>
          </p:cNvPr>
          <p:cNvSpPr>
            <a:spLocks noGrp="1"/>
          </p:cNvSpPr>
          <p:nvPr>
            <p:ph type="dt" sz="half" idx="10"/>
          </p:nvPr>
        </p:nvSpPr>
        <p:spPr/>
        <p:txBody>
          <a:bodyPr/>
          <a:lstStyle/>
          <a:p>
            <a:fld id="{03B8A0BF-F86F-4FB5-94CA-C4A671A37378}" type="datetimeFigureOut">
              <a:rPr lang="en-US" smtClean="0"/>
              <a:t>4/23/2018</a:t>
            </a:fld>
            <a:endParaRPr lang="en-US"/>
          </a:p>
        </p:txBody>
      </p:sp>
      <p:sp>
        <p:nvSpPr>
          <p:cNvPr id="5" name="Footer Placeholder 4">
            <a:extLst>
              <a:ext uri="{FF2B5EF4-FFF2-40B4-BE49-F238E27FC236}">
                <a16:creationId xmlns:a16="http://schemas.microsoft.com/office/drawing/2014/main" id="{2EB1689B-3B63-4C5A-BD4F-8B62B21C45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773DB-5724-4AC6-B170-095B21491683}"/>
              </a:ext>
            </a:extLst>
          </p:cNvPr>
          <p:cNvSpPr>
            <a:spLocks noGrp="1"/>
          </p:cNvSpPr>
          <p:nvPr>
            <p:ph type="sldNum" sz="quarter" idx="12"/>
          </p:nvPr>
        </p:nvSpPr>
        <p:spPr/>
        <p:txBody>
          <a:bodyPr/>
          <a:lstStyle/>
          <a:p>
            <a:fld id="{2769EF4B-4390-47A2-98B4-E0DCE15DB439}" type="slidenum">
              <a:rPr lang="en-US" smtClean="0"/>
              <a:t>‹#›</a:t>
            </a:fld>
            <a:endParaRPr lang="en-US"/>
          </a:p>
        </p:txBody>
      </p:sp>
    </p:spTree>
    <p:extLst>
      <p:ext uri="{BB962C8B-B14F-4D97-AF65-F5344CB8AC3E}">
        <p14:creationId xmlns:p14="http://schemas.microsoft.com/office/powerpoint/2010/main" val="1688508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7A85E-4D31-4B83-9BC8-DB334F5962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79DE91-7C2D-4AC9-B8CC-DF6EDE6A9A3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0AC17D-2823-4A9E-A20E-56CC1E8F954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4AC989-F700-4C27-8EF4-5A9947A1DD7F}"/>
              </a:ext>
            </a:extLst>
          </p:cNvPr>
          <p:cNvSpPr>
            <a:spLocks noGrp="1"/>
          </p:cNvSpPr>
          <p:nvPr>
            <p:ph type="dt" sz="half" idx="10"/>
          </p:nvPr>
        </p:nvSpPr>
        <p:spPr/>
        <p:txBody>
          <a:bodyPr/>
          <a:lstStyle/>
          <a:p>
            <a:fld id="{03B8A0BF-F86F-4FB5-94CA-C4A671A37378}" type="datetimeFigureOut">
              <a:rPr lang="en-US" smtClean="0"/>
              <a:t>4/23/2018</a:t>
            </a:fld>
            <a:endParaRPr lang="en-US"/>
          </a:p>
        </p:txBody>
      </p:sp>
      <p:sp>
        <p:nvSpPr>
          <p:cNvPr id="6" name="Footer Placeholder 5">
            <a:extLst>
              <a:ext uri="{FF2B5EF4-FFF2-40B4-BE49-F238E27FC236}">
                <a16:creationId xmlns:a16="http://schemas.microsoft.com/office/drawing/2014/main" id="{BABFED42-929E-46E2-87AF-330F28DDAF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D61C9A-FF28-403B-9163-A792547454AD}"/>
              </a:ext>
            </a:extLst>
          </p:cNvPr>
          <p:cNvSpPr>
            <a:spLocks noGrp="1"/>
          </p:cNvSpPr>
          <p:nvPr>
            <p:ph type="sldNum" sz="quarter" idx="12"/>
          </p:nvPr>
        </p:nvSpPr>
        <p:spPr/>
        <p:txBody>
          <a:bodyPr/>
          <a:lstStyle/>
          <a:p>
            <a:fld id="{2769EF4B-4390-47A2-98B4-E0DCE15DB439}" type="slidenum">
              <a:rPr lang="en-US" smtClean="0"/>
              <a:t>‹#›</a:t>
            </a:fld>
            <a:endParaRPr lang="en-US"/>
          </a:p>
        </p:txBody>
      </p:sp>
    </p:spTree>
    <p:extLst>
      <p:ext uri="{BB962C8B-B14F-4D97-AF65-F5344CB8AC3E}">
        <p14:creationId xmlns:p14="http://schemas.microsoft.com/office/powerpoint/2010/main" val="2541050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BF077-6CC9-4E94-9F44-E80EE3B223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6973E0-6173-4CD4-8688-1C7459EBAB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9F1D0DA-01F7-4A8E-9024-0DB85ED4012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08DA71-54A9-43C9-94F5-D278240F8C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6D45CAA-5ED6-4ABB-B1F8-5055AEA13C3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F161E8-7222-44EF-A3F9-04F40C5CF2A2}"/>
              </a:ext>
            </a:extLst>
          </p:cNvPr>
          <p:cNvSpPr>
            <a:spLocks noGrp="1"/>
          </p:cNvSpPr>
          <p:nvPr>
            <p:ph type="dt" sz="half" idx="10"/>
          </p:nvPr>
        </p:nvSpPr>
        <p:spPr/>
        <p:txBody>
          <a:bodyPr/>
          <a:lstStyle/>
          <a:p>
            <a:fld id="{03B8A0BF-F86F-4FB5-94CA-C4A671A37378}" type="datetimeFigureOut">
              <a:rPr lang="en-US" smtClean="0"/>
              <a:t>4/23/2018</a:t>
            </a:fld>
            <a:endParaRPr lang="en-US"/>
          </a:p>
        </p:txBody>
      </p:sp>
      <p:sp>
        <p:nvSpPr>
          <p:cNvPr id="8" name="Footer Placeholder 7">
            <a:extLst>
              <a:ext uri="{FF2B5EF4-FFF2-40B4-BE49-F238E27FC236}">
                <a16:creationId xmlns:a16="http://schemas.microsoft.com/office/drawing/2014/main" id="{B0AC96EA-6690-41E4-809D-5294062C58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A42710-1531-487D-BE27-3A2D06328025}"/>
              </a:ext>
            </a:extLst>
          </p:cNvPr>
          <p:cNvSpPr>
            <a:spLocks noGrp="1"/>
          </p:cNvSpPr>
          <p:nvPr>
            <p:ph type="sldNum" sz="quarter" idx="12"/>
          </p:nvPr>
        </p:nvSpPr>
        <p:spPr/>
        <p:txBody>
          <a:bodyPr/>
          <a:lstStyle/>
          <a:p>
            <a:fld id="{2769EF4B-4390-47A2-98B4-E0DCE15DB439}" type="slidenum">
              <a:rPr lang="en-US" smtClean="0"/>
              <a:t>‹#›</a:t>
            </a:fld>
            <a:endParaRPr lang="en-US"/>
          </a:p>
        </p:txBody>
      </p:sp>
    </p:spTree>
    <p:extLst>
      <p:ext uri="{BB962C8B-B14F-4D97-AF65-F5344CB8AC3E}">
        <p14:creationId xmlns:p14="http://schemas.microsoft.com/office/powerpoint/2010/main" val="4011657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407C5-FFBF-419F-AD91-4F89EF4BF8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993F88-15B8-430F-973E-34EFD2DB79BF}"/>
              </a:ext>
            </a:extLst>
          </p:cNvPr>
          <p:cNvSpPr>
            <a:spLocks noGrp="1"/>
          </p:cNvSpPr>
          <p:nvPr>
            <p:ph type="dt" sz="half" idx="10"/>
          </p:nvPr>
        </p:nvSpPr>
        <p:spPr/>
        <p:txBody>
          <a:bodyPr/>
          <a:lstStyle/>
          <a:p>
            <a:fld id="{03B8A0BF-F86F-4FB5-94CA-C4A671A37378}" type="datetimeFigureOut">
              <a:rPr lang="en-US" smtClean="0"/>
              <a:t>4/23/2018</a:t>
            </a:fld>
            <a:endParaRPr lang="en-US"/>
          </a:p>
        </p:txBody>
      </p:sp>
      <p:sp>
        <p:nvSpPr>
          <p:cNvPr id="4" name="Footer Placeholder 3">
            <a:extLst>
              <a:ext uri="{FF2B5EF4-FFF2-40B4-BE49-F238E27FC236}">
                <a16:creationId xmlns:a16="http://schemas.microsoft.com/office/drawing/2014/main" id="{1FE2D78E-B066-45C6-9BDA-BA613633B9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B41B25-83C4-447C-B0A2-399C224CCF9B}"/>
              </a:ext>
            </a:extLst>
          </p:cNvPr>
          <p:cNvSpPr>
            <a:spLocks noGrp="1"/>
          </p:cNvSpPr>
          <p:nvPr>
            <p:ph type="sldNum" sz="quarter" idx="12"/>
          </p:nvPr>
        </p:nvSpPr>
        <p:spPr/>
        <p:txBody>
          <a:bodyPr/>
          <a:lstStyle/>
          <a:p>
            <a:fld id="{2769EF4B-4390-47A2-98B4-E0DCE15DB439}" type="slidenum">
              <a:rPr lang="en-US" smtClean="0"/>
              <a:t>‹#›</a:t>
            </a:fld>
            <a:endParaRPr lang="en-US"/>
          </a:p>
        </p:txBody>
      </p:sp>
    </p:spTree>
    <p:extLst>
      <p:ext uri="{BB962C8B-B14F-4D97-AF65-F5344CB8AC3E}">
        <p14:creationId xmlns:p14="http://schemas.microsoft.com/office/powerpoint/2010/main" val="2993763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0EA281-B3F1-4AB2-8DFA-CAA081C1184C}"/>
              </a:ext>
            </a:extLst>
          </p:cNvPr>
          <p:cNvSpPr>
            <a:spLocks noGrp="1"/>
          </p:cNvSpPr>
          <p:nvPr>
            <p:ph type="dt" sz="half" idx="10"/>
          </p:nvPr>
        </p:nvSpPr>
        <p:spPr/>
        <p:txBody>
          <a:bodyPr/>
          <a:lstStyle/>
          <a:p>
            <a:fld id="{03B8A0BF-F86F-4FB5-94CA-C4A671A37378}" type="datetimeFigureOut">
              <a:rPr lang="en-US" smtClean="0"/>
              <a:t>4/23/2018</a:t>
            </a:fld>
            <a:endParaRPr lang="en-US"/>
          </a:p>
        </p:txBody>
      </p:sp>
      <p:sp>
        <p:nvSpPr>
          <p:cNvPr id="3" name="Footer Placeholder 2">
            <a:extLst>
              <a:ext uri="{FF2B5EF4-FFF2-40B4-BE49-F238E27FC236}">
                <a16:creationId xmlns:a16="http://schemas.microsoft.com/office/drawing/2014/main" id="{1103CF17-6CFF-4F90-8B9E-E8D9D13ACB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4F316A-F6FD-46A7-A31F-19DDC31F263D}"/>
              </a:ext>
            </a:extLst>
          </p:cNvPr>
          <p:cNvSpPr>
            <a:spLocks noGrp="1"/>
          </p:cNvSpPr>
          <p:nvPr>
            <p:ph type="sldNum" sz="quarter" idx="12"/>
          </p:nvPr>
        </p:nvSpPr>
        <p:spPr/>
        <p:txBody>
          <a:bodyPr/>
          <a:lstStyle/>
          <a:p>
            <a:fld id="{2769EF4B-4390-47A2-98B4-E0DCE15DB439}" type="slidenum">
              <a:rPr lang="en-US" smtClean="0"/>
              <a:t>‹#›</a:t>
            </a:fld>
            <a:endParaRPr lang="en-US"/>
          </a:p>
        </p:txBody>
      </p:sp>
    </p:spTree>
    <p:extLst>
      <p:ext uri="{BB962C8B-B14F-4D97-AF65-F5344CB8AC3E}">
        <p14:creationId xmlns:p14="http://schemas.microsoft.com/office/powerpoint/2010/main" val="2926283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56136-FA1D-4548-B677-ADF4D6579B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775A0B-B5FA-447D-89E2-8F98DA728E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C37E80-F945-4F73-86D6-8FF6B4A04F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8AD71E4-E8ED-4DCA-A962-EC4C4E22D282}"/>
              </a:ext>
            </a:extLst>
          </p:cNvPr>
          <p:cNvSpPr>
            <a:spLocks noGrp="1"/>
          </p:cNvSpPr>
          <p:nvPr>
            <p:ph type="dt" sz="half" idx="10"/>
          </p:nvPr>
        </p:nvSpPr>
        <p:spPr/>
        <p:txBody>
          <a:bodyPr/>
          <a:lstStyle/>
          <a:p>
            <a:fld id="{03B8A0BF-F86F-4FB5-94CA-C4A671A37378}" type="datetimeFigureOut">
              <a:rPr lang="en-US" smtClean="0"/>
              <a:t>4/23/2018</a:t>
            </a:fld>
            <a:endParaRPr lang="en-US"/>
          </a:p>
        </p:txBody>
      </p:sp>
      <p:sp>
        <p:nvSpPr>
          <p:cNvPr id="6" name="Footer Placeholder 5">
            <a:extLst>
              <a:ext uri="{FF2B5EF4-FFF2-40B4-BE49-F238E27FC236}">
                <a16:creationId xmlns:a16="http://schemas.microsoft.com/office/drawing/2014/main" id="{A78044F1-8860-4CBD-8FEF-6DB012FA9D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360A3A-B259-49C6-8634-D7E156F3E9B0}"/>
              </a:ext>
            </a:extLst>
          </p:cNvPr>
          <p:cNvSpPr>
            <a:spLocks noGrp="1"/>
          </p:cNvSpPr>
          <p:nvPr>
            <p:ph type="sldNum" sz="quarter" idx="12"/>
          </p:nvPr>
        </p:nvSpPr>
        <p:spPr/>
        <p:txBody>
          <a:bodyPr/>
          <a:lstStyle/>
          <a:p>
            <a:fld id="{2769EF4B-4390-47A2-98B4-E0DCE15DB439}" type="slidenum">
              <a:rPr lang="en-US" smtClean="0"/>
              <a:t>‹#›</a:t>
            </a:fld>
            <a:endParaRPr lang="en-US"/>
          </a:p>
        </p:txBody>
      </p:sp>
    </p:spTree>
    <p:extLst>
      <p:ext uri="{BB962C8B-B14F-4D97-AF65-F5344CB8AC3E}">
        <p14:creationId xmlns:p14="http://schemas.microsoft.com/office/powerpoint/2010/main" val="2049243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F3CC0-064B-4601-89F4-5511F525D6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EAC66A-3638-4589-A90A-76F7A79968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CDDBA6-11A4-4183-97DF-B1136E353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FFD2574-0F29-45B0-BCBC-B40559D34512}"/>
              </a:ext>
            </a:extLst>
          </p:cNvPr>
          <p:cNvSpPr>
            <a:spLocks noGrp="1"/>
          </p:cNvSpPr>
          <p:nvPr>
            <p:ph type="dt" sz="half" idx="10"/>
          </p:nvPr>
        </p:nvSpPr>
        <p:spPr/>
        <p:txBody>
          <a:bodyPr/>
          <a:lstStyle/>
          <a:p>
            <a:fld id="{03B8A0BF-F86F-4FB5-94CA-C4A671A37378}" type="datetimeFigureOut">
              <a:rPr lang="en-US" smtClean="0"/>
              <a:t>4/23/2018</a:t>
            </a:fld>
            <a:endParaRPr lang="en-US"/>
          </a:p>
        </p:txBody>
      </p:sp>
      <p:sp>
        <p:nvSpPr>
          <p:cNvPr id="6" name="Footer Placeholder 5">
            <a:extLst>
              <a:ext uri="{FF2B5EF4-FFF2-40B4-BE49-F238E27FC236}">
                <a16:creationId xmlns:a16="http://schemas.microsoft.com/office/drawing/2014/main" id="{FFE6604F-4726-4792-A324-8EBB078B37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5B1CA5-C09B-4F92-A0D7-3C26D2A64FEC}"/>
              </a:ext>
            </a:extLst>
          </p:cNvPr>
          <p:cNvSpPr>
            <a:spLocks noGrp="1"/>
          </p:cNvSpPr>
          <p:nvPr>
            <p:ph type="sldNum" sz="quarter" idx="12"/>
          </p:nvPr>
        </p:nvSpPr>
        <p:spPr/>
        <p:txBody>
          <a:bodyPr/>
          <a:lstStyle/>
          <a:p>
            <a:fld id="{2769EF4B-4390-47A2-98B4-E0DCE15DB439}" type="slidenum">
              <a:rPr lang="en-US" smtClean="0"/>
              <a:t>‹#›</a:t>
            </a:fld>
            <a:endParaRPr lang="en-US"/>
          </a:p>
        </p:txBody>
      </p:sp>
    </p:spTree>
    <p:extLst>
      <p:ext uri="{BB962C8B-B14F-4D97-AF65-F5344CB8AC3E}">
        <p14:creationId xmlns:p14="http://schemas.microsoft.com/office/powerpoint/2010/main" val="742059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8F22CD-C5E0-47BF-AD11-4DFF991B27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155794-C7F2-4716-8336-101B108EFB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6449C-A15E-4B05-A02B-3FDE0F6605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B8A0BF-F86F-4FB5-94CA-C4A671A37378}" type="datetimeFigureOut">
              <a:rPr lang="en-US" smtClean="0"/>
              <a:t>4/23/2018</a:t>
            </a:fld>
            <a:endParaRPr lang="en-US"/>
          </a:p>
        </p:txBody>
      </p:sp>
      <p:sp>
        <p:nvSpPr>
          <p:cNvPr id="5" name="Footer Placeholder 4">
            <a:extLst>
              <a:ext uri="{FF2B5EF4-FFF2-40B4-BE49-F238E27FC236}">
                <a16:creationId xmlns:a16="http://schemas.microsoft.com/office/drawing/2014/main" id="{9C219DE2-2372-4797-8F5B-8A277CF034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A10A41-87B5-48DA-8787-3B1183F411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69EF4B-4390-47A2-98B4-E0DCE15DB439}" type="slidenum">
              <a:rPr lang="en-US" smtClean="0"/>
              <a:t>‹#›</a:t>
            </a:fld>
            <a:endParaRPr lang="en-US"/>
          </a:p>
        </p:txBody>
      </p:sp>
    </p:spTree>
    <p:extLst>
      <p:ext uri="{BB962C8B-B14F-4D97-AF65-F5344CB8AC3E}">
        <p14:creationId xmlns:p14="http://schemas.microsoft.com/office/powerpoint/2010/main" val="2810267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amazon.com/Software-Dependable-Systems-Sufficient-Evidence/dp/0309103940/ref=sr_1_1?s=books&amp;ie=UTF8&amp;qid=1508067223&amp;sr=1-1&amp;keywords=Software+for+Dependable+Systems" TargetMode="External"/><Relationship Id="rId2" Type="http://schemas.openxmlformats.org/officeDocument/2006/relationships/hyperlink" Target="https://www.amazon.com/Software-Abstractions-Logic-Language-Analysis/dp/0262017156/ref=sr_1_1?ie=UTF8&amp;qid=1508067100&amp;sr=8-1&amp;keywords=software+abstractions+logic,+language,+and+analysis" TargetMode="External"/><Relationship Id="rId1" Type="http://schemas.openxmlformats.org/officeDocument/2006/relationships/slideLayout" Target="../slideLayouts/slideLayout2.xml"/><Relationship Id="rId4" Type="http://schemas.openxmlformats.org/officeDocument/2006/relationships/hyperlink" Target="https://dspace.mit.edu/bitstream/handle/1721.1/55097/587730355-MIT.pdf?sequence=2"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6.jpe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1A7F2-B4CF-4446-9A69-BD20F82A88C4}"/>
              </a:ext>
            </a:extLst>
          </p:cNvPr>
          <p:cNvSpPr>
            <a:spLocks noGrp="1"/>
          </p:cNvSpPr>
          <p:nvPr>
            <p:ph type="ctrTitle"/>
          </p:nvPr>
        </p:nvSpPr>
        <p:spPr>
          <a:xfrm>
            <a:off x="1523999" y="1416831"/>
            <a:ext cx="9144000" cy="2387600"/>
          </a:xfrm>
        </p:spPr>
        <p:txBody>
          <a:bodyPr>
            <a:normAutofit fontScale="90000"/>
          </a:bodyPr>
          <a:lstStyle/>
          <a:p>
            <a:r>
              <a:rPr lang="en-US"/>
              <a:t>Creating high confidence,</a:t>
            </a:r>
            <a:br>
              <a:rPr lang="en-US"/>
            </a:br>
            <a:r>
              <a:rPr lang="en-US"/>
              <a:t>highly dependable,</a:t>
            </a:r>
            <a:br>
              <a:rPr lang="en-US"/>
            </a:br>
            <a:r>
              <a:rPr lang="en-US"/>
              <a:t>critical software</a:t>
            </a:r>
          </a:p>
        </p:txBody>
      </p:sp>
      <p:sp>
        <p:nvSpPr>
          <p:cNvPr id="3" name="Subtitle 2">
            <a:extLst>
              <a:ext uri="{FF2B5EF4-FFF2-40B4-BE49-F238E27FC236}">
                <a16:creationId xmlns:a16="http://schemas.microsoft.com/office/drawing/2014/main" id="{BE06059F-982D-4E51-BB82-B990BDF4EBB6}"/>
              </a:ext>
            </a:extLst>
          </p:cNvPr>
          <p:cNvSpPr>
            <a:spLocks noGrp="1"/>
          </p:cNvSpPr>
          <p:nvPr>
            <p:ph type="subTitle" idx="1"/>
          </p:nvPr>
        </p:nvSpPr>
        <p:spPr>
          <a:xfrm>
            <a:off x="9384223" y="5926783"/>
            <a:ext cx="2567553" cy="768484"/>
          </a:xfrm>
        </p:spPr>
        <p:txBody>
          <a:bodyPr/>
          <a:lstStyle/>
          <a:p>
            <a:r>
              <a:rPr lang="en-US">
                <a:solidFill>
                  <a:schemeClr val="bg1">
                    <a:lumMod val="65000"/>
                  </a:schemeClr>
                </a:solidFill>
              </a:rPr>
              <a:t>Roger L. Costello</a:t>
            </a:r>
            <a:br>
              <a:rPr lang="en-US">
                <a:solidFill>
                  <a:schemeClr val="bg1">
                    <a:lumMod val="65000"/>
                  </a:schemeClr>
                </a:solidFill>
              </a:rPr>
            </a:br>
            <a:r>
              <a:rPr lang="en-US">
                <a:solidFill>
                  <a:schemeClr val="bg1">
                    <a:lumMod val="65000"/>
                  </a:schemeClr>
                </a:solidFill>
              </a:rPr>
              <a:t>March 24, 2018</a:t>
            </a:r>
          </a:p>
        </p:txBody>
      </p:sp>
    </p:spTree>
    <p:extLst>
      <p:ext uri="{BB962C8B-B14F-4D97-AF65-F5344CB8AC3E}">
        <p14:creationId xmlns:p14="http://schemas.microsoft.com/office/powerpoint/2010/main" val="41655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Alloy = “lightweight formal modeling”</a:t>
            </a:r>
          </a:p>
        </p:txBody>
      </p:sp>
      <p:pic>
        <p:nvPicPr>
          <p:cNvPr id="4" name="Picture 3"/>
          <p:cNvPicPr>
            <a:picLocks noChangeAspect="1"/>
          </p:cNvPicPr>
          <p:nvPr/>
        </p:nvPicPr>
        <p:blipFill rotWithShape="1">
          <a:blip r:embed="rId3"/>
          <a:srcRect l="23810" t="21840" r="25079" b="12726"/>
          <a:stretch/>
        </p:blipFill>
        <p:spPr>
          <a:xfrm>
            <a:off x="1953623" y="1143000"/>
            <a:ext cx="6914369" cy="4702628"/>
          </a:xfrm>
          <a:prstGeom prst="rect">
            <a:avLst/>
          </a:prstGeom>
        </p:spPr>
      </p:pic>
      <p:sp>
        <p:nvSpPr>
          <p:cNvPr id="5" name="Rectangle 4"/>
          <p:cNvSpPr/>
          <p:nvPr/>
        </p:nvSpPr>
        <p:spPr>
          <a:xfrm>
            <a:off x="1637938" y="5914991"/>
            <a:ext cx="7757885" cy="369332"/>
          </a:xfrm>
          <a:prstGeom prst="rect">
            <a:avLst/>
          </a:prstGeom>
        </p:spPr>
        <p:txBody>
          <a:bodyPr wrap="square">
            <a:spAutoFit/>
          </a:bodyPr>
          <a:lstStyle/>
          <a:p>
            <a:r>
              <a:rPr lang="en-US" dirty="0">
                <a:solidFill>
                  <a:schemeClr val="bg1">
                    <a:lumMod val="65000"/>
                  </a:schemeClr>
                </a:solidFill>
              </a:rPr>
              <a:t>http://www.cs.cornell.edu/conferences/formalnetworks/pamela-slides-i.pdf</a:t>
            </a:r>
          </a:p>
        </p:txBody>
      </p:sp>
    </p:spTree>
    <p:extLst>
      <p:ext uri="{BB962C8B-B14F-4D97-AF65-F5344CB8AC3E}">
        <p14:creationId xmlns:p14="http://schemas.microsoft.com/office/powerpoint/2010/main" val="2647397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D0A7265-FE5B-4975-ADFA-FBBBA0AE7E74}"/>
              </a:ext>
            </a:extLst>
          </p:cNvPr>
          <p:cNvGrpSpPr/>
          <p:nvPr/>
        </p:nvGrpSpPr>
        <p:grpSpPr>
          <a:xfrm>
            <a:off x="2103119" y="868680"/>
            <a:ext cx="7522487" cy="4942225"/>
            <a:chOff x="2103119" y="868680"/>
            <a:chExt cx="7522487" cy="4942225"/>
          </a:xfrm>
        </p:grpSpPr>
        <p:pic>
          <p:nvPicPr>
            <p:cNvPr id="3" name="Picture 2">
              <a:extLst>
                <a:ext uri="{FF2B5EF4-FFF2-40B4-BE49-F238E27FC236}">
                  <a16:creationId xmlns:a16="http://schemas.microsoft.com/office/drawing/2014/main" id="{74ADCEDF-1199-4E2D-B3AA-373AD6F02B41}"/>
                </a:ext>
              </a:extLst>
            </p:cNvPr>
            <p:cNvPicPr>
              <a:picLocks noChangeAspect="1"/>
            </p:cNvPicPr>
            <p:nvPr/>
          </p:nvPicPr>
          <p:blipFill rotWithShape="1">
            <a:blip r:embed="rId3"/>
            <a:srcRect l="19875" t="41528" r="28188" b="11530"/>
            <a:stretch/>
          </p:blipFill>
          <p:spPr>
            <a:xfrm>
              <a:off x="2103119" y="868680"/>
              <a:ext cx="7522487" cy="3611880"/>
            </a:xfrm>
            <a:prstGeom prst="rect">
              <a:avLst/>
            </a:prstGeom>
          </p:spPr>
        </p:pic>
        <p:sp>
          <p:nvSpPr>
            <p:cNvPr id="4" name="Arrow: Down 3">
              <a:extLst>
                <a:ext uri="{FF2B5EF4-FFF2-40B4-BE49-F238E27FC236}">
                  <a16:creationId xmlns:a16="http://schemas.microsoft.com/office/drawing/2014/main" id="{D9CA497A-9CC3-4B0A-84FF-5FB28B0C3DED}"/>
                </a:ext>
              </a:extLst>
            </p:cNvPr>
            <p:cNvSpPr/>
            <p:nvPr/>
          </p:nvSpPr>
          <p:spPr>
            <a:xfrm flipV="1">
              <a:off x="3543300" y="4480560"/>
              <a:ext cx="5715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Down 4">
              <a:extLst>
                <a:ext uri="{FF2B5EF4-FFF2-40B4-BE49-F238E27FC236}">
                  <a16:creationId xmlns:a16="http://schemas.microsoft.com/office/drawing/2014/main" id="{DFC5E2E9-2B74-496E-8A16-302CE2803125}"/>
                </a:ext>
              </a:extLst>
            </p:cNvPr>
            <p:cNvSpPr/>
            <p:nvPr/>
          </p:nvSpPr>
          <p:spPr>
            <a:xfrm flipV="1">
              <a:off x="7490460" y="4503420"/>
              <a:ext cx="5715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0B708A1-CF21-4A02-A68E-625DC2F91652}"/>
                </a:ext>
              </a:extLst>
            </p:cNvPr>
            <p:cNvSpPr txBox="1"/>
            <p:nvPr/>
          </p:nvSpPr>
          <p:spPr>
            <a:xfrm>
              <a:off x="2613877" y="5349240"/>
              <a:ext cx="2430345" cy="461665"/>
            </a:xfrm>
            <a:prstGeom prst="rect">
              <a:avLst/>
            </a:prstGeom>
            <a:noFill/>
          </p:spPr>
          <p:txBody>
            <a:bodyPr wrap="none" rtlCol="0">
              <a:spAutoFit/>
            </a:bodyPr>
            <a:lstStyle/>
            <a:p>
              <a:r>
                <a:rPr lang="en-US" sz="2400"/>
                <a:t>Traditional testing</a:t>
              </a:r>
            </a:p>
          </p:txBody>
        </p:sp>
        <p:sp>
          <p:nvSpPr>
            <p:cNvPr id="7" name="TextBox 6">
              <a:extLst>
                <a:ext uri="{FF2B5EF4-FFF2-40B4-BE49-F238E27FC236}">
                  <a16:creationId xmlns:a16="http://schemas.microsoft.com/office/drawing/2014/main" id="{B4AAEC51-CF9A-47BB-A2C9-7EBE63C64339}"/>
                </a:ext>
              </a:extLst>
            </p:cNvPr>
            <p:cNvSpPr txBox="1"/>
            <p:nvPr/>
          </p:nvSpPr>
          <p:spPr>
            <a:xfrm>
              <a:off x="6852591" y="5349239"/>
              <a:ext cx="1847237" cy="461665"/>
            </a:xfrm>
            <a:prstGeom prst="rect">
              <a:avLst/>
            </a:prstGeom>
            <a:noFill/>
          </p:spPr>
          <p:txBody>
            <a:bodyPr wrap="none" rtlCol="0">
              <a:spAutoFit/>
            </a:bodyPr>
            <a:lstStyle/>
            <a:p>
              <a:r>
                <a:rPr lang="en-US" sz="2400"/>
                <a:t>Alloy analysis</a:t>
              </a:r>
            </a:p>
          </p:txBody>
        </p:sp>
      </p:grpSp>
    </p:spTree>
    <p:extLst>
      <p:ext uri="{BB962C8B-B14F-4D97-AF65-F5344CB8AC3E}">
        <p14:creationId xmlns:p14="http://schemas.microsoft.com/office/powerpoint/2010/main" val="190973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164429B-4352-473B-828D-BB402D74F846}"/>
              </a:ext>
            </a:extLst>
          </p:cNvPr>
          <p:cNvGrpSpPr/>
          <p:nvPr/>
        </p:nvGrpSpPr>
        <p:grpSpPr>
          <a:xfrm>
            <a:off x="1546344" y="915562"/>
            <a:ext cx="8077716" cy="4410818"/>
            <a:chOff x="2712204" y="526942"/>
            <a:chExt cx="5842861" cy="2712203"/>
          </a:xfrm>
        </p:grpSpPr>
        <p:pic>
          <p:nvPicPr>
            <p:cNvPr id="2" name="Picture 1">
              <a:extLst>
                <a:ext uri="{FF2B5EF4-FFF2-40B4-BE49-F238E27FC236}">
                  <a16:creationId xmlns:a16="http://schemas.microsoft.com/office/drawing/2014/main" id="{81C7CF78-C55C-4EC2-98E9-3CD48831ECCF}"/>
                </a:ext>
              </a:extLst>
            </p:cNvPr>
            <p:cNvPicPr>
              <a:picLocks noChangeAspect="1"/>
            </p:cNvPicPr>
            <p:nvPr/>
          </p:nvPicPr>
          <p:blipFill rotWithShape="1">
            <a:blip r:embed="rId3"/>
            <a:srcRect l="25932" t="37498" r="26144" b="20628"/>
            <a:stretch/>
          </p:blipFill>
          <p:spPr>
            <a:xfrm>
              <a:off x="2712204" y="526942"/>
              <a:ext cx="5842861" cy="2712203"/>
            </a:xfrm>
            <a:prstGeom prst="rect">
              <a:avLst/>
            </a:prstGeom>
          </p:spPr>
        </p:pic>
        <p:sp>
          <p:nvSpPr>
            <p:cNvPr id="10" name="Freeform: Shape 9">
              <a:extLst>
                <a:ext uri="{FF2B5EF4-FFF2-40B4-BE49-F238E27FC236}">
                  <a16:creationId xmlns:a16="http://schemas.microsoft.com/office/drawing/2014/main" id="{0D8F1E2A-1643-4A7E-B900-6276D62918B2}"/>
                </a:ext>
              </a:extLst>
            </p:cNvPr>
            <p:cNvSpPr/>
            <p:nvPr/>
          </p:nvSpPr>
          <p:spPr>
            <a:xfrm>
              <a:off x="4308936" y="1053885"/>
              <a:ext cx="3982657" cy="1797803"/>
            </a:xfrm>
            <a:custGeom>
              <a:avLst/>
              <a:gdLst>
                <a:gd name="connsiteX0" fmla="*/ 15091 w 3982657"/>
                <a:gd name="connsiteY0" fmla="*/ 1797803 h 1797803"/>
                <a:gd name="connsiteX1" fmla="*/ 108081 w 3982657"/>
                <a:gd name="connsiteY1" fmla="*/ 340962 h 1797803"/>
                <a:gd name="connsiteX2" fmla="*/ 821003 w 3982657"/>
                <a:gd name="connsiteY2" fmla="*/ 77491 h 1797803"/>
                <a:gd name="connsiteX3" fmla="*/ 3982657 w 3982657"/>
                <a:gd name="connsiteY3" fmla="*/ 0 h 1797803"/>
              </a:gdLst>
              <a:ahLst/>
              <a:cxnLst>
                <a:cxn ang="0">
                  <a:pos x="connsiteX0" y="connsiteY0"/>
                </a:cxn>
                <a:cxn ang="0">
                  <a:pos x="connsiteX1" y="connsiteY1"/>
                </a:cxn>
                <a:cxn ang="0">
                  <a:pos x="connsiteX2" y="connsiteY2"/>
                </a:cxn>
                <a:cxn ang="0">
                  <a:pos x="connsiteX3" y="connsiteY3"/>
                </a:cxn>
              </a:cxnLst>
              <a:rect l="l" t="t" r="r" b="b"/>
              <a:pathLst>
                <a:path w="3982657" h="1797803">
                  <a:moveTo>
                    <a:pt x="15091" y="1797803"/>
                  </a:moveTo>
                  <a:cubicBezTo>
                    <a:pt x="-5574" y="1212742"/>
                    <a:pt x="-26238" y="627681"/>
                    <a:pt x="108081" y="340962"/>
                  </a:cubicBezTo>
                  <a:cubicBezTo>
                    <a:pt x="242400" y="54243"/>
                    <a:pt x="175240" y="134318"/>
                    <a:pt x="821003" y="77491"/>
                  </a:cubicBezTo>
                  <a:cubicBezTo>
                    <a:pt x="1466766" y="20664"/>
                    <a:pt x="2724711" y="10332"/>
                    <a:pt x="3982657" y="0"/>
                  </a:cubicBezTo>
                </a:path>
              </a:pathLst>
            </a:custGeom>
            <a:noFill/>
            <a:ln w="38100">
              <a:solidFill>
                <a:schemeClr val="tx1"/>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656D6DE-2D0C-4DEE-9509-7F5A6C86A19D}"/>
                </a:ext>
              </a:extLst>
            </p:cNvPr>
            <p:cNvSpPr txBox="1"/>
            <p:nvPr/>
          </p:nvSpPr>
          <p:spPr>
            <a:xfrm>
              <a:off x="4403592" y="1348353"/>
              <a:ext cx="523260" cy="246027"/>
            </a:xfrm>
            <a:prstGeom prst="rect">
              <a:avLst/>
            </a:prstGeom>
            <a:noFill/>
          </p:spPr>
          <p:txBody>
            <a:bodyPr wrap="none" rtlCol="0">
              <a:spAutoFit/>
            </a:bodyPr>
            <a:lstStyle/>
            <a:p>
              <a:r>
                <a:rPr lang="en-US" sz="2000" b="1"/>
                <a:t>Alloy</a:t>
              </a:r>
            </a:p>
          </p:txBody>
        </p:sp>
      </p:grpSp>
    </p:spTree>
    <p:extLst>
      <p:ext uri="{BB962C8B-B14F-4D97-AF65-F5344CB8AC3E}">
        <p14:creationId xmlns:p14="http://schemas.microsoft.com/office/powerpoint/2010/main" val="551349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1B7D76-FA6C-459C-96F7-8A51F1FD9B8E}"/>
              </a:ext>
            </a:extLst>
          </p:cNvPr>
          <p:cNvGrpSpPr/>
          <p:nvPr/>
        </p:nvGrpSpPr>
        <p:grpSpPr>
          <a:xfrm>
            <a:off x="3108960" y="160020"/>
            <a:ext cx="5760720" cy="6560820"/>
            <a:chOff x="3108960" y="297180"/>
            <a:chExt cx="5760720" cy="6560820"/>
          </a:xfrm>
        </p:grpSpPr>
        <p:grpSp>
          <p:nvGrpSpPr>
            <p:cNvPr id="6" name="Group 5">
              <a:extLst>
                <a:ext uri="{FF2B5EF4-FFF2-40B4-BE49-F238E27FC236}">
                  <a16:creationId xmlns:a16="http://schemas.microsoft.com/office/drawing/2014/main" id="{FC0585BC-9A1A-4C0B-AB59-306E0D3D3077}"/>
                </a:ext>
              </a:extLst>
            </p:cNvPr>
            <p:cNvGrpSpPr/>
            <p:nvPr/>
          </p:nvGrpSpPr>
          <p:grpSpPr>
            <a:xfrm>
              <a:off x="3360420" y="502920"/>
              <a:ext cx="5303520" cy="6107430"/>
              <a:chOff x="3360420" y="502920"/>
              <a:chExt cx="5303520" cy="6107430"/>
            </a:xfrm>
          </p:grpSpPr>
          <p:pic>
            <p:nvPicPr>
              <p:cNvPr id="3" name="Picture 2">
                <a:extLst>
                  <a:ext uri="{FF2B5EF4-FFF2-40B4-BE49-F238E27FC236}">
                    <a16:creationId xmlns:a16="http://schemas.microsoft.com/office/drawing/2014/main" id="{AC3BD9B3-2AC1-4F48-B6AD-C0ECDB4BE13F}"/>
                  </a:ext>
                </a:extLst>
              </p:cNvPr>
              <p:cNvPicPr>
                <a:picLocks noChangeAspect="1"/>
              </p:cNvPicPr>
              <p:nvPr/>
            </p:nvPicPr>
            <p:blipFill rotWithShape="1">
              <a:blip r:embed="rId3"/>
              <a:srcRect l="27562" t="27764" r="28938" b="1"/>
              <a:stretch/>
            </p:blipFill>
            <p:spPr>
              <a:xfrm>
                <a:off x="3360420" y="502920"/>
                <a:ext cx="5303520" cy="4678680"/>
              </a:xfrm>
              <a:prstGeom prst="rect">
                <a:avLst/>
              </a:prstGeom>
            </p:spPr>
          </p:pic>
          <p:pic>
            <p:nvPicPr>
              <p:cNvPr id="4" name="Picture 3">
                <a:extLst>
                  <a:ext uri="{FF2B5EF4-FFF2-40B4-BE49-F238E27FC236}">
                    <a16:creationId xmlns:a16="http://schemas.microsoft.com/office/drawing/2014/main" id="{32F5F33D-76E8-4AD2-A4E4-C7F275DF38C7}"/>
                  </a:ext>
                </a:extLst>
              </p:cNvPr>
              <p:cNvPicPr>
                <a:picLocks noChangeAspect="1"/>
              </p:cNvPicPr>
              <p:nvPr/>
            </p:nvPicPr>
            <p:blipFill rotWithShape="1">
              <a:blip r:embed="rId4"/>
              <a:srcRect l="27562" t="58118" r="28938" b="13294"/>
              <a:stretch/>
            </p:blipFill>
            <p:spPr>
              <a:xfrm>
                <a:off x="3360420" y="4758690"/>
                <a:ext cx="5303520" cy="1851660"/>
              </a:xfrm>
              <a:prstGeom prst="rect">
                <a:avLst/>
              </a:prstGeom>
            </p:spPr>
          </p:pic>
        </p:grpSp>
        <p:sp>
          <p:nvSpPr>
            <p:cNvPr id="7" name="Rectangle 6">
              <a:extLst>
                <a:ext uri="{FF2B5EF4-FFF2-40B4-BE49-F238E27FC236}">
                  <a16:creationId xmlns:a16="http://schemas.microsoft.com/office/drawing/2014/main" id="{D02718E8-1310-4153-809B-E2FE6A5FD29A}"/>
                </a:ext>
              </a:extLst>
            </p:cNvPr>
            <p:cNvSpPr/>
            <p:nvPr/>
          </p:nvSpPr>
          <p:spPr>
            <a:xfrm>
              <a:off x="3108960" y="297180"/>
              <a:ext cx="5760720" cy="656082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54890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037CD-4427-4265-AEEB-78BBB9AD99A7}"/>
              </a:ext>
            </a:extLst>
          </p:cNvPr>
          <p:cNvSpPr>
            <a:spLocks noGrp="1"/>
          </p:cNvSpPr>
          <p:nvPr>
            <p:ph type="title"/>
          </p:nvPr>
        </p:nvSpPr>
        <p:spPr/>
        <p:txBody>
          <a:bodyPr/>
          <a:lstStyle/>
          <a:p>
            <a:r>
              <a:rPr lang="en-US"/>
              <a:t>Creating software that is highly dependable</a:t>
            </a:r>
          </a:p>
        </p:txBody>
      </p:sp>
      <p:sp>
        <p:nvSpPr>
          <p:cNvPr id="3" name="TextBox 2">
            <a:extLst>
              <a:ext uri="{FF2B5EF4-FFF2-40B4-BE49-F238E27FC236}">
                <a16:creationId xmlns:a16="http://schemas.microsoft.com/office/drawing/2014/main" id="{4BB5F9B5-43B6-4AE4-A8F8-D62454418F58}"/>
              </a:ext>
            </a:extLst>
          </p:cNvPr>
          <p:cNvSpPr txBox="1"/>
          <p:nvPr/>
        </p:nvSpPr>
        <p:spPr>
          <a:xfrm>
            <a:off x="129541" y="2560320"/>
            <a:ext cx="1201867" cy="523220"/>
          </a:xfrm>
          <a:prstGeom prst="rect">
            <a:avLst/>
          </a:prstGeom>
          <a:noFill/>
        </p:spPr>
        <p:txBody>
          <a:bodyPr wrap="none" rtlCol="0">
            <a:spAutoFit/>
          </a:bodyPr>
          <a:lstStyle/>
          <a:p>
            <a:r>
              <a:rPr lang="en-US" sz="2800"/>
              <a:t>Testing</a:t>
            </a:r>
          </a:p>
        </p:txBody>
      </p:sp>
      <p:sp>
        <p:nvSpPr>
          <p:cNvPr id="4" name="TextBox 3">
            <a:extLst>
              <a:ext uri="{FF2B5EF4-FFF2-40B4-BE49-F238E27FC236}">
                <a16:creationId xmlns:a16="http://schemas.microsoft.com/office/drawing/2014/main" id="{CAC7E5EF-42D3-486F-986A-AFA6480D9D4F}"/>
              </a:ext>
            </a:extLst>
          </p:cNvPr>
          <p:cNvSpPr txBox="1"/>
          <p:nvPr/>
        </p:nvSpPr>
        <p:spPr>
          <a:xfrm>
            <a:off x="129541" y="3622982"/>
            <a:ext cx="3160609" cy="523220"/>
          </a:xfrm>
          <a:prstGeom prst="rect">
            <a:avLst/>
          </a:prstGeom>
          <a:noFill/>
        </p:spPr>
        <p:txBody>
          <a:bodyPr wrap="none" rtlCol="0">
            <a:spAutoFit/>
          </a:bodyPr>
          <a:lstStyle/>
          <a:p>
            <a:r>
              <a:rPr lang="en-US" sz="2800"/>
              <a:t>Certification process</a:t>
            </a:r>
          </a:p>
        </p:txBody>
      </p:sp>
      <p:sp>
        <p:nvSpPr>
          <p:cNvPr id="5" name="TextBox 4">
            <a:extLst>
              <a:ext uri="{FF2B5EF4-FFF2-40B4-BE49-F238E27FC236}">
                <a16:creationId xmlns:a16="http://schemas.microsoft.com/office/drawing/2014/main" id="{9CF19BEA-B0E7-4A33-9BE6-A345BCF9076B}"/>
              </a:ext>
            </a:extLst>
          </p:cNvPr>
          <p:cNvSpPr txBox="1"/>
          <p:nvPr/>
        </p:nvSpPr>
        <p:spPr>
          <a:xfrm>
            <a:off x="129540" y="4685644"/>
            <a:ext cx="5367560" cy="523220"/>
          </a:xfrm>
          <a:prstGeom prst="rect">
            <a:avLst/>
          </a:prstGeom>
          <a:noFill/>
        </p:spPr>
        <p:txBody>
          <a:bodyPr wrap="none" rtlCol="0">
            <a:spAutoFit/>
          </a:bodyPr>
          <a:lstStyle/>
          <a:p>
            <a:r>
              <a:rPr lang="en-US" sz="2800"/>
              <a:t>Software model and analysis (Alloy)</a:t>
            </a:r>
          </a:p>
        </p:txBody>
      </p:sp>
      <p:pic>
        <p:nvPicPr>
          <p:cNvPr id="7" name="Picture 6">
            <a:extLst>
              <a:ext uri="{FF2B5EF4-FFF2-40B4-BE49-F238E27FC236}">
                <a16:creationId xmlns:a16="http://schemas.microsoft.com/office/drawing/2014/main" id="{0AEB16BA-FE55-4220-82B0-91421AF688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7290" y="1612552"/>
            <a:ext cx="3771900" cy="5067300"/>
          </a:xfrm>
          <a:prstGeom prst="rect">
            <a:avLst/>
          </a:prstGeom>
        </p:spPr>
      </p:pic>
      <p:sp>
        <p:nvSpPr>
          <p:cNvPr id="8" name="TextBox 7">
            <a:extLst>
              <a:ext uri="{FF2B5EF4-FFF2-40B4-BE49-F238E27FC236}">
                <a16:creationId xmlns:a16="http://schemas.microsoft.com/office/drawing/2014/main" id="{06C3996D-BDE5-4C48-9674-23F79912F828}"/>
              </a:ext>
            </a:extLst>
          </p:cNvPr>
          <p:cNvSpPr txBox="1"/>
          <p:nvPr/>
        </p:nvSpPr>
        <p:spPr>
          <a:xfrm>
            <a:off x="8799851" y="3847414"/>
            <a:ext cx="3312958" cy="523220"/>
          </a:xfrm>
          <a:prstGeom prst="rect">
            <a:avLst/>
          </a:prstGeom>
          <a:noFill/>
        </p:spPr>
        <p:txBody>
          <a:bodyPr wrap="none" rtlCol="0">
            <a:spAutoFit/>
          </a:bodyPr>
          <a:lstStyle/>
          <a:p>
            <a:r>
              <a:rPr lang="en-US" sz="2800"/>
              <a:t>Dependable software</a:t>
            </a:r>
          </a:p>
        </p:txBody>
      </p:sp>
    </p:spTree>
    <p:extLst>
      <p:ext uri="{BB962C8B-B14F-4D97-AF65-F5344CB8AC3E}">
        <p14:creationId xmlns:p14="http://schemas.microsoft.com/office/powerpoint/2010/main" val="3291222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7FA0E8-D901-4337-A557-69CBDE742258}"/>
              </a:ext>
            </a:extLst>
          </p:cNvPr>
          <p:cNvSpPr>
            <a:spLocks noGrp="1"/>
          </p:cNvSpPr>
          <p:nvPr>
            <p:ph type="title"/>
          </p:nvPr>
        </p:nvSpPr>
        <p:spPr/>
        <p:txBody>
          <a:bodyPr/>
          <a:lstStyle/>
          <a:p>
            <a:r>
              <a:rPr lang="en-US"/>
              <a:t>Acknowledgement</a:t>
            </a:r>
          </a:p>
        </p:txBody>
      </p:sp>
      <p:sp>
        <p:nvSpPr>
          <p:cNvPr id="4" name="Content Placeholder 3">
            <a:extLst>
              <a:ext uri="{FF2B5EF4-FFF2-40B4-BE49-F238E27FC236}">
                <a16:creationId xmlns:a16="http://schemas.microsoft.com/office/drawing/2014/main" id="{C9C2CF90-3A86-4C4B-ADC4-08F457A128DD}"/>
              </a:ext>
            </a:extLst>
          </p:cNvPr>
          <p:cNvSpPr>
            <a:spLocks noGrp="1"/>
          </p:cNvSpPr>
          <p:nvPr>
            <p:ph idx="1"/>
          </p:nvPr>
        </p:nvSpPr>
        <p:spPr/>
        <p:txBody>
          <a:bodyPr/>
          <a:lstStyle/>
          <a:p>
            <a:r>
              <a:rPr lang="en-US"/>
              <a:t>Much of the information in these slides come from these sources:</a:t>
            </a:r>
          </a:p>
          <a:p>
            <a:pPr lvl="1"/>
            <a:r>
              <a:rPr lang="en-US"/>
              <a:t>The book </a:t>
            </a:r>
            <a:r>
              <a:rPr lang="en-US">
                <a:hlinkClick r:id="rId2"/>
              </a:rPr>
              <a:t>Software Abstractions</a:t>
            </a:r>
            <a:r>
              <a:rPr lang="en-US"/>
              <a:t> by Daniel Jackson.</a:t>
            </a:r>
          </a:p>
          <a:p>
            <a:pPr lvl="1"/>
            <a:r>
              <a:rPr lang="en-US"/>
              <a:t>The </a:t>
            </a:r>
            <a:r>
              <a:rPr lang="en-US">
                <a:hlinkClick r:id="rId3"/>
              </a:rPr>
              <a:t>National Academy of Sciences book</a:t>
            </a:r>
            <a:r>
              <a:rPr lang="en-US"/>
              <a:t> (see 2 slides back).</a:t>
            </a:r>
          </a:p>
          <a:p>
            <a:pPr lvl="1"/>
            <a:r>
              <a:rPr lang="en-US">
                <a:hlinkClick r:id="rId4"/>
              </a:rPr>
              <a:t>Greg Dennis’ Ph.D dissertation</a:t>
            </a:r>
            <a:r>
              <a:rPr lang="en-US"/>
              <a:t>.</a:t>
            </a:r>
          </a:p>
        </p:txBody>
      </p:sp>
    </p:spTree>
    <p:extLst>
      <p:ext uri="{BB962C8B-B14F-4D97-AF65-F5344CB8AC3E}">
        <p14:creationId xmlns:p14="http://schemas.microsoft.com/office/powerpoint/2010/main" val="271820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225BC-AA2B-4BC7-923F-3A0CBBDAE53A}"/>
              </a:ext>
            </a:extLst>
          </p:cNvPr>
          <p:cNvSpPr>
            <a:spLocks noGrp="1"/>
          </p:cNvSpPr>
          <p:nvPr>
            <p:ph type="title"/>
          </p:nvPr>
        </p:nvSpPr>
        <p:spPr/>
        <p:txBody>
          <a:bodyPr/>
          <a:lstStyle/>
          <a:p>
            <a:r>
              <a:rPr lang="en-US"/>
              <a:t>View the “Notes” section</a:t>
            </a:r>
          </a:p>
        </p:txBody>
      </p:sp>
      <p:sp>
        <p:nvSpPr>
          <p:cNvPr id="3" name="Content Placeholder 2">
            <a:extLst>
              <a:ext uri="{FF2B5EF4-FFF2-40B4-BE49-F238E27FC236}">
                <a16:creationId xmlns:a16="http://schemas.microsoft.com/office/drawing/2014/main" id="{71CCAC5D-E82A-4694-B6CC-23DAF35E5FA7}"/>
              </a:ext>
            </a:extLst>
          </p:cNvPr>
          <p:cNvSpPr>
            <a:spLocks noGrp="1"/>
          </p:cNvSpPr>
          <p:nvPr>
            <p:ph idx="1"/>
          </p:nvPr>
        </p:nvSpPr>
        <p:spPr/>
        <p:txBody>
          <a:bodyPr/>
          <a:lstStyle/>
          <a:p>
            <a:r>
              <a:rPr lang="en-US"/>
              <a:t>I added notes under each slide.</a:t>
            </a:r>
          </a:p>
          <a:p>
            <a:r>
              <a:rPr lang="en-US"/>
              <a:t>Be sure to read the notes.</a:t>
            </a:r>
          </a:p>
        </p:txBody>
      </p:sp>
    </p:spTree>
    <p:extLst>
      <p:ext uri="{BB962C8B-B14F-4D97-AF65-F5344CB8AC3E}">
        <p14:creationId xmlns:p14="http://schemas.microsoft.com/office/powerpoint/2010/main" val="801619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A9492-BD18-4D3D-B5B5-98ADAC6F6183}"/>
              </a:ext>
            </a:extLst>
          </p:cNvPr>
          <p:cNvSpPr>
            <a:spLocks noGrp="1"/>
          </p:cNvSpPr>
          <p:nvPr>
            <p:ph type="title"/>
          </p:nvPr>
        </p:nvSpPr>
        <p:spPr/>
        <p:txBody>
          <a:bodyPr/>
          <a:lstStyle/>
          <a:p>
            <a:r>
              <a:rPr lang="en-US"/>
              <a:t>Traditional approach</a:t>
            </a:r>
          </a:p>
        </p:txBody>
      </p:sp>
      <p:sp>
        <p:nvSpPr>
          <p:cNvPr id="3" name="Content Placeholder 2">
            <a:extLst>
              <a:ext uri="{FF2B5EF4-FFF2-40B4-BE49-F238E27FC236}">
                <a16:creationId xmlns:a16="http://schemas.microsoft.com/office/drawing/2014/main" id="{819B056F-A5BE-4885-A2CA-ABD17A35BD48}"/>
              </a:ext>
            </a:extLst>
          </p:cNvPr>
          <p:cNvSpPr>
            <a:spLocks noGrp="1"/>
          </p:cNvSpPr>
          <p:nvPr>
            <p:ph idx="1"/>
          </p:nvPr>
        </p:nvSpPr>
        <p:spPr/>
        <p:txBody>
          <a:bodyPr/>
          <a:lstStyle/>
          <a:p>
            <a:r>
              <a:rPr lang="en-US"/>
              <a:t>Test the heck out of it.</a:t>
            </a:r>
          </a:p>
          <a:p>
            <a:pPr lvl="1"/>
            <a:r>
              <a:rPr lang="en-US"/>
              <a:t>Microsoft: One tester for every developer</a:t>
            </a:r>
          </a:p>
          <a:p>
            <a:r>
              <a:rPr lang="en-US"/>
              <a:t>Verification</a:t>
            </a:r>
          </a:p>
          <a:p>
            <a:pPr lvl="1"/>
            <a:r>
              <a:rPr lang="en-US"/>
              <a:t>Mathematical theorem-proving techniques</a:t>
            </a:r>
          </a:p>
          <a:p>
            <a:r>
              <a:rPr lang="en-US"/>
              <a:t>Follow a formal certification process.</a:t>
            </a:r>
          </a:p>
          <a:p>
            <a:pPr lvl="1"/>
            <a:r>
              <a:rPr lang="en-US"/>
              <a:t>Aeronautical software: follow the DO-178C process</a:t>
            </a:r>
          </a:p>
        </p:txBody>
      </p:sp>
    </p:spTree>
    <p:extLst>
      <p:ext uri="{BB962C8B-B14F-4D97-AF65-F5344CB8AC3E}">
        <p14:creationId xmlns:p14="http://schemas.microsoft.com/office/powerpoint/2010/main" val="3653267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C44EE2-9774-4CB1-9F88-523EDC4FED50}"/>
              </a:ext>
            </a:extLst>
          </p:cNvPr>
          <p:cNvPicPr>
            <a:picLocks noChangeAspect="1"/>
          </p:cNvPicPr>
          <p:nvPr/>
        </p:nvPicPr>
        <p:blipFill rotWithShape="1">
          <a:blip r:embed="rId3"/>
          <a:srcRect l="19875" t="43647" r="60625" b="3059"/>
          <a:stretch/>
        </p:blipFill>
        <p:spPr>
          <a:xfrm>
            <a:off x="4229100" y="1805940"/>
            <a:ext cx="2377440" cy="3451860"/>
          </a:xfrm>
          <a:prstGeom prst="rect">
            <a:avLst/>
          </a:prstGeom>
        </p:spPr>
      </p:pic>
      <p:sp>
        <p:nvSpPr>
          <p:cNvPr id="5" name="Title 4">
            <a:extLst>
              <a:ext uri="{FF2B5EF4-FFF2-40B4-BE49-F238E27FC236}">
                <a16:creationId xmlns:a16="http://schemas.microsoft.com/office/drawing/2014/main" id="{83896FF1-EF76-4170-9F6D-3D70E28A407A}"/>
              </a:ext>
            </a:extLst>
          </p:cNvPr>
          <p:cNvSpPr>
            <a:spLocks noGrp="1"/>
          </p:cNvSpPr>
          <p:nvPr>
            <p:ph type="title"/>
          </p:nvPr>
        </p:nvSpPr>
        <p:spPr/>
        <p:txBody>
          <a:bodyPr/>
          <a:lstStyle/>
          <a:p>
            <a:r>
              <a:rPr lang="en-US"/>
              <a:t>Testing to produce dependable software</a:t>
            </a:r>
          </a:p>
        </p:txBody>
      </p:sp>
    </p:spTree>
    <p:extLst>
      <p:ext uri="{BB962C8B-B14F-4D97-AF65-F5344CB8AC3E}">
        <p14:creationId xmlns:p14="http://schemas.microsoft.com/office/powerpoint/2010/main" val="3636478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751FE5-C342-453D-BEDF-23D3E3EBAA00}"/>
              </a:ext>
            </a:extLst>
          </p:cNvPr>
          <p:cNvPicPr>
            <a:picLocks noChangeAspect="1"/>
          </p:cNvPicPr>
          <p:nvPr/>
        </p:nvPicPr>
        <p:blipFill rotWithShape="1">
          <a:blip r:embed="rId3"/>
          <a:srcRect l="25932" t="37498" r="26144" b="20628"/>
          <a:stretch/>
        </p:blipFill>
        <p:spPr>
          <a:xfrm>
            <a:off x="1089144" y="412642"/>
            <a:ext cx="10240868" cy="4753718"/>
          </a:xfrm>
          <a:prstGeom prst="rect">
            <a:avLst/>
          </a:prstGeom>
        </p:spPr>
      </p:pic>
      <p:sp>
        <p:nvSpPr>
          <p:cNvPr id="4" name="TextBox 3">
            <a:extLst>
              <a:ext uri="{FF2B5EF4-FFF2-40B4-BE49-F238E27FC236}">
                <a16:creationId xmlns:a16="http://schemas.microsoft.com/office/drawing/2014/main" id="{7A41644D-CFDD-47C3-BAD4-AF0D9610A835}"/>
              </a:ext>
            </a:extLst>
          </p:cNvPr>
          <p:cNvSpPr txBox="1"/>
          <p:nvPr/>
        </p:nvSpPr>
        <p:spPr>
          <a:xfrm>
            <a:off x="365760" y="6488668"/>
            <a:ext cx="6878293" cy="369332"/>
          </a:xfrm>
          <a:prstGeom prst="rect">
            <a:avLst/>
          </a:prstGeom>
          <a:noFill/>
        </p:spPr>
        <p:txBody>
          <a:bodyPr wrap="none" rtlCol="0">
            <a:spAutoFit/>
          </a:bodyPr>
          <a:lstStyle/>
          <a:p>
            <a:r>
              <a:rPr lang="en-US">
                <a:solidFill>
                  <a:schemeClr val="bg1">
                    <a:lumMod val="65000"/>
                  </a:schemeClr>
                </a:solidFill>
              </a:rPr>
              <a:t>Acknowledgement: this diagram is from Greg Dennis’ Ph.D dissertation.</a:t>
            </a:r>
          </a:p>
        </p:txBody>
      </p:sp>
    </p:spTree>
    <p:extLst>
      <p:ext uri="{BB962C8B-B14F-4D97-AF65-F5344CB8AC3E}">
        <p14:creationId xmlns:p14="http://schemas.microsoft.com/office/powerpoint/2010/main" val="3597644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0CD9F-85D1-4F08-8FB4-B22261F3C2D7}"/>
              </a:ext>
            </a:extLst>
          </p:cNvPr>
          <p:cNvSpPr>
            <a:spLocks noGrp="1"/>
          </p:cNvSpPr>
          <p:nvPr>
            <p:ph type="title"/>
          </p:nvPr>
        </p:nvSpPr>
        <p:spPr/>
        <p:txBody>
          <a:bodyPr/>
          <a:lstStyle/>
          <a:p>
            <a:r>
              <a:rPr lang="en-US"/>
              <a:t>Certification process to produce dependable software</a:t>
            </a:r>
          </a:p>
        </p:txBody>
      </p:sp>
      <p:sp>
        <p:nvSpPr>
          <p:cNvPr id="3" name="Content Placeholder 2">
            <a:extLst>
              <a:ext uri="{FF2B5EF4-FFF2-40B4-BE49-F238E27FC236}">
                <a16:creationId xmlns:a16="http://schemas.microsoft.com/office/drawing/2014/main" id="{F11AA560-68AF-459F-B382-980E54877F39}"/>
              </a:ext>
            </a:extLst>
          </p:cNvPr>
          <p:cNvSpPr>
            <a:spLocks noGrp="1"/>
          </p:cNvSpPr>
          <p:nvPr>
            <p:ph idx="1"/>
          </p:nvPr>
        </p:nvSpPr>
        <p:spPr/>
        <p:txBody>
          <a:bodyPr/>
          <a:lstStyle/>
          <a:p>
            <a:r>
              <a:rPr lang="en-US" b="1"/>
              <a:t>DO-178C, Software Considerations in Airborne Systems and Equipment Certification</a:t>
            </a:r>
            <a:r>
              <a:rPr lang="en-US"/>
              <a:t> is the primary document by which the certification authorities such as FAA, approve all commercial software-based aerospace systems.</a:t>
            </a:r>
          </a:p>
          <a:p>
            <a:r>
              <a:rPr lang="en-US" b="1"/>
              <a:t>IEC 60880 </a:t>
            </a:r>
            <a:r>
              <a:rPr lang="en-US"/>
              <a:t>provides requirements for the purpose of achieving highly reliable nuclear software.</a:t>
            </a:r>
          </a:p>
        </p:txBody>
      </p:sp>
    </p:spTree>
    <p:extLst>
      <p:ext uri="{BB962C8B-B14F-4D97-AF65-F5344CB8AC3E}">
        <p14:creationId xmlns:p14="http://schemas.microsoft.com/office/powerpoint/2010/main" val="1878384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17034" t="47546" r="55508" b="16322"/>
          <a:stretch/>
        </p:blipFill>
        <p:spPr>
          <a:xfrm>
            <a:off x="2556832" y="2151550"/>
            <a:ext cx="5130088" cy="3586310"/>
          </a:xfrm>
          <a:prstGeom prst="rect">
            <a:avLst/>
          </a:prstGeom>
        </p:spPr>
      </p:pic>
      <p:sp>
        <p:nvSpPr>
          <p:cNvPr id="4" name="Title 3">
            <a:extLst>
              <a:ext uri="{FF2B5EF4-FFF2-40B4-BE49-F238E27FC236}">
                <a16:creationId xmlns:a16="http://schemas.microsoft.com/office/drawing/2014/main" id="{051145B8-1244-45FF-893C-3C42B8F9D2E4}"/>
              </a:ext>
            </a:extLst>
          </p:cNvPr>
          <p:cNvSpPr>
            <a:spLocks noGrp="1"/>
          </p:cNvSpPr>
          <p:nvPr>
            <p:ph type="title"/>
          </p:nvPr>
        </p:nvSpPr>
        <p:spPr/>
        <p:txBody>
          <a:bodyPr/>
          <a:lstStyle/>
          <a:p>
            <a:r>
              <a:rPr lang="en-US"/>
              <a:t>Model of an aircraft</a:t>
            </a:r>
          </a:p>
        </p:txBody>
      </p:sp>
    </p:spTree>
    <p:extLst>
      <p:ext uri="{BB962C8B-B14F-4D97-AF65-F5344CB8AC3E}">
        <p14:creationId xmlns:p14="http://schemas.microsoft.com/office/powerpoint/2010/main" val="2485950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8A2D4-8E80-48E9-B3C8-A04F365C27E9}"/>
              </a:ext>
            </a:extLst>
          </p:cNvPr>
          <p:cNvSpPr>
            <a:spLocks noGrp="1"/>
          </p:cNvSpPr>
          <p:nvPr>
            <p:ph type="title"/>
          </p:nvPr>
        </p:nvSpPr>
        <p:spPr/>
        <p:txBody>
          <a:bodyPr/>
          <a:lstStyle/>
          <a:p>
            <a:r>
              <a:rPr lang="en-US"/>
              <a:t>Model of software</a:t>
            </a:r>
          </a:p>
        </p:txBody>
      </p:sp>
      <p:sp>
        <p:nvSpPr>
          <p:cNvPr id="3" name="Rectangle 2">
            <a:extLst>
              <a:ext uri="{FF2B5EF4-FFF2-40B4-BE49-F238E27FC236}">
                <a16:creationId xmlns:a16="http://schemas.microsoft.com/office/drawing/2014/main" id="{1C63856B-5522-419A-A626-C5D3EB2E6D4B}"/>
              </a:ext>
            </a:extLst>
          </p:cNvPr>
          <p:cNvSpPr/>
          <p:nvPr/>
        </p:nvSpPr>
        <p:spPr>
          <a:xfrm>
            <a:off x="5847506" y="2629283"/>
            <a:ext cx="2278251" cy="161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software</a:t>
            </a:r>
          </a:p>
          <a:p>
            <a:pPr algn="ctr"/>
            <a:r>
              <a:rPr lang="en-US" sz="2400"/>
              <a:t>(application)</a:t>
            </a:r>
          </a:p>
        </p:txBody>
      </p:sp>
      <p:sp>
        <p:nvSpPr>
          <p:cNvPr id="4" name="Rectangle 3">
            <a:extLst>
              <a:ext uri="{FF2B5EF4-FFF2-40B4-BE49-F238E27FC236}">
                <a16:creationId xmlns:a16="http://schemas.microsoft.com/office/drawing/2014/main" id="{53ECD7B4-EF36-428B-9180-D12756705901}"/>
              </a:ext>
            </a:extLst>
          </p:cNvPr>
          <p:cNvSpPr/>
          <p:nvPr/>
        </p:nvSpPr>
        <p:spPr>
          <a:xfrm>
            <a:off x="3631251" y="2629283"/>
            <a:ext cx="1968285" cy="891153"/>
          </a:xfrm>
          <a:prstGeom prst="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model of the software</a:t>
            </a:r>
          </a:p>
        </p:txBody>
      </p:sp>
    </p:spTree>
    <p:extLst>
      <p:ext uri="{BB962C8B-B14F-4D97-AF65-F5344CB8AC3E}">
        <p14:creationId xmlns:p14="http://schemas.microsoft.com/office/powerpoint/2010/main" val="2347756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MIT Professor Daniel </a:t>
            </a:r>
            <a:r>
              <a:rPr lang="en-US"/>
              <a:t>Jackson created Alloy for making software models</a:t>
            </a:r>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6073956" y="1647598"/>
            <a:ext cx="3679644" cy="4462917"/>
          </a:xfrm>
          <a:prstGeom prst="rect">
            <a:avLst/>
          </a:prstGeom>
          <a:noFill/>
        </p:spPr>
      </p:pic>
      <p:pic>
        <p:nvPicPr>
          <p:cNvPr id="6" name="Picture 5"/>
          <p:cNvPicPr>
            <a:picLocks noChangeAspect="1"/>
          </p:cNvPicPr>
          <p:nvPr/>
        </p:nvPicPr>
        <p:blipFill rotWithShape="1">
          <a:blip r:embed="rId4"/>
          <a:srcRect l="1111" t="46171" r="74603" b="23781"/>
          <a:stretch/>
        </p:blipFill>
        <p:spPr>
          <a:xfrm>
            <a:off x="2423887" y="3868615"/>
            <a:ext cx="3091542" cy="2032064"/>
          </a:xfrm>
          <a:prstGeom prst="rect">
            <a:avLst/>
          </a:prstGeom>
        </p:spPr>
      </p:pic>
      <p:sp>
        <p:nvSpPr>
          <p:cNvPr id="7" name="Rectangle 6"/>
          <p:cNvSpPr/>
          <p:nvPr/>
        </p:nvSpPr>
        <p:spPr>
          <a:xfrm>
            <a:off x="4470401" y="1538514"/>
            <a:ext cx="1146629" cy="58057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Picture 4"/>
          <p:cNvPicPr>
            <a:picLocks noChangeAspect="1"/>
          </p:cNvPicPr>
          <p:nvPr/>
        </p:nvPicPr>
        <p:blipFill rotWithShape="1">
          <a:blip r:embed="rId5" cstate="print">
            <a:extLst>
              <a:ext uri="{28A0092B-C50C-407E-A947-70E740481C1C}">
                <a14:useLocalDpi xmlns:a14="http://schemas.microsoft.com/office/drawing/2010/main" val="0"/>
              </a:ext>
            </a:extLst>
          </a:blip>
          <a:srcRect b="7436"/>
          <a:stretch/>
        </p:blipFill>
        <p:spPr>
          <a:xfrm>
            <a:off x="2423887" y="1755855"/>
            <a:ext cx="2853104" cy="2112760"/>
          </a:xfrm>
          <a:prstGeom prst="rect">
            <a:avLst/>
          </a:prstGeom>
        </p:spPr>
      </p:pic>
    </p:spTree>
    <p:extLst>
      <p:ext uri="{BB962C8B-B14F-4D97-AF65-F5344CB8AC3E}">
        <p14:creationId xmlns:p14="http://schemas.microsoft.com/office/powerpoint/2010/main" val="1002265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2515</TotalTime>
  <Words>1238</Words>
  <Application>Microsoft Office PowerPoint</Application>
  <PresentationFormat>Widescreen</PresentationFormat>
  <Paragraphs>68</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Creating high confidence, highly dependable, critical software</vt:lpstr>
      <vt:lpstr>View the “Notes” section</vt:lpstr>
      <vt:lpstr>Traditional approach</vt:lpstr>
      <vt:lpstr>Testing to produce dependable software</vt:lpstr>
      <vt:lpstr>PowerPoint Presentation</vt:lpstr>
      <vt:lpstr>Certification process to produce dependable software</vt:lpstr>
      <vt:lpstr>Model of an aircraft</vt:lpstr>
      <vt:lpstr>Model of software</vt:lpstr>
      <vt:lpstr>MIT Professor Daniel Jackson created Alloy for making software models</vt:lpstr>
      <vt:lpstr>Alloy = “lightweight formal modeling”</vt:lpstr>
      <vt:lpstr>PowerPoint Presentation</vt:lpstr>
      <vt:lpstr>PowerPoint Presentation</vt:lpstr>
      <vt:lpstr>PowerPoint Presentation</vt:lpstr>
      <vt:lpstr>Creating software that is highly dependable</vt:lpstr>
      <vt:lpstr>Acknowledgement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dependable, critical software</dc:title>
  <dc:creator>Costello, Roger L.</dc:creator>
  <cp:keywords>Alloy, software model, analysis, testing, certification, critical software, dependable software</cp:keywords>
  <cp:lastModifiedBy>Costello, Roger L.</cp:lastModifiedBy>
  <cp:revision>85</cp:revision>
  <dcterms:created xsi:type="dcterms:W3CDTF">2017-10-13T18:17:53Z</dcterms:created>
  <dcterms:modified xsi:type="dcterms:W3CDTF">2018-04-23T18:43:38Z</dcterms:modified>
</cp:coreProperties>
</file>