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7" r:id="rId4"/>
    <p:sldId id="28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08DC-8F6E-4574-A7C9-6B2986A2DD5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F9629-EBC5-4521-848A-09D76ED5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286D-BB0D-4177-A98D-8ABD2077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5902-4135-4B99-A326-3DD42C1F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DD0-0519-42C8-B85A-BCF40EFE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1-64B3-46F3-A7D9-939FB8A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323A-1A24-411B-B490-8464A0DE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0A2-FED8-4DAC-BB2F-C70E6EA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1F027-F88A-4855-ADA4-BC566004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AC18-B368-4B0C-B3C6-36A2F740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45D0-14FC-4FD4-B551-E5FBD99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888E-FF7D-475A-A627-5426F9F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EF73-152E-47E0-AFD8-2CE7F081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AB92-B5FB-47DC-96E9-7C56BAE1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E76-EEC4-4645-9029-10BC410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7314-223E-4BA3-B66C-8447BADC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987-5F49-4809-A101-EA50DD79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F69-B6C4-4B57-B8BF-7430ADA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68E6-0806-48E6-8E8B-4682C243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AB00-4E75-4F81-8813-0AD5DB31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545F-B26D-458D-ADDD-4005B40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4206-4646-45F0-AD42-012B0706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2A3-16F0-4F25-A3DC-BF861D4B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CB69-2B2E-4AEF-932D-F27C50A9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F62D-5BCE-4CF8-8E0B-A1A08A1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23B-8FDC-4CC2-9137-DA1DFB6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CE33-4DE5-4A50-B78F-9FEEAEBB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BD1-2A0F-4EF2-9FEC-B5CBFEA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D322-A28B-415E-BA6C-D13BF32E6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BA0A-EA6D-4DCF-8970-AE336798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F167-1F1E-45BF-96FA-F18E329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54B6-A74B-487B-A602-E977FAF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EFB-BFB6-40FC-88F8-6AD103D1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995-C7E5-45AC-936C-B3E5BEB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D2DD-5918-4957-ADDC-5219EDE4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CE0C-0F45-44D3-96B8-B92E7692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DD62A-DE6A-45E1-A15F-5B2E28BFC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8107-A680-4DB6-A55F-EBE4530B6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9448F-16E8-41D8-AD37-952DAF4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168E1-EED3-4243-89E9-740311E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2349-5E9D-4BEC-A314-AD50F3E3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7655-8783-4489-AE25-6BC25342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166-81AE-40BB-BB7B-5F7DBCB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3FB3-A07D-4EBE-8C2A-E8E1DCC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AA33-A578-4BC3-85AB-0E92F74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4FDC-6BB8-4F27-92CB-3667AB0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B010-34A2-4E73-9B2A-4DD79A7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E10B-2121-46C7-A79E-DFC7A5E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25-0196-46A8-B707-2C70203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409F-9094-40D8-827A-B6FA0105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F83B-DBCB-4DB8-8C30-6650ADAC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88A-B640-4E9F-90FA-6864255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77B3-E40B-4159-AFB7-F3EF745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F817-24EE-440C-855E-67412EA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BE81-62C0-49A3-B712-D4C748EF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6E29-7482-4047-9C3D-F27593177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2999-9428-401E-ABA6-47E19EB4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7933-2FF5-4C90-A467-B13D0DC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A256-883E-4B2E-89D7-A89E0EB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908F-ABB5-42AF-A51E-39AA64E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F813-3500-4C55-B405-500B7D74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3F2C-26FD-4F34-B3EF-02997236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28E-C705-4C89-ABB4-1CE7EEA3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588F-202E-46C9-97C0-CAECAC9FCE0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F8E-47C7-4BC9-A855-209464C7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1E77-20F6-4B99-9481-E910BA6F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kthedelphicoracle.blogspot.com/2012/06/modest-proposal-for-modernizing-writing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F275-2DAB-4B62-9443-0AC57F02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Modeling Inference Rules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2B8470-26E3-40F0-AAA2-13A81FDA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26, 2018</a:t>
            </a:r>
          </a:p>
        </p:txBody>
      </p:sp>
    </p:spTree>
    <p:extLst>
      <p:ext uri="{BB962C8B-B14F-4D97-AF65-F5344CB8AC3E}">
        <p14:creationId xmlns:p14="http://schemas.microsoft.com/office/powerpoint/2010/main" val="41636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FA9826-DAB5-4E1C-AC07-3B776AC2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1679" y="3194305"/>
            <a:ext cx="422649" cy="547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15971-EE53-4DA4-8050-96A1971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Modus Ponens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04528-122D-44E4-A630-6C40EB8D8430}"/>
              </a:ext>
            </a:extLst>
          </p:cNvPr>
          <p:cNvSpPr txBox="1"/>
          <p:nvPr/>
        </p:nvSpPr>
        <p:spPr>
          <a:xfrm>
            <a:off x="2011680" y="2227811"/>
            <a:ext cx="1130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 =&gt; Q</a:t>
            </a:r>
          </a:p>
          <a:p>
            <a:r>
              <a:rPr lang="en-US" sz="2400"/>
              <a:t>P</a:t>
            </a:r>
            <a:br>
              <a:rPr lang="en-US" sz="2400"/>
            </a:br>
            <a:r>
              <a:rPr lang="en-US" sz="2400"/>
              <a:t>----------</a:t>
            </a:r>
          </a:p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0B00D-8484-4AF4-89FF-A258C8EC4C15}"/>
              </a:ext>
            </a:extLst>
          </p:cNvPr>
          <p:cNvSpPr txBox="1"/>
          <p:nvPr/>
        </p:nvSpPr>
        <p:spPr>
          <a:xfrm>
            <a:off x="2404857" y="32453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B14FD-3266-457F-A00F-2238E46A3177}"/>
              </a:ext>
            </a:extLst>
          </p:cNvPr>
          <p:cNvSpPr/>
          <p:nvPr/>
        </p:nvSpPr>
        <p:spPr>
          <a:xfrm>
            <a:off x="2011679" y="4632101"/>
            <a:ext cx="4056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All men are mortals.</a:t>
            </a:r>
          </a:p>
          <a:p>
            <a:r>
              <a:rPr lang="en-US" sz="2400"/>
              <a:t>Socrates is a man.</a:t>
            </a:r>
          </a:p>
          <a:p>
            <a:r>
              <a:rPr lang="en-US" sz="2400"/>
              <a:t>Therefore, Socrates is a mortal.</a:t>
            </a:r>
          </a:p>
        </p:txBody>
      </p:sp>
    </p:spTree>
    <p:extLst>
      <p:ext uri="{BB962C8B-B14F-4D97-AF65-F5344CB8AC3E}">
        <p14:creationId xmlns:p14="http://schemas.microsoft.com/office/powerpoint/2010/main" val="9087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5AC989-533A-4DE2-AA50-8E60BB5418B5}"/>
              </a:ext>
            </a:extLst>
          </p:cNvPr>
          <p:cNvSpPr/>
          <p:nvPr/>
        </p:nvSpPr>
        <p:spPr>
          <a:xfrm>
            <a:off x="637311" y="258214"/>
            <a:ext cx="5780114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assert</a:t>
            </a:r>
            <a:r>
              <a:rPr lang="en-US" sz="2400"/>
              <a:t> Socrates_is_mortal {</a:t>
            </a:r>
          </a:p>
          <a:p>
            <a:r>
              <a:rPr lang="en-US" sz="2400"/>
              <a:t>  </a:t>
            </a:r>
            <a:r>
              <a:rPr lang="en-US" sz="2400" b="1"/>
              <a:t>all</a:t>
            </a:r>
            <a:r>
              <a:rPr lang="en-US" sz="2400"/>
              <a:t> Socrates: </a:t>
            </a:r>
            <a:r>
              <a:rPr lang="en-US" sz="2400" b="1"/>
              <a:t>univ</a:t>
            </a:r>
            <a:r>
              <a:rPr lang="en-US" sz="2400"/>
              <a:t>, Man, Mortal: </a:t>
            </a:r>
            <a:r>
              <a:rPr lang="en-US" sz="2400" b="1"/>
              <a:t>set</a:t>
            </a:r>
            <a:r>
              <a:rPr lang="en-US" sz="2400"/>
              <a:t> </a:t>
            </a:r>
            <a:r>
              <a:rPr lang="en-US" sz="2400" b="1"/>
              <a:t>univ</a:t>
            </a:r>
            <a:r>
              <a:rPr lang="en-US" sz="2400"/>
              <a:t> |</a:t>
            </a:r>
          </a:p>
          <a:p>
            <a:r>
              <a:rPr lang="en-US" sz="2400"/>
              <a:t>  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-- All men are mortals.</a:t>
            </a:r>
          </a:p>
          <a:p>
            <a:r>
              <a:rPr lang="en-US" sz="2400"/>
              <a:t>      Man </a:t>
            </a:r>
            <a:r>
              <a:rPr lang="en-US" sz="2400" b="1"/>
              <a:t>in</a:t>
            </a:r>
            <a:r>
              <a:rPr lang="en-US" sz="2400"/>
              <a:t> Mortal</a:t>
            </a:r>
          </a:p>
          <a:p>
            <a:r>
              <a:rPr lang="en-US" sz="2400"/>
              <a:t>  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-- Socrates is a man.</a:t>
            </a:r>
          </a:p>
          <a:p>
            <a:r>
              <a:rPr lang="en-US" sz="2400"/>
              <a:t>      </a:t>
            </a:r>
            <a:r>
              <a:rPr lang="en-US" sz="2400" b="1"/>
              <a:t>and</a:t>
            </a:r>
            <a:r>
              <a:rPr lang="en-US" sz="2400"/>
              <a:t> (Socrates </a:t>
            </a:r>
            <a:r>
              <a:rPr lang="en-US" sz="2400" b="1"/>
              <a:t>in</a:t>
            </a:r>
            <a:r>
              <a:rPr lang="en-US" sz="2400"/>
              <a:t> Man)</a:t>
            </a:r>
          </a:p>
          <a:p>
            <a:r>
              <a:rPr lang="en-US" sz="2400"/>
              <a:t>  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-- Therefore, Socrates is a mortal.</a:t>
            </a:r>
          </a:p>
          <a:p>
            <a:r>
              <a:rPr lang="en-US" sz="2400"/>
              <a:t>      </a:t>
            </a:r>
            <a:r>
              <a:rPr lang="en-US" sz="2400" b="1"/>
              <a:t>implies</a:t>
            </a:r>
            <a:r>
              <a:rPr lang="en-US" sz="2400"/>
              <a:t> Socrates </a:t>
            </a:r>
            <a:r>
              <a:rPr lang="en-US" sz="2400" b="1"/>
              <a:t>in</a:t>
            </a:r>
            <a:r>
              <a:rPr lang="en-US" sz="2400"/>
              <a:t> Mortal</a:t>
            </a:r>
          </a:p>
          <a:p>
            <a:r>
              <a:rPr lang="en-US" sz="2400"/>
              <a:t>  }</a:t>
            </a:r>
          </a:p>
          <a:p>
            <a:r>
              <a:rPr lang="en-US" sz="2400" b="1"/>
              <a:t>check</a:t>
            </a:r>
            <a:r>
              <a:rPr lang="en-US" sz="2400"/>
              <a:t> Socrates_is_mortal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9BA49-E62A-4EF3-A1BB-99BC029135C9}"/>
              </a:ext>
            </a:extLst>
          </p:cNvPr>
          <p:cNvSpPr/>
          <p:nvPr/>
        </p:nvSpPr>
        <p:spPr>
          <a:xfrm>
            <a:off x="6417425" y="3593314"/>
            <a:ext cx="5054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When the Alloy Analyzer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checks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the assertion, it finds no counterexamples.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CDEE5A-89AB-479A-8C07-EC660ACE89E8}"/>
              </a:ext>
            </a:extLst>
          </p:cNvPr>
          <p:cNvGrpSpPr/>
          <p:nvPr/>
        </p:nvGrpSpPr>
        <p:grpSpPr>
          <a:xfrm>
            <a:off x="884016" y="4585055"/>
            <a:ext cx="6047516" cy="1882247"/>
            <a:chOff x="3494213" y="4817811"/>
            <a:chExt cx="6047516" cy="18822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580C95-A87D-4153-9BF5-32754BD3B23D}"/>
                </a:ext>
              </a:extLst>
            </p:cNvPr>
            <p:cNvSpPr/>
            <p:nvPr/>
          </p:nvSpPr>
          <p:spPr>
            <a:xfrm>
              <a:off x="5353393" y="5037513"/>
              <a:ext cx="1828800" cy="1662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2866BC-A02B-4950-B94C-FD8FF727334D}"/>
                </a:ext>
              </a:extLst>
            </p:cNvPr>
            <p:cNvSpPr/>
            <p:nvPr/>
          </p:nvSpPr>
          <p:spPr>
            <a:xfrm>
              <a:off x="5602774" y="5320146"/>
              <a:ext cx="1113905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0D413-837F-4253-9FAB-73F69B14A555}"/>
                </a:ext>
              </a:extLst>
            </p:cNvPr>
            <p:cNvCxnSpPr/>
            <p:nvPr/>
          </p:nvCxnSpPr>
          <p:spPr>
            <a:xfrm flipH="1">
              <a:off x="7182193" y="5187142"/>
              <a:ext cx="798021" cy="315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06333-E5BF-4A9C-9B88-F06CD12167EF}"/>
                </a:ext>
              </a:extLst>
            </p:cNvPr>
            <p:cNvSpPr txBox="1"/>
            <p:nvPr/>
          </p:nvSpPr>
          <p:spPr>
            <a:xfrm>
              <a:off x="7941419" y="4960912"/>
              <a:ext cx="160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univ (universe)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44773B-4815-4503-9313-27B6E72E9242}"/>
                </a:ext>
              </a:extLst>
            </p:cNvPr>
            <p:cNvCxnSpPr/>
            <p:nvPr/>
          </p:nvCxnSpPr>
          <p:spPr>
            <a:xfrm>
              <a:off x="4555372" y="5161756"/>
              <a:ext cx="1047402" cy="49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197F7A-5EC5-4F25-8AF7-EA3E260C1163}"/>
                </a:ext>
              </a:extLst>
            </p:cNvPr>
            <p:cNvSpPr txBox="1"/>
            <p:nvPr/>
          </p:nvSpPr>
          <p:spPr>
            <a:xfrm>
              <a:off x="4100279" y="4817811"/>
              <a:ext cx="821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Mortal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14EA0-24A8-49CD-8CB0-1C095202872C}"/>
                </a:ext>
              </a:extLst>
            </p:cNvPr>
            <p:cNvSpPr/>
            <p:nvPr/>
          </p:nvSpPr>
          <p:spPr>
            <a:xfrm>
              <a:off x="5918657" y="5652654"/>
              <a:ext cx="482138" cy="4821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94319F-162F-4B75-A847-F79B209B3BD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4036878" y="5893724"/>
              <a:ext cx="1881779" cy="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DB00F2-59D4-4FFB-A718-582F16F7D913}"/>
                </a:ext>
              </a:extLst>
            </p:cNvPr>
            <p:cNvSpPr txBox="1"/>
            <p:nvPr/>
          </p:nvSpPr>
          <p:spPr>
            <a:xfrm>
              <a:off x="3494213" y="578208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Man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E7F6F9-895B-4F96-BCAD-B6D7BD99C1D5}"/>
                </a:ext>
              </a:extLst>
            </p:cNvPr>
            <p:cNvSpPr/>
            <p:nvPr/>
          </p:nvSpPr>
          <p:spPr>
            <a:xfrm>
              <a:off x="6234540" y="5825441"/>
              <a:ext cx="99753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66E217-A036-4373-80B2-7329EF720548}"/>
                </a:ext>
              </a:extLst>
            </p:cNvPr>
            <p:cNvCxnSpPr>
              <a:endCxn id="15" idx="6"/>
            </p:cNvCxnSpPr>
            <p:nvPr/>
          </p:nvCxnSpPr>
          <p:spPr>
            <a:xfrm flipH="1">
              <a:off x="6334293" y="5908566"/>
              <a:ext cx="1014152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BA3E5E-C182-4CFF-A866-8958663025DD}"/>
                </a:ext>
              </a:extLst>
            </p:cNvPr>
            <p:cNvSpPr txBox="1"/>
            <p:nvPr/>
          </p:nvSpPr>
          <p:spPr>
            <a:xfrm>
              <a:off x="7307465" y="5709058"/>
              <a:ext cx="973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Socrates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9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07F0-9D44-4F17-B5AD-4A8C8BD0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consists of just an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E650-4364-4EA0-A5AC-61DD19DB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example shows that an Alloy model may consist of just an </a:t>
            </a:r>
            <a:r>
              <a:rPr lang="en-US" b="1"/>
              <a:t>assert</a:t>
            </a:r>
            <a:r>
              <a:rPr lang="en-US"/>
              <a:t> (and </a:t>
            </a:r>
            <a:r>
              <a:rPr lang="en-US" b="1"/>
              <a:t>check</a:t>
            </a:r>
            <a:r>
              <a:rPr lang="en-US"/>
              <a:t> command).</a:t>
            </a:r>
          </a:p>
          <a:p>
            <a:r>
              <a:rPr lang="en-US"/>
              <a:t>The model does not contain any signatures, facts, or predicates.</a:t>
            </a:r>
          </a:p>
        </p:txBody>
      </p:sp>
    </p:spTree>
    <p:extLst>
      <p:ext uri="{BB962C8B-B14F-4D97-AF65-F5344CB8AC3E}">
        <p14:creationId xmlns:p14="http://schemas.microsoft.com/office/powerpoint/2010/main" val="11755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4E152-F82E-4C96-93E2-6CBCC885C8FB}"/>
              </a:ext>
            </a:extLst>
          </p:cNvPr>
          <p:cNvSpPr/>
          <p:nvPr/>
        </p:nvSpPr>
        <p:spPr>
          <a:xfrm>
            <a:off x="2898371" y="2535073"/>
            <a:ext cx="609600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/>
              <a:t>If you cared about your dog, Fifi, you would take her for a walk  every day after work. But you don't do that, so you don't care about her.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5A8AFA-8539-4C65-A5E4-A8E964FB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#2</a:t>
            </a:r>
          </a:p>
        </p:txBody>
      </p:sp>
    </p:spTree>
    <p:extLst>
      <p:ext uri="{BB962C8B-B14F-4D97-AF65-F5344CB8AC3E}">
        <p14:creationId xmlns:p14="http://schemas.microsoft.com/office/powerpoint/2010/main" val="292085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32E9C-9A1A-4CFD-8D2B-8F1414D2D8CA}"/>
              </a:ext>
            </a:extLst>
          </p:cNvPr>
          <p:cNvSpPr/>
          <p:nvPr/>
        </p:nvSpPr>
        <p:spPr>
          <a:xfrm>
            <a:off x="1668085" y="163543"/>
            <a:ext cx="8988829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assert</a:t>
            </a:r>
            <a:r>
              <a:rPr lang="en-US" sz="2400"/>
              <a:t> You_do_not_care_about_Fifi {</a:t>
            </a:r>
          </a:p>
          <a:p>
            <a:r>
              <a:rPr lang="en-US" sz="2400"/>
              <a:t>  </a:t>
            </a:r>
            <a:r>
              <a:rPr lang="en-US" sz="2400" b="1"/>
              <a:t>all</a:t>
            </a:r>
            <a:r>
              <a:rPr lang="en-US" sz="2400"/>
              <a:t> You: </a:t>
            </a:r>
            <a:r>
              <a:rPr lang="en-US" sz="2400" b="1"/>
              <a:t>univ</a:t>
            </a:r>
            <a:r>
              <a:rPr lang="en-US" sz="2400"/>
              <a:t>, Caring_person, Walks_his_dog_after_work: </a:t>
            </a:r>
            <a:r>
              <a:rPr lang="en-US" sz="2400" b="1"/>
              <a:t>set</a:t>
            </a:r>
            <a:r>
              <a:rPr lang="en-US" sz="2400"/>
              <a:t> </a:t>
            </a:r>
            <a:r>
              <a:rPr lang="en-US" sz="2400" b="1"/>
              <a:t>univ</a:t>
            </a:r>
            <a:r>
              <a:rPr lang="en-US" sz="2400"/>
              <a:t> |</a:t>
            </a:r>
          </a:p>
          <a:p>
            <a:r>
              <a:rPr lang="en-US" sz="2400"/>
              <a:t>  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-- Every caring person walks his dog after work.</a:t>
            </a:r>
          </a:p>
          <a:p>
            <a:r>
              <a:rPr lang="en-US" sz="2400"/>
              <a:t>      Caring_person </a:t>
            </a:r>
            <a:r>
              <a:rPr lang="en-US" sz="2400" b="1"/>
              <a:t>in</a:t>
            </a:r>
            <a:r>
              <a:rPr lang="en-US" sz="2400"/>
              <a:t> Walks_his_dog_after_work</a:t>
            </a:r>
          </a:p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     -- You do not walk Fifi after work.</a:t>
            </a:r>
          </a:p>
          <a:p>
            <a:r>
              <a:rPr lang="en-US" sz="2400"/>
              <a:t>      </a:t>
            </a:r>
            <a:r>
              <a:rPr lang="en-US" sz="2400" b="1"/>
              <a:t>and</a:t>
            </a:r>
            <a:r>
              <a:rPr lang="en-US" sz="2400"/>
              <a:t> (You </a:t>
            </a:r>
            <a:r>
              <a:rPr lang="en-US" sz="2400" b="1"/>
              <a:t>not</a:t>
            </a:r>
            <a:r>
              <a:rPr lang="en-US" sz="2400"/>
              <a:t> </a:t>
            </a:r>
            <a:r>
              <a:rPr lang="en-US" sz="2400" b="1"/>
              <a:t>in</a:t>
            </a:r>
            <a:r>
              <a:rPr lang="en-US" sz="2400"/>
              <a:t> Walks_his_dog_after_work)</a:t>
            </a:r>
          </a:p>
          <a:p>
            <a:r>
              <a:rPr lang="en-US" sz="2400"/>
              <a:t>  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-- Therefore, you are not a caring person</a:t>
            </a:r>
          </a:p>
          <a:p>
            <a:r>
              <a:rPr lang="en-US" sz="2400"/>
              <a:t>      </a:t>
            </a:r>
            <a:r>
              <a:rPr lang="en-US" sz="2400" b="1"/>
              <a:t>implies</a:t>
            </a:r>
            <a:r>
              <a:rPr lang="en-US" sz="2400"/>
              <a:t> You </a:t>
            </a:r>
            <a:r>
              <a:rPr lang="en-US" sz="2400" b="1"/>
              <a:t>not</a:t>
            </a:r>
            <a:r>
              <a:rPr lang="en-US" sz="2400"/>
              <a:t> </a:t>
            </a:r>
            <a:r>
              <a:rPr lang="en-US" sz="2400" b="1"/>
              <a:t>in</a:t>
            </a:r>
            <a:r>
              <a:rPr lang="en-US" sz="2400"/>
              <a:t> Caring_person</a:t>
            </a:r>
          </a:p>
          <a:p>
            <a:r>
              <a:rPr lang="en-US" sz="2400"/>
              <a:t>  }</a:t>
            </a:r>
          </a:p>
          <a:p>
            <a:r>
              <a:rPr lang="en-US" sz="2400" b="1"/>
              <a:t>check</a:t>
            </a:r>
            <a:r>
              <a:rPr lang="en-US" sz="2400"/>
              <a:t> You_do_not_care_about_Fifi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6A67F-A150-432C-A20E-5B3DD0B1814B}"/>
              </a:ext>
            </a:extLst>
          </p:cNvPr>
          <p:cNvSpPr/>
          <p:nvPr/>
        </p:nvSpPr>
        <p:spPr>
          <a:xfrm>
            <a:off x="1349426" y="4000995"/>
            <a:ext cx="962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When the Alloy Analyzer checks the assertion, it finds no counterexamples.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2AD46E-B264-4D82-85AA-6C51352C997D}"/>
              </a:ext>
            </a:extLst>
          </p:cNvPr>
          <p:cNvGrpSpPr/>
          <p:nvPr/>
        </p:nvGrpSpPr>
        <p:grpSpPr>
          <a:xfrm>
            <a:off x="2629695" y="4817811"/>
            <a:ext cx="6912034" cy="1882247"/>
            <a:chOff x="2629695" y="4817811"/>
            <a:chExt cx="6912034" cy="18822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32331F-7418-44EA-A343-66EF82649D5D}"/>
                </a:ext>
              </a:extLst>
            </p:cNvPr>
            <p:cNvSpPr/>
            <p:nvPr/>
          </p:nvSpPr>
          <p:spPr>
            <a:xfrm>
              <a:off x="5353393" y="5037513"/>
              <a:ext cx="1828800" cy="1662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40A841-9801-4EB6-82CC-188B65B54B89}"/>
                </a:ext>
              </a:extLst>
            </p:cNvPr>
            <p:cNvSpPr/>
            <p:nvPr/>
          </p:nvSpPr>
          <p:spPr>
            <a:xfrm>
              <a:off x="5602774" y="5320146"/>
              <a:ext cx="1113905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0C75AD-E5D1-4338-8C22-0EF6ED49E2A4}"/>
                </a:ext>
              </a:extLst>
            </p:cNvPr>
            <p:cNvCxnSpPr/>
            <p:nvPr/>
          </p:nvCxnSpPr>
          <p:spPr>
            <a:xfrm flipH="1">
              <a:off x="7182193" y="5187142"/>
              <a:ext cx="798021" cy="315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8C36ED-C6FF-41E7-BB18-459C5580F606}"/>
                </a:ext>
              </a:extLst>
            </p:cNvPr>
            <p:cNvSpPr txBox="1"/>
            <p:nvPr/>
          </p:nvSpPr>
          <p:spPr>
            <a:xfrm>
              <a:off x="7941419" y="4960912"/>
              <a:ext cx="160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univ (universe)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3450CB-EADC-494E-8440-495FA346885C}"/>
                </a:ext>
              </a:extLst>
            </p:cNvPr>
            <p:cNvCxnSpPr/>
            <p:nvPr/>
          </p:nvCxnSpPr>
          <p:spPr>
            <a:xfrm>
              <a:off x="4555372" y="5161756"/>
              <a:ext cx="1047402" cy="49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D3420E-9945-41D7-963C-C43FAE6548EA}"/>
                </a:ext>
              </a:extLst>
            </p:cNvPr>
            <p:cNvSpPr txBox="1"/>
            <p:nvPr/>
          </p:nvSpPr>
          <p:spPr>
            <a:xfrm>
              <a:off x="2786868" y="4817811"/>
              <a:ext cx="2484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Walks his dog after work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E66B37-A01A-4B8D-9AD6-F55EB98B6DDB}"/>
                </a:ext>
              </a:extLst>
            </p:cNvPr>
            <p:cNvSpPr/>
            <p:nvPr/>
          </p:nvSpPr>
          <p:spPr>
            <a:xfrm>
              <a:off x="5918657" y="5810597"/>
              <a:ext cx="482138" cy="324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3DA831-17CB-4D57-8D90-B38DF598440A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4036878" y="5972695"/>
              <a:ext cx="1881779" cy="12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27644E-EFAC-4C92-A33C-A6287FFF9D14}"/>
                </a:ext>
              </a:extLst>
            </p:cNvPr>
            <p:cNvSpPr txBox="1"/>
            <p:nvPr/>
          </p:nvSpPr>
          <p:spPr>
            <a:xfrm>
              <a:off x="2629695" y="5782086"/>
              <a:ext cx="1482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Caring person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A1F736-DD08-4F15-AA68-0189F92A35BD}"/>
                </a:ext>
              </a:extLst>
            </p:cNvPr>
            <p:cNvSpPr/>
            <p:nvPr/>
          </p:nvSpPr>
          <p:spPr>
            <a:xfrm>
              <a:off x="6866309" y="6051668"/>
              <a:ext cx="99753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F35C31-99E0-4355-ACE5-9F1744F72004}"/>
                </a:ext>
              </a:extLst>
            </p:cNvPr>
            <p:cNvCxnSpPr>
              <a:endCxn id="16" idx="6"/>
            </p:cNvCxnSpPr>
            <p:nvPr/>
          </p:nvCxnSpPr>
          <p:spPr>
            <a:xfrm flipH="1">
              <a:off x="6966062" y="6134793"/>
              <a:ext cx="1014152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80867D-A03F-4B0E-A941-FFA1A1B400F9}"/>
                </a:ext>
              </a:extLst>
            </p:cNvPr>
            <p:cNvSpPr txBox="1"/>
            <p:nvPr/>
          </p:nvSpPr>
          <p:spPr>
            <a:xfrm>
              <a:off x="7939234" y="5935285"/>
              <a:ext cx="52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You</a:t>
              </a:r>
            </a:p>
          </p:txBody>
        </p:sp>
      </p:grpSp>
      <p:sp>
        <p:nvSpPr>
          <p:cNvPr id="17" name="AutoShape 57">
            <a:extLst>
              <a:ext uri="{FF2B5EF4-FFF2-40B4-BE49-F238E27FC236}">
                <a16:creationId xmlns:a16="http://schemas.microsoft.com/office/drawing/2014/main" id="{D22456BE-E454-4462-94A6-0892470D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551" y="5814260"/>
            <a:ext cx="954088" cy="733425"/>
          </a:xfrm>
          <a:prstGeom prst="cloudCallout">
            <a:avLst>
              <a:gd name="adj1" fmla="val -51333"/>
              <a:gd name="adj2" fmla="val 7381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600"/>
          </a:p>
        </p:txBody>
      </p:sp>
      <p:sp>
        <p:nvSpPr>
          <p:cNvPr id="21" name="Text Box 58">
            <a:extLst>
              <a:ext uri="{FF2B5EF4-FFF2-40B4-BE49-F238E27FC236}">
                <a16:creationId xmlns:a16="http://schemas.microsoft.com/office/drawing/2014/main" id="{8ECF3441-2EB4-43F3-8549-10A29CD8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365" y="5957135"/>
            <a:ext cx="7280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Do Lab6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28650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Words>342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Modeling Inference Rules</vt:lpstr>
      <vt:lpstr>Modus Ponens</vt:lpstr>
      <vt:lpstr>PowerPoint Presentation</vt:lpstr>
      <vt:lpstr>Model consists of just an assert</vt:lpstr>
      <vt:lpstr>Example #2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set properties in Alloy</dc:title>
  <dc:creator>Costello, Roger L.</dc:creator>
  <cp:lastModifiedBy>Costello, Roger L.</cp:lastModifiedBy>
  <cp:revision>61</cp:revision>
  <dcterms:created xsi:type="dcterms:W3CDTF">2018-02-15T21:21:53Z</dcterms:created>
  <dcterms:modified xsi:type="dcterms:W3CDTF">2018-03-26T19:43:41Z</dcterms:modified>
</cp:coreProperties>
</file>