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4" r:id="rId5"/>
    <p:sldId id="265" r:id="rId6"/>
    <p:sldId id="260"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9589F0-3C1F-4836-9D34-55210BC38355}"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395865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589F0-3C1F-4836-9D34-55210BC38355}"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15372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589F0-3C1F-4836-9D34-55210BC38355}"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94943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9589F0-3C1F-4836-9D34-55210BC38355}"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353797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9589F0-3C1F-4836-9D34-55210BC38355}"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180373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9589F0-3C1F-4836-9D34-55210BC38355}"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251343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9589F0-3C1F-4836-9D34-55210BC38355}"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803214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9589F0-3C1F-4836-9D34-55210BC38355}"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139953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589F0-3C1F-4836-9D34-55210BC38355}"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317090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9589F0-3C1F-4836-9D34-55210BC38355}"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4553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9589F0-3C1F-4836-9D34-55210BC38355}"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0A923-5039-4592-89D3-4C597A604E80}" type="slidenum">
              <a:rPr lang="en-US" smtClean="0"/>
              <a:t>‹#›</a:t>
            </a:fld>
            <a:endParaRPr lang="en-US"/>
          </a:p>
        </p:txBody>
      </p:sp>
    </p:spTree>
    <p:extLst>
      <p:ext uri="{BB962C8B-B14F-4D97-AF65-F5344CB8AC3E}">
        <p14:creationId xmlns:p14="http://schemas.microsoft.com/office/powerpoint/2010/main" val="179824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589F0-3C1F-4836-9D34-55210BC38355}" type="datetimeFigureOut">
              <a:rPr lang="en-US" smtClean="0"/>
              <a:t>3/26/2018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0A923-5039-4592-89D3-4C597A604E80}" type="slidenum">
              <a:rPr lang="en-US" smtClean="0"/>
              <a:t>‹#›</a:t>
            </a:fld>
            <a:endParaRPr lang="en-US"/>
          </a:p>
        </p:txBody>
      </p:sp>
    </p:spTree>
    <p:extLst>
      <p:ext uri="{BB962C8B-B14F-4D97-AF65-F5344CB8AC3E}">
        <p14:creationId xmlns:p14="http://schemas.microsoft.com/office/powerpoint/2010/main" val="92090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cs.cmu.edu/~wing/publications/JacksonWing96.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When, What, Why </a:t>
            </a:r>
            <a:br>
              <a:rPr lang="en-US"/>
            </a:br>
            <a:r>
              <a:rPr lang="en-US"/>
              <a:t>create system and software models</a:t>
            </a:r>
          </a:p>
        </p:txBody>
      </p:sp>
      <p:sp>
        <p:nvSpPr>
          <p:cNvPr id="3" name="Subtitle 2"/>
          <p:cNvSpPr>
            <a:spLocks noGrp="1"/>
          </p:cNvSpPr>
          <p:nvPr>
            <p:ph type="subTitle" idx="1"/>
          </p:nvPr>
        </p:nvSpPr>
        <p:spPr>
          <a:xfrm>
            <a:off x="8327756" y="5694309"/>
            <a:ext cx="3652434" cy="938965"/>
          </a:xfrm>
        </p:spPr>
        <p:txBody>
          <a:bodyPr/>
          <a:lstStyle/>
          <a:p>
            <a:r>
              <a:rPr lang="en-US">
                <a:solidFill>
                  <a:schemeClr val="bg1">
                    <a:lumMod val="65000"/>
                  </a:schemeClr>
                </a:solidFill>
              </a:rPr>
              <a:t>Roger L. Costello</a:t>
            </a:r>
          </a:p>
          <a:p>
            <a:r>
              <a:rPr lang="en-US">
                <a:solidFill>
                  <a:schemeClr val="bg1">
                    <a:lumMod val="65000"/>
                  </a:schemeClr>
                </a:solidFill>
              </a:rPr>
              <a:t>March 26, 2018</a:t>
            </a:r>
          </a:p>
        </p:txBody>
      </p:sp>
    </p:spTree>
    <p:extLst>
      <p:ext uri="{BB962C8B-B14F-4D97-AF65-F5344CB8AC3E}">
        <p14:creationId xmlns:p14="http://schemas.microsoft.com/office/powerpoint/2010/main" val="205728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sp>
        <p:nvSpPr>
          <p:cNvPr id="3" name="Content Placeholder 2"/>
          <p:cNvSpPr>
            <a:spLocks noGrp="1"/>
          </p:cNvSpPr>
          <p:nvPr>
            <p:ph idx="1"/>
          </p:nvPr>
        </p:nvSpPr>
        <p:spPr/>
        <p:txBody>
          <a:bodyPr/>
          <a:lstStyle/>
          <a:p>
            <a:r>
              <a:rPr lang="en-US"/>
              <a:t>When to model?</a:t>
            </a:r>
          </a:p>
          <a:p>
            <a:r>
              <a:rPr lang="en-US"/>
              <a:t>What to model?</a:t>
            </a:r>
          </a:p>
          <a:p>
            <a:r>
              <a:rPr lang="en-US"/>
              <a:t>Why model? Does modeling lead to more dependable software?</a:t>
            </a:r>
          </a:p>
        </p:txBody>
      </p:sp>
    </p:spTree>
    <p:extLst>
      <p:ext uri="{BB962C8B-B14F-4D97-AF65-F5344CB8AC3E}">
        <p14:creationId xmlns:p14="http://schemas.microsoft.com/office/powerpoint/2010/main" val="161250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to model?</a:t>
            </a:r>
          </a:p>
        </p:txBody>
      </p:sp>
      <p:sp>
        <p:nvSpPr>
          <p:cNvPr id="3" name="Content Placeholder 2"/>
          <p:cNvSpPr>
            <a:spLocks noGrp="1"/>
          </p:cNvSpPr>
          <p:nvPr>
            <p:ph idx="1"/>
          </p:nvPr>
        </p:nvSpPr>
        <p:spPr/>
        <p:txBody>
          <a:bodyPr/>
          <a:lstStyle/>
          <a:p>
            <a:r>
              <a:rPr lang="en-US"/>
              <a:t>For any given problem, ask: Is formalism necessary? Is the problem sufficiently intricate that it can’t be addressed by informal thinking? If so, then model the problem. </a:t>
            </a:r>
          </a:p>
          <a:p>
            <a:r>
              <a:rPr lang="en-US"/>
              <a:t>That said, most people underestimate the intricacy of problems, so modeling should be applied more broadly.</a:t>
            </a:r>
          </a:p>
          <a:p>
            <a:r>
              <a:rPr lang="en-US"/>
              <a:t>Model whenever anything but the lowest levels of dependability is required of the software.</a:t>
            </a:r>
          </a:p>
        </p:txBody>
      </p:sp>
    </p:spTree>
    <p:extLst>
      <p:ext uri="{BB962C8B-B14F-4D97-AF65-F5344CB8AC3E}">
        <p14:creationId xmlns:p14="http://schemas.microsoft.com/office/powerpoint/2010/main" val="229702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to model?</a:t>
            </a:r>
          </a:p>
        </p:txBody>
      </p:sp>
      <p:sp>
        <p:nvSpPr>
          <p:cNvPr id="3" name="Content Placeholder 2"/>
          <p:cNvSpPr>
            <a:spLocks noGrp="1"/>
          </p:cNvSpPr>
          <p:nvPr>
            <p:ph idx="1"/>
          </p:nvPr>
        </p:nvSpPr>
        <p:spPr>
          <a:xfrm>
            <a:off x="838200" y="1825624"/>
            <a:ext cx="10515600" cy="4590673"/>
          </a:xfrm>
        </p:spPr>
        <p:txBody>
          <a:bodyPr>
            <a:normAutofit/>
          </a:bodyPr>
          <a:lstStyle/>
          <a:p>
            <a:r>
              <a:rPr lang="en-US"/>
              <a:t>The </a:t>
            </a:r>
            <a:r>
              <a:rPr lang="en-US" u="sng">
                <a:hlinkClick r:id="rId2"/>
              </a:rPr>
              <a:t>Principle of Partiality</a:t>
            </a:r>
            <a:r>
              <a:rPr lang="en-US"/>
              <a:t> says that Alloy models should be created for those parts of a problem that merit the cost of formalization.</a:t>
            </a:r>
          </a:p>
          <a:p>
            <a:r>
              <a:rPr lang="en-US"/>
              <a:t>Which parts merit the cost of formalization?</a:t>
            </a:r>
          </a:p>
          <a:p>
            <a:r>
              <a:rPr lang="en-US"/>
              <a:t>This is a general engineering question of where to invest effort to mitigate risk or produce better outcomes. </a:t>
            </a:r>
          </a:p>
          <a:p>
            <a:r>
              <a:rPr lang="en-US"/>
              <a:t>Model requirements, specifications, designs, and code.</a:t>
            </a:r>
          </a:p>
          <a:p>
            <a:r>
              <a:rPr lang="en-US"/>
              <a:t>Modeling is done for a purpose, such as getting assurance on  a design, requirements, generating code, generating tests, etc. That purpose will dictate which aspects to focus on (i.e., which parts merit formalizing).</a:t>
            </a:r>
          </a:p>
        </p:txBody>
      </p:sp>
    </p:spTree>
    <p:extLst>
      <p:ext uri="{BB962C8B-B14F-4D97-AF65-F5344CB8AC3E}">
        <p14:creationId xmlns:p14="http://schemas.microsoft.com/office/powerpoint/2010/main" val="91237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856179"/>
            <a:ext cx="6096000" cy="4893647"/>
          </a:xfrm>
          <a:prstGeom prst="rect">
            <a:avLst/>
          </a:prstGeom>
          <a:solidFill>
            <a:schemeClr val="bg1">
              <a:lumMod val="95000"/>
            </a:schemeClr>
          </a:solidFill>
          <a:ln>
            <a:solidFill>
              <a:schemeClr val="bg1">
                <a:lumMod val="75000"/>
              </a:schemeClr>
            </a:solidFill>
          </a:ln>
        </p:spPr>
        <p:txBody>
          <a:bodyPr>
            <a:spAutoFit/>
          </a:bodyPr>
          <a:lstStyle/>
          <a:p>
            <a:r>
              <a:rPr lang="en-US" sz="2400"/>
              <a:t>Traditional software development approaches use specification and design notations that do not support rigorous analysis, as well as programming languages that are not fully defined or that defeat automated analysis. Traditional approaches depend on human inspection and testing for validation and verification. Strong approaches also use testing but employ notations and languages that are amenable to rigorous analysis, and they exploit mechanical tools for reasoning about properties of requirements, specifications, designs, and code. </a:t>
            </a:r>
          </a:p>
        </p:txBody>
      </p:sp>
    </p:spTree>
    <p:extLst>
      <p:ext uri="{BB962C8B-B14F-4D97-AF65-F5344CB8AC3E}">
        <p14:creationId xmlns:p14="http://schemas.microsoft.com/office/powerpoint/2010/main" val="41250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model? Does modeling lead to more dependable software? </a:t>
            </a:r>
          </a:p>
        </p:txBody>
      </p:sp>
      <p:sp>
        <p:nvSpPr>
          <p:cNvPr id="3" name="Content Placeholder 2"/>
          <p:cNvSpPr>
            <a:spLocks noGrp="1"/>
          </p:cNvSpPr>
          <p:nvPr>
            <p:ph idx="1"/>
          </p:nvPr>
        </p:nvSpPr>
        <p:spPr>
          <a:xfrm>
            <a:off x="838200" y="1825625"/>
            <a:ext cx="10515600" cy="2575894"/>
          </a:xfrm>
        </p:spPr>
        <p:txBody>
          <a:bodyPr>
            <a:normAutofit/>
          </a:bodyPr>
          <a:lstStyle/>
          <a:p>
            <a:r>
              <a:rPr lang="en-US"/>
              <a:t>I created an Alloy model</a:t>
            </a:r>
          </a:p>
          <a:p>
            <a:r>
              <a:rPr lang="en-US"/>
              <a:t>I then implemented the software</a:t>
            </a:r>
          </a:p>
          <a:p>
            <a:r>
              <a:rPr lang="en-US"/>
              <a:t>Just because the model is rock-solid, doesn't necessarily mean the ensuing software implementation will be rock-solid. Right? I might do a lousy job implementing it. </a:t>
            </a:r>
          </a:p>
          <a:p>
            <a:endParaRPr lang="en-US"/>
          </a:p>
        </p:txBody>
      </p:sp>
    </p:spTree>
    <p:extLst>
      <p:ext uri="{BB962C8B-B14F-4D97-AF65-F5344CB8AC3E}">
        <p14:creationId xmlns:p14="http://schemas.microsoft.com/office/powerpoint/2010/main" val="187535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Two reasons the software is likely to be more dependable than if you hadn’t created a model</a:t>
            </a:r>
          </a:p>
        </p:txBody>
      </p:sp>
      <p:sp>
        <p:nvSpPr>
          <p:cNvPr id="3" name="Content Placeholder 2"/>
          <p:cNvSpPr>
            <a:spLocks noGrp="1"/>
          </p:cNvSpPr>
          <p:nvPr>
            <p:ph idx="1"/>
          </p:nvPr>
        </p:nvSpPr>
        <p:spPr/>
        <p:txBody>
          <a:bodyPr/>
          <a:lstStyle/>
          <a:p>
            <a:r>
              <a:rPr lang="en-US"/>
              <a:t>You can show that each code module meets its model specification. </a:t>
            </a:r>
          </a:p>
          <a:p>
            <a:r>
              <a:rPr lang="en-US"/>
              <a:t>If you have a clear and simple model, then it’s more likely that the implementation will be straightforward and the credibility of more low cost and incomplete analysis such as testing will be higher. </a:t>
            </a:r>
          </a:p>
        </p:txBody>
      </p:sp>
    </p:spTree>
    <p:extLst>
      <p:ext uri="{BB962C8B-B14F-4D97-AF65-F5344CB8AC3E}">
        <p14:creationId xmlns:p14="http://schemas.microsoft.com/office/powerpoint/2010/main" val="3454506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409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When, What, Why  create system and software models</vt:lpstr>
      <vt:lpstr>Contents</vt:lpstr>
      <vt:lpstr>When to model?</vt:lpstr>
      <vt:lpstr>What to model?</vt:lpstr>
      <vt:lpstr>PowerPoint Presentation</vt:lpstr>
      <vt:lpstr>Why model? Does modeling lead to more dependable software? </vt:lpstr>
      <vt:lpstr>Two reasons the software is likely to be more dependable than if you hadn’t created 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create software models?</dc:title>
  <dc:creator>Costello, Roger L.</dc:creator>
  <cp:lastModifiedBy>Costello, Roger L.</cp:lastModifiedBy>
  <cp:revision>43</cp:revision>
  <dcterms:created xsi:type="dcterms:W3CDTF">2017-09-10T13:19:33Z</dcterms:created>
  <dcterms:modified xsi:type="dcterms:W3CDTF">2018-03-26T19:48:31Z</dcterms:modified>
</cp:coreProperties>
</file>