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266" r:id="rId3"/>
    <p:sldId id="267" r:id="rId4"/>
    <p:sldId id="268" r:id="rId5"/>
    <p:sldId id="269" r:id="rId6"/>
    <p:sldId id="270" r:id="rId7"/>
    <p:sldId id="271" r:id="rId8"/>
    <p:sldId id="272" r:id="rId9"/>
    <p:sldId id="273" r:id="rId10"/>
    <p:sldId id="293" r:id="rId11"/>
    <p:sldId id="294" r:id="rId12"/>
    <p:sldId id="295" r:id="rId13"/>
    <p:sldId id="274" r:id="rId14"/>
    <p:sldId id="275" r:id="rId15"/>
    <p:sldId id="276" r:id="rId16"/>
    <p:sldId id="307" r:id="rId17"/>
    <p:sldId id="277" r:id="rId18"/>
    <p:sldId id="278" r:id="rId19"/>
    <p:sldId id="292" r:id="rId20"/>
    <p:sldId id="279" r:id="rId21"/>
    <p:sldId id="280" r:id="rId22"/>
    <p:sldId id="315" r:id="rId23"/>
    <p:sldId id="281" r:id="rId24"/>
    <p:sldId id="282" r:id="rId25"/>
    <p:sldId id="283" r:id="rId26"/>
    <p:sldId id="317" r:id="rId27"/>
    <p:sldId id="316" r:id="rId28"/>
    <p:sldId id="287" r:id="rId29"/>
    <p:sldId id="296" r:id="rId30"/>
    <p:sldId id="285" r:id="rId31"/>
    <p:sldId id="318" r:id="rId32"/>
    <p:sldId id="286" r:id="rId33"/>
    <p:sldId id="288" r:id="rId34"/>
    <p:sldId id="289" r:id="rId35"/>
    <p:sldId id="290" r:id="rId36"/>
    <p:sldId id="291" r:id="rId37"/>
    <p:sldId id="297" r:id="rId38"/>
    <p:sldId id="298" r:id="rId39"/>
    <p:sldId id="299" r:id="rId40"/>
    <p:sldId id="300" r:id="rId41"/>
    <p:sldId id="301" r:id="rId42"/>
    <p:sldId id="302" r:id="rId43"/>
    <p:sldId id="303" r:id="rId44"/>
    <p:sldId id="306" r:id="rId45"/>
    <p:sldId id="304" r:id="rId46"/>
    <p:sldId id="305" r:id="rId47"/>
    <p:sldId id="320" r:id="rId48"/>
    <p:sldId id="319" r:id="rId49"/>
    <p:sldId id="321" r:id="rId50"/>
    <p:sldId id="322" r:id="rId51"/>
    <p:sldId id="323" r:id="rId52"/>
    <p:sldId id="324" r:id="rId53"/>
    <p:sldId id="325" r:id="rId54"/>
    <p:sldId id="326" r:id="rId55"/>
    <p:sldId id="327" r:id="rId56"/>
    <p:sldId id="328" r:id="rId57"/>
    <p:sldId id="329" r:id="rId58"/>
    <p:sldId id="330" r:id="rId59"/>
    <p:sldId id="331" r:id="rId60"/>
    <p:sldId id="332" r:id="rId61"/>
    <p:sldId id="333" r:id="rId62"/>
    <p:sldId id="336" r:id="rId63"/>
    <p:sldId id="334" r:id="rId64"/>
    <p:sldId id="335" r:id="rId65"/>
    <p:sldId id="337" r:id="rId66"/>
    <p:sldId id="338" r:id="rId67"/>
    <p:sldId id="339" r:id="rId68"/>
    <p:sldId id="340" r:id="rId69"/>
    <p:sldId id="341" r:id="rId70"/>
    <p:sldId id="342" r:id="rId71"/>
    <p:sldId id="343" r:id="rId72"/>
    <p:sldId id="344" r:id="rId73"/>
    <p:sldId id="345" r:id="rId74"/>
    <p:sldId id="346" r:id="rId75"/>
    <p:sldId id="347" r:id="rId76"/>
    <p:sldId id="348" r:id="rId77"/>
    <p:sldId id="349" r:id="rId78"/>
    <p:sldId id="350" r:id="rId79"/>
    <p:sldId id="351" r:id="rId80"/>
    <p:sldId id="352" r:id="rId81"/>
    <p:sldId id="353" r:id="rId82"/>
    <p:sldId id="354" r:id="rId83"/>
    <p:sldId id="355" r:id="rId84"/>
    <p:sldId id="356" r:id="rId85"/>
    <p:sldId id="357" r:id="rId86"/>
    <p:sldId id="358" r:id="rId87"/>
    <p:sldId id="359"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54B975-9E19-404B-A8DF-B4D8C7DE1B4C}" type="datetimeFigureOut">
              <a:rPr lang="en-US" smtClean="0"/>
              <a:t>7/14/2018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0ACBB1-3F6C-4482-A55F-DAB4B0E98738}" type="slidenum">
              <a:rPr lang="en-US" smtClean="0"/>
              <a:t>‹#›</a:t>
            </a:fld>
            <a:endParaRPr lang="en-US"/>
          </a:p>
        </p:txBody>
      </p:sp>
    </p:spTree>
    <p:extLst>
      <p:ext uri="{BB962C8B-B14F-4D97-AF65-F5344CB8AC3E}">
        <p14:creationId xmlns:p14="http://schemas.microsoft.com/office/powerpoint/2010/main" val="1262738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0ACBB1-3F6C-4482-A55F-DAB4B0E98738}" type="slidenum">
              <a:rPr lang="en-US" smtClean="0"/>
              <a:t>44</a:t>
            </a:fld>
            <a:endParaRPr lang="en-US"/>
          </a:p>
        </p:txBody>
      </p:sp>
    </p:spTree>
    <p:extLst>
      <p:ext uri="{BB962C8B-B14F-4D97-AF65-F5344CB8AC3E}">
        <p14:creationId xmlns:p14="http://schemas.microsoft.com/office/powerpoint/2010/main" val="1907043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0ACBB1-3F6C-4482-A55F-DAB4B0E98738}" type="slidenum">
              <a:rPr lang="en-US" smtClean="0"/>
              <a:t>45</a:t>
            </a:fld>
            <a:endParaRPr lang="en-US"/>
          </a:p>
        </p:txBody>
      </p:sp>
    </p:spTree>
    <p:extLst>
      <p:ext uri="{BB962C8B-B14F-4D97-AF65-F5344CB8AC3E}">
        <p14:creationId xmlns:p14="http://schemas.microsoft.com/office/powerpoint/2010/main" val="2624486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1509-AD58-4902-8402-AB4522DE9C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EE43CF-84C0-44EE-A53A-5916E9C225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5A7A98-64F2-4DF7-9B6E-A904E41FD69E}"/>
              </a:ext>
            </a:extLst>
          </p:cNvPr>
          <p:cNvSpPr>
            <a:spLocks noGrp="1"/>
          </p:cNvSpPr>
          <p:nvPr>
            <p:ph type="dt" sz="half" idx="10"/>
          </p:nvPr>
        </p:nvSpPr>
        <p:spPr/>
        <p:txBody>
          <a:bodyPr/>
          <a:lstStyle/>
          <a:p>
            <a:fld id="{FE670370-9098-434B-933E-E601D5883EA8}" type="datetimeFigureOut">
              <a:rPr lang="en-US" smtClean="0"/>
              <a:t>7/14/2018</a:t>
            </a:fld>
            <a:endParaRPr lang="en-US"/>
          </a:p>
        </p:txBody>
      </p:sp>
      <p:sp>
        <p:nvSpPr>
          <p:cNvPr id="5" name="Footer Placeholder 4">
            <a:extLst>
              <a:ext uri="{FF2B5EF4-FFF2-40B4-BE49-F238E27FC236}">
                <a16:creationId xmlns:a16="http://schemas.microsoft.com/office/drawing/2014/main" id="{7A1F8CCF-978B-43DF-8509-C01F46EA4F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A7F5C9-D29B-49F8-9DE3-D890823FB40E}"/>
              </a:ext>
            </a:extLst>
          </p:cNvPr>
          <p:cNvSpPr>
            <a:spLocks noGrp="1"/>
          </p:cNvSpPr>
          <p:nvPr>
            <p:ph type="sldNum" sz="quarter" idx="12"/>
          </p:nvPr>
        </p:nvSpPr>
        <p:spPr/>
        <p:txBody>
          <a:bodyPr/>
          <a:lstStyle/>
          <a:p>
            <a:fld id="{2122C4D7-A7BE-4A5A-8655-6122AD6D4B91}" type="slidenum">
              <a:rPr lang="en-US" smtClean="0"/>
              <a:t>‹#›</a:t>
            </a:fld>
            <a:endParaRPr lang="en-US"/>
          </a:p>
        </p:txBody>
      </p:sp>
    </p:spTree>
    <p:extLst>
      <p:ext uri="{BB962C8B-B14F-4D97-AF65-F5344CB8AC3E}">
        <p14:creationId xmlns:p14="http://schemas.microsoft.com/office/powerpoint/2010/main" val="4186317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B4CB4-63CA-419C-A4DF-276BF85FD8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74C561-B379-4B4A-B2AB-BAB2F6A4A77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0FDCA-7F8A-44FD-9A21-2AD03AD14383}"/>
              </a:ext>
            </a:extLst>
          </p:cNvPr>
          <p:cNvSpPr>
            <a:spLocks noGrp="1"/>
          </p:cNvSpPr>
          <p:nvPr>
            <p:ph type="dt" sz="half" idx="10"/>
          </p:nvPr>
        </p:nvSpPr>
        <p:spPr/>
        <p:txBody>
          <a:bodyPr/>
          <a:lstStyle/>
          <a:p>
            <a:fld id="{FE670370-9098-434B-933E-E601D5883EA8}" type="datetimeFigureOut">
              <a:rPr lang="en-US" smtClean="0"/>
              <a:t>7/14/2018</a:t>
            </a:fld>
            <a:endParaRPr lang="en-US"/>
          </a:p>
        </p:txBody>
      </p:sp>
      <p:sp>
        <p:nvSpPr>
          <p:cNvPr id="5" name="Footer Placeholder 4">
            <a:extLst>
              <a:ext uri="{FF2B5EF4-FFF2-40B4-BE49-F238E27FC236}">
                <a16:creationId xmlns:a16="http://schemas.microsoft.com/office/drawing/2014/main" id="{6C3B6635-5903-4784-8DB6-5FCEEA23A9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69D14-AEA2-46E1-97B2-85308DEFEA83}"/>
              </a:ext>
            </a:extLst>
          </p:cNvPr>
          <p:cNvSpPr>
            <a:spLocks noGrp="1"/>
          </p:cNvSpPr>
          <p:nvPr>
            <p:ph type="sldNum" sz="quarter" idx="12"/>
          </p:nvPr>
        </p:nvSpPr>
        <p:spPr/>
        <p:txBody>
          <a:bodyPr/>
          <a:lstStyle/>
          <a:p>
            <a:fld id="{2122C4D7-A7BE-4A5A-8655-6122AD6D4B91}" type="slidenum">
              <a:rPr lang="en-US" smtClean="0"/>
              <a:t>‹#›</a:t>
            </a:fld>
            <a:endParaRPr lang="en-US"/>
          </a:p>
        </p:txBody>
      </p:sp>
    </p:spTree>
    <p:extLst>
      <p:ext uri="{BB962C8B-B14F-4D97-AF65-F5344CB8AC3E}">
        <p14:creationId xmlns:p14="http://schemas.microsoft.com/office/powerpoint/2010/main" val="1756036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C15A21-B185-4845-BEDE-1E5E16B023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BF2549-20FF-4A7F-975C-F577551FC4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5C5D22-13B7-4BC2-A776-A2843A2FD692}"/>
              </a:ext>
            </a:extLst>
          </p:cNvPr>
          <p:cNvSpPr>
            <a:spLocks noGrp="1"/>
          </p:cNvSpPr>
          <p:nvPr>
            <p:ph type="dt" sz="half" idx="10"/>
          </p:nvPr>
        </p:nvSpPr>
        <p:spPr/>
        <p:txBody>
          <a:bodyPr/>
          <a:lstStyle/>
          <a:p>
            <a:fld id="{FE670370-9098-434B-933E-E601D5883EA8}" type="datetimeFigureOut">
              <a:rPr lang="en-US" smtClean="0"/>
              <a:t>7/14/2018</a:t>
            </a:fld>
            <a:endParaRPr lang="en-US"/>
          </a:p>
        </p:txBody>
      </p:sp>
      <p:sp>
        <p:nvSpPr>
          <p:cNvPr id="5" name="Footer Placeholder 4">
            <a:extLst>
              <a:ext uri="{FF2B5EF4-FFF2-40B4-BE49-F238E27FC236}">
                <a16:creationId xmlns:a16="http://schemas.microsoft.com/office/drawing/2014/main" id="{44F6C4D8-9B48-497D-A607-EFD1E0F4F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48BCA0-99D0-4177-AD05-35313AC81653}"/>
              </a:ext>
            </a:extLst>
          </p:cNvPr>
          <p:cNvSpPr>
            <a:spLocks noGrp="1"/>
          </p:cNvSpPr>
          <p:nvPr>
            <p:ph type="sldNum" sz="quarter" idx="12"/>
          </p:nvPr>
        </p:nvSpPr>
        <p:spPr/>
        <p:txBody>
          <a:bodyPr/>
          <a:lstStyle/>
          <a:p>
            <a:fld id="{2122C4D7-A7BE-4A5A-8655-6122AD6D4B91}" type="slidenum">
              <a:rPr lang="en-US" smtClean="0"/>
              <a:t>‹#›</a:t>
            </a:fld>
            <a:endParaRPr lang="en-US"/>
          </a:p>
        </p:txBody>
      </p:sp>
    </p:spTree>
    <p:extLst>
      <p:ext uri="{BB962C8B-B14F-4D97-AF65-F5344CB8AC3E}">
        <p14:creationId xmlns:p14="http://schemas.microsoft.com/office/powerpoint/2010/main" val="108710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015F-F955-4D66-AC54-76A404A89C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F74955-8685-4CC8-A247-7BA53057DE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633EAB-B2AE-4793-92B9-C3A1713C7926}"/>
              </a:ext>
            </a:extLst>
          </p:cNvPr>
          <p:cNvSpPr>
            <a:spLocks noGrp="1"/>
          </p:cNvSpPr>
          <p:nvPr>
            <p:ph type="dt" sz="half" idx="10"/>
          </p:nvPr>
        </p:nvSpPr>
        <p:spPr/>
        <p:txBody>
          <a:bodyPr/>
          <a:lstStyle/>
          <a:p>
            <a:fld id="{FE670370-9098-434B-933E-E601D5883EA8}" type="datetimeFigureOut">
              <a:rPr lang="en-US" smtClean="0"/>
              <a:t>7/14/2018</a:t>
            </a:fld>
            <a:endParaRPr lang="en-US"/>
          </a:p>
        </p:txBody>
      </p:sp>
      <p:sp>
        <p:nvSpPr>
          <p:cNvPr id="5" name="Footer Placeholder 4">
            <a:extLst>
              <a:ext uri="{FF2B5EF4-FFF2-40B4-BE49-F238E27FC236}">
                <a16:creationId xmlns:a16="http://schemas.microsoft.com/office/drawing/2014/main" id="{A87A7C70-EB7A-4205-A99A-6193D1CD1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BE616-BC7C-44FC-B6E8-5AF607A99AB2}"/>
              </a:ext>
            </a:extLst>
          </p:cNvPr>
          <p:cNvSpPr>
            <a:spLocks noGrp="1"/>
          </p:cNvSpPr>
          <p:nvPr>
            <p:ph type="sldNum" sz="quarter" idx="12"/>
          </p:nvPr>
        </p:nvSpPr>
        <p:spPr/>
        <p:txBody>
          <a:bodyPr/>
          <a:lstStyle/>
          <a:p>
            <a:fld id="{2122C4D7-A7BE-4A5A-8655-6122AD6D4B91}" type="slidenum">
              <a:rPr lang="en-US" smtClean="0"/>
              <a:t>‹#›</a:t>
            </a:fld>
            <a:endParaRPr lang="en-US"/>
          </a:p>
        </p:txBody>
      </p:sp>
    </p:spTree>
    <p:extLst>
      <p:ext uri="{BB962C8B-B14F-4D97-AF65-F5344CB8AC3E}">
        <p14:creationId xmlns:p14="http://schemas.microsoft.com/office/powerpoint/2010/main" val="1472932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67EA4-6163-410D-98A5-22A0F9A11B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527EFD-BB37-4DE2-AA10-D1A206CAAF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CE50FFB-15FA-4A55-9124-243D533A2E71}"/>
              </a:ext>
            </a:extLst>
          </p:cNvPr>
          <p:cNvSpPr>
            <a:spLocks noGrp="1"/>
          </p:cNvSpPr>
          <p:nvPr>
            <p:ph type="dt" sz="half" idx="10"/>
          </p:nvPr>
        </p:nvSpPr>
        <p:spPr/>
        <p:txBody>
          <a:bodyPr/>
          <a:lstStyle/>
          <a:p>
            <a:fld id="{FE670370-9098-434B-933E-E601D5883EA8}" type="datetimeFigureOut">
              <a:rPr lang="en-US" smtClean="0"/>
              <a:t>7/14/2018</a:t>
            </a:fld>
            <a:endParaRPr lang="en-US"/>
          </a:p>
        </p:txBody>
      </p:sp>
      <p:sp>
        <p:nvSpPr>
          <p:cNvPr id="5" name="Footer Placeholder 4">
            <a:extLst>
              <a:ext uri="{FF2B5EF4-FFF2-40B4-BE49-F238E27FC236}">
                <a16:creationId xmlns:a16="http://schemas.microsoft.com/office/drawing/2014/main" id="{3511DE70-7C5E-4AC7-9662-B20112F35E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0A43C-ABC1-4323-980D-906B088A019D}"/>
              </a:ext>
            </a:extLst>
          </p:cNvPr>
          <p:cNvSpPr>
            <a:spLocks noGrp="1"/>
          </p:cNvSpPr>
          <p:nvPr>
            <p:ph type="sldNum" sz="quarter" idx="12"/>
          </p:nvPr>
        </p:nvSpPr>
        <p:spPr/>
        <p:txBody>
          <a:bodyPr/>
          <a:lstStyle/>
          <a:p>
            <a:fld id="{2122C4D7-A7BE-4A5A-8655-6122AD6D4B91}" type="slidenum">
              <a:rPr lang="en-US" smtClean="0"/>
              <a:t>‹#›</a:t>
            </a:fld>
            <a:endParaRPr lang="en-US"/>
          </a:p>
        </p:txBody>
      </p:sp>
    </p:spTree>
    <p:extLst>
      <p:ext uri="{BB962C8B-B14F-4D97-AF65-F5344CB8AC3E}">
        <p14:creationId xmlns:p14="http://schemas.microsoft.com/office/powerpoint/2010/main" val="2356837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B1D38-347E-4D0E-AFAE-7B4A9D69DF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03D7A5-BAB0-4BD1-B375-660143016A1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581DFB-4750-4947-AF3A-77D4429CAD9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E9EC5A-6519-4234-89FB-0D31C2704001}"/>
              </a:ext>
            </a:extLst>
          </p:cNvPr>
          <p:cNvSpPr>
            <a:spLocks noGrp="1"/>
          </p:cNvSpPr>
          <p:nvPr>
            <p:ph type="dt" sz="half" idx="10"/>
          </p:nvPr>
        </p:nvSpPr>
        <p:spPr/>
        <p:txBody>
          <a:bodyPr/>
          <a:lstStyle/>
          <a:p>
            <a:fld id="{FE670370-9098-434B-933E-E601D5883EA8}" type="datetimeFigureOut">
              <a:rPr lang="en-US" smtClean="0"/>
              <a:t>7/14/2018</a:t>
            </a:fld>
            <a:endParaRPr lang="en-US"/>
          </a:p>
        </p:txBody>
      </p:sp>
      <p:sp>
        <p:nvSpPr>
          <p:cNvPr id="6" name="Footer Placeholder 5">
            <a:extLst>
              <a:ext uri="{FF2B5EF4-FFF2-40B4-BE49-F238E27FC236}">
                <a16:creationId xmlns:a16="http://schemas.microsoft.com/office/drawing/2014/main" id="{2B2D67BB-393C-4419-9D01-DDBACABCF1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F17449-E81E-4F33-AE01-977589947432}"/>
              </a:ext>
            </a:extLst>
          </p:cNvPr>
          <p:cNvSpPr>
            <a:spLocks noGrp="1"/>
          </p:cNvSpPr>
          <p:nvPr>
            <p:ph type="sldNum" sz="quarter" idx="12"/>
          </p:nvPr>
        </p:nvSpPr>
        <p:spPr/>
        <p:txBody>
          <a:bodyPr/>
          <a:lstStyle/>
          <a:p>
            <a:fld id="{2122C4D7-A7BE-4A5A-8655-6122AD6D4B91}" type="slidenum">
              <a:rPr lang="en-US" smtClean="0"/>
              <a:t>‹#›</a:t>
            </a:fld>
            <a:endParaRPr lang="en-US"/>
          </a:p>
        </p:txBody>
      </p:sp>
    </p:spTree>
    <p:extLst>
      <p:ext uri="{BB962C8B-B14F-4D97-AF65-F5344CB8AC3E}">
        <p14:creationId xmlns:p14="http://schemas.microsoft.com/office/powerpoint/2010/main" val="401637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3ACF8-9931-4EA5-9D59-3B1E9559DF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EF084A-1898-43A9-AFBF-349E3B0A64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3FB1D7D-16F3-41FD-9F82-D34C13A8E89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2B8C5F-417E-42F1-93BE-60CFC8C050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3303AD5-C2B1-4FD6-A0D3-ADC65B730B5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9AD82D-5948-4C18-B653-D4570305D2D8}"/>
              </a:ext>
            </a:extLst>
          </p:cNvPr>
          <p:cNvSpPr>
            <a:spLocks noGrp="1"/>
          </p:cNvSpPr>
          <p:nvPr>
            <p:ph type="dt" sz="half" idx="10"/>
          </p:nvPr>
        </p:nvSpPr>
        <p:spPr/>
        <p:txBody>
          <a:bodyPr/>
          <a:lstStyle/>
          <a:p>
            <a:fld id="{FE670370-9098-434B-933E-E601D5883EA8}" type="datetimeFigureOut">
              <a:rPr lang="en-US" smtClean="0"/>
              <a:t>7/14/2018</a:t>
            </a:fld>
            <a:endParaRPr lang="en-US"/>
          </a:p>
        </p:txBody>
      </p:sp>
      <p:sp>
        <p:nvSpPr>
          <p:cNvPr id="8" name="Footer Placeholder 7">
            <a:extLst>
              <a:ext uri="{FF2B5EF4-FFF2-40B4-BE49-F238E27FC236}">
                <a16:creationId xmlns:a16="http://schemas.microsoft.com/office/drawing/2014/main" id="{8D2F2C1F-3B94-4460-9D94-2DB386AEF8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A6016D-659B-4346-B85E-FC81EB6F28C8}"/>
              </a:ext>
            </a:extLst>
          </p:cNvPr>
          <p:cNvSpPr>
            <a:spLocks noGrp="1"/>
          </p:cNvSpPr>
          <p:nvPr>
            <p:ph type="sldNum" sz="quarter" idx="12"/>
          </p:nvPr>
        </p:nvSpPr>
        <p:spPr/>
        <p:txBody>
          <a:bodyPr/>
          <a:lstStyle/>
          <a:p>
            <a:fld id="{2122C4D7-A7BE-4A5A-8655-6122AD6D4B91}" type="slidenum">
              <a:rPr lang="en-US" smtClean="0"/>
              <a:t>‹#›</a:t>
            </a:fld>
            <a:endParaRPr lang="en-US"/>
          </a:p>
        </p:txBody>
      </p:sp>
    </p:spTree>
    <p:extLst>
      <p:ext uri="{BB962C8B-B14F-4D97-AF65-F5344CB8AC3E}">
        <p14:creationId xmlns:p14="http://schemas.microsoft.com/office/powerpoint/2010/main" val="112043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1AAA-1F53-4F4B-B6D8-7CEE6B400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78DE5C-B2A7-4241-906E-AD0D864BAC5C}"/>
              </a:ext>
            </a:extLst>
          </p:cNvPr>
          <p:cNvSpPr>
            <a:spLocks noGrp="1"/>
          </p:cNvSpPr>
          <p:nvPr>
            <p:ph type="dt" sz="half" idx="10"/>
          </p:nvPr>
        </p:nvSpPr>
        <p:spPr/>
        <p:txBody>
          <a:bodyPr/>
          <a:lstStyle/>
          <a:p>
            <a:fld id="{FE670370-9098-434B-933E-E601D5883EA8}" type="datetimeFigureOut">
              <a:rPr lang="en-US" smtClean="0"/>
              <a:t>7/14/2018</a:t>
            </a:fld>
            <a:endParaRPr lang="en-US"/>
          </a:p>
        </p:txBody>
      </p:sp>
      <p:sp>
        <p:nvSpPr>
          <p:cNvPr id="4" name="Footer Placeholder 3">
            <a:extLst>
              <a:ext uri="{FF2B5EF4-FFF2-40B4-BE49-F238E27FC236}">
                <a16:creationId xmlns:a16="http://schemas.microsoft.com/office/drawing/2014/main" id="{EE28D1C5-EB20-4023-8F3A-B31292DBA0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CA5841-5EBE-4EF7-ADC9-183EAD5DB8FE}"/>
              </a:ext>
            </a:extLst>
          </p:cNvPr>
          <p:cNvSpPr>
            <a:spLocks noGrp="1"/>
          </p:cNvSpPr>
          <p:nvPr>
            <p:ph type="sldNum" sz="quarter" idx="12"/>
          </p:nvPr>
        </p:nvSpPr>
        <p:spPr/>
        <p:txBody>
          <a:bodyPr/>
          <a:lstStyle/>
          <a:p>
            <a:fld id="{2122C4D7-A7BE-4A5A-8655-6122AD6D4B91}" type="slidenum">
              <a:rPr lang="en-US" smtClean="0"/>
              <a:t>‹#›</a:t>
            </a:fld>
            <a:endParaRPr lang="en-US"/>
          </a:p>
        </p:txBody>
      </p:sp>
    </p:spTree>
    <p:extLst>
      <p:ext uri="{BB962C8B-B14F-4D97-AF65-F5344CB8AC3E}">
        <p14:creationId xmlns:p14="http://schemas.microsoft.com/office/powerpoint/2010/main" val="24306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6DB0E-7B6C-463B-8F80-DA922560A419}"/>
              </a:ext>
            </a:extLst>
          </p:cNvPr>
          <p:cNvSpPr>
            <a:spLocks noGrp="1"/>
          </p:cNvSpPr>
          <p:nvPr>
            <p:ph type="dt" sz="half" idx="10"/>
          </p:nvPr>
        </p:nvSpPr>
        <p:spPr/>
        <p:txBody>
          <a:bodyPr/>
          <a:lstStyle/>
          <a:p>
            <a:fld id="{FE670370-9098-434B-933E-E601D5883EA8}" type="datetimeFigureOut">
              <a:rPr lang="en-US" smtClean="0"/>
              <a:t>7/14/2018</a:t>
            </a:fld>
            <a:endParaRPr lang="en-US"/>
          </a:p>
        </p:txBody>
      </p:sp>
      <p:sp>
        <p:nvSpPr>
          <p:cNvPr id="3" name="Footer Placeholder 2">
            <a:extLst>
              <a:ext uri="{FF2B5EF4-FFF2-40B4-BE49-F238E27FC236}">
                <a16:creationId xmlns:a16="http://schemas.microsoft.com/office/drawing/2014/main" id="{FC4FC77F-2E13-48F9-8BA5-DC1A4AE27C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B879BC-2E7A-4005-B4FF-EEA952ED0FB8}"/>
              </a:ext>
            </a:extLst>
          </p:cNvPr>
          <p:cNvSpPr>
            <a:spLocks noGrp="1"/>
          </p:cNvSpPr>
          <p:nvPr>
            <p:ph type="sldNum" sz="quarter" idx="12"/>
          </p:nvPr>
        </p:nvSpPr>
        <p:spPr/>
        <p:txBody>
          <a:bodyPr/>
          <a:lstStyle/>
          <a:p>
            <a:fld id="{2122C4D7-A7BE-4A5A-8655-6122AD6D4B91}" type="slidenum">
              <a:rPr lang="en-US" smtClean="0"/>
              <a:t>‹#›</a:t>
            </a:fld>
            <a:endParaRPr lang="en-US"/>
          </a:p>
        </p:txBody>
      </p:sp>
    </p:spTree>
    <p:extLst>
      <p:ext uri="{BB962C8B-B14F-4D97-AF65-F5344CB8AC3E}">
        <p14:creationId xmlns:p14="http://schemas.microsoft.com/office/powerpoint/2010/main" val="2579215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236CA-9AFE-454B-ACD6-E5E4E06EFE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CBD133-D8AB-4A07-BD22-3E44CFF29B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F28198-4E3F-4F40-BF73-5B841BC4B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D1D5B9-5324-444C-91D6-AAAD5984926F}"/>
              </a:ext>
            </a:extLst>
          </p:cNvPr>
          <p:cNvSpPr>
            <a:spLocks noGrp="1"/>
          </p:cNvSpPr>
          <p:nvPr>
            <p:ph type="dt" sz="half" idx="10"/>
          </p:nvPr>
        </p:nvSpPr>
        <p:spPr/>
        <p:txBody>
          <a:bodyPr/>
          <a:lstStyle/>
          <a:p>
            <a:fld id="{FE670370-9098-434B-933E-E601D5883EA8}" type="datetimeFigureOut">
              <a:rPr lang="en-US" smtClean="0"/>
              <a:t>7/14/2018</a:t>
            </a:fld>
            <a:endParaRPr lang="en-US"/>
          </a:p>
        </p:txBody>
      </p:sp>
      <p:sp>
        <p:nvSpPr>
          <p:cNvPr id="6" name="Footer Placeholder 5">
            <a:extLst>
              <a:ext uri="{FF2B5EF4-FFF2-40B4-BE49-F238E27FC236}">
                <a16:creationId xmlns:a16="http://schemas.microsoft.com/office/drawing/2014/main" id="{7DA79BEE-F3DC-44B9-A7E9-1174D9DB15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6FE2D0-302F-4113-8212-41EF05A3EAD3}"/>
              </a:ext>
            </a:extLst>
          </p:cNvPr>
          <p:cNvSpPr>
            <a:spLocks noGrp="1"/>
          </p:cNvSpPr>
          <p:nvPr>
            <p:ph type="sldNum" sz="quarter" idx="12"/>
          </p:nvPr>
        </p:nvSpPr>
        <p:spPr/>
        <p:txBody>
          <a:bodyPr/>
          <a:lstStyle/>
          <a:p>
            <a:fld id="{2122C4D7-A7BE-4A5A-8655-6122AD6D4B91}" type="slidenum">
              <a:rPr lang="en-US" smtClean="0"/>
              <a:t>‹#›</a:t>
            </a:fld>
            <a:endParaRPr lang="en-US"/>
          </a:p>
        </p:txBody>
      </p:sp>
    </p:spTree>
    <p:extLst>
      <p:ext uri="{BB962C8B-B14F-4D97-AF65-F5344CB8AC3E}">
        <p14:creationId xmlns:p14="http://schemas.microsoft.com/office/powerpoint/2010/main" val="1460306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D53DA-C4C0-4ECA-A568-3435165CEB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757C95-D46E-4A7B-825C-AD6441F65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8B6B8E-8EDA-4206-A271-B515B318E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14B8A6-398E-4168-956C-57E3FEA25FB0}"/>
              </a:ext>
            </a:extLst>
          </p:cNvPr>
          <p:cNvSpPr>
            <a:spLocks noGrp="1"/>
          </p:cNvSpPr>
          <p:nvPr>
            <p:ph type="dt" sz="half" idx="10"/>
          </p:nvPr>
        </p:nvSpPr>
        <p:spPr/>
        <p:txBody>
          <a:bodyPr/>
          <a:lstStyle/>
          <a:p>
            <a:fld id="{FE670370-9098-434B-933E-E601D5883EA8}" type="datetimeFigureOut">
              <a:rPr lang="en-US" smtClean="0"/>
              <a:t>7/14/2018</a:t>
            </a:fld>
            <a:endParaRPr lang="en-US"/>
          </a:p>
        </p:txBody>
      </p:sp>
      <p:sp>
        <p:nvSpPr>
          <p:cNvPr id="6" name="Footer Placeholder 5">
            <a:extLst>
              <a:ext uri="{FF2B5EF4-FFF2-40B4-BE49-F238E27FC236}">
                <a16:creationId xmlns:a16="http://schemas.microsoft.com/office/drawing/2014/main" id="{6DB1A86E-418E-400B-B10A-B9BF5C032A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2FEEBE-1E55-4EA3-B5E5-26F5344135F2}"/>
              </a:ext>
            </a:extLst>
          </p:cNvPr>
          <p:cNvSpPr>
            <a:spLocks noGrp="1"/>
          </p:cNvSpPr>
          <p:nvPr>
            <p:ph type="sldNum" sz="quarter" idx="12"/>
          </p:nvPr>
        </p:nvSpPr>
        <p:spPr/>
        <p:txBody>
          <a:bodyPr/>
          <a:lstStyle/>
          <a:p>
            <a:fld id="{2122C4D7-A7BE-4A5A-8655-6122AD6D4B91}" type="slidenum">
              <a:rPr lang="en-US" smtClean="0"/>
              <a:t>‹#›</a:t>
            </a:fld>
            <a:endParaRPr lang="en-US"/>
          </a:p>
        </p:txBody>
      </p:sp>
    </p:spTree>
    <p:extLst>
      <p:ext uri="{BB962C8B-B14F-4D97-AF65-F5344CB8AC3E}">
        <p14:creationId xmlns:p14="http://schemas.microsoft.com/office/powerpoint/2010/main" val="3346856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1ECA1A-48BA-4494-8CA8-425D013114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FCF98C-C616-46DC-8F13-A9623D9B1D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96E4B8-CB64-44A2-AB2E-9410261E59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70370-9098-434B-933E-E601D5883EA8}" type="datetimeFigureOut">
              <a:rPr lang="en-US" smtClean="0"/>
              <a:t>7/14/2018</a:t>
            </a:fld>
            <a:endParaRPr lang="en-US"/>
          </a:p>
        </p:txBody>
      </p:sp>
      <p:sp>
        <p:nvSpPr>
          <p:cNvPr id="5" name="Footer Placeholder 4">
            <a:extLst>
              <a:ext uri="{FF2B5EF4-FFF2-40B4-BE49-F238E27FC236}">
                <a16:creationId xmlns:a16="http://schemas.microsoft.com/office/drawing/2014/main" id="{F43BE427-CC6F-4CBE-A89A-FB1181EFDA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8C41A0-C647-4645-9A90-1348AE1E9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22C4D7-A7BE-4A5A-8655-6122AD6D4B91}" type="slidenum">
              <a:rPr lang="en-US" smtClean="0"/>
              <a:t>‹#›</a:t>
            </a:fld>
            <a:endParaRPr lang="en-US"/>
          </a:p>
        </p:txBody>
      </p:sp>
    </p:spTree>
    <p:extLst>
      <p:ext uri="{BB962C8B-B14F-4D97-AF65-F5344CB8AC3E}">
        <p14:creationId xmlns:p14="http://schemas.microsoft.com/office/powerpoint/2010/main" val="2874398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568D2-8DA4-47BE-9886-8735E13FE18F}"/>
              </a:ext>
            </a:extLst>
          </p:cNvPr>
          <p:cNvSpPr>
            <a:spLocks noGrp="1"/>
          </p:cNvSpPr>
          <p:nvPr>
            <p:ph type="ctrTitle"/>
          </p:nvPr>
        </p:nvSpPr>
        <p:spPr>
          <a:xfrm>
            <a:off x="1523999" y="1704254"/>
            <a:ext cx="9144000" cy="2387600"/>
          </a:xfrm>
        </p:spPr>
        <p:txBody>
          <a:bodyPr>
            <a:normAutofit fontScale="90000"/>
          </a:bodyPr>
          <a:lstStyle/>
          <a:p>
            <a:r>
              <a:rPr lang="en-US"/>
              <a:t>Use Alloy to model and find a solution to the Farmer, Goat, Cabbage, and Wolf problem</a:t>
            </a:r>
          </a:p>
        </p:txBody>
      </p:sp>
      <p:sp>
        <p:nvSpPr>
          <p:cNvPr id="3" name="Subtitle 2">
            <a:extLst>
              <a:ext uri="{FF2B5EF4-FFF2-40B4-BE49-F238E27FC236}">
                <a16:creationId xmlns:a16="http://schemas.microsoft.com/office/drawing/2014/main" id="{ED9C8D97-9056-4291-9C4F-B10BCA2BADE3}"/>
              </a:ext>
            </a:extLst>
          </p:cNvPr>
          <p:cNvSpPr>
            <a:spLocks noGrp="1"/>
          </p:cNvSpPr>
          <p:nvPr>
            <p:ph type="subTitle" idx="1"/>
          </p:nvPr>
        </p:nvSpPr>
        <p:spPr>
          <a:xfrm>
            <a:off x="9368443" y="5730096"/>
            <a:ext cx="2599113" cy="936711"/>
          </a:xfrm>
        </p:spPr>
        <p:txBody>
          <a:bodyPr/>
          <a:lstStyle/>
          <a:p>
            <a:r>
              <a:rPr lang="en-US">
                <a:solidFill>
                  <a:schemeClr val="bg1">
                    <a:lumMod val="65000"/>
                  </a:schemeClr>
                </a:solidFill>
              </a:rPr>
              <a:t>Roger L. Costello</a:t>
            </a:r>
          </a:p>
          <a:p>
            <a:r>
              <a:rPr lang="en-US">
                <a:solidFill>
                  <a:schemeClr val="bg1">
                    <a:lumMod val="65000"/>
                  </a:schemeClr>
                </a:solidFill>
              </a:rPr>
              <a:t>July 14, 2018</a:t>
            </a:r>
          </a:p>
        </p:txBody>
      </p:sp>
    </p:spTree>
    <p:extLst>
      <p:ext uri="{BB962C8B-B14F-4D97-AF65-F5344CB8AC3E}">
        <p14:creationId xmlns:p14="http://schemas.microsoft.com/office/powerpoint/2010/main" val="2688274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AEC14B-6A66-4671-A705-1FF21B382956}"/>
              </a:ext>
            </a:extLst>
          </p:cNvPr>
          <p:cNvPicPr>
            <a:picLocks noChangeAspect="1"/>
          </p:cNvPicPr>
          <p:nvPr/>
        </p:nvPicPr>
        <p:blipFill>
          <a:blip r:embed="rId2"/>
          <a:stretch>
            <a:fillRect/>
          </a:stretch>
        </p:blipFill>
        <p:spPr>
          <a:xfrm>
            <a:off x="1691258" y="1690688"/>
            <a:ext cx="8809484" cy="4755292"/>
          </a:xfrm>
          <a:prstGeom prst="rect">
            <a:avLst/>
          </a:prstGeom>
        </p:spPr>
      </p:pic>
      <p:sp>
        <p:nvSpPr>
          <p:cNvPr id="4" name="Freeform: Shape 3">
            <a:extLst>
              <a:ext uri="{FF2B5EF4-FFF2-40B4-BE49-F238E27FC236}">
                <a16:creationId xmlns:a16="http://schemas.microsoft.com/office/drawing/2014/main" id="{1CBCA184-796D-4308-8E61-7135B8B1122F}"/>
              </a:ext>
            </a:extLst>
          </p:cNvPr>
          <p:cNvSpPr/>
          <p:nvPr/>
        </p:nvSpPr>
        <p:spPr>
          <a:xfrm>
            <a:off x="1379913" y="1329304"/>
            <a:ext cx="4505498" cy="2261794"/>
          </a:xfrm>
          <a:custGeom>
            <a:avLst/>
            <a:gdLst>
              <a:gd name="connsiteX0" fmla="*/ 1413163 w 4505498"/>
              <a:gd name="connsiteY0" fmla="*/ 732 h 2261794"/>
              <a:gd name="connsiteX1" fmla="*/ 864523 w 4505498"/>
              <a:gd name="connsiteY1" fmla="*/ 17358 h 2261794"/>
              <a:gd name="connsiteX2" fmla="*/ 781396 w 4505498"/>
              <a:gd name="connsiteY2" fmla="*/ 50609 h 2261794"/>
              <a:gd name="connsiteX3" fmla="*/ 731520 w 4505498"/>
              <a:gd name="connsiteY3" fmla="*/ 67234 h 2261794"/>
              <a:gd name="connsiteX4" fmla="*/ 581891 w 4505498"/>
              <a:gd name="connsiteY4" fmla="*/ 117111 h 2261794"/>
              <a:gd name="connsiteX5" fmla="*/ 515389 w 4505498"/>
              <a:gd name="connsiteY5" fmla="*/ 166987 h 2261794"/>
              <a:gd name="connsiteX6" fmla="*/ 448887 w 4505498"/>
              <a:gd name="connsiteY6" fmla="*/ 183612 h 2261794"/>
              <a:gd name="connsiteX7" fmla="*/ 399011 w 4505498"/>
              <a:gd name="connsiteY7" fmla="*/ 200238 h 2261794"/>
              <a:gd name="connsiteX8" fmla="*/ 349134 w 4505498"/>
              <a:gd name="connsiteY8" fmla="*/ 266740 h 2261794"/>
              <a:gd name="connsiteX9" fmla="*/ 282632 w 4505498"/>
              <a:gd name="connsiteY9" fmla="*/ 366492 h 2261794"/>
              <a:gd name="connsiteX10" fmla="*/ 199505 w 4505498"/>
              <a:gd name="connsiteY10" fmla="*/ 466245 h 2261794"/>
              <a:gd name="connsiteX11" fmla="*/ 133003 w 4505498"/>
              <a:gd name="connsiteY11" fmla="*/ 649125 h 2261794"/>
              <a:gd name="connsiteX12" fmla="*/ 66502 w 4505498"/>
              <a:gd name="connsiteY12" fmla="*/ 748878 h 2261794"/>
              <a:gd name="connsiteX13" fmla="*/ 33251 w 4505498"/>
              <a:gd name="connsiteY13" fmla="*/ 798754 h 2261794"/>
              <a:gd name="connsiteX14" fmla="*/ 0 w 4505498"/>
              <a:gd name="connsiteY14" fmla="*/ 848631 h 2261794"/>
              <a:gd name="connsiteX15" fmla="*/ 49876 w 4505498"/>
              <a:gd name="connsiteY15" fmla="*/ 1630027 h 2261794"/>
              <a:gd name="connsiteX16" fmla="*/ 66502 w 4505498"/>
              <a:gd name="connsiteY16" fmla="*/ 1763031 h 2261794"/>
              <a:gd name="connsiteX17" fmla="*/ 116378 w 4505498"/>
              <a:gd name="connsiteY17" fmla="*/ 1829532 h 2261794"/>
              <a:gd name="connsiteX18" fmla="*/ 282632 w 4505498"/>
              <a:gd name="connsiteY18" fmla="*/ 1979161 h 2261794"/>
              <a:gd name="connsiteX19" fmla="*/ 332509 w 4505498"/>
              <a:gd name="connsiteY19" fmla="*/ 1995787 h 2261794"/>
              <a:gd name="connsiteX20" fmla="*/ 432262 w 4505498"/>
              <a:gd name="connsiteY20" fmla="*/ 2062289 h 2261794"/>
              <a:gd name="connsiteX21" fmla="*/ 532014 w 4505498"/>
              <a:gd name="connsiteY21" fmla="*/ 2095540 h 2261794"/>
              <a:gd name="connsiteX22" fmla="*/ 581891 w 4505498"/>
              <a:gd name="connsiteY22" fmla="*/ 2112165 h 2261794"/>
              <a:gd name="connsiteX23" fmla="*/ 648392 w 4505498"/>
              <a:gd name="connsiteY23" fmla="*/ 2128791 h 2261794"/>
              <a:gd name="connsiteX24" fmla="*/ 748145 w 4505498"/>
              <a:gd name="connsiteY24" fmla="*/ 2162041 h 2261794"/>
              <a:gd name="connsiteX25" fmla="*/ 864523 w 4505498"/>
              <a:gd name="connsiteY25" fmla="*/ 2178667 h 2261794"/>
              <a:gd name="connsiteX26" fmla="*/ 1230283 w 4505498"/>
              <a:gd name="connsiteY26" fmla="*/ 2211918 h 2261794"/>
              <a:gd name="connsiteX27" fmla="*/ 1413163 w 4505498"/>
              <a:gd name="connsiteY27" fmla="*/ 2245169 h 2261794"/>
              <a:gd name="connsiteX28" fmla="*/ 1645920 w 4505498"/>
              <a:gd name="connsiteY28" fmla="*/ 2228543 h 2261794"/>
              <a:gd name="connsiteX29" fmla="*/ 2477192 w 4505498"/>
              <a:gd name="connsiteY29" fmla="*/ 2245169 h 2261794"/>
              <a:gd name="connsiteX30" fmla="*/ 2560320 w 4505498"/>
              <a:gd name="connsiteY30" fmla="*/ 2261794 h 2261794"/>
              <a:gd name="connsiteX31" fmla="*/ 2992582 w 4505498"/>
              <a:gd name="connsiteY31" fmla="*/ 2245169 h 2261794"/>
              <a:gd name="connsiteX32" fmla="*/ 3042458 w 4505498"/>
              <a:gd name="connsiteY32" fmla="*/ 2211918 h 2261794"/>
              <a:gd name="connsiteX33" fmla="*/ 3192087 w 4505498"/>
              <a:gd name="connsiteY33" fmla="*/ 2162041 h 2261794"/>
              <a:gd name="connsiteX34" fmla="*/ 3524596 w 4505498"/>
              <a:gd name="connsiteY34" fmla="*/ 2095540 h 2261794"/>
              <a:gd name="connsiteX35" fmla="*/ 3823854 w 4505498"/>
              <a:gd name="connsiteY35" fmla="*/ 2078914 h 2261794"/>
              <a:gd name="connsiteX36" fmla="*/ 4106487 w 4505498"/>
              <a:gd name="connsiteY36" fmla="*/ 2045663 h 2261794"/>
              <a:gd name="connsiteX37" fmla="*/ 4156363 w 4505498"/>
              <a:gd name="connsiteY37" fmla="*/ 2029038 h 2261794"/>
              <a:gd name="connsiteX38" fmla="*/ 4389120 w 4505498"/>
              <a:gd name="connsiteY38" fmla="*/ 2012412 h 2261794"/>
              <a:gd name="connsiteX39" fmla="*/ 4488872 w 4505498"/>
              <a:gd name="connsiteY39" fmla="*/ 1962536 h 2261794"/>
              <a:gd name="connsiteX40" fmla="*/ 4505498 w 4505498"/>
              <a:gd name="connsiteY40" fmla="*/ 1912660 h 2261794"/>
              <a:gd name="connsiteX41" fmla="*/ 4488872 w 4505498"/>
              <a:gd name="connsiteY41" fmla="*/ 1513649 h 2261794"/>
              <a:gd name="connsiteX42" fmla="*/ 4472247 w 4505498"/>
              <a:gd name="connsiteY42" fmla="*/ 1463772 h 2261794"/>
              <a:gd name="connsiteX43" fmla="*/ 4505498 w 4505498"/>
              <a:gd name="connsiteY43" fmla="*/ 732252 h 2261794"/>
              <a:gd name="connsiteX44" fmla="*/ 4488872 w 4505498"/>
              <a:gd name="connsiteY44" fmla="*/ 399743 h 2261794"/>
              <a:gd name="connsiteX45" fmla="*/ 4472247 w 4505498"/>
              <a:gd name="connsiteY45" fmla="*/ 283365 h 2261794"/>
              <a:gd name="connsiteX46" fmla="*/ 4405745 w 4505498"/>
              <a:gd name="connsiteY46" fmla="*/ 250114 h 2261794"/>
              <a:gd name="connsiteX47" fmla="*/ 4239491 w 4505498"/>
              <a:gd name="connsiteY47" fmla="*/ 233489 h 2261794"/>
              <a:gd name="connsiteX48" fmla="*/ 4089862 w 4505498"/>
              <a:gd name="connsiteY48" fmla="*/ 200238 h 2261794"/>
              <a:gd name="connsiteX49" fmla="*/ 3873731 w 4505498"/>
              <a:gd name="connsiteY49" fmla="*/ 183612 h 2261794"/>
              <a:gd name="connsiteX50" fmla="*/ 3823854 w 4505498"/>
              <a:gd name="connsiteY50" fmla="*/ 133736 h 2261794"/>
              <a:gd name="connsiteX51" fmla="*/ 3773978 w 4505498"/>
              <a:gd name="connsiteY51" fmla="*/ 117111 h 2261794"/>
              <a:gd name="connsiteX52" fmla="*/ 3607723 w 4505498"/>
              <a:gd name="connsiteY52" fmla="*/ 50609 h 2261794"/>
              <a:gd name="connsiteX53" fmla="*/ 2826327 w 4505498"/>
              <a:gd name="connsiteY53" fmla="*/ 33983 h 2261794"/>
              <a:gd name="connsiteX54" fmla="*/ 2693323 w 4505498"/>
              <a:gd name="connsiteY54" fmla="*/ 732 h 2261794"/>
              <a:gd name="connsiteX55" fmla="*/ 2344189 w 4505498"/>
              <a:gd name="connsiteY55" fmla="*/ 33983 h 2261794"/>
              <a:gd name="connsiteX56" fmla="*/ 1413163 w 4505498"/>
              <a:gd name="connsiteY56" fmla="*/ 732 h 2261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505498" h="2261794">
                <a:moveTo>
                  <a:pt x="1413163" y="732"/>
                </a:moveTo>
                <a:cubicBezTo>
                  <a:pt x="1166552" y="-2039"/>
                  <a:pt x="1046919" y="2958"/>
                  <a:pt x="864523" y="17358"/>
                </a:cubicBezTo>
                <a:cubicBezTo>
                  <a:pt x="834772" y="19707"/>
                  <a:pt x="809339" y="40130"/>
                  <a:pt x="781396" y="50609"/>
                </a:cubicBezTo>
                <a:cubicBezTo>
                  <a:pt x="764987" y="56762"/>
                  <a:pt x="748370" y="62420"/>
                  <a:pt x="731520" y="67234"/>
                </a:cubicBezTo>
                <a:cubicBezTo>
                  <a:pt x="669487" y="84958"/>
                  <a:pt x="642582" y="83394"/>
                  <a:pt x="581891" y="117111"/>
                </a:cubicBezTo>
                <a:cubicBezTo>
                  <a:pt x="557669" y="130568"/>
                  <a:pt x="540173" y="154595"/>
                  <a:pt x="515389" y="166987"/>
                </a:cubicBezTo>
                <a:cubicBezTo>
                  <a:pt x="494952" y="177205"/>
                  <a:pt x="470857" y="177335"/>
                  <a:pt x="448887" y="183612"/>
                </a:cubicBezTo>
                <a:cubicBezTo>
                  <a:pt x="432037" y="188426"/>
                  <a:pt x="415636" y="194696"/>
                  <a:pt x="399011" y="200238"/>
                </a:cubicBezTo>
                <a:cubicBezTo>
                  <a:pt x="382385" y="222405"/>
                  <a:pt x="365024" y="244040"/>
                  <a:pt x="349134" y="266740"/>
                </a:cubicBezTo>
                <a:cubicBezTo>
                  <a:pt x="326217" y="299478"/>
                  <a:pt x="310889" y="338234"/>
                  <a:pt x="282632" y="366492"/>
                </a:cubicBezTo>
                <a:cubicBezTo>
                  <a:pt x="218627" y="430498"/>
                  <a:pt x="245798" y="396806"/>
                  <a:pt x="199505" y="466245"/>
                </a:cubicBezTo>
                <a:cubicBezTo>
                  <a:pt x="187867" y="501160"/>
                  <a:pt x="152833" y="612770"/>
                  <a:pt x="133003" y="649125"/>
                </a:cubicBezTo>
                <a:cubicBezTo>
                  <a:pt x="113867" y="684208"/>
                  <a:pt x="88669" y="715627"/>
                  <a:pt x="66502" y="748878"/>
                </a:cubicBezTo>
                <a:lnTo>
                  <a:pt x="33251" y="798754"/>
                </a:lnTo>
                <a:lnTo>
                  <a:pt x="0" y="848631"/>
                </a:lnTo>
                <a:cubicBezTo>
                  <a:pt x="16047" y="1137479"/>
                  <a:pt x="25092" y="1324363"/>
                  <a:pt x="49876" y="1630027"/>
                </a:cubicBezTo>
                <a:cubicBezTo>
                  <a:pt x="53487" y="1674561"/>
                  <a:pt x="52373" y="1720644"/>
                  <a:pt x="66502" y="1763031"/>
                </a:cubicBezTo>
                <a:cubicBezTo>
                  <a:pt x="75264" y="1789318"/>
                  <a:pt x="97739" y="1809029"/>
                  <a:pt x="116378" y="1829532"/>
                </a:cubicBezTo>
                <a:cubicBezTo>
                  <a:pt x="152285" y="1869030"/>
                  <a:pt x="221562" y="1948627"/>
                  <a:pt x="282632" y="1979161"/>
                </a:cubicBezTo>
                <a:cubicBezTo>
                  <a:pt x="298307" y="1986998"/>
                  <a:pt x="317189" y="1987276"/>
                  <a:pt x="332509" y="1995787"/>
                </a:cubicBezTo>
                <a:cubicBezTo>
                  <a:pt x="367443" y="2015195"/>
                  <a:pt x="394350" y="2049652"/>
                  <a:pt x="432262" y="2062289"/>
                </a:cubicBezTo>
                <a:lnTo>
                  <a:pt x="532014" y="2095540"/>
                </a:lnTo>
                <a:cubicBezTo>
                  <a:pt x="548640" y="2101082"/>
                  <a:pt x="564889" y="2107914"/>
                  <a:pt x="581891" y="2112165"/>
                </a:cubicBezTo>
                <a:cubicBezTo>
                  <a:pt x="604058" y="2117707"/>
                  <a:pt x="626506" y="2122225"/>
                  <a:pt x="648392" y="2128791"/>
                </a:cubicBezTo>
                <a:cubicBezTo>
                  <a:pt x="681963" y="2138862"/>
                  <a:pt x="713993" y="2154160"/>
                  <a:pt x="748145" y="2162041"/>
                </a:cubicBezTo>
                <a:cubicBezTo>
                  <a:pt x="786328" y="2170852"/>
                  <a:pt x="825792" y="2172708"/>
                  <a:pt x="864523" y="2178667"/>
                </a:cubicBezTo>
                <a:cubicBezTo>
                  <a:pt x="1078199" y="2211540"/>
                  <a:pt x="861346" y="2188859"/>
                  <a:pt x="1230283" y="2211918"/>
                </a:cubicBezTo>
                <a:cubicBezTo>
                  <a:pt x="1288485" y="2226468"/>
                  <a:pt x="1353598" y="2245169"/>
                  <a:pt x="1413163" y="2245169"/>
                </a:cubicBezTo>
                <a:cubicBezTo>
                  <a:pt x="1490946" y="2245169"/>
                  <a:pt x="1568334" y="2234085"/>
                  <a:pt x="1645920" y="2228543"/>
                </a:cubicBezTo>
                <a:lnTo>
                  <a:pt x="2477192" y="2245169"/>
                </a:lnTo>
                <a:cubicBezTo>
                  <a:pt x="2505431" y="2246196"/>
                  <a:pt x="2532062" y="2261794"/>
                  <a:pt x="2560320" y="2261794"/>
                </a:cubicBezTo>
                <a:cubicBezTo>
                  <a:pt x="2704514" y="2261794"/>
                  <a:pt x="2848495" y="2250711"/>
                  <a:pt x="2992582" y="2245169"/>
                </a:cubicBezTo>
                <a:cubicBezTo>
                  <a:pt x="3009207" y="2234085"/>
                  <a:pt x="3024586" y="2220854"/>
                  <a:pt x="3042458" y="2211918"/>
                </a:cubicBezTo>
                <a:cubicBezTo>
                  <a:pt x="3105062" y="2180616"/>
                  <a:pt x="3128589" y="2177916"/>
                  <a:pt x="3192087" y="2162041"/>
                </a:cubicBezTo>
                <a:cubicBezTo>
                  <a:pt x="3329176" y="2059225"/>
                  <a:pt x="3232495" y="2112722"/>
                  <a:pt x="3524596" y="2095540"/>
                </a:cubicBezTo>
                <a:lnTo>
                  <a:pt x="3823854" y="2078914"/>
                </a:lnTo>
                <a:cubicBezTo>
                  <a:pt x="3989514" y="2037500"/>
                  <a:pt x="3775682" y="2087014"/>
                  <a:pt x="4106487" y="2045663"/>
                </a:cubicBezTo>
                <a:cubicBezTo>
                  <a:pt x="4123876" y="2043489"/>
                  <a:pt x="4138958" y="2031086"/>
                  <a:pt x="4156363" y="2029038"/>
                </a:cubicBezTo>
                <a:cubicBezTo>
                  <a:pt x="4233614" y="2019950"/>
                  <a:pt x="4311534" y="2017954"/>
                  <a:pt x="4389120" y="2012412"/>
                </a:cubicBezTo>
                <a:cubicBezTo>
                  <a:pt x="4421978" y="2001460"/>
                  <a:pt x="4465432" y="1991836"/>
                  <a:pt x="4488872" y="1962536"/>
                </a:cubicBezTo>
                <a:cubicBezTo>
                  <a:pt x="4499820" y="1948852"/>
                  <a:pt x="4499956" y="1929285"/>
                  <a:pt x="4505498" y="1912660"/>
                </a:cubicBezTo>
                <a:cubicBezTo>
                  <a:pt x="4499956" y="1779656"/>
                  <a:pt x="4498706" y="1646404"/>
                  <a:pt x="4488872" y="1513649"/>
                </a:cubicBezTo>
                <a:cubicBezTo>
                  <a:pt x="4487577" y="1496172"/>
                  <a:pt x="4472247" y="1481297"/>
                  <a:pt x="4472247" y="1463772"/>
                </a:cubicBezTo>
                <a:cubicBezTo>
                  <a:pt x="4472247" y="815765"/>
                  <a:pt x="4418313" y="993803"/>
                  <a:pt x="4505498" y="732252"/>
                </a:cubicBezTo>
                <a:cubicBezTo>
                  <a:pt x="4499956" y="621416"/>
                  <a:pt x="4497070" y="510415"/>
                  <a:pt x="4488872" y="399743"/>
                </a:cubicBezTo>
                <a:cubicBezTo>
                  <a:pt x="4485977" y="360664"/>
                  <a:pt x="4491278" y="317620"/>
                  <a:pt x="4472247" y="283365"/>
                </a:cubicBezTo>
                <a:cubicBezTo>
                  <a:pt x="4460211" y="261700"/>
                  <a:pt x="4429979" y="255307"/>
                  <a:pt x="4405745" y="250114"/>
                </a:cubicBezTo>
                <a:cubicBezTo>
                  <a:pt x="4351287" y="238444"/>
                  <a:pt x="4294909" y="239031"/>
                  <a:pt x="4239491" y="233489"/>
                </a:cubicBezTo>
                <a:cubicBezTo>
                  <a:pt x="4189615" y="222405"/>
                  <a:pt x="4140486" y="207141"/>
                  <a:pt x="4089862" y="200238"/>
                </a:cubicBezTo>
                <a:cubicBezTo>
                  <a:pt x="4018268" y="190475"/>
                  <a:pt x="3943830" y="201137"/>
                  <a:pt x="3873731" y="183612"/>
                </a:cubicBezTo>
                <a:cubicBezTo>
                  <a:pt x="3850921" y="177910"/>
                  <a:pt x="3843417" y="146778"/>
                  <a:pt x="3823854" y="133736"/>
                </a:cubicBezTo>
                <a:cubicBezTo>
                  <a:pt x="3809273" y="124015"/>
                  <a:pt x="3790335" y="123402"/>
                  <a:pt x="3773978" y="117111"/>
                </a:cubicBezTo>
                <a:cubicBezTo>
                  <a:pt x="3718269" y="95685"/>
                  <a:pt x="3667397" y="51879"/>
                  <a:pt x="3607723" y="50609"/>
                </a:cubicBezTo>
                <a:lnTo>
                  <a:pt x="2826327" y="33983"/>
                </a:lnTo>
                <a:cubicBezTo>
                  <a:pt x="2786971" y="20864"/>
                  <a:pt x="2733445" y="732"/>
                  <a:pt x="2693323" y="732"/>
                </a:cubicBezTo>
                <a:cubicBezTo>
                  <a:pt x="2593071" y="732"/>
                  <a:pt x="2449692" y="20795"/>
                  <a:pt x="2344189" y="33983"/>
                </a:cubicBezTo>
                <a:cubicBezTo>
                  <a:pt x="1474131" y="16582"/>
                  <a:pt x="1659774" y="3503"/>
                  <a:pt x="1413163" y="732"/>
                </a:cubicBez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4DEDAD2-5820-4AAA-80C6-302125632122}"/>
              </a:ext>
            </a:extLst>
          </p:cNvPr>
          <p:cNvSpPr txBox="1"/>
          <p:nvPr/>
        </p:nvSpPr>
        <p:spPr>
          <a:xfrm>
            <a:off x="2725243" y="858232"/>
            <a:ext cx="1792670" cy="461665"/>
          </a:xfrm>
          <a:prstGeom prst="rect">
            <a:avLst/>
          </a:prstGeom>
          <a:solidFill>
            <a:schemeClr val="bg1">
              <a:lumMod val="85000"/>
            </a:schemeClr>
          </a:solidFill>
        </p:spPr>
        <p:txBody>
          <a:bodyPr wrap="none" rtlCol="0">
            <a:spAutoFit/>
          </a:bodyPr>
          <a:lstStyle/>
          <a:p>
            <a:r>
              <a:rPr lang="en-US" sz="2400"/>
              <a:t>River initially</a:t>
            </a:r>
          </a:p>
        </p:txBody>
      </p:sp>
      <p:sp>
        <p:nvSpPr>
          <p:cNvPr id="7" name="Freeform: Shape 6">
            <a:extLst>
              <a:ext uri="{FF2B5EF4-FFF2-40B4-BE49-F238E27FC236}">
                <a16:creationId xmlns:a16="http://schemas.microsoft.com/office/drawing/2014/main" id="{E5ECBC93-9CED-4EF1-9854-CC80821D88FF}"/>
              </a:ext>
            </a:extLst>
          </p:cNvPr>
          <p:cNvSpPr/>
          <p:nvPr/>
        </p:nvSpPr>
        <p:spPr>
          <a:xfrm>
            <a:off x="6267796" y="1379459"/>
            <a:ext cx="4555375" cy="2294766"/>
          </a:xfrm>
          <a:custGeom>
            <a:avLst/>
            <a:gdLst>
              <a:gd name="connsiteX0" fmla="*/ 1413164 w 4555375"/>
              <a:gd name="connsiteY0" fmla="*/ 17079 h 2294766"/>
              <a:gd name="connsiteX1" fmla="*/ 764771 w 4555375"/>
              <a:gd name="connsiteY1" fmla="*/ 33705 h 2294766"/>
              <a:gd name="connsiteX2" fmla="*/ 714895 w 4555375"/>
              <a:gd name="connsiteY2" fmla="*/ 50330 h 2294766"/>
              <a:gd name="connsiteX3" fmla="*/ 581891 w 4555375"/>
              <a:gd name="connsiteY3" fmla="*/ 83581 h 2294766"/>
              <a:gd name="connsiteX4" fmla="*/ 532015 w 4555375"/>
              <a:gd name="connsiteY4" fmla="*/ 100206 h 2294766"/>
              <a:gd name="connsiteX5" fmla="*/ 299259 w 4555375"/>
              <a:gd name="connsiteY5" fmla="*/ 133457 h 2294766"/>
              <a:gd name="connsiteX6" fmla="*/ 199506 w 4555375"/>
              <a:gd name="connsiteY6" fmla="*/ 216585 h 2294766"/>
              <a:gd name="connsiteX7" fmla="*/ 133004 w 4555375"/>
              <a:gd name="connsiteY7" fmla="*/ 316337 h 2294766"/>
              <a:gd name="connsiteX8" fmla="*/ 99753 w 4555375"/>
              <a:gd name="connsiteY8" fmla="*/ 465966 h 2294766"/>
              <a:gd name="connsiteX9" fmla="*/ 66502 w 4555375"/>
              <a:gd name="connsiteY9" fmla="*/ 565719 h 2294766"/>
              <a:gd name="connsiteX10" fmla="*/ 49877 w 4555375"/>
              <a:gd name="connsiteY10" fmla="*/ 748599 h 2294766"/>
              <a:gd name="connsiteX11" fmla="*/ 33251 w 4555375"/>
              <a:gd name="connsiteY11" fmla="*/ 815101 h 2294766"/>
              <a:gd name="connsiteX12" fmla="*/ 0 w 4555375"/>
              <a:gd name="connsiteY12" fmla="*/ 1247363 h 2294766"/>
              <a:gd name="connsiteX13" fmla="*/ 33251 w 4555375"/>
              <a:gd name="connsiteY13" fmla="*/ 1563246 h 2294766"/>
              <a:gd name="connsiteX14" fmla="*/ 49877 w 4555375"/>
              <a:gd name="connsiteY14" fmla="*/ 1613123 h 2294766"/>
              <a:gd name="connsiteX15" fmla="*/ 66502 w 4555375"/>
              <a:gd name="connsiteY15" fmla="*/ 1978883 h 2294766"/>
              <a:gd name="connsiteX16" fmla="*/ 83128 w 4555375"/>
              <a:gd name="connsiteY16" fmla="*/ 2078636 h 2294766"/>
              <a:gd name="connsiteX17" fmla="*/ 232757 w 4555375"/>
              <a:gd name="connsiteY17" fmla="*/ 2211639 h 2294766"/>
              <a:gd name="connsiteX18" fmla="*/ 332509 w 4555375"/>
              <a:gd name="connsiteY18" fmla="*/ 2294766 h 2294766"/>
              <a:gd name="connsiteX19" fmla="*/ 598517 w 4555375"/>
              <a:gd name="connsiteY19" fmla="*/ 2278141 h 2294766"/>
              <a:gd name="connsiteX20" fmla="*/ 648393 w 4555375"/>
              <a:gd name="connsiteY20" fmla="*/ 2261516 h 2294766"/>
              <a:gd name="connsiteX21" fmla="*/ 714895 w 4555375"/>
              <a:gd name="connsiteY21" fmla="*/ 2228265 h 2294766"/>
              <a:gd name="connsiteX22" fmla="*/ 1080655 w 4555375"/>
              <a:gd name="connsiteY22" fmla="*/ 2211639 h 2294766"/>
              <a:gd name="connsiteX23" fmla="*/ 1280160 w 4555375"/>
              <a:gd name="connsiteY23" fmla="*/ 2178388 h 2294766"/>
              <a:gd name="connsiteX24" fmla="*/ 1463040 w 4555375"/>
              <a:gd name="connsiteY24" fmla="*/ 2161763 h 2294766"/>
              <a:gd name="connsiteX25" fmla="*/ 1645920 w 4555375"/>
              <a:gd name="connsiteY25" fmla="*/ 2128512 h 2294766"/>
              <a:gd name="connsiteX26" fmla="*/ 1978429 w 4555375"/>
              <a:gd name="connsiteY26" fmla="*/ 2145137 h 2294766"/>
              <a:gd name="connsiteX27" fmla="*/ 2643448 w 4555375"/>
              <a:gd name="connsiteY27" fmla="*/ 2095261 h 2294766"/>
              <a:gd name="connsiteX28" fmla="*/ 3857106 w 4555375"/>
              <a:gd name="connsiteY28" fmla="*/ 2111886 h 2294766"/>
              <a:gd name="connsiteX29" fmla="*/ 3956859 w 4555375"/>
              <a:gd name="connsiteY29" fmla="*/ 2128512 h 2294766"/>
              <a:gd name="connsiteX30" fmla="*/ 4355869 w 4555375"/>
              <a:gd name="connsiteY30" fmla="*/ 2095261 h 2294766"/>
              <a:gd name="connsiteX31" fmla="*/ 4522124 w 4555375"/>
              <a:gd name="connsiteY31" fmla="*/ 1945632 h 2294766"/>
              <a:gd name="connsiteX32" fmla="*/ 4555375 w 4555375"/>
              <a:gd name="connsiteY32" fmla="*/ 1845879 h 2294766"/>
              <a:gd name="connsiteX33" fmla="*/ 4522124 w 4555375"/>
              <a:gd name="connsiteY33" fmla="*/ 1779377 h 2294766"/>
              <a:gd name="connsiteX34" fmla="*/ 4455622 w 4555375"/>
              <a:gd name="connsiteY34" fmla="*/ 1679625 h 2294766"/>
              <a:gd name="connsiteX35" fmla="*/ 4405746 w 4555375"/>
              <a:gd name="connsiteY35" fmla="*/ 1513370 h 2294766"/>
              <a:gd name="connsiteX36" fmla="*/ 4389120 w 4555375"/>
              <a:gd name="connsiteY36" fmla="*/ 1064483 h 2294766"/>
              <a:gd name="connsiteX37" fmla="*/ 4372495 w 4555375"/>
              <a:gd name="connsiteY37" fmla="*/ 665472 h 2294766"/>
              <a:gd name="connsiteX38" fmla="*/ 4355869 w 4555375"/>
              <a:gd name="connsiteY38" fmla="*/ 615596 h 2294766"/>
              <a:gd name="connsiteX39" fmla="*/ 4289368 w 4555375"/>
              <a:gd name="connsiteY39" fmla="*/ 416090 h 2294766"/>
              <a:gd name="connsiteX40" fmla="*/ 4239491 w 4555375"/>
              <a:gd name="connsiteY40" fmla="*/ 299712 h 2294766"/>
              <a:gd name="connsiteX41" fmla="*/ 4172989 w 4555375"/>
              <a:gd name="connsiteY41" fmla="*/ 266461 h 2294766"/>
              <a:gd name="connsiteX42" fmla="*/ 4056611 w 4555375"/>
              <a:gd name="connsiteY42" fmla="*/ 233210 h 2294766"/>
              <a:gd name="connsiteX43" fmla="*/ 3740728 w 4555375"/>
              <a:gd name="connsiteY43" fmla="*/ 183334 h 2294766"/>
              <a:gd name="connsiteX44" fmla="*/ 3657600 w 4555375"/>
              <a:gd name="connsiteY44" fmla="*/ 166708 h 2294766"/>
              <a:gd name="connsiteX45" fmla="*/ 3591099 w 4555375"/>
              <a:gd name="connsiteY45" fmla="*/ 133457 h 2294766"/>
              <a:gd name="connsiteX46" fmla="*/ 3025833 w 4555375"/>
              <a:gd name="connsiteY46" fmla="*/ 133457 h 2294766"/>
              <a:gd name="connsiteX47" fmla="*/ 2510444 w 4555375"/>
              <a:gd name="connsiteY47" fmla="*/ 116832 h 2294766"/>
              <a:gd name="connsiteX48" fmla="*/ 2394066 w 4555375"/>
              <a:gd name="connsiteY48" fmla="*/ 100206 h 2294766"/>
              <a:gd name="connsiteX49" fmla="*/ 2044931 w 4555375"/>
              <a:gd name="connsiteY49" fmla="*/ 83581 h 2294766"/>
              <a:gd name="connsiteX50" fmla="*/ 1961804 w 4555375"/>
              <a:gd name="connsiteY50" fmla="*/ 66956 h 2294766"/>
              <a:gd name="connsiteX51" fmla="*/ 1911928 w 4555375"/>
              <a:gd name="connsiteY51" fmla="*/ 50330 h 2294766"/>
              <a:gd name="connsiteX52" fmla="*/ 1662546 w 4555375"/>
              <a:gd name="connsiteY52" fmla="*/ 33705 h 2294766"/>
              <a:gd name="connsiteX53" fmla="*/ 1612669 w 4555375"/>
              <a:gd name="connsiteY53" fmla="*/ 454 h 2294766"/>
              <a:gd name="connsiteX54" fmla="*/ 1546168 w 4555375"/>
              <a:gd name="connsiteY54" fmla="*/ 17079 h 2294766"/>
              <a:gd name="connsiteX55" fmla="*/ 1413164 w 4555375"/>
              <a:gd name="connsiteY55" fmla="*/ 17079 h 2294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555375" h="2294766">
                <a:moveTo>
                  <a:pt x="1413164" y="17079"/>
                </a:moveTo>
                <a:cubicBezTo>
                  <a:pt x="1282931" y="19850"/>
                  <a:pt x="980728" y="23421"/>
                  <a:pt x="764771" y="33705"/>
                </a:cubicBezTo>
                <a:cubicBezTo>
                  <a:pt x="747266" y="34539"/>
                  <a:pt x="731802" y="45719"/>
                  <a:pt x="714895" y="50330"/>
                </a:cubicBezTo>
                <a:cubicBezTo>
                  <a:pt x="670806" y="62354"/>
                  <a:pt x="625245" y="69130"/>
                  <a:pt x="581891" y="83581"/>
                </a:cubicBezTo>
                <a:cubicBezTo>
                  <a:pt x="565266" y="89123"/>
                  <a:pt x="548865" y="95392"/>
                  <a:pt x="532015" y="100206"/>
                </a:cubicBezTo>
                <a:cubicBezTo>
                  <a:pt x="434657" y="128023"/>
                  <a:pt x="431762" y="120207"/>
                  <a:pt x="299259" y="133457"/>
                </a:cubicBezTo>
                <a:cubicBezTo>
                  <a:pt x="254922" y="163015"/>
                  <a:pt x="233973" y="172271"/>
                  <a:pt x="199506" y="216585"/>
                </a:cubicBezTo>
                <a:cubicBezTo>
                  <a:pt x="174971" y="248129"/>
                  <a:pt x="133004" y="316337"/>
                  <a:pt x="133004" y="316337"/>
                </a:cubicBezTo>
                <a:cubicBezTo>
                  <a:pt x="123509" y="363812"/>
                  <a:pt x="113844" y="418997"/>
                  <a:pt x="99753" y="465966"/>
                </a:cubicBezTo>
                <a:cubicBezTo>
                  <a:pt x="89681" y="499537"/>
                  <a:pt x="66502" y="565719"/>
                  <a:pt x="66502" y="565719"/>
                </a:cubicBezTo>
                <a:cubicBezTo>
                  <a:pt x="60960" y="626679"/>
                  <a:pt x="57967" y="687925"/>
                  <a:pt x="49877" y="748599"/>
                </a:cubicBezTo>
                <a:cubicBezTo>
                  <a:pt x="46857" y="771248"/>
                  <a:pt x="35230" y="792337"/>
                  <a:pt x="33251" y="815101"/>
                </a:cubicBezTo>
                <a:cubicBezTo>
                  <a:pt x="-16575" y="1388101"/>
                  <a:pt x="43112" y="945591"/>
                  <a:pt x="0" y="1247363"/>
                </a:cubicBezTo>
                <a:cubicBezTo>
                  <a:pt x="8428" y="1356923"/>
                  <a:pt x="9778" y="1457618"/>
                  <a:pt x="33251" y="1563246"/>
                </a:cubicBezTo>
                <a:cubicBezTo>
                  <a:pt x="37053" y="1580354"/>
                  <a:pt x="44335" y="1596497"/>
                  <a:pt x="49877" y="1613123"/>
                </a:cubicBezTo>
                <a:cubicBezTo>
                  <a:pt x="55419" y="1735043"/>
                  <a:pt x="57807" y="1857147"/>
                  <a:pt x="66502" y="1978883"/>
                </a:cubicBezTo>
                <a:cubicBezTo>
                  <a:pt x="68904" y="2012507"/>
                  <a:pt x="70608" y="2047337"/>
                  <a:pt x="83128" y="2078636"/>
                </a:cubicBezTo>
                <a:cubicBezTo>
                  <a:pt x="118463" y="2166973"/>
                  <a:pt x="165502" y="2144383"/>
                  <a:pt x="232757" y="2211639"/>
                </a:cubicBezTo>
                <a:cubicBezTo>
                  <a:pt x="296762" y="2275645"/>
                  <a:pt x="263070" y="2248474"/>
                  <a:pt x="332509" y="2294766"/>
                </a:cubicBezTo>
                <a:cubicBezTo>
                  <a:pt x="421178" y="2289224"/>
                  <a:pt x="510163" y="2287441"/>
                  <a:pt x="598517" y="2278141"/>
                </a:cubicBezTo>
                <a:cubicBezTo>
                  <a:pt x="615945" y="2276306"/>
                  <a:pt x="632285" y="2268419"/>
                  <a:pt x="648393" y="2261516"/>
                </a:cubicBezTo>
                <a:cubicBezTo>
                  <a:pt x="671173" y="2251753"/>
                  <a:pt x="690275" y="2231106"/>
                  <a:pt x="714895" y="2228265"/>
                </a:cubicBezTo>
                <a:cubicBezTo>
                  <a:pt x="836136" y="2214275"/>
                  <a:pt x="958735" y="2217181"/>
                  <a:pt x="1080655" y="2211639"/>
                </a:cubicBezTo>
                <a:cubicBezTo>
                  <a:pt x="1147157" y="2200555"/>
                  <a:pt x="1213307" y="2187108"/>
                  <a:pt x="1280160" y="2178388"/>
                </a:cubicBezTo>
                <a:cubicBezTo>
                  <a:pt x="1340857" y="2170471"/>
                  <a:pt x="1402248" y="2168915"/>
                  <a:pt x="1463040" y="2161763"/>
                </a:cubicBezTo>
                <a:cubicBezTo>
                  <a:pt x="1514686" y="2155687"/>
                  <a:pt x="1593429" y="2139010"/>
                  <a:pt x="1645920" y="2128512"/>
                </a:cubicBezTo>
                <a:cubicBezTo>
                  <a:pt x="1756756" y="2134054"/>
                  <a:pt x="1867471" y="2147084"/>
                  <a:pt x="1978429" y="2145137"/>
                </a:cubicBezTo>
                <a:cubicBezTo>
                  <a:pt x="2537925" y="2135321"/>
                  <a:pt x="2405004" y="2174739"/>
                  <a:pt x="2643448" y="2095261"/>
                </a:cubicBezTo>
                <a:lnTo>
                  <a:pt x="3857106" y="2111886"/>
                </a:lnTo>
                <a:cubicBezTo>
                  <a:pt x="3890805" y="2112739"/>
                  <a:pt x="3923168" y="2129635"/>
                  <a:pt x="3956859" y="2128512"/>
                </a:cubicBezTo>
                <a:cubicBezTo>
                  <a:pt x="4090249" y="2124066"/>
                  <a:pt x="4222866" y="2106345"/>
                  <a:pt x="4355869" y="2095261"/>
                </a:cubicBezTo>
                <a:cubicBezTo>
                  <a:pt x="4424786" y="2046035"/>
                  <a:pt x="4484337" y="2021207"/>
                  <a:pt x="4522124" y="1945632"/>
                </a:cubicBezTo>
                <a:cubicBezTo>
                  <a:pt x="4537799" y="1914283"/>
                  <a:pt x="4555375" y="1845879"/>
                  <a:pt x="4555375" y="1845879"/>
                </a:cubicBezTo>
                <a:cubicBezTo>
                  <a:pt x="4544291" y="1823712"/>
                  <a:pt x="4534875" y="1800629"/>
                  <a:pt x="4522124" y="1779377"/>
                </a:cubicBezTo>
                <a:cubicBezTo>
                  <a:pt x="4501563" y="1745110"/>
                  <a:pt x="4455622" y="1679625"/>
                  <a:pt x="4455622" y="1679625"/>
                </a:cubicBezTo>
                <a:cubicBezTo>
                  <a:pt x="4415145" y="1558195"/>
                  <a:pt x="4430872" y="1613875"/>
                  <a:pt x="4405746" y="1513370"/>
                </a:cubicBezTo>
                <a:cubicBezTo>
                  <a:pt x="4400204" y="1363741"/>
                  <a:pt x="4394987" y="1214100"/>
                  <a:pt x="4389120" y="1064483"/>
                </a:cubicBezTo>
                <a:cubicBezTo>
                  <a:pt x="4383904" y="931466"/>
                  <a:pt x="4382329" y="798227"/>
                  <a:pt x="4372495" y="665472"/>
                </a:cubicBezTo>
                <a:cubicBezTo>
                  <a:pt x="4371200" y="647995"/>
                  <a:pt x="4360480" y="632503"/>
                  <a:pt x="4355869" y="615596"/>
                </a:cubicBezTo>
                <a:cubicBezTo>
                  <a:pt x="4237527" y="181673"/>
                  <a:pt x="4385944" y="673624"/>
                  <a:pt x="4289368" y="416090"/>
                </a:cubicBezTo>
                <a:cubicBezTo>
                  <a:pt x="4271378" y="368117"/>
                  <a:pt x="4282372" y="335446"/>
                  <a:pt x="4239491" y="299712"/>
                </a:cubicBezTo>
                <a:cubicBezTo>
                  <a:pt x="4220451" y="283846"/>
                  <a:pt x="4195769" y="276224"/>
                  <a:pt x="4172989" y="266461"/>
                </a:cubicBezTo>
                <a:cubicBezTo>
                  <a:pt x="4146311" y="255028"/>
                  <a:pt x="4081603" y="237896"/>
                  <a:pt x="4056611" y="233210"/>
                </a:cubicBezTo>
                <a:cubicBezTo>
                  <a:pt x="3696533" y="165694"/>
                  <a:pt x="3994712" y="225665"/>
                  <a:pt x="3740728" y="183334"/>
                </a:cubicBezTo>
                <a:cubicBezTo>
                  <a:pt x="3712854" y="178688"/>
                  <a:pt x="3685309" y="172250"/>
                  <a:pt x="3657600" y="166708"/>
                </a:cubicBezTo>
                <a:cubicBezTo>
                  <a:pt x="3635433" y="155624"/>
                  <a:pt x="3614305" y="142159"/>
                  <a:pt x="3591099" y="133457"/>
                </a:cubicBezTo>
                <a:cubicBezTo>
                  <a:pt x="3432980" y="74163"/>
                  <a:pt x="3039545" y="133000"/>
                  <a:pt x="3025833" y="133457"/>
                </a:cubicBezTo>
                <a:cubicBezTo>
                  <a:pt x="2854037" y="127915"/>
                  <a:pt x="2682092" y="125866"/>
                  <a:pt x="2510444" y="116832"/>
                </a:cubicBezTo>
                <a:cubicBezTo>
                  <a:pt x="2471312" y="114772"/>
                  <a:pt x="2433153" y="102998"/>
                  <a:pt x="2394066" y="100206"/>
                </a:cubicBezTo>
                <a:cubicBezTo>
                  <a:pt x="2277852" y="91905"/>
                  <a:pt x="2161309" y="89123"/>
                  <a:pt x="2044931" y="83581"/>
                </a:cubicBezTo>
                <a:cubicBezTo>
                  <a:pt x="2017222" y="78039"/>
                  <a:pt x="1989218" y="73810"/>
                  <a:pt x="1961804" y="66956"/>
                </a:cubicBezTo>
                <a:cubicBezTo>
                  <a:pt x="1944803" y="62706"/>
                  <a:pt x="1929346" y="52265"/>
                  <a:pt x="1911928" y="50330"/>
                </a:cubicBezTo>
                <a:cubicBezTo>
                  <a:pt x="1829126" y="41130"/>
                  <a:pt x="1745673" y="39247"/>
                  <a:pt x="1662546" y="33705"/>
                </a:cubicBezTo>
                <a:cubicBezTo>
                  <a:pt x="1645920" y="22621"/>
                  <a:pt x="1632450" y="3280"/>
                  <a:pt x="1612669" y="454"/>
                </a:cubicBezTo>
                <a:cubicBezTo>
                  <a:pt x="1590049" y="-2777"/>
                  <a:pt x="1568473" y="12122"/>
                  <a:pt x="1546168" y="17079"/>
                </a:cubicBezTo>
                <a:cubicBezTo>
                  <a:pt x="1466461" y="34792"/>
                  <a:pt x="1543397" y="14308"/>
                  <a:pt x="1413164" y="17079"/>
                </a:cubicBez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2DE06DE-DA20-45F2-A696-D86D7162A431}"/>
              </a:ext>
            </a:extLst>
          </p:cNvPr>
          <p:cNvSpPr txBox="1"/>
          <p:nvPr/>
        </p:nvSpPr>
        <p:spPr>
          <a:xfrm>
            <a:off x="6734094" y="870491"/>
            <a:ext cx="3622777" cy="461665"/>
          </a:xfrm>
          <a:prstGeom prst="rect">
            <a:avLst/>
          </a:prstGeom>
          <a:solidFill>
            <a:schemeClr val="bg1">
              <a:lumMod val="85000"/>
            </a:schemeClr>
          </a:solidFill>
        </p:spPr>
        <p:txBody>
          <a:bodyPr wrap="square" rtlCol="0">
            <a:spAutoFit/>
          </a:bodyPr>
          <a:lstStyle/>
          <a:p>
            <a:r>
              <a:rPr lang="en-US" sz="2400"/>
              <a:t>River after one ferry trip</a:t>
            </a:r>
          </a:p>
        </p:txBody>
      </p:sp>
      <p:sp>
        <p:nvSpPr>
          <p:cNvPr id="10" name="Freeform: Shape 9">
            <a:extLst>
              <a:ext uri="{FF2B5EF4-FFF2-40B4-BE49-F238E27FC236}">
                <a16:creationId xmlns:a16="http://schemas.microsoft.com/office/drawing/2014/main" id="{6A893191-1EAC-47FA-AACD-E83FF8979F48}"/>
              </a:ext>
            </a:extLst>
          </p:cNvPr>
          <p:cNvSpPr/>
          <p:nvPr/>
        </p:nvSpPr>
        <p:spPr>
          <a:xfrm>
            <a:off x="6337070" y="3985453"/>
            <a:ext cx="4555375" cy="2222031"/>
          </a:xfrm>
          <a:custGeom>
            <a:avLst/>
            <a:gdLst>
              <a:gd name="connsiteX0" fmla="*/ 1413164 w 4555375"/>
              <a:gd name="connsiteY0" fmla="*/ 17079 h 2294766"/>
              <a:gd name="connsiteX1" fmla="*/ 764771 w 4555375"/>
              <a:gd name="connsiteY1" fmla="*/ 33705 h 2294766"/>
              <a:gd name="connsiteX2" fmla="*/ 714895 w 4555375"/>
              <a:gd name="connsiteY2" fmla="*/ 50330 h 2294766"/>
              <a:gd name="connsiteX3" fmla="*/ 581891 w 4555375"/>
              <a:gd name="connsiteY3" fmla="*/ 83581 h 2294766"/>
              <a:gd name="connsiteX4" fmla="*/ 532015 w 4555375"/>
              <a:gd name="connsiteY4" fmla="*/ 100206 h 2294766"/>
              <a:gd name="connsiteX5" fmla="*/ 299259 w 4555375"/>
              <a:gd name="connsiteY5" fmla="*/ 133457 h 2294766"/>
              <a:gd name="connsiteX6" fmla="*/ 199506 w 4555375"/>
              <a:gd name="connsiteY6" fmla="*/ 216585 h 2294766"/>
              <a:gd name="connsiteX7" fmla="*/ 133004 w 4555375"/>
              <a:gd name="connsiteY7" fmla="*/ 316337 h 2294766"/>
              <a:gd name="connsiteX8" fmla="*/ 99753 w 4555375"/>
              <a:gd name="connsiteY8" fmla="*/ 465966 h 2294766"/>
              <a:gd name="connsiteX9" fmla="*/ 66502 w 4555375"/>
              <a:gd name="connsiteY9" fmla="*/ 565719 h 2294766"/>
              <a:gd name="connsiteX10" fmla="*/ 49877 w 4555375"/>
              <a:gd name="connsiteY10" fmla="*/ 748599 h 2294766"/>
              <a:gd name="connsiteX11" fmla="*/ 33251 w 4555375"/>
              <a:gd name="connsiteY11" fmla="*/ 815101 h 2294766"/>
              <a:gd name="connsiteX12" fmla="*/ 0 w 4555375"/>
              <a:gd name="connsiteY12" fmla="*/ 1247363 h 2294766"/>
              <a:gd name="connsiteX13" fmla="*/ 33251 w 4555375"/>
              <a:gd name="connsiteY13" fmla="*/ 1563246 h 2294766"/>
              <a:gd name="connsiteX14" fmla="*/ 49877 w 4555375"/>
              <a:gd name="connsiteY14" fmla="*/ 1613123 h 2294766"/>
              <a:gd name="connsiteX15" fmla="*/ 66502 w 4555375"/>
              <a:gd name="connsiteY15" fmla="*/ 1978883 h 2294766"/>
              <a:gd name="connsiteX16" fmla="*/ 83128 w 4555375"/>
              <a:gd name="connsiteY16" fmla="*/ 2078636 h 2294766"/>
              <a:gd name="connsiteX17" fmla="*/ 232757 w 4555375"/>
              <a:gd name="connsiteY17" fmla="*/ 2211639 h 2294766"/>
              <a:gd name="connsiteX18" fmla="*/ 332509 w 4555375"/>
              <a:gd name="connsiteY18" fmla="*/ 2294766 h 2294766"/>
              <a:gd name="connsiteX19" fmla="*/ 598517 w 4555375"/>
              <a:gd name="connsiteY19" fmla="*/ 2278141 h 2294766"/>
              <a:gd name="connsiteX20" fmla="*/ 648393 w 4555375"/>
              <a:gd name="connsiteY20" fmla="*/ 2261516 h 2294766"/>
              <a:gd name="connsiteX21" fmla="*/ 714895 w 4555375"/>
              <a:gd name="connsiteY21" fmla="*/ 2228265 h 2294766"/>
              <a:gd name="connsiteX22" fmla="*/ 1080655 w 4555375"/>
              <a:gd name="connsiteY22" fmla="*/ 2211639 h 2294766"/>
              <a:gd name="connsiteX23" fmla="*/ 1280160 w 4555375"/>
              <a:gd name="connsiteY23" fmla="*/ 2178388 h 2294766"/>
              <a:gd name="connsiteX24" fmla="*/ 1463040 w 4555375"/>
              <a:gd name="connsiteY24" fmla="*/ 2161763 h 2294766"/>
              <a:gd name="connsiteX25" fmla="*/ 1645920 w 4555375"/>
              <a:gd name="connsiteY25" fmla="*/ 2128512 h 2294766"/>
              <a:gd name="connsiteX26" fmla="*/ 1978429 w 4555375"/>
              <a:gd name="connsiteY26" fmla="*/ 2145137 h 2294766"/>
              <a:gd name="connsiteX27" fmla="*/ 2643448 w 4555375"/>
              <a:gd name="connsiteY27" fmla="*/ 2095261 h 2294766"/>
              <a:gd name="connsiteX28" fmla="*/ 3857106 w 4555375"/>
              <a:gd name="connsiteY28" fmla="*/ 2111886 h 2294766"/>
              <a:gd name="connsiteX29" fmla="*/ 3956859 w 4555375"/>
              <a:gd name="connsiteY29" fmla="*/ 2128512 h 2294766"/>
              <a:gd name="connsiteX30" fmla="*/ 4355869 w 4555375"/>
              <a:gd name="connsiteY30" fmla="*/ 2095261 h 2294766"/>
              <a:gd name="connsiteX31" fmla="*/ 4522124 w 4555375"/>
              <a:gd name="connsiteY31" fmla="*/ 1945632 h 2294766"/>
              <a:gd name="connsiteX32" fmla="*/ 4555375 w 4555375"/>
              <a:gd name="connsiteY32" fmla="*/ 1845879 h 2294766"/>
              <a:gd name="connsiteX33" fmla="*/ 4522124 w 4555375"/>
              <a:gd name="connsiteY33" fmla="*/ 1779377 h 2294766"/>
              <a:gd name="connsiteX34" fmla="*/ 4455622 w 4555375"/>
              <a:gd name="connsiteY34" fmla="*/ 1679625 h 2294766"/>
              <a:gd name="connsiteX35" fmla="*/ 4405746 w 4555375"/>
              <a:gd name="connsiteY35" fmla="*/ 1513370 h 2294766"/>
              <a:gd name="connsiteX36" fmla="*/ 4389120 w 4555375"/>
              <a:gd name="connsiteY36" fmla="*/ 1064483 h 2294766"/>
              <a:gd name="connsiteX37" fmla="*/ 4372495 w 4555375"/>
              <a:gd name="connsiteY37" fmla="*/ 665472 h 2294766"/>
              <a:gd name="connsiteX38" fmla="*/ 4355869 w 4555375"/>
              <a:gd name="connsiteY38" fmla="*/ 615596 h 2294766"/>
              <a:gd name="connsiteX39" fmla="*/ 4289368 w 4555375"/>
              <a:gd name="connsiteY39" fmla="*/ 416090 h 2294766"/>
              <a:gd name="connsiteX40" fmla="*/ 4239491 w 4555375"/>
              <a:gd name="connsiteY40" fmla="*/ 299712 h 2294766"/>
              <a:gd name="connsiteX41" fmla="*/ 4172989 w 4555375"/>
              <a:gd name="connsiteY41" fmla="*/ 266461 h 2294766"/>
              <a:gd name="connsiteX42" fmla="*/ 4056611 w 4555375"/>
              <a:gd name="connsiteY42" fmla="*/ 233210 h 2294766"/>
              <a:gd name="connsiteX43" fmla="*/ 3740728 w 4555375"/>
              <a:gd name="connsiteY43" fmla="*/ 183334 h 2294766"/>
              <a:gd name="connsiteX44" fmla="*/ 3657600 w 4555375"/>
              <a:gd name="connsiteY44" fmla="*/ 166708 h 2294766"/>
              <a:gd name="connsiteX45" fmla="*/ 3591099 w 4555375"/>
              <a:gd name="connsiteY45" fmla="*/ 133457 h 2294766"/>
              <a:gd name="connsiteX46" fmla="*/ 3025833 w 4555375"/>
              <a:gd name="connsiteY46" fmla="*/ 133457 h 2294766"/>
              <a:gd name="connsiteX47" fmla="*/ 2510444 w 4555375"/>
              <a:gd name="connsiteY47" fmla="*/ 116832 h 2294766"/>
              <a:gd name="connsiteX48" fmla="*/ 2394066 w 4555375"/>
              <a:gd name="connsiteY48" fmla="*/ 100206 h 2294766"/>
              <a:gd name="connsiteX49" fmla="*/ 2044931 w 4555375"/>
              <a:gd name="connsiteY49" fmla="*/ 83581 h 2294766"/>
              <a:gd name="connsiteX50" fmla="*/ 1961804 w 4555375"/>
              <a:gd name="connsiteY50" fmla="*/ 66956 h 2294766"/>
              <a:gd name="connsiteX51" fmla="*/ 1911928 w 4555375"/>
              <a:gd name="connsiteY51" fmla="*/ 50330 h 2294766"/>
              <a:gd name="connsiteX52" fmla="*/ 1662546 w 4555375"/>
              <a:gd name="connsiteY52" fmla="*/ 33705 h 2294766"/>
              <a:gd name="connsiteX53" fmla="*/ 1612669 w 4555375"/>
              <a:gd name="connsiteY53" fmla="*/ 454 h 2294766"/>
              <a:gd name="connsiteX54" fmla="*/ 1546168 w 4555375"/>
              <a:gd name="connsiteY54" fmla="*/ 17079 h 2294766"/>
              <a:gd name="connsiteX55" fmla="*/ 1413164 w 4555375"/>
              <a:gd name="connsiteY55" fmla="*/ 17079 h 2294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555375" h="2294766">
                <a:moveTo>
                  <a:pt x="1413164" y="17079"/>
                </a:moveTo>
                <a:cubicBezTo>
                  <a:pt x="1282931" y="19850"/>
                  <a:pt x="980728" y="23421"/>
                  <a:pt x="764771" y="33705"/>
                </a:cubicBezTo>
                <a:cubicBezTo>
                  <a:pt x="747266" y="34539"/>
                  <a:pt x="731802" y="45719"/>
                  <a:pt x="714895" y="50330"/>
                </a:cubicBezTo>
                <a:cubicBezTo>
                  <a:pt x="670806" y="62354"/>
                  <a:pt x="625245" y="69130"/>
                  <a:pt x="581891" y="83581"/>
                </a:cubicBezTo>
                <a:cubicBezTo>
                  <a:pt x="565266" y="89123"/>
                  <a:pt x="548865" y="95392"/>
                  <a:pt x="532015" y="100206"/>
                </a:cubicBezTo>
                <a:cubicBezTo>
                  <a:pt x="434657" y="128023"/>
                  <a:pt x="431762" y="120207"/>
                  <a:pt x="299259" y="133457"/>
                </a:cubicBezTo>
                <a:cubicBezTo>
                  <a:pt x="254922" y="163015"/>
                  <a:pt x="233973" y="172271"/>
                  <a:pt x="199506" y="216585"/>
                </a:cubicBezTo>
                <a:cubicBezTo>
                  <a:pt x="174971" y="248129"/>
                  <a:pt x="133004" y="316337"/>
                  <a:pt x="133004" y="316337"/>
                </a:cubicBezTo>
                <a:cubicBezTo>
                  <a:pt x="123509" y="363812"/>
                  <a:pt x="113844" y="418997"/>
                  <a:pt x="99753" y="465966"/>
                </a:cubicBezTo>
                <a:cubicBezTo>
                  <a:pt x="89681" y="499537"/>
                  <a:pt x="66502" y="565719"/>
                  <a:pt x="66502" y="565719"/>
                </a:cubicBezTo>
                <a:cubicBezTo>
                  <a:pt x="60960" y="626679"/>
                  <a:pt x="57967" y="687925"/>
                  <a:pt x="49877" y="748599"/>
                </a:cubicBezTo>
                <a:cubicBezTo>
                  <a:pt x="46857" y="771248"/>
                  <a:pt x="35230" y="792337"/>
                  <a:pt x="33251" y="815101"/>
                </a:cubicBezTo>
                <a:cubicBezTo>
                  <a:pt x="-16575" y="1388101"/>
                  <a:pt x="43112" y="945591"/>
                  <a:pt x="0" y="1247363"/>
                </a:cubicBezTo>
                <a:cubicBezTo>
                  <a:pt x="8428" y="1356923"/>
                  <a:pt x="9778" y="1457618"/>
                  <a:pt x="33251" y="1563246"/>
                </a:cubicBezTo>
                <a:cubicBezTo>
                  <a:pt x="37053" y="1580354"/>
                  <a:pt x="44335" y="1596497"/>
                  <a:pt x="49877" y="1613123"/>
                </a:cubicBezTo>
                <a:cubicBezTo>
                  <a:pt x="55419" y="1735043"/>
                  <a:pt x="57807" y="1857147"/>
                  <a:pt x="66502" y="1978883"/>
                </a:cubicBezTo>
                <a:cubicBezTo>
                  <a:pt x="68904" y="2012507"/>
                  <a:pt x="70608" y="2047337"/>
                  <a:pt x="83128" y="2078636"/>
                </a:cubicBezTo>
                <a:cubicBezTo>
                  <a:pt x="118463" y="2166973"/>
                  <a:pt x="165502" y="2144383"/>
                  <a:pt x="232757" y="2211639"/>
                </a:cubicBezTo>
                <a:cubicBezTo>
                  <a:pt x="296762" y="2275645"/>
                  <a:pt x="263070" y="2248474"/>
                  <a:pt x="332509" y="2294766"/>
                </a:cubicBezTo>
                <a:cubicBezTo>
                  <a:pt x="421178" y="2289224"/>
                  <a:pt x="510163" y="2287441"/>
                  <a:pt x="598517" y="2278141"/>
                </a:cubicBezTo>
                <a:cubicBezTo>
                  <a:pt x="615945" y="2276306"/>
                  <a:pt x="632285" y="2268419"/>
                  <a:pt x="648393" y="2261516"/>
                </a:cubicBezTo>
                <a:cubicBezTo>
                  <a:pt x="671173" y="2251753"/>
                  <a:pt x="690275" y="2231106"/>
                  <a:pt x="714895" y="2228265"/>
                </a:cubicBezTo>
                <a:cubicBezTo>
                  <a:pt x="836136" y="2214275"/>
                  <a:pt x="958735" y="2217181"/>
                  <a:pt x="1080655" y="2211639"/>
                </a:cubicBezTo>
                <a:cubicBezTo>
                  <a:pt x="1147157" y="2200555"/>
                  <a:pt x="1213307" y="2187108"/>
                  <a:pt x="1280160" y="2178388"/>
                </a:cubicBezTo>
                <a:cubicBezTo>
                  <a:pt x="1340857" y="2170471"/>
                  <a:pt x="1402248" y="2168915"/>
                  <a:pt x="1463040" y="2161763"/>
                </a:cubicBezTo>
                <a:cubicBezTo>
                  <a:pt x="1514686" y="2155687"/>
                  <a:pt x="1593429" y="2139010"/>
                  <a:pt x="1645920" y="2128512"/>
                </a:cubicBezTo>
                <a:cubicBezTo>
                  <a:pt x="1756756" y="2134054"/>
                  <a:pt x="1867471" y="2147084"/>
                  <a:pt x="1978429" y="2145137"/>
                </a:cubicBezTo>
                <a:cubicBezTo>
                  <a:pt x="2537925" y="2135321"/>
                  <a:pt x="2405004" y="2174739"/>
                  <a:pt x="2643448" y="2095261"/>
                </a:cubicBezTo>
                <a:lnTo>
                  <a:pt x="3857106" y="2111886"/>
                </a:lnTo>
                <a:cubicBezTo>
                  <a:pt x="3890805" y="2112739"/>
                  <a:pt x="3923168" y="2129635"/>
                  <a:pt x="3956859" y="2128512"/>
                </a:cubicBezTo>
                <a:cubicBezTo>
                  <a:pt x="4090249" y="2124066"/>
                  <a:pt x="4222866" y="2106345"/>
                  <a:pt x="4355869" y="2095261"/>
                </a:cubicBezTo>
                <a:cubicBezTo>
                  <a:pt x="4424786" y="2046035"/>
                  <a:pt x="4484337" y="2021207"/>
                  <a:pt x="4522124" y="1945632"/>
                </a:cubicBezTo>
                <a:cubicBezTo>
                  <a:pt x="4537799" y="1914283"/>
                  <a:pt x="4555375" y="1845879"/>
                  <a:pt x="4555375" y="1845879"/>
                </a:cubicBezTo>
                <a:cubicBezTo>
                  <a:pt x="4544291" y="1823712"/>
                  <a:pt x="4534875" y="1800629"/>
                  <a:pt x="4522124" y="1779377"/>
                </a:cubicBezTo>
                <a:cubicBezTo>
                  <a:pt x="4501563" y="1745110"/>
                  <a:pt x="4455622" y="1679625"/>
                  <a:pt x="4455622" y="1679625"/>
                </a:cubicBezTo>
                <a:cubicBezTo>
                  <a:pt x="4415145" y="1558195"/>
                  <a:pt x="4430872" y="1613875"/>
                  <a:pt x="4405746" y="1513370"/>
                </a:cubicBezTo>
                <a:cubicBezTo>
                  <a:pt x="4400204" y="1363741"/>
                  <a:pt x="4394987" y="1214100"/>
                  <a:pt x="4389120" y="1064483"/>
                </a:cubicBezTo>
                <a:cubicBezTo>
                  <a:pt x="4383904" y="931466"/>
                  <a:pt x="4382329" y="798227"/>
                  <a:pt x="4372495" y="665472"/>
                </a:cubicBezTo>
                <a:cubicBezTo>
                  <a:pt x="4371200" y="647995"/>
                  <a:pt x="4360480" y="632503"/>
                  <a:pt x="4355869" y="615596"/>
                </a:cubicBezTo>
                <a:cubicBezTo>
                  <a:pt x="4237527" y="181673"/>
                  <a:pt x="4385944" y="673624"/>
                  <a:pt x="4289368" y="416090"/>
                </a:cubicBezTo>
                <a:cubicBezTo>
                  <a:pt x="4271378" y="368117"/>
                  <a:pt x="4282372" y="335446"/>
                  <a:pt x="4239491" y="299712"/>
                </a:cubicBezTo>
                <a:cubicBezTo>
                  <a:pt x="4220451" y="283846"/>
                  <a:pt x="4195769" y="276224"/>
                  <a:pt x="4172989" y="266461"/>
                </a:cubicBezTo>
                <a:cubicBezTo>
                  <a:pt x="4146311" y="255028"/>
                  <a:pt x="4081603" y="237896"/>
                  <a:pt x="4056611" y="233210"/>
                </a:cubicBezTo>
                <a:cubicBezTo>
                  <a:pt x="3696533" y="165694"/>
                  <a:pt x="3994712" y="225665"/>
                  <a:pt x="3740728" y="183334"/>
                </a:cubicBezTo>
                <a:cubicBezTo>
                  <a:pt x="3712854" y="178688"/>
                  <a:pt x="3685309" y="172250"/>
                  <a:pt x="3657600" y="166708"/>
                </a:cubicBezTo>
                <a:cubicBezTo>
                  <a:pt x="3635433" y="155624"/>
                  <a:pt x="3614305" y="142159"/>
                  <a:pt x="3591099" y="133457"/>
                </a:cubicBezTo>
                <a:cubicBezTo>
                  <a:pt x="3432980" y="74163"/>
                  <a:pt x="3039545" y="133000"/>
                  <a:pt x="3025833" y="133457"/>
                </a:cubicBezTo>
                <a:cubicBezTo>
                  <a:pt x="2854037" y="127915"/>
                  <a:pt x="2682092" y="125866"/>
                  <a:pt x="2510444" y="116832"/>
                </a:cubicBezTo>
                <a:cubicBezTo>
                  <a:pt x="2471312" y="114772"/>
                  <a:pt x="2433153" y="102998"/>
                  <a:pt x="2394066" y="100206"/>
                </a:cubicBezTo>
                <a:cubicBezTo>
                  <a:pt x="2277852" y="91905"/>
                  <a:pt x="2161309" y="89123"/>
                  <a:pt x="2044931" y="83581"/>
                </a:cubicBezTo>
                <a:cubicBezTo>
                  <a:pt x="2017222" y="78039"/>
                  <a:pt x="1989218" y="73810"/>
                  <a:pt x="1961804" y="66956"/>
                </a:cubicBezTo>
                <a:cubicBezTo>
                  <a:pt x="1944803" y="62706"/>
                  <a:pt x="1929346" y="52265"/>
                  <a:pt x="1911928" y="50330"/>
                </a:cubicBezTo>
                <a:cubicBezTo>
                  <a:pt x="1829126" y="41130"/>
                  <a:pt x="1745673" y="39247"/>
                  <a:pt x="1662546" y="33705"/>
                </a:cubicBezTo>
                <a:cubicBezTo>
                  <a:pt x="1645920" y="22621"/>
                  <a:pt x="1632450" y="3280"/>
                  <a:pt x="1612669" y="454"/>
                </a:cubicBezTo>
                <a:cubicBezTo>
                  <a:pt x="1590049" y="-2777"/>
                  <a:pt x="1568473" y="12122"/>
                  <a:pt x="1546168" y="17079"/>
                </a:cubicBezTo>
                <a:cubicBezTo>
                  <a:pt x="1466461" y="34792"/>
                  <a:pt x="1543397" y="14308"/>
                  <a:pt x="1413164" y="17079"/>
                </a:cubicBez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190ACDD-E6A8-459B-8BE7-D49CA8E64DD4}"/>
              </a:ext>
            </a:extLst>
          </p:cNvPr>
          <p:cNvSpPr/>
          <p:nvPr/>
        </p:nvSpPr>
        <p:spPr>
          <a:xfrm>
            <a:off x="1368829" y="3871016"/>
            <a:ext cx="4505498" cy="2114148"/>
          </a:xfrm>
          <a:custGeom>
            <a:avLst/>
            <a:gdLst>
              <a:gd name="connsiteX0" fmla="*/ 1413163 w 4505498"/>
              <a:gd name="connsiteY0" fmla="*/ 732 h 2261794"/>
              <a:gd name="connsiteX1" fmla="*/ 864523 w 4505498"/>
              <a:gd name="connsiteY1" fmla="*/ 17358 h 2261794"/>
              <a:gd name="connsiteX2" fmla="*/ 781396 w 4505498"/>
              <a:gd name="connsiteY2" fmla="*/ 50609 h 2261794"/>
              <a:gd name="connsiteX3" fmla="*/ 731520 w 4505498"/>
              <a:gd name="connsiteY3" fmla="*/ 67234 h 2261794"/>
              <a:gd name="connsiteX4" fmla="*/ 581891 w 4505498"/>
              <a:gd name="connsiteY4" fmla="*/ 117111 h 2261794"/>
              <a:gd name="connsiteX5" fmla="*/ 515389 w 4505498"/>
              <a:gd name="connsiteY5" fmla="*/ 166987 h 2261794"/>
              <a:gd name="connsiteX6" fmla="*/ 448887 w 4505498"/>
              <a:gd name="connsiteY6" fmla="*/ 183612 h 2261794"/>
              <a:gd name="connsiteX7" fmla="*/ 399011 w 4505498"/>
              <a:gd name="connsiteY7" fmla="*/ 200238 h 2261794"/>
              <a:gd name="connsiteX8" fmla="*/ 349134 w 4505498"/>
              <a:gd name="connsiteY8" fmla="*/ 266740 h 2261794"/>
              <a:gd name="connsiteX9" fmla="*/ 282632 w 4505498"/>
              <a:gd name="connsiteY9" fmla="*/ 366492 h 2261794"/>
              <a:gd name="connsiteX10" fmla="*/ 199505 w 4505498"/>
              <a:gd name="connsiteY10" fmla="*/ 466245 h 2261794"/>
              <a:gd name="connsiteX11" fmla="*/ 133003 w 4505498"/>
              <a:gd name="connsiteY11" fmla="*/ 649125 h 2261794"/>
              <a:gd name="connsiteX12" fmla="*/ 66502 w 4505498"/>
              <a:gd name="connsiteY12" fmla="*/ 748878 h 2261794"/>
              <a:gd name="connsiteX13" fmla="*/ 33251 w 4505498"/>
              <a:gd name="connsiteY13" fmla="*/ 798754 h 2261794"/>
              <a:gd name="connsiteX14" fmla="*/ 0 w 4505498"/>
              <a:gd name="connsiteY14" fmla="*/ 848631 h 2261794"/>
              <a:gd name="connsiteX15" fmla="*/ 49876 w 4505498"/>
              <a:gd name="connsiteY15" fmla="*/ 1630027 h 2261794"/>
              <a:gd name="connsiteX16" fmla="*/ 66502 w 4505498"/>
              <a:gd name="connsiteY16" fmla="*/ 1763031 h 2261794"/>
              <a:gd name="connsiteX17" fmla="*/ 116378 w 4505498"/>
              <a:gd name="connsiteY17" fmla="*/ 1829532 h 2261794"/>
              <a:gd name="connsiteX18" fmla="*/ 282632 w 4505498"/>
              <a:gd name="connsiteY18" fmla="*/ 1979161 h 2261794"/>
              <a:gd name="connsiteX19" fmla="*/ 332509 w 4505498"/>
              <a:gd name="connsiteY19" fmla="*/ 1995787 h 2261794"/>
              <a:gd name="connsiteX20" fmla="*/ 432262 w 4505498"/>
              <a:gd name="connsiteY20" fmla="*/ 2062289 h 2261794"/>
              <a:gd name="connsiteX21" fmla="*/ 532014 w 4505498"/>
              <a:gd name="connsiteY21" fmla="*/ 2095540 h 2261794"/>
              <a:gd name="connsiteX22" fmla="*/ 581891 w 4505498"/>
              <a:gd name="connsiteY22" fmla="*/ 2112165 h 2261794"/>
              <a:gd name="connsiteX23" fmla="*/ 648392 w 4505498"/>
              <a:gd name="connsiteY23" fmla="*/ 2128791 h 2261794"/>
              <a:gd name="connsiteX24" fmla="*/ 748145 w 4505498"/>
              <a:gd name="connsiteY24" fmla="*/ 2162041 h 2261794"/>
              <a:gd name="connsiteX25" fmla="*/ 864523 w 4505498"/>
              <a:gd name="connsiteY25" fmla="*/ 2178667 h 2261794"/>
              <a:gd name="connsiteX26" fmla="*/ 1230283 w 4505498"/>
              <a:gd name="connsiteY26" fmla="*/ 2211918 h 2261794"/>
              <a:gd name="connsiteX27" fmla="*/ 1413163 w 4505498"/>
              <a:gd name="connsiteY27" fmla="*/ 2245169 h 2261794"/>
              <a:gd name="connsiteX28" fmla="*/ 1645920 w 4505498"/>
              <a:gd name="connsiteY28" fmla="*/ 2228543 h 2261794"/>
              <a:gd name="connsiteX29" fmla="*/ 2477192 w 4505498"/>
              <a:gd name="connsiteY29" fmla="*/ 2245169 h 2261794"/>
              <a:gd name="connsiteX30" fmla="*/ 2560320 w 4505498"/>
              <a:gd name="connsiteY30" fmla="*/ 2261794 h 2261794"/>
              <a:gd name="connsiteX31" fmla="*/ 2992582 w 4505498"/>
              <a:gd name="connsiteY31" fmla="*/ 2245169 h 2261794"/>
              <a:gd name="connsiteX32" fmla="*/ 3042458 w 4505498"/>
              <a:gd name="connsiteY32" fmla="*/ 2211918 h 2261794"/>
              <a:gd name="connsiteX33" fmla="*/ 3192087 w 4505498"/>
              <a:gd name="connsiteY33" fmla="*/ 2162041 h 2261794"/>
              <a:gd name="connsiteX34" fmla="*/ 3524596 w 4505498"/>
              <a:gd name="connsiteY34" fmla="*/ 2095540 h 2261794"/>
              <a:gd name="connsiteX35" fmla="*/ 3823854 w 4505498"/>
              <a:gd name="connsiteY35" fmla="*/ 2078914 h 2261794"/>
              <a:gd name="connsiteX36" fmla="*/ 4106487 w 4505498"/>
              <a:gd name="connsiteY36" fmla="*/ 2045663 h 2261794"/>
              <a:gd name="connsiteX37" fmla="*/ 4156363 w 4505498"/>
              <a:gd name="connsiteY37" fmla="*/ 2029038 h 2261794"/>
              <a:gd name="connsiteX38" fmla="*/ 4389120 w 4505498"/>
              <a:gd name="connsiteY38" fmla="*/ 2012412 h 2261794"/>
              <a:gd name="connsiteX39" fmla="*/ 4488872 w 4505498"/>
              <a:gd name="connsiteY39" fmla="*/ 1962536 h 2261794"/>
              <a:gd name="connsiteX40" fmla="*/ 4505498 w 4505498"/>
              <a:gd name="connsiteY40" fmla="*/ 1912660 h 2261794"/>
              <a:gd name="connsiteX41" fmla="*/ 4488872 w 4505498"/>
              <a:gd name="connsiteY41" fmla="*/ 1513649 h 2261794"/>
              <a:gd name="connsiteX42" fmla="*/ 4472247 w 4505498"/>
              <a:gd name="connsiteY42" fmla="*/ 1463772 h 2261794"/>
              <a:gd name="connsiteX43" fmla="*/ 4505498 w 4505498"/>
              <a:gd name="connsiteY43" fmla="*/ 732252 h 2261794"/>
              <a:gd name="connsiteX44" fmla="*/ 4488872 w 4505498"/>
              <a:gd name="connsiteY44" fmla="*/ 399743 h 2261794"/>
              <a:gd name="connsiteX45" fmla="*/ 4472247 w 4505498"/>
              <a:gd name="connsiteY45" fmla="*/ 283365 h 2261794"/>
              <a:gd name="connsiteX46" fmla="*/ 4405745 w 4505498"/>
              <a:gd name="connsiteY46" fmla="*/ 250114 h 2261794"/>
              <a:gd name="connsiteX47" fmla="*/ 4239491 w 4505498"/>
              <a:gd name="connsiteY47" fmla="*/ 233489 h 2261794"/>
              <a:gd name="connsiteX48" fmla="*/ 4089862 w 4505498"/>
              <a:gd name="connsiteY48" fmla="*/ 200238 h 2261794"/>
              <a:gd name="connsiteX49" fmla="*/ 3873731 w 4505498"/>
              <a:gd name="connsiteY49" fmla="*/ 183612 h 2261794"/>
              <a:gd name="connsiteX50" fmla="*/ 3823854 w 4505498"/>
              <a:gd name="connsiteY50" fmla="*/ 133736 h 2261794"/>
              <a:gd name="connsiteX51" fmla="*/ 3773978 w 4505498"/>
              <a:gd name="connsiteY51" fmla="*/ 117111 h 2261794"/>
              <a:gd name="connsiteX52" fmla="*/ 3607723 w 4505498"/>
              <a:gd name="connsiteY52" fmla="*/ 50609 h 2261794"/>
              <a:gd name="connsiteX53" fmla="*/ 2826327 w 4505498"/>
              <a:gd name="connsiteY53" fmla="*/ 33983 h 2261794"/>
              <a:gd name="connsiteX54" fmla="*/ 2693323 w 4505498"/>
              <a:gd name="connsiteY54" fmla="*/ 732 h 2261794"/>
              <a:gd name="connsiteX55" fmla="*/ 2344189 w 4505498"/>
              <a:gd name="connsiteY55" fmla="*/ 33983 h 2261794"/>
              <a:gd name="connsiteX56" fmla="*/ 1413163 w 4505498"/>
              <a:gd name="connsiteY56" fmla="*/ 732 h 2261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505498" h="2261794">
                <a:moveTo>
                  <a:pt x="1413163" y="732"/>
                </a:moveTo>
                <a:cubicBezTo>
                  <a:pt x="1166552" y="-2039"/>
                  <a:pt x="1046919" y="2958"/>
                  <a:pt x="864523" y="17358"/>
                </a:cubicBezTo>
                <a:cubicBezTo>
                  <a:pt x="834772" y="19707"/>
                  <a:pt x="809339" y="40130"/>
                  <a:pt x="781396" y="50609"/>
                </a:cubicBezTo>
                <a:cubicBezTo>
                  <a:pt x="764987" y="56762"/>
                  <a:pt x="748370" y="62420"/>
                  <a:pt x="731520" y="67234"/>
                </a:cubicBezTo>
                <a:cubicBezTo>
                  <a:pt x="669487" y="84958"/>
                  <a:pt x="642582" y="83394"/>
                  <a:pt x="581891" y="117111"/>
                </a:cubicBezTo>
                <a:cubicBezTo>
                  <a:pt x="557669" y="130568"/>
                  <a:pt x="540173" y="154595"/>
                  <a:pt x="515389" y="166987"/>
                </a:cubicBezTo>
                <a:cubicBezTo>
                  <a:pt x="494952" y="177205"/>
                  <a:pt x="470857" y="177335"/>
                  <a:pt x="448887" y="183612"/>
                </a:cubicBezTo>
                <a:cubicBezTo>
                  <a:pt x="432037" y="188426"/>
                  <a:pt x="415636" y="194696"/>
                  <a:pt x="399011" y="200238"/>
                </a:cubicBezTo>
                <a:cubicBezTo>
                  <a:pt x="382385" y="222405"/>
                  <a:pt x="365024" y="244040"/>
                  <a:pt x="349134" y="266740"/>
                </a:cubicBezTo>
                <a:cubicBezTo>
                  <a:pt x="326217" y="299478"/>
                  <a:pt x="310889" y="338234"/>
                  <a:pt x="282632" y="366492"/>
                </a:cubicBezTo>
                <a:cubicBezTo>
                  <a:pt x="218627" y="430498"/>
                  <a:pt x="245798" y="396806"/>
                  <a:pt x="199505" y="466245"/>
                </a:cubicBezTo>
                <a:cubicBezTo>
                  <a:pt x="187867" y="501160"/>
                  <a:pt x="152833" y="612770"/>
                  <a:pt x="133003" y="649125"/>
                </a:cubicBezTo>
                <a:cubicBezTo>
                  <a:pt x="113867" y="684208"/>
                  <a:pt x="88669" y="715627"/>
                  <a:pt x="66502" y="748878"/>
                </a:cubicBezTo>
                <a:lnTo>
                  <a:pt x="33251" y="798754"/>
                </a:lnTo>
                <a:lnTo>
                  <a:pt x="0" y="848631"/>
                </a:lnTo>
                <a:cubicBezTo>
                  <a:pt x="16047" y="1137479"/>
                  <a:pt x="25092" y="1324363"/>
                  <a:pt x="49876" y="1630027"/>
                </a:cubicBezTo>
                <a:cubicBezTo>
                  <a:pt x="53487" y="1674561"/>
                  <a:pt x="52373" y="1720644"/>
                  <a:pt x="66502" y="1763031"/>
                </a:cubicBezTo>
                <a:cubicBezTo>
                  <a:pt x="75264" y="1789318"/>
                  <a:pt x="97739" y="1809029"/>
                  <a:pt x="116378" y="1829532"/>
                </a:cubicBezTo>
                <a:cubicBezTo>
                  <a:pt x="152285" y="1869030"/>
                  <a:pt x="221562" y="1948627"/>
                  <a:pt x="282632" y="1979161"/>
                </a:cubicBezTo>
                <a:cubicBezTo>
                  <a:pt x="298307" y="1986998"/>
                  <a:pt x="317189" y="1987276"/>
                  <a:pt x="332509" y="1995787"/>
                </a:cubicBezTo>
                <a:cubicBezTo>
                  <a:pt x="367443" y="2015195"/>
                  <a:pt x="394350" y="2049652"/>
                  <a:pt x="432262" y="2062289"/>
                </a:cubicBezTo>
                <a:lnTo>
                  <a:pt x="532014" y="2095540"/>
                </a:lnTo>
                <a:cubicBezTo>
                  <a:pt x="548640" y="2101082"/>
                  <a:pt x="564889" y="2107914"/>
                  <a:pt x="581891" y="2112165"/>
                </a:cubicBezTo>
                <a:cubicBezTo>
                  <a:pt x="604058" y="2117707"/>
                  <a:pt x="626506" y="2122225"/>
                  <a:pt x="648392" y="2128791"/>
                </a:cubicBezTo>
                <a:cubicBezTo>
                  <a:pt x="681963" y="2138862"/>
                  <a:pt x="713993" y="2154160"/>
                  <a:pt x="748145" y="2162041"/>
                </a:cubicBezTo>
                <a:cubicBezTo>
                  <a:pt x="786328" y="2170852"/>
                  <a:pt x="825792" y="2172708"/>
                  <a:pt x="864523" y="2178667"/>
                </a:cubicBezTo>
                <a:cubicBezTo>
                  <a:pt x="1078199" y="2211540"/>
                  <a:pt x="861346" y="2188859"/>
                  <a:pt x="1230283" y="2211918"/>
                </a:cubicBezTo>
                <a:cubicBezTo>
                  <a:pt x="1288485" y="2226468"/>
                  <a:pt x="1353598" y="2245169"/>
                  <a:pt x="1413163" y="2245169"/>
                </a:cubicBezTo>
                <a:cubicBezTo>
                  <a:pt x="1490946" y="2245169"/>
                  <a:pt x="1568334" y="2234085"/>
                  <a:pt x="1645920" y="2228543"/>
                </a:cubicBezTo>
                <a:lnTo>
                  <a:pt x="2477192" y="2245169"/>
                </a:lnTo>
                <a:cubicBezTo>
                  <a:pt x="2505431" y="2246196"/>
                  <a:pt x="2532062" y="2261794"/>
                  <a:pt x="2560320" y="2261794"/>
                </a:cubicBezTo>
                <a:cubicBezTo>
                  <a:pt x="2704514" y="2261794"/>
                  <a:pt x="2848495" y="2250711"/>
                  <a:pt x="2992582" y="2245169"/>
                </a:cubicBezTo>
                <a:cubicBezTo>
                  <a:pt x="3009207" y="2234085"/>
                  <a:pt x="3024586" y="2220854"/>
                  <a:pt x="3042458" y="2211918"/>
                </a:cubicBezTo>
                <a:cubicBezTo>
                  <a:pt x="3105062" y="2180616"/>
                  <a:pt x="3128589" y="2177916"/>
                  <a:pt x="3192087" y="2162041"/>
                </a:cubicBezTo>
                <a:cubicBezTo>
                  <a:pt x="3329176" y="2059225"/>
                  <a:pt x="3232495" y="2112722"/>
                  <a:pt x="3524596" y="2095540"/>
                </a:cubicBezTo>
                <a:lnTo>
                  <a:pt x="3823854" y="2078914"/>
                </a:lnTo>
                <a:cubicBezTo>
                  <a:pt x="3989514" y="2037500"/>
                  <a:pt x="3775682" y="2087014"/>
                  <a:pt x="4106487" y="2045663"/>
                </a:cubicBezTo>
                <a:cubicBezTo>
                  <a:pt x="4123876" y="2043489"/>
                  <a:pt x="4138958" y="2031086"/>
                  <a:pt x="4156363" y="2029038"/>
                </a:cubicBezTo>
                <a:cubicBezTo>
                  <a:pt x="4233614" y="2019950"/>
                  <a:pt x="4311534" y="2017954"/>
                  <a:pt x="4389120" y="2012412"/>
                </a:cubicBezTo>
                <a:cubicBezTo>
                  <a:pt x="4421978" y="2001460"/>
                  <a:pt x="4465432" y="1991836"/>
                  <a:pt x="4488872" y="1962536"/>
                </a:cubicBezTo>
                <a:cubicBezTo>
                  <a:pt x="4499820" y="1948852"/>
                  <a:pt x="4499956" y="1929285"/>
                  <a:pt x="4505498" y="1912660"/>
                </a:cubicBezTo>
                <a:cubicBezTo>
                  <a:pt x="4499956" y="1779656"/>
                  <a:pt x="4498706" y="1646404"/>
                  <a:pt x="4488872" y="1513649"/>
                </a:cubicBezTo>
                <a:cubicBezTo>
                  <a:pt x="4487577" y="1496172"/>
                  <a:pt x="4472247" y="1481297"/>
                  <a:pt x="4472247" y="1463772"/>
                </a:cubicBezTo>
                <a:cubicBezTo>
                  <a:pt x="4472247" y="815765"/>
                  <a:pt x="4418313" y="993803"/>
                  <a:pt x="4505498" y="732252"/>
                </a:cubicBezTo>
                <a:cubicBezTo>
                  <a:pt x="4499956" y="621416"/>
                  <a:pt x="4497070" y="510415"/>
                  <a:pt x="4488872" y="399743"/>
                </a:cubicBezTo>
                <a:cubicBezTo>
                  <a:pt x="4485977" y="360664"/>
                  <a:pt x="4491278" y="317620"/>
                  <a:pt x="4472247" y="283365"/>
                </a:cubicBezTo>
                <a:cubicBezTo>
                  <a:pt x="4460211" y="261700"/>
                  <a:pt x="4429979" y="255307"/>
                  <a:pt x="4405745" y="250114"/>
                </a:cubicBezTo>
                <a:cubicBezTo>
                  <a:pt x="4351287" y="238444"/>
                  <a:pt x="4294909" y="239031"/>
                  <a:pt x="4239491" y="233489"/>
                </a:cubicBezTo>
                <a:cubicBezTo>
                  <a:pt x="4189615" y="222405"/>
                  <a:pt x="4140486" y="207141"/>
                  <a:pt x="4089862" y="200238"/>
                </a:cubicBezTo>
                <a:cubicBezTo>
                  <a:pt x="4018268" y="190475"/>
                  <a:pt x="3943830" y="201137"/>
                  <a:pt x="3873731" y="183612"/>
                </a:cubicBezTo>
                <a:cubicBezTo>
                  <a:pt x="3850921" y="177910"/>
                  <a:pt x="3843417" y="146778"/>
                  <a:pt x="3823854" y="133736"/>
                </a:cubicBezTo>
                <a:cubicBezTo>
                  <a:pt x="3809273" y="124015"/>
                  <a:pt x="3790335" y="123402"/>
                  <a:pt x="3773978" y="117111"/>
                </a:cubicBezTo>
                <a:cubicBezTo>
                  <a:pt x="3718269" y="95685"/>
                  <a:pt x="3667397" y="51879"/>
                  <a:pt x="3607723" y="50609"/>
                </a:cubicBezTo>
                <a:lnTo>
                  <a:pt x="2826327" y="33983"/>
                </a:lnTo>
                <a:cubicBezTo>
                  <a:pt x="2786971" y="20864"/>
                  <a:pt x="2733445" y="732"/>
                  <a:pt x="2693323" y="732"/>
                </a:cubicBezTo>
                <a:cubicBezTo>
                  <a:pt x="2593071" y="732"/>
                  <a:pt x="2449692" y="20795"/>
                  <a:pt x="2344189" y="33983"/>
                </a:cubicBezTo>
                <a:cubicBezTo>
                  <a:pt x="1474131" y="16582"/>
                  <a:pt x="1659774" y="3503"/>
                  <a:pt x="1413163" y="732"/>
                </a:cubicBez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A2F420D-BD70-4C62-A9A9-C1008652CE01}"/>
              </a:ext>
            </a:extLst>
          </p:cNvPr>
          <p:cNvSpPr txBox="1"/>
          <p:nvPr/>
        </p:nvSpPr>
        <p:spPr>
          <a:xfrm>
            <a:off x="7401603" y="6207483"/>
            <a:ext cx="3410484" cy="461665"/>
          </a:xfrm>
          <a:prstGeom prst="rect">
            <a:avLst/>
          </a:prstGeom>
          <a:solidFill>
            <a:schemeClr val="bg1">
              <a:lumMod val="85000"/>
            </a:schemeClr>
          </a:solidFill>
        </p:spPr>
        <p:txBody>
          <a:bodyPr wrap="square" rtlCol="0">
            <a:spAutoFit/>
          </a:bodyPr>
          <a:lstStyle/>
          <a:p>
            <a:r>
              <a:rPr lang="en-US" sz="2400"/>
              <a:t>River after two ferry trips</a:t>
            </a:r>
          </a:p>
        </p:txBody>
      </p:sp>
      <p:sp>
        <p:nvSpPr>
          <p:cNvPr id="13" name="TextBox 12">
            <a:extLst>
              <a:ext uri="{FF2B5EF4-FFF2-40B4-BE49-F238E27FC236}">
                <a16:creationId xmlns:a16="http://schemas.microsoft.com/office/drawing/2014/main" id="{45B66542-B96C-4509-B93B-97152B844B12}"/>
              </a:ext>
            </a:extLst>
          </p:cNvPr>
          <p:cNvSpPr txBox="1"/>
          <p:nvPr/>
        </p:nvSpPr>
        <p:spPr>
          <a:xfrm>
            <a:off x="1097281" y="6000842"/>
            <a:ext cx="2327564" cy="830997"/>
          </a:xfrm>
          <a:prstGeom prst="rect">
            <a:avLst/>
          </a:prstGeom>
          <a:solidFill>
            <a:schemeClr val="bg1">
              <a:lumMod val="85000"/>
            </a:schemeClr>
          </a:solidFill>
        </p:spPr>
        <p:txBody>
          <a:bodyPr wrap="square" rtlCol="0">
            <a:spAutoFit/>
          </a:bodyPr>
          <a:lstStyle/>
          <a:p>
            <a:r>
              <a:rPr lang="en-US" sz="2400"/>
              <a:t>River after three ferry trips</a:t>
            </a:r>
          </a:p>
        </p:txBody>
      </p:sp>
    </p:spTree>
    <p:extLst>
      <p:ext uri="{BB962C8B-B14F-4D97-AF65-F5344CB8AC3E}">
        <p14:creationId xmlns:p14="http://schemas.microsoft.com/office/powerpoint/2010/main" val="4023849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5C8A7-419B-4A6B-A54E-FEF79418F0E0}"/>
              </a:ext>
            </a:extLst>
          </p:cNvPr>
          <p:cNvSpPr>
            <a:spLocks noGrp="1"/>
          </p:cNvSpPr>
          <p:nvPr>
            <p:ph type="title"/>
          </p:nvPr>
        </p:nvSpPr>
        <p:spPr/>
        <p:txBody>
          <a:bodyPr/>
          <a:lstStyle/>
          <a:p>
            <a:r>
              <a:rPr lang="en-US"/>
              <a:t>Set of snapshots (cont.)</a:t>
            </a:r>
          </a:p>
        </p:txBody>
      </p:sp>
      <p:sp>
        <p:nvSpPr>
          <p:cNvPr id="4" name="Rectangle 3">
            <a:extLst>
              <a:ext uri="{FF2B5EF4-FFF2-40B4-BE49-F238E27FC236}">
                <a16:creationId xmlns:a16="http://schemas.microsoft.com/office/drawing/2014/main" id="{B8834E41-91DB-4840-AF13-439D0ADF6681}"/>
              </a:ext>
            </a:extLst>
          </p:cNvPr>
          <p:cNvSpPr/>
          <p:nvPr/>
        </p:nvSpPr>
        <p:spPr>
          <a:xfrm>
            <a:off x="1069571" y="1690688"/>
            <a:ext cx="2671156" cy="1569660"/>
          </a:xfrm>
          <a:prstGeom prst="rect">
            <a:avLst/>
          </a:prstGeom>
        </p:spPr>
        <p:txBody>
          <a:bodyPr wrap="square">
            <a:spAutoFit/>
          </a:bodyPr>
          <a:lstStyle/>
          <a:p>
            <a:r>
              <a:rPr lang="en-US" sz="2400" b="1">
                <a:latin typeface="Calibri" panose="020F0502020204030204" pitchFamily="34" charset="0"/>
                <a:ea typeface="Calibri" panose="020F0502020204030204" pitchFamily="34" charset="0"/>
                <a:cs typeface="Times New Roman" panose="02020603050405020304" pitchFamily="18" charset="0"/>
              </a:rPr>
              <a:t>sig</a:t>
            </a:r>
            <a:r>
              <a:rPr lang="en-US" sz="2400">
                <a:latin typeface="Calibri" panose="020F0502020204030204" pitchFamily="34" charset="0"/>
                <a:ea typeface="Calibri" panose="020F0502020204030204" pitchFamily="34" charset="0"/>
                <a:cs typeface="Times New Roman" panose="02020603050405020304" pitchFamily="18" charset="0"/>
              </a:rPr>
              <a:t> River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side1: </a:t>
            </a:r>
            <a:r>
              <a:rPr lang="en-US" sz="2400" b="1">
                <a:latin typeface="Calibri" panose="020F0502020204030204" pitchFamily="34" charset="0"/>
                <a:ea typeface="Calibri" panose="020F0502020204030204" pitchFamily="34" charset="0"/>
                <a:cs typeface="Times New Roman" panose="02020603050405020304" pitchFamily="18" charset="0"/>
              </a:rPr>
              <a:t>set</a:t>
            </a:r>
            <a:r>
              <a:rPr lang="en-US" sz="2400">
                <a:latin typeface="Calibri" panose="020F0502020204030204" pitchFamily="34" charset="0"/>
                <a:ea typeface="Calibri" panose="020F0502020204030204" pitchFamily="34" charset="0"/>
                <a:cs typeface="Times New Roman" panose="02020603050405020304" pitchFamily="18" charset="0"/>
              </a:rPr>
              <a:t> Item,</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side2: </a:t>
            </a:r>
            <a:r>
              <a:rPr lang="en-US" sz="2400" b="1">
                <a:latin typeface="Calibri" panose="020F0502020204030204" pitchFamily="34" charset="0"/>
                <a:ea typeface="Calibri" panose="020F0502020204030204" pitchFamily="34" charset="0"/>
                <a:cs typeface="Times New Roman" panose="02020603050405020304" pitchFamily="18" charset="0"/>
              </a:rPr>
              <a:t>set</a:t>
            </a:r>
            <a:r>
              <a:rPr lang="en-US" sz="2400">
                <a:latin typeface="Calibri" panose="020F0502020204030204" pitchFamily="34" charset="0"/>
                <a:ea typeface="Calibri" panose="020F0502020204030204" pitchFamily="34" charset="0"/>
                <a:cs typeface="Times New Roman" panose="02020603050405020304" pitchFamily="18" charset="0"/>
              </a:rPr>
              <a:t> Item</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a:t>
            </a:r>
            <a:endParaRPr lang="en-US" sz="2400"/>
          </a:p>
        </p:txBody>
      </p:sp>
      <p:sp>
        <p:nvSpPr>
          <p:cNvPr id="5" name="Rectangle 4">
            <a:extLst>
              <a:ext uri="{FF2B5EF4-FFF2-40B4-BE49-F238E27FC236}">
                <a16:creationId xmlns:a16="http://schemas.microsoft.com/office/drawing/2014/main" id="{5EC1C00A-96B1-4654-8BC5-0B74EBBC1953}"/>
              </a:ext>
            </a:extLst>
          </p:cNvPr>
          <p:cNvSpPr/>
          <p:nvPr/>
        </p:nvSpPr>
        <p:spPr>
          <a:xfrm>
            <a:off x="1046709" y="3570248"/>
            <a:ext cx="10075719" cy="1938992"/>
          </a:xfrm>
          <a:prstGeom prst="rect">
            <a:avLst/>
          </a:prstGeom>
        </p:spPr>
        <p:txBody>
          <a:bodyPr wrap="square">
            <a:spAutoFit/>
          </a:bodyPr>
          <a:lstStyle/>
          <a:p>
            <a:r>
              <a:rPr lang="en-US" sz="2400" b="1">
                <a:solidFill>
                  <a:schemeClr val="bg1">
                    <a:lumMod val="75000"/>
                  </a:schemeClr>
                </a:solidFill>
                <a:latin typeface="Calibri" panose="020F0502020204030204" pitchFamily="34" charset="0"/>
                <a:ea typeface="Calibri" panose="020F0502020204030204" pitchFamily="34" charset="0"/>
                <a:cs typeface="Times New Roman" panose="02020603050405020304" pitchFamily="18" charset="0"/>
              </a:rPr>
              <a:t>sig</a:t>
            </a:r>
            <a:r>
              <a:rPr lang="en-US" sz="2400">
                <a:solidFill>
                  <a:schemeClr val="bg1">
                    <a:lumMod val="75000"/>
                  </a:schemeClr>
                </a:solidFill>
                <a:latin typeface="Calibri" panose="020F0502020204030204" pitchFamily="34" charset="0"/>
                <a:ea typeface="Calibri" panose="020F0502020204030204" pitchFamily="34" charset="0"/>
                <a:cs typeface="Times New Roman" panose="02020603050405020304" pitchFamily="18" charset="0"/>
              </a:rPr>
              <a:t> is a reserved word. It stands for signature. A </a:t>
            </a:r>
            <a:r>
              <a:rPr lang="en-US" sz="2400" i="1">
                <a:solidFill>
                  <a:schemeClr val="bg1">
                    <a:lumMod val="75000"/>
                  </a:schemeClr>
                </a:solidFill>
                <a:latin typeface="Calibri" panose="020F0502020204030204" pitchFamily="34" charset="0"/>
                <a:ea typeface="Calibri" panose="020F0502020204030204" pitchFamily="34" charset="0"/>
                <a:cs typeface="Times New Roman" panose="02020603050405020304" pitchFamily="18" charset="0"/>
              </a:rPr>
              <a:t>signature declaration</a:t>
            </a:r>
            <a:r>
              <a:rPr lang="en-US" sz="2400">
                <a:solidFill>
                  <a:schemeClr val="bg1">
                    <a:lumMod val="75000"/>
                  </a:schemeClr>
                </a:solidFill>
                <a:latin typeface="Calibri" panose="020F0502020204030204" pitchFamily="34" charset="0"/>
                <a:ea typeface="Calibri" panose="020F0502020204030204" pitchFamily="34" charset="0"/>
                <a:cs typeface="Times New Roman" panose="02020603050405020304" pitchFamily="18" charset="0"/>
              </a:rPr>
              <a:t> defines a set. In this case the signature defines a set of River snapshots. </a:t>
            </a:r>
            <a:r>
              <a:rPr lang="en-US" sz="2400">
                <a:latin typeface="Calibri" panose="020F0502020204030204" pitchFamily="34" charset="0"/>
                <a:ea typeface="Calibri" panose="020F0502020204030204" pitchFamily="34" charset="0"/>
                <a:cs typeface="Times New Roman" panose="02020603050405020304" pitchFamily="18" charset="0"/>
              </a:rPr>
              <a:t>You can think of a River snapshot as an object (in the object-oriented sense). The object has two </a:t>
            </a:r>
            <a:r>
              <a:rPr lang="en-US" sz="2400" i="1">
                <a:latin typeface="Calibri" panose="020F0502020204030204" pitchFamily="34" charset="0"/>
                <a:ea typeface="Calibri" panose="020F0502020204030204" pitchFamily="34" charset="0"/>
                <a:cs typeface="Times New Roman" panose="02020603050405020304" pitchFamily="18" charset="0"/>
              </a:rPr>
              <a:t>fields</a:t>
            </a:r>
            <a:r>
              <a:rPr lang="en-US" sz="2400">
                <a:latin typeface="Calibri" panose="020F0502020204030204" pitchFamily="34" charset="0"/>
                <a:ea typeface="Calibri" panose="020F0502020204030204" pitchFamily="34" charset="0"/>
                <a:cs typeface="Times New Roman" panose="02020603050405020304" pitchFamily="18" charset="0"/>
              </a:rPr>
              <a:t> called </a:t>
            </a:r>
            <a:r>
              <a:rPr lang="en-US" sz="2400">
                <a:latin typeface="Courier New" panose="02070309020205020404" pitchFamily="49" charset="0"/>
                <a:ea typeface="Calibri" panose="020F0502020204030204" pitchFamily="34" charset="0"/>
              </a:rPr>
              <a:t>side1</a:t>
            </a:r>
            <a:r>
              <a:rPr lang="en-US" sz="2400">
                <a:latin typeface="Calibri" panose="020F0502020204030204" pitchFamily="34" charset="0"/>
                <a:ea typeface="Calibri" panose="020F0502020204030204" pitchFamily="34" charset="0"/>
                <a:cs typeface="Times New Roman" panose="02020603050405020304" pitchFamily="18" charset="0"/>
              </a:rPr>
              <a:t> and </a:t>
            </a:r>
            <a:r>
              <a:rPr lang="en-US" sz="2400">
                <a:latin typeface="Courier New" panose="02070309020205020404" pitchFamily="49" charset="0"/>
                <a:ea typeface="Calibri" panose="020F0502020204030204" pitchFamily="34" charset="0"/>
              </a:rPr>
              <a:t>side2</a:t>
            </a: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a:latin typeface="Courier New" panose="02070309020205020404" pitchFamily="49" charset="0"/>
                <a:ea typeface="Calibri" panose="020F0502020204030204" pitchFamily="34" charset="0"/>
              </a:rPr>
              <a:t>side1</a:t>
            </a:r>
            <a:r>
              <a:rPr lang="en-US" sz="2400">
                <a:latin typeface="Calibri" panose="020F0502020204030204" pitchFamily="34" charset="0"/>
                <a:ea typeface="Calibri" panose="020F0502020204030204" pitchFamily="34" charset="0"/>
                <a:cs typeface="Times New Roman" panose="02020603050405020304" pitchFamily="18" charset="0"/>
              </a:rPr>
              <a:t> holds the items on the starting side of the river. </a:t>
            </a:r>
            <a:r>
              <a:rPr lang="en-US" sz="2400">
                <a:latin typeface="Courier New" panose="02070309020205020404" pitchFamily="49" charset="0"/>
                <a:ea typeface="Calibri" panose="020F0502020204030204" pitchFamily="34" charset="0"/>
              </a:rPr>
              <a:t>side2</a:t>
            </a:r>
            <a:r>
              <a:rPr lang="en-US" sz="2400">
                <a:latin typeface="Calibri" panose="020F0502020204030204" pitchFamily="34" charset="0"/>
                <a:ea typeface="Calibri" panose="020F0502020204030204" pitchFamily="34" charset="0"/>
                <a:cs typeface="Times New Roman" panose="02020603050405020304" pitchFamily="18" charset="0"/>
              </a:rPr>
              <a:t> holds the items on the destination side of the River.</a:t>
            </a:r>
            <a:endParaRPr lang="en-US" sz="2400"/>
          </a:p>
        </p:txBody>
      </p:sp>
    </p:spTree>
    <p:extLst>
      <p:ext uri="{BB962C8B-B14F-4D97-AF65-F5344CB8AC3E}">
        <p14:creationId xmlns:p14="http://schemas.microsoft.com/office/powerpoint/2010/main" val="406589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E0F3570C-8FEB-4C9C-861C-386BDF2CBEF5}"/>
              </a:ext>
            </a:extLst>
          </p:cNvPr>
          <p:cNvSpPr/>
          <p:nvPr/>
        </p:nvSpPr>
        <p:spPr>
          <a:xfrm>
            <a:off x="1379913" y="1329304"/>
            <a:ext cx="4505498" cy="2261794"/>
          </a:xfrm>
          <a:custGeom>
            <a:avLst/>
            <a:gdLst>
              <a:gd name="connsiteX0" fmla="*/ 1413163 w 4505498"/>
              <a:gd name="connsiteY0" fmla="*/ 732 h 2261794"/>
              <a:gd name="connsiteX1" fmla="*/ 864523 w 4505498"/>
              <a:gd name="connsiteY1" fmla="*/ 17358 h 2261794"/>
              <a:gd name="connsiteX2" fmla="*/ 781396 w 4505498"/>
              <a:gd name="connsiteY2" fmla="*/ 50609 h 2261794"/>
              <a:gd name="connsiteX3" fmla="*/ 731520 w 4505498"/>
              <a:gd name="connsiteY3" fmla="*/ 67234 h 2261794"/>
              <a:gd name="connsiteX4" fmla="*/ 581891 w 4505498"/>
              <a:gd name="connsiteY4" fmla="*/ 117111 h 2261794"/>
              <a:gd name="connsiteX5" fmla="*/ 515389 w 4505498"/>
              <a:gd name="connsiteY5" fmla="*/ 166987 h 2261794"/>
              <a:gd name="connsiteX6" fmla="*/ 448887 w 4505498"/>
              <a:gd name="connsiteY6" fmla="*/ 183612 h 2261794"/>
              <a:gd name="connsiteX7" fmla="*/ 399011 w 4505498"/>
              <a:gd name="connsiteY7" fmla="*/ 200238 h 2261794"/>
              <a:gd name="connsiteX8" fmla="*/ 349134 w 4505498"/>
              <a:gd name="connsiteY8" fmla="*/ 266740 h 2261794"/>
              <a:gd name="connsiteX9" fmla="*/ 282632 w 4505498"/>
              <a:gd name="connsiteY9" fmla="*/ 366492 h 2261794"/>
              <a:gd name="connsiteX10" fmla="*/ 199505 w 4505498"/>
              <a:gd name="connsiteY10" fmla="*/ 466245 h 2261794"/>
              <a:gd name="connsiteX11" fmla="*/ 133003 w 4505498"/>
              <a:gd name="connsiteY11" fmla="*/ 649125 h 2261794"/>
              <a:gd name="connsiteX12" fmla="*/ 66502 w 4505498"/>
              <a:gd name="connsiteY12" fmla="*/ 748878 h 2261794"/>
              <a:gd name="connsiteX13" fmla="*/ 33251 w 4505498"/>
              <a:gd name="connsiteY13" fmla="*/ 798754 h 2261794"/>
              <a:gd name="connsiteX14" fmla="*/ 0 w 4505498"/>
              <a:gd name="connsiteY14" fmla="*/ 848631 h 2261794"/>
              <a:gd name="connsiteX15" fmla="*/ 49876 w 4505498"/>
              <a:gd name="connsiteY15" fmla="*/ 1630027 h 2261794"/>
              <a:gd name="connsiteX16" fmla="*/ 66502 w 4505498"/>
              <a:gd name="connsiteY16" fmla="*/ 1763031 h 2261794"/>
              <a:gd name="connsiteX17" fmla="*/ 116378 w 4505498"/>
              <a:gd name="connsiteY17" fmla="*/ 1829532 h 2261794"/>
              <a:gd name="connsiteX18" fmla="*/ 282632 w 4505498"/>
              <a:gd name="connsiteY18" fmla="*/ 1979161 h 2261794"/>
              <a:gd name="connsiteX19" fmla="*/ 332509 w 4505498"/>
              <a:gd name="connsiteY19" fmla="*/ 1995787 h 2261794"/>
              <a:gd name="connsiteX20" fmla="*/ 432262 w 4505498"/>
              <a:gd name="connsiteY20" fmla="*/ 2062289 h 2261794"/>
              <a:gd name="connsiteX21" fmla="*/ 532014 w 4505498"/>
              <a:gd name="connsiteY21" fmla="*/ 2095540 h 2261794"/>
              <a:gd name="connsiteX22" fmla="*/ 581891 w 4505498"/>
              <a:gd name="connsiteY22" fmla="*/ 2112165 h 2261794"/>
              <a:gd name="connsiteX23" fmla="*/ 648392 w 4505498"/>
              <a:gd name="connsiteY23" fmla="*/ 2128791 h 2261794"/>
              <a:gd name="connsiteX24" fmla="*/ 748145 w 4505498"/>
              <a:gd name="connsiteY24" fmla="*/ 2162041 h 2261794"/>
              <a:gd name="connsiteX25" fmla="*/ 864523 w 4505498"/>
              <a:gd name="connsiteY25" fmla="*/ 2178667 h 2261794"/>
              <a:gd name="connsiteX26" fmla="*/ 1230283 w 4505498"/>
              <a:gd name="connsiteY26" fmla="*/ 2211918 h 2261794"/>
              <a:gd name="connsiteX27" fmla="*/ 1413163 w 4505498"/>
              <a:gd name="connsiteY27" fmla="*/ 2245169 h 2261794"/>
              <a:gd name="connsiteX28" fmla="*/ 1645920 w 4505498"/>
              <a:gd name="connsiteY28" fmla="*/ 2228543 h 2261794"/>
              <a:gd name="connsiteX29" fmla="*/ 2477192 w 4505498"/>
              <a:gd name="connsiteY29" fmla="*/ 2245169 h 2261794"/>
              <a:gd name="connsiteX30" fmla="*/ 2560320 w 4505498"/>
              <a:gd name="connsiteY30" fmla="*/ 2261794 h 2261794"/>
              <a:gd name="connsiteX31" fmla="*/ 2992582 w 4505498"/>
              <a:gd name="connsiteY31" fmla="*/ 2245169 h 2261794"/>
              <a:gd name="connsiteX32" fmla="*/ 3042458 w 4505498"/>
              <a:gd name="connsiteY32" fmla="*/ 2211918 h 2261794"/>
              <a:gd name="connsiteX33" fmla="*/ 3192087 w 4505498"/>
              <a:gd name="connsiteY33" fmla="*/ 2162041 h 2261794"/>
              <a:gd name="connsiteX34" fmla="*/ 3524596 w 4505498"/>
              <a:gd name="connsiteY34" fmla="*/ 2095540 h 2261794"/>
              <a:gd name="connsiteX35" fmla="*/ 3823854 w 4505498"/>
              <a:gd name="connsiteY35" fmla="*/ 2078914 h 2261794"/>
              <a:gd name="connsiteX36" fmla="*/ 4106487 w 4505498"/>
              <a:gd name="connsiteY36" fmla="*/ 2045663 h 2261794"/>
              <a:gd name="connsiteX37" fmla="*/ 4156363 w 4505498"/>
              <a:gd name="connsiteY37" fmla="*/ 2029038 h 2261794"/>
              <a:gd name="connsiteX38" fmla="*/ 4389120 w 4505498"/>
              <a:gd name="connsiteY38" fmla="*/ 2012412 h 2261794"/>
              <a:gd name="connsiteX39" fmla="*/ 4488872 w 4505498"/>
              <a:gd name="connsiteY39" fmla="*/ 1962536 h 2261794"/>
              <a:gd name="connsiteX40" fmla="*/ 4505498 w 4505498"/>
              <a:gd name="connsiteY40" fmla="*/ 1912660 h 2261794"/>
              <a:gd name="connsiteX41" fmla="*/ 4488872 w 4505498"/>
              <a:gd name="connsiteY41" fmla="*/ 1513649 h 2261794"/>
              <a:gd name="connsiteX42" fmla="*/ 4472247 w 4505498"/>
              <a:gd name="connsiteY42" fmla="*/ 1463772 h 2261794"/>
              <a:gd name="connsiteX43" fmla="*/ 4505498 w 4505498"/>
              <a:gd name="connsiteY43" fmla="*/ 732252 h 2261794"/>
              <a:gd name="connsiteX44" fmla="*/ 4488872 w 4505498"/>
              <a:gd name="connsiteY44" fmla="*/ 399743 h 2261794"/>
              <a:gd name="connsiteX45" fmla="*/ 4472247 w 4505498"/>
              <a:gd name="connsiteY45" fmla="*/ 283365 h 2261794"/>
              <a:gd name="connsiteX46" fmla="*/ 4405745 w 4505498"/>
              <a:gd name="connsiteY46" fmla="*/ 250114 h 2261794"/>
              <a:gd name="connsiteX47" fmla="*/ 4239491 w 4505498"/>
              <a:gd name="connsiteY47" fmla="*/ 233489 h 2261794"/>
              <a:gd name="connsiteX48" fmla="*/ 4089862 w 4505498"/>
              <a:gd name="connsiteY48" fmla="*/ 200238 h 2261794"/>
              <a:gd name="connsiteX49" fmla="*/ 3873731 w 4505498"/>
              <a:gd name="connsiteY49" fmla="*/ 183612 h 2261794"/>
              <a:gd name="connsiteX50" fmla="*/ 3823854 w 4505498"/>
              <a:gd name="connsiteY50" fmla="*/ 133736 h 2261794"/>
              <a:gd name="connsiteX51" fmla="*/ 3773978 w 4505498"/>
              <a:gd name="connsiteY51" fmla="*/ 117111 h 2261794"/>
              <a:gd name="connsiteX52" fmla="*/ 3607723 w 4505498"/>
              <a:gd name="connsiteY52" fmla="*/ 50609 h 2261794"/>
              <a:gd name="connsiteX53" fmla="*/ 2826327 w 4505498"/>
              <a:gd name="connsiteY53" fmla="*/ 33983 h 2261794"/>
              <a:gd name="connsiteX54" fmla="*/ 2693323 w 4505498"/>
              <a:gd name="connsiteY54" fmla="*/ 732 h 2261794"/>
              <a:gd name="connsiteX55" fmla="*/ 2344189 w 4505498"/>
              <a:gd name="connsiteY55" fmla="*/ 33983 h 2261794"/>
              <a:gd name="connsiteX56" fmla="*/ 1413163 w 4505498"/>
              <a:gd name="connsiteY56" fmla="*/ 732 h 2261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505498" h="2261794">
                <a:moveTo>
                  <a:pt x="1413163" y="732"/>
                </a:moveTo>
                <a:cubicBezTo>
                  <a:pt x="1166552" y="-2039"/>
                  <a:pt x="1046919" y="2958"/>
                  <a:pt x="864523" y="17358"/>
                </a:cubicBezTo>
                <a:cubicBezTo>
                  <a:pt x="834772" y="19707"/>
                  <a:pt x="809339" y="40130"/>
                  <a:pt x="781396" y="50609"/>
                </a:cubicBezTo>
                <a:cubicBezTo>
                  <a:pt x="764987" y="56762"/>
                  <a:pt x="748370" y="62420"/>
                  <a:pt x="731520" y="67234"/>
                </a:cubicBezTo>
                <a:cubicBezTo>
                  <a:pt x="669487" y="84958"/>
                  <a:pt x="642582" y="83394"/>
                  <a:pt x="581891" y="117111"/>
                </a:cubicBezTo>
                <a:cubicBezTo>
                  <a:pt x="557669" y="130568"/>
                  <a:pt x="540173" y="154595"/>
                  <a:pt x="515389" y="166987"/>
                </a:cubicBezTo>
                <a:cubicBezTo>
                  <a:pt x="494952" y="177205"/>
                  <a:pt x="470857" y="177335"/>
                  <a:pt x="448887" y="183612"/>
                </a:cubicBezTo>
                <a:cubicBezTo>
                  <a:pt x="432037" y="188426"/>
                  <a:pt x="415636" y="194696"/>
                  <a:pt x="399011" y="200238"/>
                </a:cubicBezTo>
                <a:cubicBezTo>
                  <a:pt x="382385" y="222405"/>
                  <a:pt x="365024" y="244040"/>
                  <a:pt x="349134" y="266740"/>
                </a:cubicBezTo>
                <a:cubicBezTo>
                  <a:pt x="326217" y="299478"/>
                  <a:pt x="310889" y="338234"/>
                  <a:pt x="282632" y="366492"/>
                </a:cubicBezTo>
                <a:cubicBezTo>
                  <a:pt x="218627" y="430498"/>
                  <a:pt x="245798" y="396806"/>
                  <a:pt x="199505" y="466245"/>
                </a:cubicBezTo>
                <a:cubicBezTo>
                  <a:pt x="187867" y="501160"/>
                  <a:pt x="152833" y="612770"/>
                  <a:pt x="133003" y="649125"/>
                </a:cubicBezTo>
                <a:cubicBezTo>
                  <a:pt x="113867" y="684208"/>
                  <a:pt x="88669" y="715627"/>
                  <a:pt x="66502" y="748878"/>
                </a:cubicBezTo>
                <a:lnTo>
                  <a:pt x="33251" y="798754"/>
                </a:lnTo>
                <a:lnTo>
                  <a:pt x="0" y="848631"/>
                </a:lnTo>
                <a:cubicBezTo>
                  <a:pt x="16047" y="1137479"/>
                  <a:pt x="25092" y="1324363"/>
                  <a:pt x="49876" y="1630027"/>
                </a:cubicBezTo>
                <a:cubicBezTo>
                  <a:pt x="53487" y="1674561"/>
                  <a:pt x="52373" y="1720644"/>
                  <a:pt x="66502" y="1763031"/>
                </a:cubicBezTo>
                <a:cubicBezTo>
                  <a:pt x="75264" y="1789318"/>
                  <a:pt x="97739" y="1809029"/>
                  <a:pt x="116378" y="1829532"/>
                </a:cubicBezTo>
                <a:cubicBezTo>
                  <a:pt x="152285" y="1869030"/>
                  <a:pt x="221562" y="1948627"/>
                  <a:pt x="282632" y="1979161"/>
                </a:cubicBezTo>
                <a:cubicBezTo>
                  <a:pt x="298307" y="1986998"/>
                  <a:pt x="317189" y="1987276"/>
                  <a:pt x="332509" y="1995787"/>
                </a:cubicBezTo>
                <a:cubicBezTo>
                  <a:pt x="367443" y="2015195"/>
                  <a:pt x="394350" y="2049652"/>
                  <a:pt x="432262" y="2062289"/>
                </a:cubicBezTo>
                <a:lnTo>
                  <a:pt x="532014" y="2095540"/>
                </a:lnTo>
                <a:cubicBezTo>
                  <a:pt x="548640" y="2101082"/>
                  <a:pt x="564889" y="2107914"/>
                  <a:pt x="581891" y="2112165"/>
                </a:cubicBezTo>
                <a:cubicBezTo>
                  <a:pt x="604058" y="2117707"/>
                  <a:pt x="626506" y="2122225"/>
                  <a:pt x="648392" y="2128791"/>
                </a:cubicBezTo>
                <a:cubicBezTo>
                  <a:pt x="681963" y="2138862"/>
                  <a:pt x="713993" y="2154160"/>
                  <a:pt x="748145" y="2162041"/>
                </a:cubicBezTo>
                <a:cubicBezTo>
                  <a:pt x="786328" y="2170852"/>
                  <a:pt x="825792" y="2172708"/>
                  <a:pt x="864523" y="2178667"/>
                </a:cubicBezTo>
                <a:cubicBezTo>
                  <a:pt x="1078199" y="2211540"/>
                  <a:pt x="861346" y="2188859"/>
                  <a:pt x="1230283" y="2211918"/>
                </a:cubicBezTo>
                <a:cubicBezTo>
                  <a:pt x="1288485" y="2226468"/>
                  <a:pt x="1353598" y="2245169"/>
                  <a:pt x="1413163" y="2245169"/>
                </a:cubicBezTo>
                <a:cubicBezTo>
                  <a:pt x="1490946" y="2245169"/>
                  <a:pt x="1568334" y="2234085"/>
                  <a:pt x="1645920" y="2228543"/>
                </a:cubicBezTo>
                <a:lnTo>
                  <a:pt x="2477192" y="2245169"/>
                </a:lnTo>
                <a:cubicBezTo>
                  <a:pt x="2505431" y="2246196"/>
                  <a:pt x="2532062" y="2261794"/>
                  <a:pt x="2560320" y="2261794"/>
                </a:cubicBezTo>
                <a:cubicBezTo>
                  <a:pt x="2704514" y="2261794"/>
                  <a:pt x="2848495" y="2250711"/>
                  <a:pt x="2992582" y="2245169"/>
                </a:cubicBezTo>
                <a:cubicBezTo>
                  <a:pt x="3009207" y="2234085"/>
                  <a:pt x="3024586" y="2220854"/>
                  <a:pt x="3042458" y="2211918"/>
                </a:cubicBezTo>
                <a:cubicBezTo>
                  <a:pt x="3105062" y="2180616"/>
                  <a:pt x="3128589" y="2177916"/>
                  <a:pt x="3192087" y="2162041"/>
                </a:cubicBezTo>
                <a:cubicBezTo>
                  <a:pt x="3329176" y="2059225"/>
                  <a:pt x="3232495" y="2112722"/>
                  <a:pt x="3524596" y="2095540"/>
                </a:cubicBezTo>
                <a:lnTo>
                  <a:pt x="3823854" y="2078914"/>
                </a:lnTo>
                <a:cubicBezTo>
                  <a:pt x="3989514" y="2037500"/>
                  <a:pt x="3775682" y="2087014"/>
                  <a:pt x="4106487" y="2045663"/>
                </a:cubicBezTo>
                <a:cubicBezTo>
                  <a:pt x="4123876" y="2043489"/>
                  <a:pt x="4138958" y="2031086"/>
                  <a:pt x="4156363" y="2029038"/>
                </a:cubicBezTo>
                <a:cubicBezTo>
                  <a:pt x="4233614" y="2019950"/>
                  <a:pt x="4311534" y="2017954"/>
                  <a:pt x="4389120" y="2012412"/>
                </a:cubicBezTo>
                <a:cubicBezTo>
                  <a:pt x="4421978" y="2001460"/>
                  <a:pt x="4465432" y="1991836"/>
                  <a:pt x="4488872" y="1962536"/>
                </a:cubicBezTo>
                <a:cubicBezTo>
                  <a:pt x="4499820" y="1948852"/>
                  <a:pt x="4499956" y="1929285"/>
                  <a:pt x="4505498" y="1912660"/>
                </a:cubicBezTo>
                <a:cubicBezTo>
                  <a:pt x="4499956" y="1779656"/>
                  <a:pt x="4498706" y="1646404"/>
                  <a:pt x="4488872" y="1513649"/>
                </a:cubicBezTo>
                <a:cubicBezTo>
                  <a:pt x="4487577" y="1496172"/>
                  <a:pt x="4472247" y="1481297"/>
                  <a:pt x="4472247" y="1463772"/>
                </a:cubicBezTo>
                <a:cubicBezTo>
                  <a:pt x="4472247" y="815765"/>
                  <a:pt x="4418313" y="993803"/>
                  <a:pt x="4505498" y="732252"/>
                </a:cubicBezTo>
                <a:cubicBezTo>
                  <a:pt x="4499956" y="621416"/>
                  <a:pt x="4497070" y="510415"/>
                  <a:pt x="4488872" y="399743"/>
                </a:cubicBezTo>
                <a:cubicBezTo>
                  <a:pt x="4485977" y="360664"/>
                  <a:pt x="4491278" y="317620"/>
                  <a:pt x="4472247" y="283365"/>
                </a:cubicBezTo>
                <a:cubicBezTo>
                  <a:pt x="4460211" y="261700"/>
                  <a:pt x="4429979" y="255307"/>
                  <a:pt x="4405745" y="250114"/>
                </a:cubicBezTo>
                <a:cubicBezTo>
                  <a:pt x="4351287" y="238444"/>
                  <a:pt x="4294909" y="239031"/>
                  <a:pt x="4239491" y="233489"/>
                </a:cubicBezTo>
                <a:cubicBezTo>
                  <a:pt x="4189615" y="222405"/>
                  <a:pt x="4140486" y="207141"/>
                  <a:pt x="4089862" y="200238"/>
                </a:cubicBezTo>
                <a:cubicBezTo>
                  <a:pt x="4018268" y="190475"/>
                  <a:pt x="3943830" y="201137"/>
                  <a:pt x="3873731" y="183612"/>
                </a:cubicBezTo>
                <a:cubicBezTo>
                  <a:pt x="3850921" y="177910"/>
                  <a:pt x="3843417" y="146778"/>
                  <a:pt x="3823854" y="133736"/>
                </a:cubicBezTo>
                <a:cubicBezTo>
                  <a:pt x="3809273" y="124015"/>
                  <a:pt x="3790335" y="123402"/>
                  <a:pt x="3773978" y="117111"/>
                </a:cubicBezTo>
                <a:cubicBezTo>
                  <a:pt x="3718269" y="95685"/>
                  <a:pt x="3667397" y="51879"/>
                  <a:pt x="3607723" y="50609"/>
                </a:cubicBezTo>
                <a:lnTo>
                  <a:pt x="2826327" y="33983"/>
                </a:lnTo>
                <a:cubicBezTo>
                  <a:pt x="2786971" y="20864"/>
                  <a:pt x="2733445" y="732"/>
                  <a:pt x="2693323" y="732"/>
                </a:cubicBezTo>
                <a:cubicBezTo>
                  <a:pt x="2593071" y="732"/>
                  <a:pt x="2449692" y="20795"/>
                  <a:pt x="2344189" y="33983"/>
                </a:cubicBezTo>
                <a:cubicBezTo>
                  <a:pt x="1474131" y="16582"/>
                  <a:pt x="1659774" y="3503"/>
                  <a:pt x="1413163" y="732"/>
                </a:cubicBez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93F92FE-C536-460F-A755-02DC7CD58B61}"/>
              </a:ext>
            </a:extLst>
          </p:cNvPr>
          <p:cNvSpPr txBox="1"/>
          <p:nvPr/>
        </p:nvSpPr>
        <p:spPr>
          <a:xfrm>
            <a:off x="1907459" y="835088"/>
            <a:ext cx="3570978" cy="461665"/>
          </a:xfrm>
          <a:prstGeom prst="rect">
            <a:avLst/>
          </a:prstGeom>
          <a:solidFill>
            <a:schemeClr val="bg1">
              <a:lumMod val="85000"/>
            </a:schemeClr>
          </a:solidFill>
        </p:spPr>
        <p:txBody>
          <a:bodyPr wrap="none" rtlCol="0">
            <a:spAutoFit/>
          </a:bodyPr>
          <a:lstStyle/>
          <a:p>
            <a:r>
              <a:rPr lang="en-US" sz="2400"/>
              <a:t>first River snapshot/object</a:t>
            </a:r>
          </a:p>
        </p:txBody>
      </p:sp>
      <p:sp>
        <p:nvSpPr>
          <p:cNvPr id="6" name="Rectangle 5">
            <a:extLst>
              <a:ext uri="{FF2B5EF4-FFF2-40B4-BE49-F238E27FC236}">
                <a16:creationId xmlns:a16="http://schemas.microsoft.com/office/drawing/2014/main" id="{DAC8CF23-AABA-49B3-BF2D-F5C18D45124A}"/>
              </a:ext>
            </a:extLst>
          </p:cNvPr>
          <p:cNvSpPr/>
          <p:nvPr/>
        </p:nvSpPr>
        <p:spPr>
          <a:xfrm>
            <a:off x="1666487" y="1860586"/>
            <a:ext cx="1704814" cy="1038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0E971D4C-66F3-4547-A3FD-9A7CBD7D408E}"/>
              </a:ext>
            </a:extLst>
          </p:cNvPr>
          <p:cNvCxnSpPr>
            <a:cxnSpLocks/>
          </p:cNvCxnSpPr>
          <p:nvPr/>
        </p:nvCxnSpPr>
        <p:spPr>
          <a:xfrm>
            <a:off x="3495287" y="1519623"/>
            <a:ext cx="0" cy="1751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277BE75-6D44-48C9-8E69-A8CC2E468E1B}"/>
              </a:ext>
            </a:extLst>
          </p:cNvPr>
          <p:cNvSpPr txBox="1"/>
          <p:nvPr/>
        </p:nvSpPr>
        <p:spPr>
          <a:xfrm>
            <a:off x="2275077" y="1598976"/>
            <a:ext cx="487634" cy="261610"/>
          </a:xfrm>
          <a:prstGeom prst="rect">
            <a:avLst/>
          </a:prstGeom>
          <a:noFill/>
        </p:spPr>
        <p:txBody>
          <a:bodyPr wrap="none" rtlCol="0">
            <a:spAutoFit/>
          </a:bodyPr>
          <a:lstStyle/>
          <a:p>
            <a:r>
              <a:rPr lang="en-US" sz="1100"/>
              <a:t>side1</a:t>
            </a:r>
          </a:p>
        </p:txBody>
      </p:sp>
      <p:sp>
        <p:nvSpPr>
          <p:cNvPr id="9" name="TextBox 8">
            <a:extLst>
              <a:ext uri="{FF2B5EF4-FFF2-40B4-BE49-F238E27FC236}">
                <a16:creationId xmlns:a16="http://schemas.microsoft.com/office/drawing/2014/main" id="{76E15DC7-D6E8-42DC-9E5B-4D609F3C14CD}"/>
              </a:ext>
            </a:extLst>
          </p:cNvPr>
          <p:cNvSpPr txBox="1"/>
          <p:nvPr/>
        </p:nvSpPr>
        <p:spPr>
          <a:xfrm>
            <a:off x="1873732" y="2001001"/>
            <a:ext cx="577402" cy="261610"/>
          </a:xfrm>
          <a:prstGeom prst="rect">
            <a:avLst/>
          </a:prstGeom>
          <a:noFill/>
          <a:ln>
            <a:solidFill>
              <a:schemeClr val="tx1"/>
            </a:solidFill>
          </a:ln>
        </p:spPr>
        <p:txBody>
          <a:bodyPr wrap="none" rtlCol="0">
            <a:spAutoFit/>
          </a:bodyPr>
          <a:lstStyle/>
          <a:p>
            <a:r>
              <a:rPr lang="en-US" sz="1100"/>
              <a:t>farmer</a:t>
            </a:r>
          </a:p>
        </p:txBody>
      </p:sp>
      <p:sp>
        <p:nvSpPr>
          <p:cNvPr id="10" name="TextBox 9">
            <a:extLst>
              <a:ext uri="{FF2B5EF4-FFF2-40B4-BE49-F238E27FC236}">
                <a16:creationId xmlns:a16="http://schemas.microsoft.com/office/drawing/2014/main" id="{091B80D1-1274-474B-9A4D-888C1A3EDBFC}"/>
              </a:ext>
            </a:extLst>
          </p:cNvPr>
          <p:cNvSpPr txBox="1"/>
          <p:nvPr/>
        </p:nvSpPr>
        <p:spPr>
          <a:xfrm>
            <a:off x="2575120" y="2001001"/>
            <a:ext cx="437940" cy="261610"/>
          </a:xfrm>
          <a:prstGeom prst="rect">
            <a:avLst/>
          </a:prstGeom>
          <a:noFill/>
          <a:ln>
            <a:solidFill>
              <a:schemeClr val="tx1"/>
            </a:solidFill>
          </a:ln>
        </p:spPr>
        <p:txBody>
          <a:bodyPr wrap="none" rtlCol="0">
            <a:spAutoFit/>
          </a:bodyPr>
          <a:lstStyle/>
          <a:p>
            <a:r>
              <a:rPr lang="en-US" sz="1100"/>
              <a:t>goat</a:t>
            </a:r>
          </a:p>
        </p:txBody>
      </p:sp>
      <p:sp>
        <p:nvSpPr>
          <p:cNvPr id="11" name="TextBox 10">
            <a:extLst>
              <a:ext uri="{FF2B5EF4-FFF2-40B4-BE49-F238E27FC236}">
                <a16:creationId xmlns:a16="http://schemas.microsoft.com/office/drawing/2014/main" id="{CFB1AA73-81E9-46BA-8D2A-513A8E2FFD0F}"/>
              </a:ext>
            </a:extLst>
          </p:cNvPr>
          <p:cNvSpPr txBox="1"/>
          <p:nvPr/>
        </p:nvSpPr>
        <p:spPr>
          <a:xfrm>
            <a:off x="1873732" y="2386597"/>
            <a:ext cx="662361" cy="261610"/>
          </a:xfrm>
          <a:prstGeom prst="rect">
            <a:avLst/>
          </a:prstGeom>
          <a:noFill/>
          <a:ln>
            <a:solidFill>
              <a:schemeClr val="tx1"/>
            </a:solidFill>
          </a:ln>
        </p:spPr>
        <p:txBody>
          <a:bodyPr wrap="none" rtlCol="0">
            <a:spAutoFit/>
          </a:bodyPr>
          <a:lstStyle/>
          <a:p>
            <a:r>
              <a:rPr lang="en-US" sz="1100"/>
              <a:t>cabbage</a:t>
            </a:r>
          </a:p>
        </p:txBody>
      </p:sp>
      <p:sp>
        <p:nvSpPr>
          <p:cNvPr id="12" name="TextBox 11">
            <a:extLst>
              <a:ext uri="{FF2B5EF4-FFF2-40B4-BE49-F238E27FC236}">
                <a16:creationId xmlns:a16="http://schemas.microsoft.com/office/drawing/2014/main" id="{716796C3-A4BD-439C-BF29-F339253B0CB2}"/>
              </a:ext>
            </a:extLst>
          </p:cNvPr>
          <p:cNvSpPr txBox="1"/>
          <p:nvPr/>
        </p:nvSpPr>
        <p:spPr>
          <a:xfrm>
            <a:off x="2660079" y="2379779"/>
            <a:ext cx="434734" cy="261610"/>
          </a:xfrm>
          <a:prstGeom prst="rect">
            <a:avLst/>
          </a:prstGeom>
          <a:noFill/>
          <a:ln>
            <a:solidFill>
              <a:schemeClr val="tx1"/>
            </a:solidFill>
          </a:ln>
        </p:spPr>
        <p:txBody>
          <a:bodyPr wrap="none" rtlCol="0">
            <a:spAutoFit/>
          </a:bodyPr>
          <a:lstStyle/>
          <a:p>
            <a:r>
              <a:rPr lang="en-US" sz="1100"/>
              <a:t>wolf</a:t>
            </a:r>
          </a:p>
        </p:txBody>
      </p:sp>
      <p:sp>
        <p:nvSpPr>
          <p:cNvPr id="13" name="Rectangle 12">
            <a:extLst>
              <a:ext uri="{FF2B5EF4-FFF2-40B4-BE49-F238E27FC236}">
                <a16:creationId xmlns:a16="http://schemas.microsoft.com/office/drawing/2014/main" id="{BAA41E0F-029E-42B0-B363-C13E97D576D9}"/>
              </a:ext>
            </a:extLst>
          </p:cNvPr>
          <p:cNvSpPr/>
          <p:nvPr/>
        </p:nvSpPr>
        <p:spPr>
          <a:xfrm>
            <a:off x="4006735" y="1860586"/>
            <a:ext cx="1704814" cy="1038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FBA317F-C40F-4D3B-BD9D-DF3C0696C1B1}"/>
              </a:ext>
            </a:extLst>
          </p:cNvPr>
          <p:cNvSpPr txBox="1"/>
          <p:nvPr/>
        </p:nvSpPr>
        <p:spPr>
          <a:xfrm>
            <a:off x="4615325" y="1598976"/>
            <a:ext cx="487634" cy="261610"/>
          </a:xfrm>
          <a:prstGeom prst="rect">
            <a:avLst/>
          </a:prstGeom>
          <a:noFill/>
        </p:spPr>
        <p:txBody>
          <a:bodyPr wrap="none" rtlCol="0">
            <a:spAutoFit/>
          </a:bodyPr>
          <a:lstStyle/>
          <a:p>
            <a:r>
              <a:rPr lang="en-US" sz="1100"/>
              <a:t>side2</a:t>
            </a:r>
          </a:p>
        </p:txBody>
      </p:sp>
      <p:cxnSp>
        <p:nvCxnSpPr>
          <p:cNvPr id="15" name="Straight Connector 14">
            <a:extLst>
              <a:ext uri="{FF2B5EF4-FFF2-40B4-BE49-F238E27FC236}">
                <a16:creationId xmlns:a16="http://schemas.microsoft.com/office/drawing/2014/main" id="{712E4DA5-AEFE-422D-9CC8-579E3A602830}"/>
              </a:ext>
            </a:extLst>
          </p:cNvPr>
          <p:cNvCxnSpPr>
            <a:cxnSpLocks/>
          </p:cNvCxnSpPr>
          <p:nvPr/>
        </p:nvCxnSpPr>
        <p:spPr>
          <a:xfrm>
            <a:off x="3880161" y="1519623"/>
            <a:ext cx="0" cy="1751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939E74C-9793-4DE3-8CCC-78746E570A0C}"/>
              </a:ext>
            </a:extLst>
          </p:cNvPr>
          <p:cNvSpPr txBox="1"/>
          <p:nvPr/>
        </p:nvSpPr>
        <p:spPr>
          <a:xfrm rot="16200000">
            <a:off x="3346302" y="2095491"/>
            <a:ext cx="736099" cy="369332"/>
          </a:xfrm>
          <a:prstGeom prst="rect">
            <a:avLst/>
          </a:prstGeom>
          <a:noFill/>
        </p:spPr>
        <p:txBody>
          <a:bodyPr wrap="none" rtlCol="0">
            <a:spAutoFit/>
          </a:bodyPr>
          <a:lstStyle/>
          <a:p>
            <a:r>
              <a:rPr lang="en-US"/>
              <a:t>RIVER</a:t>
            </a:r>
          </a:p>
        </p:txBody>
      </p:sp>
      <p:sp>
        <p:nvSpPr>
          <p:cNvPr id="18" name="TextBox 17">
            <a:extLst>
              <a:ext uri="{FF2B5EF4-FFF2-40B4-BE49-F238E27FC236}">
                <a16:creationId xmlns:a16="http://schemas.microsoft.com/office/drawing/2014/main" id="{D0D9ADC4-98DC-443F-A6BF-58CF9E06A9D9}"/>
              </a:ext>
            </a:extLst>
          </p:cNvPr>
          <p:cNvSpPr txBox="1"/>
          <p:nvPr/>
        </p:nvSpPr>
        <p:spPr>
          <a:xfrm>
            <a:off x="1194801" y="4388415"/>
            <a:ext cx="2685360" cy="461665"/>
          </a:xfrm>
          <a:prstGeom prst="rect">
            <a:avLst/>
          </a:prstGeom>
          <a:noFill/>
        </p:spPr>
        <p:txBody>
          <a:bodyPr wrap="square" rtlCol="0">
            <a:spAutoFit/>
          </a:bodyPr>
          <a:lstStyle/>
          <a:p>
            <a:r>
              <a:rPr lang="en-US" sz="2400"/>
              <a:t>4 items on side1</a:t>
            </a:r>
          </a:p>
        </p:txBody>
      </p:sp>
      <p:sp>
        <p:nvSpPr>
          <p:cNvPr id="20" name="TextBox 19">
            <a:extLst>
              <a:ext uri="{FF2B5EF4-FFF2-40B4-BE49-F238E27FC236}">
                <a16:creationId xmlns:a16="http://schemas.microsoft.com/office/drawing/2014/main" id="{C5FA4730-1358-4C18-9296-9FF768435430}"/>
              </a:ext>
            </a:extLst>
          </p:cNvPr>
          <p:cNvSpPr txBox="1"/>
          <p:nvPr/>
        </p:nvSpPr>
        <p:spPr>
          <a:xfrm>
            <a:off x="4542731" y="4388415"/>
            <a:ext cx="2685360" cy="461665"/>
          </a:xfrm>
          <a:prstGeom prst="rect">
            <a:avLst/>
          </a:prstGeom>
          <a:noFill/>
        </p:spPr>
        <p:txBody>
          <a:bodyPr wrap="square" rtlCol="0">
            <a:spAutoFit/>
          </a:bodyPr>
          <a:lstStyle/>
          <a:p>
            <a:r>
              <a:rPr lang="en-US" sz="2400"/>
              <a:t>0 items on side2</a:t>
            </a:r>
          </a:p>
        </p:txBody>
      </p:sp>
      <p:cxnSp>
        <p:nvCxnSpPr>
          <p:cNvPr id="21" name="Straight Arrow Connector 20">
            <a:extLst>
              <a:ext uri="{FF2B5EF4-FFF2-40B4-BE49-F238E27FC236}">
                <a16:creationId xmlns:a16="http://schemas.microsoft.com/office/drawing/2014/main" id="{D5F3E036-E586-4BAF-8FF0-9BC1F12AA12C}"/>
              </a:ext>
            </a:extLst>
          </p:cNvPr>
          <p:cNvCxnSpPr/>
          <p:nvPr/>
        </p:nvCxnSpPr>
        <p:spPr>
          <a:xfrm flipV="1">
            <a:off x="1379913" y="3041753"/>
            <a:ext cx="895164" cy="134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E2D3A12-C731-4FEF-8624-6331D296AD00}"/>
              </a:ext>
            </a:extLst>
          </p:cNvPr>
          <p:cNvCxnSpPr/>
          <p:nvPr/>
        </p:nvCxnSpPr>
        <p:spPr>
          <a:xfrm flipV="1">
            <a:off x="4702925" y="3041753"/>
            <a:ext cx="0" cy="134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665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4714F-6056-4D7F-A117-074F72E86258}"/>
              </a:ext>
            </a:extLst>
          </p:cNvPr>
          <p:cNvSpPr>
            <a:spLocks noGrp="1"/>
          </p:cNvSpPr>
          <p:nvPr>
            <p:ph type="title"/>
          </p:nvPr>
        </p:nvSpPr>
        <p:spPr/>
        <p:txBody>
          <a:bodyPr/>
          <a:lstStyle/>
          <a:p>
            <a:r>
              <a:rPr lang="en-US"/>
              <a:t>Order the River objects</a:t>
            </a:r>
          </a:p>
        </p:txBody>
      </p:sp>
      <p:sp>
        <p:nvSpPr>
          <p:cNvPr id="3" name="Content Placeholder 2">
            <a:extLst>
              <a:ext uri="{FF2B5EF4-FFF2-40B4-BE49-F238E27FC236}">
                <a16:creationId xmlns:a16="http://schemas.microsoft.com/office/drawing/2014/main" id="{10D6D52E-9EF9-4254-BF94-54F1097A389F}"/>
              </a:ext>
            </a:extLst>
          </p:cNvPr>
          <p:cNvSpPr>
            <a:spLocks noGrp="1"/>
          </p:cNvSpPr>
          <p:nvPr>
            <p:ph idx="1"/>
          </p:nvPr>
        </p:nvSpPr>
        <p:spPr>
          <a:xfrm>
            <a:off x="838200" y="1825625"/>
            <a:ext cx="10515600" cy="1432964"/>
          </a:xfrm>
        </p:spPr>
        <p:txBody>
          <a:bodyPr>
            <a:normAutofit/>
          </a:bodyPr>
          <a:lstStyle/>
          <a:p>
            <a:pPr>
              <a:lnSpc>
                <a:spcPct val="100000"/>
              </a:lnSpc>
            </a:pPr>
            <a:r>
              <a:rPr lang="en-US" sz="2400"/>
              <a:t>Order the River objects to reflect the fact that there is a first ferry trip, then a second, and so forth. </a:t>
            </a:r>
          </a:p>
          <a:p>
            <a:pPr>
              <a:lnSpc>
                <a:spcPct val="100000"/>
              </a:lnSpc>
            </a:pPr>
            <a:r>
              <a:rPr lang="en-US" sz="2400"/>
              <a:t>Call the </a:t>
            </a:r>
            <a:r>
              <a:rPr lang="en-US" sz="2400" i="1"/>
              <a:t>ordering module </a:t>
            </a:r>
            <a:r>
              <a:rPr lang="en-US" sz="2400"/>
              <a:t>with the set of River objects:</a:t>
            </a:r>
          </a:p>
        </p:txBody>
      </p:sp>
      <p:sp>
        <p:nvSpPr>
          <p:cNvPr id="4" name="Rectangle 3">
            <a:extLst>
              <a:ext uri="{FF2B5EF4-FFF2-40B4-BE49-F238E27FC236}">
                <a16:creationId xmlns:a16="http://schemas.microsoft.com/office/drawing/2014/main" id="{D9E37821-647F-41A3-BBD2-0529B771E1C0}"/>
              </a:ext>
            </a:extLst>
          </p:cNvPr>
          <p:cNvSpPr/>
          <p:nvPr/>
        </p:nvSpPr>
        <p:spPr>
          <a:xfrm>
            <a:off x="1741200" y="3160774"/>
            <a:ext cx="3312445" cy="461665"/>
          </a:xfrm>
          <a:prstGeom prst="rect">
            <a:avLst/>
          </a:prstGeom>
        </p:spPr>
        <p:txBody>
          <a:bodyPr wrap="none">
            <a:spAutoFit/>
          </a:bodyPr>
          <a:lstStyle/>
          <a:p>
            <a:r>
              <a:rPr lang="en-US" sz="2400" b="1">
                <a:latin typeface="Calibri" panose="020F0502020204030204" pitchFamily="34" charset="0"/>
                <a:ea typeface="Calibri" panose="020F0502020204030204" pitchFamily="34" charset="0"/>
                <a:cs typeface="Times New Roman" panose="02020603050405020304" pitchFamily="18" charset="0"/>
              </a:rPr>
              <a:t>open</a:t>
            </a:r>
            <a:r>
              <a:rPr lang="en-US" sz="2400">
                <a:latin typeface="Calibri" panose="020F0502020204030204" pitchFamily="34" charset="0"/>
                <a:ea typeface="Calibri" panose="020F0502020204030204" pitchFamily="34" charset="0"/>
                <a:cs typeface="Times New Roman" panose="02020603050405020304" pitchFamily="18" charset="0"/>
              </a:rPr>
              <a:t> util/ordering[River]</a:t>
            </a:r>
            <a:endParaRPr lang="en-US" sz="2400"/>
          </a:p>
        </p:txBody>
      </p:sp>
      <p:sp>
        <p:nvSpPr>
          <p:cNvPr id="5" name="Content Placeholder 2">
            <a:extLst>
              <a:ext uri="{FF2B5EF4-FFF2-40B4-BE49-F238E27FC236}">
                <a16:creationId xmlns:a16="http://schemas.microsoft.com/office/drawing/2014/main" id="{478DCA66-4FAF-41DE-BCE2-0F8635362E79}"/>
              </a:ext>
            </a:extLst>
          </p:cNvPr>
          <p:cNvSpPr txBox="1">
            <a:spLocks/>
          </p:cNvSpPr>
          <p:nvPr/>
        </p:nvSpPr>
        <p:spPr>
          <a:xfrm>
            <a:off x="838200" y="3690452"/>
            <a:ext cx="10515600" cy="270204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t>When you do that, the ordering module automatically generates a bunch of functions:</a:t>
            </a:r>
          </a:p>
          <a:p>
            <a:pPr lvl="1">
              <a:lnSpc>
                <a:spcPct val="120000"/>
              </a:lnSpc>
            </a:pPr>
            <a:r>
              <a:rPr lang="en-US"/>
              <a:t>“first” is the first River object. “first.side1” is side1 of the first River object. </a:t>
            </a:r>
          </a:p>
          <a:p>
            <a:pPr lvl="1">
              <a:lnSpc>
                <a:spcPct val="120000"/>
              </a:lnSpc>
            </a:pPr>
            <a:r>
              <a:rPr lang="en-US"/>
              <a:t>“prev” is the previous River object. Suppose r is one of the River objects, then r.prev is the previous River object and s.prev.side1 is side1 of the previous River object.</a:t>
            </a:r>
          </a:p>
          <a:p>
            <a:pPr lvl="1">
              <a:lnSpc>
                <a:spcPct val="120000"/>
              </a:lnSpc>
            </a:pPr>
            <a:r>
              <a:rPr lang="en-US"/>
              <a:t>“last” is the last River object. </a:t>
            </a:r>
          </a:p>
          <a:p>
            <a:pPr lvl="1">
              <a:lnSpc>
                <a:spcPct val="120000"/>
              </a:lnSpc>
            </a:pPr>
            <a:r>
              <a:rPr lang="en-US"/>
              <a:t>“next” is the next River object.</a:t>
            </a:r>
          </a:p>
        </p:txBody>
      </p:sp>
    </p:spTree>
    <p:extLst>
      <p:ext uri="{BB962C8B-B14F-4D97-AF65-F5344CB8AC3E}">
        <p14:creationId xmlns:p14="http://schemas.microsoft.com/office/powerpoint/2010/main" val="704993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AACA8-599A-483D-85CC-1CACF1AA02FB}"/>
              </a:ext>
            </a:extLst>
          </p:cNvPr>
          <p:cNvSpPr>
            <a:spLocks noGrp="1"/>
          </p:cNvSpPr>
          <p:nvPr>
            <p:ph type="title"/>
          </p:nvPr>
        </p:nvSpPr>
        <p:spPr/>
        <p:txBody>
          <a:bodyPr/>
          <a:lstStyle/>
          <a:p>
            <a:r>
              <a:rPr lang="en-US"/>
              <a:t>Classification hierarchy</a:t>
            </a:r>
          </a:p>
        </p:txBody>
      </p:sp>
      <p:sp>
        <p:nvSpPr>
          <p:cNvPr id="3" name="Content Placeholder 2">
            <a:extLst>
              <a:ext uri="{FF2B5EF4-FFF2-40B4-BE49-F238E27FC236}">
                <a16:creationId xmlns:a16="http://schemas.microsoft.com/office/drawing/2014/main" id="{3556B4C1-E8C8-4171-9A07-18359F408CB9}"/>
              </a:ext>
            </a:extLst>
          </p:cNvPr>
          <p:cNvSpPr>
            <a:spLocks noGrp="1"/>
          </p:cNvSpPr>
          <p:nvPr>
            <p:ph idx="1"/>
          </p:nvPr>
        </p:nvSpPr>
        <p:spPr>
          <a:xfrm>
            <a:off x="838200" y="1825625"/>
            <a:ext cx="10515600" cy="1466215"/>
          </a:xfrm>
        </p:spPr>
        <p:txBody>
          <a:bodyPr/>
          <a:lstStyle/>
          <a:p>
            <a:r>
              <a:rPr lang="en-US"/>
              <a:t>I will use the term “Item” to denote any of farmer, goat, cabbage, or wolf. </a:t>
            </a:r>
          </a:p>
          <a:p>
            <a:r>
              <a:rPr lang="en-US"/>
              <a:t>Define a simple classification hierarchy of the items:</a:t>
            </a:r>
          </a:p>
        </p:txBody>
      </p:sp>
      <p:sp>
        <p:nvSpPr>
          <p:cNvPr id="15" name="TextBox 14">
            <a:extLst>
              <a:ext uri="{FF2B5EF4-FFF2-40B4-BE49-F238E27FC236}">
                <a16:creationId xmlns:a16="http://schemas.microsoft.com/office/drawing/2014/main" id="{F7F0FCB3-9D2E-40FC-9DFD-982863CC9DCA}"/>
              </a:ext>
            </a:extLst>
          </p:cNvPr>
          <p:cNvSpPr txBox="1"/>
          <p:nvPr/>
        </p:nvSpPr>
        <p:spPr>
          <a:xfrm>
            <a:off x="3611513" y="3491751"/>
            <a:ext cx="616579" cy="369332"/>
          </a:xfrm>
          <a:prstGeom prst="rect">
            <a:avLst/>
          </a:prstGeom>
          <a:noFill/>
        </p:spPr>
        <p:txBody>
          <a:bodyPr wrap="none" rtlCol="0">
            <a:spAutoFit/>
          </a:bodyPr>
          <a:lstStyle/>
          <a:p>
            <a:r>
              <a:rPr lang="en-US"/>
              <a:t>Item</a:t>
            </a:r>
          </a:p>
        </p:txBody>
      </p:sp>
      <p:sp>
        <p:nvSpPr>
          <p:cNvPr id="16" name="TextBox 15">
            <a:extLst>
              <a:ext uri="{FF2B5EF4-FFF2-40B4-BE49-F238E27FC236}">
                <a16:creationId xmlns:a16="http://schemas.microsoft.com/office/drawing/2014/main" id="{A09C0292-28B3-4FD9-A094-3223ECCBAAA0}"/>
              </a:ext>
            </a:extLst>
          </p:cNvPr>
          <p:cNvSpPr txBox="1"/>
          <p:nvPr/>
        </p:nvSpPr>
        <p:spPr>
          <a:xfrm>
            <a:off x="1931324" y="4652375"/>
            <a:ext cx="821379" cy="369332"/>
          </a:xfrm>
          <a:prstGeom prst="rect">
            <a:avLst/>
          </a:prstGeom>
          <a:noFill/>
        </p:spPr>
        <p:txBody>
          <a:bodyPr wrap="none" rtlCol="0">
            <a:spAutoFit/>
          </a:bodyPr>
          <a:lstStyle/>
          <a:p>
            <a:r>
              <a:rPr lang="en-US"/>
              <a:t>farmer</a:t>
            </a:r>
          </a:p>
        </p:txBody>
      </p:sp>
      <p:sp>
        <p:nvSpPr>
          <p:cNvPr id="17" name="TextBox 16">
            <a:extLst>
              <a:ext uri="{FF2B5EF4-FFF2-40B4-BE49-F238E27FC236}">
                <a16:creationId xmlns:a16="http://schemas.microsoft.com/office/drawing/2014/main" id="{D3CFF4B8-B8AC-412C-BC21-A0A78452917F}"/>
              </a:ext>
            </a:extLst>
          </p:cNvPr>
          <p:cNvSpPr txBox="1"/>
          <p:nvPr/>
        </p:nvSpPr>
        <p:spPr>
          <a:xfrm>
            <a:off x="3154624" y="4652375"/>
            <a:ext cx="599331" cy="369332"/>
          </a:xfrm>
          <a:prstGeom prst="rect">
            <a:avLst/>
          </a:prstGeom>
          <a:noFill/>
        </p:spPr>
        <p:txBody>
          <a:bodyPr wrap="none" rtlCol="0">
            <a:spAutoFit/>
          </a:bodyPr>
          <a:lstStyle/>
          <a:p>
            <a:r>
              <a:rPr lang="en-US"/>
              <a:t>goat</a:t>
            </a:r>
          </a:p>
        </p:txBody>
      </p:sp>
      <p:sp>
        <p:nvSpPr>
          <p:cNvPr id="18" name="TextBox 17">
            <a:extLst>
              <a:ext uri="{FF2B5EF4-FFF2-40B4-BE49-F238E27FC236}">
                <a16:creationId xmlns:a16="http://schemas.microsoft.com/office/drawing/2014/main" id="{A4C8256A-0649-4878-BA6D-5B73D3C11FCA}"/>
              </a:ext>
            </a:extLst>
          </p:cNvPr>
          <p:cNvSpPr txBox="1"/>
          <p:nvPr/>
        </p:nvSpPr>
        <p:spPr>
          <a:xfrm>
            <a:off x="4156784" y="4652375"/>
            <a:ext cx="967894" cy="369332"/>
          </a:xfrm>
          <a:prstGeom prst="rect">
            <a:avLst/>
          </a:prstGeom>
          <a:noFill/>
        </p:spPr>
        <p:txBody>
          <a:bodyPr wrap="none" rtlCol="0">
            <a:spAutoFit/>
          </a:bodyPr>
          <a:lstStyle/>
          <a:p>
            <a:r>
              <a:rPr lang="en-US"/>
              <a:t>cabbage</a:t>
            </a:r>
          </a:p>
        </p:txBody>
      </p:sp>
      <p:sp>
        <p:nvSpPr>
          <p:cNvPr id="19" name="TextBox 18">
            <a:extLst>
              <a:ext uri="{FF2B5EF4-FFF2-40B4-BE49-F238E27FC236}">
                <a16:creationId xmlns:a16="http://schemas.microsoft.com/office/drawing/2014/main" id="{63E8DCAE-6C99-4A91-ADE0-FC12C17325F2}"/>
              </a:ext>
            </a:extLst>
          </p:cNvPr>
          <p:cNvSpPr txBox="1"/>
          <p:nvPr/>
        </p:nvSpPr>
        <p:spPr>
          <a:xfrm>
            <a:off x="5505711" y="4652375"/>
            <a:ext cx="592919" cy="369332"/>
          </a:xfrm>
          <a:prstGeom prst="rect">
            <a:avLst/>
          </a:prstGeom>
          <a:noFill/>
        </p:spPr>
        <p:txBody>
          <a:bodyPr wrap="none" rtlCol="0">
            <a:spAutoFit/>
          </a:bodyPr>
          <a:lstStyle/>
          <a:p>
            <a:r>
              <a:rPr lang="en-US"/>
              <a:t>wolf</a:t>
            </a:r>
          </a:p>
        </p:txBody>
      </p:sp>
      <p:cxnSp>
        <p:nvCxnSpPr>
          <p:cNvPr id="21" name="Straight Connector 20">
            <a:extLst>
              <a:ext uri="{FF2B5EF4-FFF2-40B4-BE49-F238E27FC236}">
                <a16:creationId xmlns:a16="http://schemas.microsoft.com/office/drawing/2014/main" id="{AFA9A552-E386-452F-9CF9-94564BE1CB03}"/>
              </a:ext>
            </a:extLst>
          </p:cNvPr>
          <p:cNvCxnSpPr>
            <a:stCxn id="15" idx="2"/>
            <a:endCxn id="16" idx="0"/>
          </p:cNvCxnSpPr>
          <p:nvPr/>
        </p:nvCxnSpPr>
        <p:spPr>
          <a:xfrm flipH="1">
            <a:off x="2342014" y="3861083"/>
            <a:ext cx="1577789" cy="791292"/>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53C8C93C-6970-4D89-97D7-216CDEFB53E5}"/>
              </a:ext>
            </a:extLst>
          </p:cNvPr>
          <p:cNvCxnSpPr>
            <a:stCxn id="15" idx="2"/>
            <a:endCxn id="17" idx="0"/>
          </p:cNvCxnSpPr>
          <p:nvPr/>
        </p:nvCxnSpPr>
        <p:spPr>
          <a:xfrm flipH="1">
            <a:off x="3454290" y="3861083"/>
            <a:ext cx="465513" cy="791292"/>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58D9F54-42CE-4DC3-931E-5743AF919127}"/>
              </a:ext>
            </a:extLst>
          </p:cNvPr>
          <p:cNvCxnSpPr>
            <a:stCxn id="15" idx="2"/>
            <a:endCxn id="18" idx="0"/>
          </p:cNvCxnSpPr>
          <p:nvPr/>
        </p:nvCxnSpPr>
        <p:spPr>
          <a:xfrm>
            <a:off x="3919803" y="3861083"/>
            <a:ext cx="720928" cy="791292"/>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A53C5365-B39E-4163-A245-67AD0BF92C84}"/>
              </a:ext>
            </a:extLst>
          </p:cNvPr>
          <p:cNvCxnSpPr>
            <a:stCxn id="15" idx="2"/>
            <a:endCxn id="19" idx="0"/>
          </p:cNvCxnSpPr>
          <p:nvPr/>
        </p:nvCxnSpPr>
        <p:spPr>
          <a:xfrm>
            <a:off x="3919803" y="3861083"/>
            <a:ext cx="1882368" cy="79129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2661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C1858-EF3C-48F0-A007-C05E2241620B}"/>
              </a:ext>
            </a:extLst>
          </p:cNvPr>
          <p:cNvSpPr>
            <a:spLocks noGrp="1"/>
          </p:cNvSpPr>
          <p:nvPr>
            <p:ph type="title"/>
          </p:nvPr>
        </p:nvSpPr>
        <p:spPr/>
        <p:txBody>
          <a:bodyPr/>
          <a:lstStyle/>
          <a:p>
            <a:r>
              <a:rPr lang="en-US"/>
              <a:t>Here’s how to express the hierarchy in Alloy:</a:t>
            </a:r>
          </a:p>
        </p:txBody>
      </p:sp>
      <p:sp>
        <p:nvSpPr>
          <p:cNvPr id="4" name="Rectangle 3">
            <a:extLst>
              <a:ext uri="{FF2B5EF4-FFF2-40B4-BE49-F238E27FC236}">
                <a16:creationId xmlns:a16="http://schemas.microsoft.com/office/drawing/2014/main" id="{1FA678F6-093D-4848-BEDA-8E11CB26E205}"/>
              </a:ext>
            </a:extLst>
          </p:cNvPr>
          <p:cNvSpPr/>
          <p:nvPr/>
        </p:nvSpPr>
        <p:spPr>
          <a:xfrm>
            <a:off x="1169324" y="1690688"/>
            <a:ext cx="6096000" cy="1938992"/>
          </a:xfrm>
          <a:prstGeom prst="rect">
            <a:avLst/>
          </a:prstGeom>
        </p:spPr>
        <p:txBody>
          <a:bodyPr>
            <a:spAutoFit/>
          </a:bodyPr>
          <a:lstStyle/>
          <a:p>
            <a:r>
              <a:rPr lang="en-US" sz="2400" b="1">
                <a:latin typeface="Calibri" panose="020F0502020204030204" pitchFamily="34" charset="0"/>
                <a:ea typeface="Calibri" panose="020F0502020204030204" pitchFamily="34" charset="0"/>
                <a:cs typeface="Times New Roman" panose="02020603050405020304" pitchFamily="18" charset="0"/>
              </a:rPr>
              <a:t>abstract</a:t>
            </a: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sig</a:t>
            </a:r>
            <a:r>
              <a:rPr lang="en-US" sz="2400">
                <a:latin typeface="Calibri" panose="020F0502020204030204" pitchFamily="34" charset="0"/>
                <a:ea typeface="Calibri" panose="020F0502020204030204" pitchFamily="34" charset="0"/>
                <a:cs typeface="Times New Roman" panose="02020603050405020304" pitchFamily="18" charset="0"/>
              </a:rPr>
              <a:t> Item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b="1">
                <a:latin typeface="Calibri" panose="020F0502020204030204" pitchFamily="34" charset="0"/>
                <a:ea typeface="Calibri" panose="020F0502020204030204" pitchFamily="34" charset="0"/>
                <a:cs typeface="Times New Roman" panose="02020603050405020304" pitchFamily="18" charset="0"/>
              </a:rPr>
              <a:t>one</a:t>
            </a: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sig</a:t>
            </a:r>
            <a:r>
              <a:rPr lang="en-US" sz="2400">
                <a:latin typeface="Calibri" panose="020F0502020204030204" pitchFamily="34" charset="0"/>
                <a:ea typeface="Calibri" panose="020F0502020204030204" pitchFamily="34" charset="0"/>
                <a:cs typeface="Times New Roman" panose="02020603050405020304" pitchFamily="18" charset="0"/>
              </a:rPr>
              <a:t> farmer </a:t>
            </a:r>
            <a:r>
              <a:rPr lang="en-US" sz="2400" b="1">
                <a:latin typeface="Calibri" panose="020F0502020204030204" pitchFamily="34" charset="0"/>
                <a:ea typeface="Calibri" panose="020F0502020204030204" pitchFamily="34" charset="0"/>
                <a:cs typeface="Times New Roman" panose="02020603050405020304" pitchFamily="18" charset="0"/>
              </a:rPr>
              <a:t>extends</a:t>
            </a:r>
            <a:r>
              <a:rPr lang="en-US" sz="2400">
                <a:latin typeface="Calibri" panose="020F0502020204030204" pitchFamily="34" charset="0"/>
                <a:ea typeface="Calibri" panose="020F0502020204030204" pitchFamily="34" charset="0"/>
                <a:cs typeface="Times New Roman" panose="02020603050405020304" pitchFamily="18" charset="0"/>
              </a:rPr>
              <a:t> Item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b="1">
                <a:latin typeface="Calibri" panose="020F0502020204030204" pitchFamily="34" charset="0"/>
                <a:ea typeface="Calibri" panose="020F0502020204030204" pitchFamily="34" charset="0"/>
                <a:cs typeface="Times New Roman" panose="02020603050405020304" pitchFamily="18" charset="0"/>
              </a:rPr>
              <a:t>one</a:t>
            </a: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sig</a:t>
            </a:r>
            <a:r>
              <a:rPr lang="en-US" sz="2400">
                <a:latin typeface="Calibri" panose="020F0502020204030204" pitchFamily="34" charset="0"/>
                <a:ea typeface="Calibri" panose="020F0502020204030204" pitchFamily="34" charset="0"/>
                <a:cs typeface="Times New Roman" panose="02020603050405020304" pitchFamily="18" charset="0"/>
              </a:rPr>
              <a:t> goat </a:t>
            </a:r>
            <a:r>
              <a:rPr lang="en-US" sz="2400" b="1">
                <a:latin typeface="Calibri" panose="020F0502020204030204" pitchFamily="34" charset="0"/>
                <a:ea typeface="Calibri" panose="020F0502020204030204" pitchFamily="34" charset="0"/>
                <a:cs typeface="Times New Roman" panose="02020603050405020304" pitchFamily="18" charset="0"/>
              </a:rPr>
              <a:t>extends</a:t>
            </a:r>
            <a:r>
              <a:rPr lang="en-US" sz="2400">
                <a:latin typeface="Calibri" panose="020F0502020204030204" pitchFamily="34" charset="0"/>
                <a:ea typeface="Calibri" panose="020F0502020204030204" pitchFamily="34" charset="0"/>
                <a:cs typeface="Times New Roman" panose="02020603050405020304" pitchFamily="18" charset="0"/>
              </a:rPr>
              <a:t> Item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b="1">
                <a:latin typeface="Calibri" panose="020F0502020204030204" pitchFamily="34" charset="0"/>
                <a:ea typeface="Calibri" panose="020F0502020204030204" pitchFamily="34" charset="0"/>
                <a:cs typeface="Times New Roman" panose="02020603050405020304" pitchFamily="18" charset="0"/>
              </a:rPr>
              <a:t>one</a:t>
            </a: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sig</a:t>
            </a:r>
            <a:r>
              <a:rPr lang="en-US" sz="2400">
                <a:latin typeface="Calibri" panose="020F0502020204030204" pitchFamily="34" charset="0"/>
                <a:ea typeface="Calibri" panose="020F0502020204030204" pitchFamily="34" charset="0"/>
                <a:cs typeface="Times New Roman" panose="02020603050405020304" pitchFamily="18" charset="0"/>
              </a:rPr>
              <a:t> cabbage </a:t>
            </a:r>
            <a:r>
              <a:rPr lang="en-US" sz="2400" b="1">
                <a:latin typeface="Calibri" panose="020F0502020204030204" pitchFamily="34" charset="0"/>
                <a:ea typeface="Calibri" panose="020F0502020204030204" pitchFamily="34" charset="0"/>
                <a:cs typeface="Times New Roman" panose="02020603050405020304" pitchFamily="18" charset="0"/>
              </a:rPr>
              <a:t>extends</a:t>
            </a:r>
            <a:r>
              <a:rPr lang="en-US" sz="2400">
                <a:latin typeface="Calibri" panose="020F0502020204030204" pitchFamily="34" charset="0"/>
                <a:ea typeface="Calibri" panose="020F0502020204030204" pitchFamily="34" charset="0"/>
                <a:cs typeface="Times New Roman" panose="02020603050405020304" pitchFamily="18" charset="0"/>
              </a:rPr>
              <a:t> Item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b="1">
                <a:latin typeface="Calibri" panose="020F0502020204030204" pitchFamily="34" charset="0"/>
                <a:ea typeface="Calibri" panose="020F0502020204030204" pitchFamily="34" charset="0"/>
                <a:cs typeface="Times New Roman" panose="02020603050405020304" pitchFamily="18" charset="0"/>
              </a:rPr>
              <a:t>one</a:t>
            </a: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sig</a:t>
            </a:r>
            <a:r>
              <a:rPr lang="en-US" sz="2400">
                <a:latin typeface="Calibri" panose="020F0502020204030204" pitchFamily="34" charset="0"/>
                <a:ea typeface="Calibri" panose="020F0502020204030204" pitchFamily="34" charset="0"/>
                <a:cs typeface="Times New Roman" panose="02020603050405020304" pitchFamily="18" charset="0"/>
              </a:rPr>
              <a:t> wolf </a:t>
            </a:r>
            <a:r>
              <a:rPr lang="en-US" sz="2400" b="1">
                <a:latin typeface="Calibri" panose="020F0502020204030204" pitchFamily="34" charset="0"/>
                <a:ea typeface="Calibri" panose="020F0502020204030204" pitchFamily="34" charset="0"/>
                <a:cs typeface="Times New Roman" panose="02020603050405020304" pitchFamily="18" charset="0"/>
              </a:rPr>
              <a:t>extends</a:t>
            </a:r>
            <a:r>
              <a:rPr lang="en-US" sz="2400">
                <a:latin typeface="Calibri" panose="020F0502020204030204" pitchFamily="34" charset="0"/>
                <a:ea typeface="Calibri" panose="020F0502020204030204" pitchFamily="34" charset="0"/>
                <a:cs typeface="Times New Roman" panose="02020603050405020304" pitchFamily="18" charset="0"/>
              </a:rPr>
              <a:t> Item {}</a:t>
            </a:r>
            <a:endParaRPr lang="en-US" sz="2400"/>
          </a:p>
        </p:txBody>
      </p:sp>
      <p:sp>
        <p:nvSpPr>
          <p:cNvPr id="5" name="Rectangle 4">
            <a:extLst>
              <a:ext uri="{FF2B5EF4-FFF2-40B4-BE49-F238E27FC236}">
                <a16:creationId xmlns:a16="http://schemas.microsoft.com/office/drawing/2014/main" id="{F9D79781-7E75-453B-AB81-730575CB3FC9}"/>
              </a:ext>
            </a:extLst>
          </p:cNvPr>
          <p:cNvSpPr/>
          <p:nvPr/>
        </p:nvSpPr>
        <p:spPr>
          <a:xfrm>
            <a:off x="849284" y="4036997"/>
            <a:ext cx="10356272" cy="1569660"/>
          </a:xfrm>
          <a:prstGeom prst="rect">
            <a:avLst/>
          </a:prstGeom>
        </p:spPr>
        <p:txBody>
          <a:bodyPr wrap="square">
            <a:spAutoFit/>
          </a:bodyPr>
          <a:lstStyle/>
          <a:p>
            <a:r>
              <a:rPr lang="en-US" sz="2400">
                <a:latin typeface="Calibri" panose="020F0502020204030204" pitchFamily="34" charset="0"/>
                <a:ea typeface="Calibri" panose="020F0502020204030204" pitchFamily="34" charset="0"/>
                <a:cs typeface="Times New Roman" panose="02020603050405020304" pitchFamily="18" charset="0"/>
              </a:rPr>
              <a:t>The signature declaration for Item is </a:t>
            </a:r>
            <a:r>
              <a:rPr lang="en-US" sz="2400" b="1">
                <a:latin typeface="Calibri" panose="020F0502020204030204" pitchFamily="34" charset="0"/>
                <a:ea typeface="Calibri" panose="020F0502020204030204" pitchFamily="34" charset="0"/>
                <a:cs typeface="Times New Roman" panose="02020603050405020304" pitchFamily="18" charset="0"/>
              </a:rPr>
              <a:t>abstract</a:t>
            </a:r>
            <a:r>
              <a:rPr lang="en-US" sz="2400">
                <a:latin typeface="Calibri" panose="020F0502020204030204" pitchFamily="34" charset="0"/>
                <a:ea typeface="Calibri" panose="020F0502020204030204" pitchFamily="34" charset="0"/>
                <a:cs typeface="Times New Roman" panose="02020603050405020304" pitchFamily="18" charset="0"/>
              </a:rPr>
              <a:t>, which means its members come from its </a:t>
            </a:r>
            <a:r>
              <a:rPr lang="en-US" sz="2400" i="1">
                <a:latin typeface="Calibri" panose="020F0502020204030204" pitchFamily="34" charset="0"/>
                <a:ea typeface="Calibri" panose="020F0502020204030204" pitchFamily="34" charset="0"/>
                <a:cs typeface="Times New Roman" panose="02020603050405020304" pitchFamily="18" charset="0"/>
              </a:rPr>
              <a:t>extension signatures</a:t>
            </a:r>
            <a:r>
              <a:rPr lang="en-US" sz="2400">
                <a:latin typeface="Calibri" panose="020F0502020204030204" pitchFamily="34" charset="0"/>
                <a:ea typeface="Calibri" panose="020F0502020204030204" pitchFamily="34" charset="0"/>
                <a:cs typeface="Times New Roman" panose="02020603050405020304" pitchFamily="18" charset="0"/>
              </a:rPr>
              <a:t>. farmer, goat, cabbage, and wolf are extension signatures of Item. The set named farmer has just </a:t>
            </a:r>
            <a:r>
              <a:rPr lang="en-US" sz="2400" b="1">
                <a:latin typeface="Calibri" panose="020F0502020204030204" pitchFamily="34" charset="0"/>
                <a:ea typeface="Calibri" panose="020F0502020204030204" pitchFamily="34" charset="0"/>
                <a:cs typeface="Times New Roman" panose="02020603050405020304" pitchFamily="18" charset="0"/>
              </a:rPr>
              <a:t>one</a:t>
            </a:r>
            <a:r>
              <a:rPr lang="en-US" sz="2400">
                <a:latin typeface="Calibri" panose="020F0502020204030204" pitchFamily="34" charset="0"/>
                <a:ea typeface="Calibri" panose="020F0502020204030204" pitchFamily="34" charset="0"/>
                <a:cs typeface="Times New Roman" panose="02020603050405020304" pitchFamily="18" charset="0"/>
              </a:rPr>
              <a:t> member and it is a subtype of Item. Ditto for goat, cabbage, and wolf.</a:t>
            </a:r>
            <a:endParaRPr lang="en-US" sz="2400"/>
          </a:p>
        </p:txBody>
      </p:sp>
    </p:spTree>
    <p:extLst>
      <p:ext uri="{BB962C8B-B14F-4D97-AF65-F5344CB8AC3E}">
        <p14:creationId xmlns:p14="http://schemas.microsoft.com/office/powerpoint/2010/main" val="3474072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53AB-9D2B-4012-91A7-E092F45224B3}"/>
              </a:ext>
            </a:extLst>
          </p:cNvPr>
          <p:cNvSpPr>
            <a:spLocks noGrp="1"/>
          </p:cNvSpPr>
          <p:nvPr>
            <p:ph type="title"/>
          </p:nvPr>
        </p:nvSpPr>
        <p:spPr/>
        <p:txBody>
          <a:bodyPr/>
          <a:lstStyle/>
          <a:p>
            <a:r>
              <a:rPr lang="en-US"/>
              <a:t>Equivalent</a:t>
            </a:r>
          </a:p>
        </p:txBody>
      </p:sp>
      <p:sp>
        <p:nvSpPr>
          <p:cNvPr id="3" name="Rectangle 2">
            <a:extLst>
              <a:ext uri="{FF2B5EF4-FFF2-40B4-BE49-F238E27FC236}">
                <a16:creationId xmlns:a16="http://schemas.microsoft.com/office/drawing/2014/main" id="{FF7D6DDA-F433-4C6A-BB29-141C0E7E0C5C}"/>
              </a:ext>
            </a:extLst>
          </p:cNvPr>
          <p:cNvSpPr/>
          <p:nvPr/>
        </p:nvSpPr>
        <p:spPr>
          <a:xfrm>
            <a:off x="1169324" y="1690688"/>
            <a:ext cx="6096000" cy="1938992"/>
          </a:xfrm>
          <a:prstGeom prst="rect">
            <a:avLst/>
          </a:prstGeom>
          <a:ln>
            <a:solidFill>
              <a:schemeClr val="bg1">
                <a:lumMod val="75000"/>
              </a:schemeClr>
            </a:solidFill>
          </a:ln>
        </p:spPr>
        <p:txBody>
          <a:bodyPr>
            <a:spAutoFit/>
          </a:bodyPr>
          <a:lstStyle/>
          <a:p>
            <a:r>
              <a:rPr lang="en-US" sz="2400" b="1">
                <a:latin typeface="Calibri" panose="020F0502020204030204" pitchFamily="34" charset="0"/>
                <a:ea typeface="Calibri" panose="020F0502020204030204" pitchFamily="34" charset="0"/>
                <a:cs typeface="Times New Roman" panose="02020603050405020304" pitchFamily="18" charset="0"/>
              </a:rPr>
              <a:t>abstract</a:t>
            </a: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sig</a:t>
            </a:r>
            <a:r>
              <a:rPr lang="en-US" sz="2400">
                <a:latin typeface="Calibri" panose="020F0502020204030204" pitchFamily="34" charset="0"/>
                <a:ea typeface="Calibri" panose="020F0502020204030204" pitchFamily="34" charset="0"/>
                <a:cs typeface="Times New Roman" panose="02020603050405020304" pitchFamily="18" charset="0"/>
              </a:rPr>
              <a:t> Item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b="1">
                <a:latin typeface="Calibri" panose="020F0502020204030204" pitchFamily="34" charset="0"/>
                <a:ea typeface="Calibri" panose="020F0502020204030204" pitchFamily="34" charset="0"/>
                <a:cs typeface="Times New Roman" panose="02020603050405020304" pitchFamily="18" charset="0"/>
              </a:rPr>
              <a:t>one</a:t>
            </a: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sig</a:t>
            </a:r>
            <a:r>
              <a:rPr lang="en-US" sz="2400">
                <a:latin typeface="Calibri" panose="020F0502020204030204" pitchFamily="34" charset="0"/>
                <a:ea typeface="Calibri" panose="020F0502020204030204" pitchFamily="34" charset="0"/>
                <a:cs typeface="Times New Roman" panose="02020603050405020304" pitchFamily="18" charset="0"/>
              </a:rPr>
              <a:t> farmer </a:t>
            </a:r>
            <a:r>
              <a:rPr lang="en-US" sz="2400" b="1">
                <a:latin typeface="Calibri" panose="020F0502020204030204" pitchFamily="34" charset="0"/>
                <a:ea typeface="Calibri" panose="020F0502020204030204" pitchFamily="34" charset="0"/>
                <a:cs typeface="Times New Roman" panose="02020603050405020304" pitchFamily="18" charset="0"/>
              </a:rPr>
              <a:t>extends</a:t>
            </a:r>
            <a:r>
              <a:rPr lang="en-US" sz="2400">
                <a:latin typeface="Calibri" panose="020F0502020204030204" pitchFamily="34" charset="0"/>
                <a:ea typeface="Calibri" panose="020F0502020204030204" pitchFamily="34" charset="0"/>
                <a:cs typeface="Times New Roman" panose="02020603050405020304" pitchFamily="18" charset="0"/>
              </a:rPr>
              <a:t> Item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b="1">
                <a:latin typeface="Calibri" panose="020F0502020204030204" pitchFamily="34" charset="0"/>
                <a:ea typeface="Calibri" panose="020F0502020204030204" pitchFamily="34" charset="0"/>
                <a:cs typeface="Times New Roman" panose="02020603050405020304" pitchFamily="18" charset="0"/>
              </a:rPr>
              <a:t>one</a:t>
            </a: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sig</a:t>
            </a:r>
            <a:r>
              <a:rPr lang="en-US" sz="2400">
                <a:latin typeface="Calibri" panose="020F0502020204030204" pitchFamily="34" charset="0"/>
                <a:ea typeface="Calibri" panose="020F0502020204030204" pitchFamily="34" charset="0"/>
                <a:cs typeface="Times New Roman" panose="02020603050405020304" pitchFamily="18" charset="0"/>
              </a:rPr>
              <a:t> goat </a:t>
            </a:r>
            <a:r>
              <a:rPr lang="en-US" sz="2400" b="1">
                <a:latin typeface="Calibri" panose="020F0502020204030204" pitchFamily="34" charset="0"/>
                <a:ea typeface="Calibri" panose="020F0502020204030204" pitchFamily="34" charset="0"/>
                <a:cs typeface="Times New Roman" panose="02020603050405020304" pitchFamily="18" charset="0"/>
              </a:rPr>
              <a:t>extends</a:t>
            </a:r>
            <a:r>
              <a:rPr lang="en-US" sz="2400">
                <a:latin typeface="Calibri" panose="020F0502020204030204" pitchFamily="34" charset="0"/>
                <a:ea typeface="Calibri" panose="020F0502020204030204" pitchFamily="34" charset="0"/>
                <a:cs typeface="Times New Roman" panose="02020603050405020304" pitchFamily="18" charset="0"/>
              </a:rPr>
              <a:t> Item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b="1">
                <a:latin typeface="Calibri" panose="020F0502020204030204" pitchFamily="34" charset="0"/>
                <a:ea typeface="Calibri" panose="020F0502020204030204" pitchFamily="34" charset="0"/>
                <a:cs typeface="Times New Roman" panose="02020603050405020304" pitchFamily="18" charset="0"/>
              </a:rPr>
              <a:t>one</a:t>
            </a: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sig</a:t>
            </a:r>
            <a:r>
              <a:rPr lang="en-US" sz="2400">
                <a:latin typeface="Calibri" panose="020F0502020204030204" pitchFamily="34" charset="0"/>
                <a:ea typeface="Calibri" panose="020F0502020204030204" pitchFamily="34" charset="0"/>
                <a:cs typeface="Times New Roman" panose="02020603050405020304" pitchFamily="18" charset="0"/>
              </a:rPr>
              <a:t> cabbage </a:t>
            </a:r>
            <a:r>
              <a:rPr lang="en-US" sz="2400" b="1">
                <a:latin typeface="Calibri" panose="020F0502020204030204" pitchFamily="34" charset="0"/>
                <a:ea typeface="Calibri" panose="020F0502020204030204" pitchFamily="34" charset="0"/>
                <a:cs typeface="Times New Roman" panose="02020603050405020304" pitchFamily="18" charset="0"/>
              </a:rPr>
              <a:t>extends</a:t>
            </a:r>
            <a:r>
              <a:rPr lang="en-US" sz="2400">
                <a:latin typeface="Calibri" panose="020F0502020204030204" pitchFamily="34" charset="0"/>
                <a:ea typeface="Calibri" panose="020F0502020204030204" pitchFamily="34" charset="0"/>
                <a:cs typeface="Times New Roman" panose="02020603050405020304" pitchFamily="18" charset="0"/>
              </a:rPr>
              <a:t> Item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b="1">
                <a:latin typeface="Calibri" panose="020F0502020204030204" pitchFamily="34" charset="0"/>
                <a:ea typeface="Calibri" panose="020F0502020204030204" pitchFamily="34" charset="0"/>
                <a:cs typeface="Times New Roman" panose="02020603050405020304" pitchFamily="18" charset="0"/>
              </a:rPr>
              <a:t>one</a:t>
            </a: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sig</a:t>
            </a:r>
            <a:r>
              <a:rPr lang="en-US" sz="2400">
                <a:latin typeface="Calibri" panose="020F0502020204030204" pitchFamily="34" charset="0"/>
                <a:ea typeface="Calibri" panose="020F0502020204030204" pitchFamily="34" charset="0"/>
                <a:cs typeface="Times New Roman" panose="02020603050405020304" pitchFamily="18" charset="0"/>
              </a:rPr>
              <a:t> wolf </a:t>
            </a:r>
            <a:r>
              <a:rPr lang="en-US" sz="2400" b="1">
                <a:latin typeface="Calibri" panose="020F0502020204030204" pitchFamily="34" charset="0"/>
                <a:ea typeface="Calibri" panose="020F0502020204030204" pitchFamily="34" charset="0"/>
                <a:cs typeface="Times New Roman" panose="02020603050405020304" pitchFamily="18" charset="0"/>
              </a:rPr>
              <a:t>extends</a:t>
            </a:r>
            <a:r>
              <a:rPr lang="en-US" sz="2400">
                <a:latin typeface="Calibri" panose="020F0502020204030204" pitchFamily="34" charset="0"/>
                <a:ea typeface="Calibri" panose="020F0502020204030204" pitchFamily="34" charset="0"/>
                <a:cs typeface="Times New Roman" panose="02020603050405020304" pitchFamily="18" charset="0"/>
              </a:rPr>
              <a:t> Item {}</a:t>
            </a:r>
            <a:endParaRPr lang="en-US" sz="2400"/>
          </a:p>
        </p:txBody>
      </p:sp>
      <p:sp>
        <p:nvSpPr>
          <p:cNvPr id="4" name="Rectangle 3">
            <a:extLst>
              <a:ext uri="{FF2B5EF4-FFF2-40B4-BE49-F238E27FC236}">
                <a16:creationId xmlns:a16="http://schemas.microsoft.com/office/drawing/2014/main" id="{E42EA40E-6224-4422-963F-F6B4BE45EDE8}"/>
              </a:ext>
            </a:extLst>
          </p:cNvPr>
          <p:cNvSpPr/>
          <p:nvPr/>
        </p:nvSpPr>
        <p:spPr>
          <a:xfrm>
            <a:off x="1169324" y="4493578"/>
            <a:ext cx="5397731" cy="461665"/>
          </a:xfrm>
          <a:prstGeom prst="rect">
            <a:avLst/>
          </a:prstGeom>
          <a:ln>
            <a:solidFill>
              <a:schemeClr val="bg1">
                <a:lumMod val="75000"/>
              </a:schemeClr>
            </a:solidFill>
          </a:ln>
        </p:spPr>
        <p:txBody>
          <a:bodyPr wrap="square">
            <a:spAutoFit/>
          </a:bodyPr>
          <a:lstStyle/>
          <a:p>
            <a:r>
              <a:rPr lang="en-US" sz="2400" b="1">
                <a:latin typeface="Calibri" panose="020F0502020204030204" pitchFamily="34" charset="0"/>
                <a:ea typeface="Calibri" panose="020F0502020204030204" pitchFamily="34" charset="0"/>
                <a:cs typeface="Times New Roman" panose="02020603050405020304" pitchFamily="18" charset="0"/>
              </a:rPr>
              <a:t>enum </a:t>
            </a:r>
            <a:r>
              <a:rPr lang="en-US" sz="2400">
                <a:latin typeface="Calibri" panose="020F0502020204030204" pitchFamily="34" charset="0"/>
                <a:ea typeface="Calibri" panose="020F0502020204030204" pitchFamily="34" charset="0"/>
                <a:cs typeface="Times New Roman" panose="02020603050405020304" pitchFamily="18" charset="0"/>
              </a:rPr>
              <a:t>Item { farmer, goat, cabbage, wolf }</a:t>
            </a:r>
            <a:endParaRPr lang="en-US" sz="2400"/>
          </a:p>
        </p:txBody>
      </p:sp>
      <p:sp>
        <p:nvSpPr>
          <p:cNvPr id="5" name="Arrow: Right 4">
            <a:extLst>
              <a:ext uri="{FF2B5EF4-FFF2-40B4-BE49-F238E27FC236}">
                <a16:creationId xmlns:a16="http://schemas.microsoft.com/office/drawing/2014/main" id="{01FECF1B-962F-416B-96BD-0E7082E2EB08}"/>
              </a:ext>
            </a:extLst>
          </p:cNvPr>
          <p:cNvSpPr/>
          <p:nvPr/>
        </p:nvSpPr>
        <p:spPr>
          <a:xfrm flipH="1">
            <a:off x="6783185" y="4493578"/>
            <a:ext cx="731520" cy="461665"/>
          </a:xfrm>
          <a:prstGeom prst="rightArrow">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27BB1DF-9662-4D2F-87E4-CA723A36ADDC}"/>
              </a:ext>
            </a:extLst>
          </p:cNvPr>
          <p:cNvSpPr txBox="1"/>
          <p:nvPr/>
        </p:nvSpPr>
        <p:spPr>
          <a:xfrm>
            <a:off x="7730835" y="4493578"/>
            <a:ext cx="3990110" cy="830997"/>
          </a:xfrm>
          <a:prstGeom prst="rect">
            <a:avLst/>
          </a:prstGeom>
          <a:noFill/>
        </p:spPr>
        <p:txBody>
          <a:bodyPr wrap="square" rtlCol="0">
            <a:spAutoFit/>
          </a:bodyPr>
          <a:lstStyle/>
          <a:p>
            <a:r>
              <a:rPr lang="en-US" sz="2400"/>
              <a:t>We will typically use this form since it is more succinct.</a:t>
            </a:r>
          </a:p>
        </p:txBody>
      </p:sp>
    </p:spTree>
    <p:extLst>
      <p:ext uri="{BB962C8B-B14F-4D97-AF65-F5344CB8AC3E}">
        <p14:creationId xmlns:p14="http://schemas.microsoft.com/office/powerpoint/2010/main" val="3057575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F52E95-080D-4875-9739-526A4F4B722A}"/>
              </a:ext>
            </a:extLst>
          </p:cNvPr>
          <p:cNvSpPr>
            <a:spLocks noGrp="1"/>
          </p:cNvSpPr>
          <p:nvPr>
            <p:ph type="title"/>
          </p:nvPr>
        </p:nvSpPr>
        <p:spPr/>
        <p:txBody>
          <a:bodyPr/>
          <a:lstStyle/>
          <a:p>
            <a:r>
              <a:rPr lang="en-US"/>
              <a:t>The initial River object</a:t>
            </a:r>
          </a:p>
        </p:txBody>
      </p:sp>
      <p:sp>
        <p:nvSpPr>
          <p:cNvPr id="4" name="Content Placeholder 3">
            <a:extLst>
              <a:ext uri="{FF2B5EF4-FFF2-40B4-BE49-F238E27FC236}">
                <a16:creationId xmlns:a16="http://schemas.microsoft.com/office/drawing/2014/main" id="{54493119-91DF-4EFF-8FBF-0C64F74D6C5A}"/>
              </a:ext>
            </a:extLst>
          </p:cNvPr>
          <p:cNvSpPr>
            <a:spLocks noGrp="1"/>
          </p:cNvSpPr>
          <p:nvPr>
            <p:ph idx="1"/>
          </p:nvPr>
        </p:nvSpPr>
        <p:spPr>
          <a:xfrm>
            <a:off x="838200" y="1825626"/>
            <a:ext cx="10515600" cy="1915102"/>
          </a:xfrm>
        </p:spPr>
        <p:txBody>
          <a:bodyPr>
            <a:normAutofit/>
          </a:bodyPr>
          <a:lstStyle/>
          <a:p>
            <a:pPr>
              <a:lnSpc>
                <a:spcPct val="100000"/>
              </a:lnSpc>
            </a:pPr>
            <a:r>
              <a:rPr lang="en-US" sz="2400" b="1"/>
              <a:t>Constraint: </a:t>
            </a:r>
            <a:r>
              <a:rPr lang="en-US" sz="2400"/>
              <a:t>The initial River object—that is, the initial state of the system—must have the farmer, goat, cabbage, and wolf on side1 and nothing on side2. </a:t>
            </a:r>
          </a:p>
          <a:p>
            <a:pPr>
              <a:lnSpc>
                <a:spcPct val="100000"/>
              </a:lnSpc>
            </a:pPr>
            <a:r>
              <a:rPr lang="en-US" sz="2400"/>
              <a:t>Constraints are expressed in </a:t>
            </a:r>
            <a:r>
              <a:rPr lang="en-US" sz="2400" b="1"/>
              <a:t>facts</a:t>
            </a:r>
            <a:r>
              <a:rPr lang="en-US" sz="2400"/>
              <a:t>. Stated another way, constraints are packaged in facts.</a:t>
            </a:r>
          </a:p>
        </p:txBody>
      </p:sp>
      <p:sp>
        <p:nvSpPr>
          <p:cNvPr id="5" name="Rectangle 4">
            <a:extLst>
              <a:ext uri="{FF2B5EF4-FFF2-40B4-BE49-F238E27FC236}">
                <a16:creationId xmlns:a16="http://schemas.microsoft.com/office/drawing/2014/main" id="{177AC36F-044C-46C5-A997-AAA4ED46B99F}"/>
              </a:ext>
            </a:extLst>
          </p:cNvPr>
          <p:cNvSpPr/>
          <p:nvPr/>
        </p:nvSpPr>
        <p:spPr>
          <a:xfrm>
            <a:off x="1402081" y="3875666"/>
            <a:ext cx="6096000" cy="2463367"/>
          </a:xfrm>
          <a:prstGeom prst="rect">
            <a:avLst/>
          </a:prstGeom>
          <a:ln>
            <a:solidFill>
              <a:schemeClr val="bg1">
                <a:lumMod val="75000"/>
              </a:schemeClr>
            </a:solidFill>
          </a:ln>
        </p:spPr>
        <p:txBody>
          <a:bodyPr>
            <a:spAutoFit/>
          </a:bodyPr>
          <a:lstStyle/>
          <a:p>
            <a:pPr>
              <a:lnSpc>
                <a:spcPct val="107000"/>
              </a:lnSpc>
              <a:spcAft>
                <a:spcPts val="800"/>
              </a:spcAft>
            </a:pPr>
            <a:r>
              <a:rPr lang="en-US" sz="2400">
                <a:solidFill>
                  <a:srgbClr val="00B050"/>
                </a:solidFill>
                <a:latin typeface="Calibri" panose="020F0502020204030204" pitchFamily="34" charset="0"/>
                <a:ea typeface="Calibri" panose="020F0502020204030204" pitchFamily="34" charset="0"/>
                <a:cs typeface="Times New Roman" panose="02020603050405020304" pitchFamily="18" charset="0"/>
              </a:rPr>
              <a:t>-- Initially the farmer, goat, cabbage, and wolf </a:t>
            </a:r>
            <a:br>
              <a:rPr lang="en-US" sz="2400">
                <a:solidFill>
                  <a:srgbClr val="00B050"/>
                </a:solidFill>
                <a:latin typeface="Calibri" panose="020F0502020204030204" pitchFamily="34" charset="0"/>
                <a:ea typeface="Calibri" panose="020F0502020204030204" pitchFamily="34" charset="0"/>
                <a:cs typeface="Times New Roman" panose="02020603050405020304" pitchFamily="18" charset="0"/>
              </a:rPr>
            </a:br>
            <a:r>
              <a:rPr lang="en-US" sz="2400">
                <a:solidFill>
                  <a:srgbClr val="00B050"/>
                </a:solidFill>
                <a:latin typeface="Calibri" panose="020F0502020204030204" pitchFamily="34" charset="0"/>
                <a:ea typeface="Calibri" panose="020F0502020204030204" pitchFamily="34" charset="0"/>
                <a:cs typeface="Times New Roman" panose="02020603050405020304" pitchFamily="18" charset="0"/>
              </a:rPr>
              <a:t>-- are on side1 and nothing is on side2</a:t>
            </a:r>
            <a:r>
              <a:rPr lang="en-US" sz="2400" b="1">
                <a:solidFill>
                  <a:srgbClr val="00B050"/>
                </a:solidFill>
                <a:latin typeface="Calibri" panose="020F0502020204030204" pitchFamily="34" charset="0"/>
                <a:ea typeface="Calibri" panose="020F0502020204030204" pitchFamily="34" charset="0"/>
                <a:cs typeface="Times New Roman" panose="02020603050405020304" pitchFamily="18" charset="0"/>
              </a:rPr>
              <a:t> </a:t>
            </a:r>
            <a:br>
              <a:rPr lang="en-US" sz="2400" b="1">
                <a:solidFill>
                  <a:srgbClr val="00B050"/>
                </a:solidFill>
                <a:latin typeface="Calibri" panose="020F0502020204030204" pitchFamily="34" charset="0"/>
                <a:ea typeface="Calibri" panose="020F0502020204030204" pitchFamily="34" charset="0"/>
                <a:cs typeface="Times New Roman" panose="02020603050405020304" pitchFamily="18" charset="0"/>
              </a:rPr>
            </a:br>
            <a:r>
              <a:rPr lang="en-US" sz="2400" b="1">
                <a:latin typeface="Calibri" panose="020F0502020204030204" pitchFamily="34" charset="0"/>
                <a:ea typeface="Calibri" panose="020F0502020204030204" pitchFamily="34" charset="0"/>
                <a:cs typeface="Times New Roman" panose="02020603050405020304" pitchFamily="18" charset="0"/>
              </a:rPr>
              <a:t>fact</a:t>
            </a:r>
            <a:r>
              <a:rPr lang="en-US" sz="2400">
                <a:latin typeface="Calibri" panose="020F0502020204030204" pitchFamily="34" charset="0"/>
                <a:ea typeface="Calibri" panose="020F0502020204030204" pitchFamily="34" charset="0"/>
                <a:cs typeface="Times New Roman" panose="02020603050405020304" pitchFamily="18" charset="0"/>
              </a:rPr>
              <a:t>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first.side1 = farmer + goat + cabbage + wolf</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first.side2 = </a:t>
            </a:r>
            <a:r>
              <a:rPr lang="en-US" sz="2400" b="1">
                <a:latin typeface="Calibri" panose="020F0502020204030204" pitchFamily="34" charset="0"/>
                <a:ea typeface="Calibri" panose="020F0502020204030204" pitchFamily="34" charset="0"/>
                <a:cs typeface="Times New Roman" panose="02020603050405020304" pitchFamily="18" charset="0"/>
              </a:rPr>
              <a:t>none</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4269992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C4A5393B-7F8F-4FFE-99AA-1A50D85A8C14}"/>
              </a:ext>
            </a:extLst>
          </p:cNvPr>
          <p:cNvSpPr/>
          <p:nvPr/>
        </p:nvSpPr>
        <p:spPr>
          <a:xfrm>
            <a:off x="3807230" y="2177935"/>
            <a:ext cx="266007" cy="299258"/>
          </a:xfrm>
          <a:prstGeom prst="ellipse">
            <a:avLst/>
          </a:prstGeom>
          <a:solidFill>
            <a:srgbClr val="FFFF0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47AD1F-5C6F-4C71-9E82-D3D83C4B55FB}"/>
              </a:ext>
            </a:extLst>
          </p:cNvPr>
          <p:cNvSpPr>
            <a:spLocks noGrp="1"/>
          </p:cNvSpPr>
          <p:nvPr>
            <p:ph type="title"/>
          </p:nvPr>
        </p:nvSpPr>
        <p:spPr/>
        <p:txBody>
          <a:bodyPr/>
          <a:lstStyle/>
          <a:p>
            <a:r>
              <a:rPr lang="en-US"/>
              <a:t>+ means union</a:t>
            </a:r>
          </a:p>
        </p:txBody>
      </p:sp>
      <p:sp>
        <p:nvSpPr>
          <p:cNvPr id="4" name="Rectangle 3">
            <a:extLst>
              <a:ext uri="{FF2B5EF4-FFF2-40B4-BE49-F238E27FC236}">
                <a16:creationId xmlns:a16="http://schemas.microsoft.com/office/drawing/2014/main" id="{99438F3E-F6CB-4286-9A99-480C419EC312}"/>
              </a:ext>
            </a:extLst>
          </p:cNvPr>
          <p:cNvSpPr/>
          <p:nvPr/>
        </p:nvSpPr>
        <p:spPr>
          <a:xfrm>
            <a:off x="1102822" y="1690688"/>
            <a:ext cx="6096000" cy="1673022"/>
          </a:xfrm>
          <a:prstGeom prst="rect">
            <a:avLst/>
          </a:prstGeom>
          <a:ln>
            <a:solidFill>
              <a:schemeClr val="bg1">
                <a:lumMod val="75000"/>
              </a:schemeClr>
            </a:solidFill>
          </a:ln>
        </p:spPr>
        <p:txBody>
          <a:bodyPr>
            <a:spAutoFit/>
          </a:bodyPr>
          <a:lstStyle/>
          <a:p>
            <a:pPr>
              <a:lnSpc>
                <a:spcPct val="107000"/>
              </a:lnSpc>
              <a:spcAft>
                <a:spcPts val="800"/>
              </a:spcAft>
            </a:pPr>
            <a:r>
              <a:rPr lang="en-US" sz="2400" b="1">
                <a:latin typeface="Calibri" panose="020F0502020204030204" pitchFamily="34" charset="0"/>
                <a:ea typeface="Calibri" panose="020F0502020204030204" pitchFamily="34" charset="0"/>
                <a:cs typeface="Times New Roman" panose="02020603050405020304" pitchFamily="18" charset="0"/>
              </a:rPr>
              <a:t>fact</a:t>
            </a:r>
            <a:r>
              <a:rPr lang="en-US" sz="2400">
                <a:latin typeface="Calibri" panose="020F0502020204030204" pitchFamily="34" charset="0"/>
                <a:ea typeface="Calibri" panose="020F0502020204030204" pitchFamily="34" charset="0"/>
                <a:cs typeface="Times New Roman" panose="02020603050405020304" pitchFamily="18" charset="0"/>
              </a:rPr>
              <a:t>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first.side1 = farmer + goat + cabbage + wolf</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first.side2 = </a:t>
            </a:r>
            <a:r>
              <a:rPr lang="en-US" sz="2400" b="1">
                <a:latin typeface="Calibri" panose="020F0502020204030204" pitchFamily="34" charset="0"/>
                <a:ea typeface="Calibri" panose="020F0502020204030204" pitchFamily="34" charset="0"/>
                <a:cs typeface="Times New Roman" panose="02020603050405020304" pitchFamily="18" charset="0"/>
              </a:rPr>
              <a:t>none</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a:t>
            </a:r>
          </a:p>
        </p:txBody>
      </p:sp>
      <p:sp>
        <p:nvSpPr>
          <p:cNvPr id="5" name="Rectangle 4">
            <a:extLst>
              <a:ext uri="{FF2B5EF4-FFF2-40B4-BE49-F238E27FC236}">
                <a16:creationId xmlns:a16="http://schemas.microsoft.com/office/drawing/2014/main" id="{4F7CE665-9607-4E25-A1C2-3D8C34BE20B5}"/>
              </a:ext>
            </a:extLst>
          </p:cNvPr>
          <p:cNvSpPr/>
          <p:nvPr/>
        </p:nvSpPr>
        <p:spPr>
          <a:xfrm>
            <a:off x="838200" y="3701667"/>
            <a:ext cx="10068099" cy="1680588"/>
          </a:xfrm>
          <a:prstGeom prst="rect">
            <a:avLst/>
          </a:prstGeom>
        </p:spPr>
        <p:txBody>
          <a:bodyPr wrap="square">
            <a:spAutoFit/>
          </a:bodyPr>
          <a:lstStyle/>
          <a:p>
            <a:pPr marL="342900" indent="-342900">
              <a:lnSpc>
                <a:spcPct val="107000"/>
              </a:lnSpc>
              <a:spcAft>
                <a:spcPts val="800"/>
              </a:spcAft>
              <a:buFont typeface="Arial" panose="020B0604020202020204" pitchFamily="34" charset="0"/>
              <a:buChar char="•"/>
            </a:pPr>
            <a:r>
              <a:rPr lang="en-US" sz="2800">
                <a:latin typeface="Calibri" panose="020F0502020204030204" pitchFamily="34" charset="0"/>
                <a:ea typeface="Calibri" panose="020F0502020204030204" pitchFamily="34" charset="0"/>
                <a:cs typeface="Times New Roman" panose="02020603050405020304" pitchFamily="18" charset="0"/>
              </a:rPr>
              <a:t>The plus symbol ( + ) does not mean addition, it means set union. </a:t>
            </a:r>
          </a:p>
          <a:p>
            <a:pPr marL="342900" indent="-342900">
              <a:lnSpc>
                <a:spcPct val="107000"/>
              </a:lnSpc>
              <a:spcAft>
                <a:spcPts val="800"/>
              </a:spcAft>
              <a:buFont typeface="Arial" panose="020B0604020202020204" pitchFamily="34" charset="0"/>
              <a:buChar char="•"/>
            </a:pPr>
            <a:r>
              <a:rPr lang="en-US" sz="2800" b="1">
                <a:latin typeface="Calibri" panose="020F0502020204030204" pitchFamily="34" charset="0"/>
                <a:ea typeface="Calibri" panose="020F0502020204030204" pitchFamily="34" charset="0"/>
                <a:cs typeface="Times New Roman" panose="02020603050405020304" pitchFamily="18" charset="0"/>
              </a:rPr>
              <a:t>none</a:t>
            </a:r>
            <a:r>
              <a:rPr lang="en-US" sz="2800">
                <a:latin typeface="Calibri" panose="020F0502020204030204" pitchFamily="34" charset="0"/>
                <a:ea typeface="Calibri" panose="020F0502020204030204" pitchFamily="34" charset="0"/>
                <a:cs typeface="Times New Roman" panose="02020603050405020304" pitchFamily="18" charset="0"/>
              </a:rPr>
              <a:t> is a keyword meaning the empty set.</a:t>
            </a:r>
          </a:p>
          <a:p>
            <a:pPr marL="342900" indent="-342900">
              <a:lnSpc>
                <a:spcPct val="107000"/>
              </a:lnSpc>
              <a:spcAft>
                <a:spcPts val="800"/>
              </a:spcAft>
              <a:buFont typeface="Arial" panose="020B0604020202020204" pitchFamily="34" charset="0"/>
              <a:buChar char="•"/>
            </a:pPr>
            <a:r>
              <a:rPr lang="en-US" sz="2800">
                <a:latin typeface="Calibri" panose="020F0502020204030204" pitchFamily="34" charset="0"/>
                <a:ea typeface="Calibri" panose="020F0502020204030204" pitchFamily="34" charset="0"/>
                <a:cs typeface="Times New Roman" panose="02020603050405020304" pitchFamily="18" charset="0"/>
              </a:rPr>
              <a:t>All constraints within curly braces are implicitly </a:t>
            </a:r>
            <a:r>
              <a:rPr lang="en-US" sz="2800" b="1">
                <a:latin typeface="Calibri" panose="020F0502020204030204" pitchFamily="34" charset="0"/>
                <a:ea typeface="Calibri" panose="020F0502020204030204" pitchFamily="34" charset="0"/>
                <a:cs typeface="Times New Roman" panose="02020603050405020304" pitchFamily="18" charset="0"/>
              </a:rPr>
              <a:t>and</a:t>
            </a:r>
            <a:r>
              <a:rPr lang="en-US" sz="2800">
                <a:latin typeface="Calibri" panose="020F0502020204030204" pitchFamily="34" charset="0"/>
                <a:ea typeface="Calibri" panose="020F0502020204030204" pitchFamily="34" charset="0"/>
                <a:cs typeface="Times New Roman" panose="02020603050405020304" pitchFamily="18" charset="0"/>
              </a:rPr>
              <a:t>’ed together. </a:t>
            </a:r>
          </a:p>
        </p:txBody>
      </p:sp>
      <p:cxnSp>
        <p:nvCxnSpPr>
          <p:cNvPr id="7" name="Straight Arrow Connector 6">
            <a:extLst>
              <a:ext uri="{FF2B5EF4-FFF2-40B4-BE49-F238E27FC236}">
                <a16:creationId xmlns:a16="http://schemas.microsoft.com/office/drawing/2014/main" id="{FA7BC0F0-9CFF-4C27-8496-85ECF879D308}"/>
              </a:ext>
            </a:extLst>
          </p:cNvPr>
          <p:cNvCxnSpPr/>
          <p:nvPr/>
        </p:nvCxnSpPr>
        <p:spPr>
          <a:xfrm>
            <a:off x="1102822" y="1180407"/>
            <a:ext cx="2704408" cy="997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737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7AD1F-5C6F-4C71-9E82-D3D83C4B55FB}"/>
              </a:ext>
            </a:extLst>
          </p:cNvPr>
          <p:cNvSpPr>
            <a:spLocks noGrp="1"/>
          </p:cNvSpPr>
          <p:nvPr>
            <p:ph type="title"/>
          </p:nvPr>
        </p:nvSpPr>
        <p:spPr/>
        <p:txBody>
          <a:bodyPr/>
          <a:lstStyle/>
          <a:p>
            <a:r>
              <a:rPr lang="en-US"/>
              <a:t>Sets are the foundation of Alloy</a:t>
            </a:r>
          </a:p>
        </p:txBody>
      </p:sp>
      <p:sp>
        <p:nvSpPr>
          <p:cNvPr id="3" name="Rectangle 2">
            <a:extLst>
              <a:ext uri="{FF2B5EF4-FFF2-40B4-BE49-F238E27FC236}">
                <a16:creationId xmlns:a16="http://schemas.microsoft.com/office/drawing/2014/main" id="{C01F45FA-93BD-42C9-AE74-FB398F78FC99}"/>
              </a:ext>
            </a:extLst>
          </p:cNvPr>
          <p:cNvSpPr/>
          <p:nvPr/>
        </p:nvSpPr>
        <p:spPr>
          <a:xfrm>
            <a:off x="2942705" y="3391593"/>
            <a:ext cx="2693324" cy="1346662"/>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Sets</a:t>
            </a:r>
          </a:p>
        </p:txBody>
      </p:sp>
      <p:sp>
        <p:nvSpPr>
          <p:cNvPr id="6" name="Rectangle 5">
            <a:extLst>
              <a:ext uri="{FF2B5EF4-FFF2-40B4-BE49-F238E27FC236}">
                <a16:creationId xmlns:a16="http://schemas.microsoft.com/office/drawing/2014/main" id="{377E1B0D-E382-4EEB-A385-B10CB57A7F9A}"/>
              </a:ext>
            </a:extLst>
          </p:cNvPr>
          <p:cNvSpPr/>
          <p:nvPr/>
        </p:nvSpPr>
        <p:spPr>
          <a:xfrm>
            <a:off x="2942705" y="2443942"/>
            <a:ext cx="2693324" cy="947651"/>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Alloy</a:t>
            </a:r>
          </a:p>
        </p:txBody>
      </p:sp>
    </p:spTree>
    <p:extLst>
      <p:ext uri="{BB962C8B-B14F-4D97-AF65-F5344CB8AC3E}">
        <p14:creationId xmlns:p14="http://schemas.microsoft.com/office/powerpoint/2010/main" val="3124581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1162-436F-490C-B48E-DF2360ECE8DF}"/>
              </a:ext>
            </a:extLst>
          </p:cNvPr>
          <p:cNvSpPr>
            <a:spLocks noGrp="1"/>
          </p:cNvSpPr>
          <p:nvPr>
            <p:ph type="title"/>
          </p:nvPr>
        </p:nvSpPr>
        <p:spPr/>
        <p:txBody>
          <a:bodyPr/>
          <a:lstStyle/>
          <a:p>
            <a:r>
              <a:rPr lang="en-US"/>
              <a:t>Use Alloy to model a “system”</a:t>
            </a:r>
          </a:p>
        </p:txBody>
      </p:sp>
      <p:sp>
        <p:nvSpPr>
          <p:cNvPr id="3" name="Content Placeholder 2">
            <a:extLst>
              <a:ext uri="{FF2B5EF4-FFF2-40B4-BE49-F238E27FC236}">
                <a16:creationId xmlns:a16="http://schemas.microsoft.com/office/drawing/2014/main" id="{ABC94CFB-660B-44BE-9FB6-AADD3044900A}"/>
              </a:ext>
            </a:extLst>
          </p:cNvPr>
          <p:cNvSpPr>
            <a:spLocks noGrp="1"/>
          </p:cNvSpPr>
          <p:nvPr>
            <p:ph idx="1"/>
          </p:nvPr>
        </p:nvSpPr>
        <p:spPr/>
        <p:txBody>
          <a:bodyPr/>
          <a:lstStyle/>
          <a:p>
            <a:pPr>
              <a:lnSpc>
                <a:spcPct val="100000"/>
              </a:lnSpc>
            </a:pPr>
            <a:r>
              <a:rPr lang="en-US"/>
              <a:t>These slides show an example of using Alloy to model a system. </a:t>
            </a:r>
          </a:p>
          <a:p>
            <a:pPr>
              <a:lnSpc>
                <a:spcPct val="100000"/>
              </a:lnSpc>
            </a:pPr>
            <a:r>
              <a:rPr lang="en-US"/>
              <a:t>It is an excellent illustration of the power of Alloy: merely express the components, the constraints on the components, and Alloy will find a solution.</a:t>
            </a:r>
          </a:p>
        </p:txBody>
      </p:sp>
    </p:spTree>
    <p:extLst>
      <p:ext uri="{BB962C8B-B14F-4D97-AF65-F5344CB8AC3E}">
        <p14:creationId xmlns:p14="http://schemas.microsoft.com/office/powerpoint/2010/main" val="1607368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019309-5B32-4471-8CDA-1A24AE461B3F}"/>
              </a:ext>
            </a:extLst>
          </p:cNvPr>
          <p:cNvSpPr>
            <a:spLocks noGrp="1"/>
          </p:cNvSpPr>
          <p:nvPr>
            <p:ph type="title"/>
          </p:nvPr>
        </p:nvSpPr>
        <p:spPr/>
        <p:txBody>
          <a:bodyPr/>
          <a:lstStyle/>
          <a:p>
            <a:r>
              <a:rPr lang="en-US"/>
              <a:t>A River object must have all items on side2</a:t>
            </a:r>
          </a:p>
        </p:txBody>
      </p:sp>
      <p:sp>
        <p:nvSpPr>
          <p:cNvPr id="4" name="Content Placeholder 3">
            <a:extLst>
              <a:ext uri="{FF2B5EF4-FFF2-40B4-BE49-F238E27FC236}">
                <a16:creationId xmlns:a16="http://schemas.microsoft.com/office/drawing/2014/main" id="{06362381-9F09-4AE1-8EBE-2E381D9D4B1E}"/>
              </a:ext>
            </a:extLst>
          </p:cNvPr>
          <p:cNvSpPr>
            <a:spLocks noGrp="1"/>
          </p:cNvSpPr>
          <p:nvPr>
            <p:ph idx="1"/>
          </p:nvPr>
        </p:nvSpPr>
        <p:spPr>
          <a:xfrm>
            <a:off x="838200" y="1825625"/>
            <a:ext cx="10515600" cy="1599219"/>
          </a:xfrm>
        </p:spPr>
        <p:txBody>
          <a:bodyPr/>
          <a:lstStyle/>
          <a:p>
            <a:pPr>
              <a:lnSpc>
                <a:spcPct val="100000"/>
              </a:lnSpc>
            </a:pPr>
            <a:r>
              <a:rPr lang="en-US" b="1"/>
              <a:t>Constraint:</a:t>
            </a:r>
            <a:r>
              <a:rPr lang="en-US"/>
              <a:t> In some River object, the farmer, goat, cabbage, and wolf must be on side2 and nothing on side1. </a:t>
            </a:r>
          </a:p>
          <a:p>
            <a:pPr>
              <a:lnSpc>
                <a:spcPct val="100000"/>
              </a:lnSpc>
            </a:pPr>
            <a:r>
              <a:rPr lang="en-US"/>
              <a:t>That constraint is expressed in another fact:</a:t>
            </a:r>
          </a:p>
        </p:txBody>
      </p:sp>
      <p:sp>
        <p:nvSpPr>
          <p:cNvPr id="5" name="Rectangle 4">
            <a:extLst>
              <a:ext uri="{FF2B5EF4-FFF2-40B4-BE49-F238E27FC236}">
                <a16:creationId xmlns:a16="http://schemas.microsoft.com/office/drawing/2014/main" id="{47130948-3E2B-47B8-B618-95EA1703AA45}"/>
              </a:ext>
            </a:extLst>
          </p:cNvPr>
          <p:cNvSpPr/>
          <p:nvPr/>
        </p:nvSpPr>
        <p:spPr>
          <a:xfrm>
            <a:off x="1485206" y="3491344"/>
            <a:ext cx="6860771" cy="2677656"/>
          </a:xfrm>
          <a:prstGeom prst="rect">
            <a:avLst/>
          </a:prstGeom>
          <a:ln>
            <a:solidFill>
              <a:schemeClr val="bg1">
                <a:lumMod val="75000"/>
              </a:schemeClr>
            </a:solidFill>
          </a:ln>
        </p:spPr>
        <p:txBody>
          <a:bodyPr wrap="square">
            <a:spAutoFit/>
          </a:bodyPr>
          <a:lstStyle/>
          <a:p>
            <a:r>
              <a:rPr lang="en-US" sz="2400">
                <a:solidFill>
                  <a:srgbClr val="00B050"/>
                </a:solidFill>
                <a:latin typeface="Calibri" panose="020F0502020204030204" pitchFamily="34" charset="0"/>
                <a:ea typeface="Calibri" panose="020F0502020204030204" pitchFamily="34" charset="0"/>
                <a:cs typeface="Times New Roman" panose="02020603050405020304" pitchFamily="18" charset="0"/>
              </a:rPr>
              <a:t>-- At some point the farmer, goat, cabbage and wolf </a:t>
            </a:r>
            <a:br>
              <a:rPr lang="en-US" sz="2400">
                <a:solidFill>
                  <a:srgbClr val="00B050"/>
                </a:solidFill>
                <a:latin typeface="Calibri" panose="020F0502020204030204" pitchFamily="34" charset="0"/>
                <a:ea typeface="Calibri" panose="020F0502020204030204" pitchFamily="34" charset="0"/>
                <a:cs typeface="Times New Roman" panose="02020603050405020304" pitchFamily="18" charset="0"/>
              </a:rPr>
            </a:br>
            <a:r>
              <a:rPr lang="en-US" sz="2400">
                <a:solidFill>
                  <a:srgbClr val="00B050"/>
                </a:solidFill>
                <a:latin typeface="Calibri" panose="020F0502020204030204" pitchFamily="34" charset="0"/>
                <a:ea typeface="Calibri" panose="020F0502020204030204" pitchFamily="34" charset="0"/>
                <a:cs typeface="Times New Roman" panose="02020603050405020304" pitchFamily="18" charset="0"/>
              </a:rPr>
              <a:t>-- are all on side2 of the river </a:t>
            </a:r>
            <a:br>
              <a:rPr lang="en-US" sz="2400">
                <a:solidFill>
                  <a:srgbClr val="00B050"/>
                </a:solidFill>
                <a:latin typeface="Calibri" panose="020F0502020204030204" pitchFamily="34" charset="0"/>
                <a:ea typeface="Calibri" panose="020F0502020204030204" pitchFamily="34" charset="0"/>
                <a:cs typeface="Times New Roman" panose="02020603050405020304" pitchFamily="18" charset="0"/>
              </a:rPr>
            </a:br>
            <a:r>
              <a:rPr lang="en-US" sz="2400" b="1">
                <a:latin typeface="Calibri" panose="020F0502020204030204" pitchFamily="34" charset="0"/>
                <a:ea typeface="Calibri" panose="020F0502020204030204" pitchFamily="34" charset="0"/>
                <a:cs typeface="Times New Roman" panose="02020603050405020304" pitchFamily="18" charset="0"/>
              </a:rPr>
              <a:t>fact</a:t>
            </a:r>
            <a:r>
              <a:rPr lang="en-US" sz="2400">
                <a:latin typeface="Calibri" panose="020F0502020204030204" pitchFamily="34" charset="0"/>
                <a:ea typeface="Calibri" panose="020F0502020204030204" pitchFamily="34" charset="0"/>
                <a:cs typeface="Times New Roman" panose="02020603050405020304" pitchFamily="18" charset="0"/>
              </a:rPr>
              <a:t>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some</a:t>
            </a:r>
            <a:r>
              <a:rPr lang="en-US" sz="2400">
                <a:latin typeface="Calibri" panose="020F0502020204030204" pitchFamily="34" charset="0"/>
                <a:ea typeface="Calibri" panose="020F0502020204030204" pitchFamily="34" charset="0"/>
                <a:cs typeface="Times New Roman" panose="02020603050405020304" pitchFamily="18" charset="0"/>
              </a:rPr>
              <a:t> r: River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(r.side2 = farmer + goat + cabbage + wolf) </a:t>
            </a:r>
            <a:r>
              <a:rPr lang="en-US" sz="2400" b="1">
                <a:latin typeface="Calibri" panose="020F0502020204030204" pitchFamily="34" charset="0"/>
                <a:ea typeface="Calibri" panose="020F0502020204030204" pitchFamily="34" charset="0"/>
                <a:cs typeface="Times New Roman" panose="02020603050405020304" pitchFamily="18" charset="0"/>
              </a:rPr>
              <a:t>and</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(r.side1 = </a:t>
            </a:r>
            <a:r>
              <a:rPr lang="en-US" sz="2400" b="1">
                <a:latin typeface="Calibri" panose="020F0502020204030204" pitchFamily="34" charset="0"/>
                <a:ea typeface="Calibri" panose="020F0502020204030204" pitchFamily="34" charset="0"/>
                <a:cs typeface="Times New Roman" panose="02020603050405020304" pitchFamily="18" charset="0"/>
              </a:rPr>
              <a:t>none)</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a:t>
            </a:r>
            <a:endParaRPr lang="en-US" sz="2400"/>
          </a:p>
        </p:txBody>
      </p:sp>
    </p:spTree>
    <p:extLst>
      <p:ext uri="{BB962C8B-B14F-4D97-AF65-F5344CB8AC3E}">
        <p14:creationId xmlns:p14="http://schemas.microsoft.com/office/powerpoint/2010/main" val="2444694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019309-5B32-4471-8CDA-1A24AE461B3F}"/>
              </a:ext>
            </a:extLst>
          </p:cNvPr>
          <p:cNvSpPr>
            <a:spLocks noGrp="1"/>
          </p:cNvSpPr>
          <p:nvPr>
            <p:ph type="title"/>
          </p:nvPr>
        </p:nvSpPr>
        <p:spPr/>
        <p:txBody>
          <a:bodyPr/>
          <a:lstStyle/>
          <a:p>
            <a:r>
              <a:rPr lang="en-US"/>
              <a:t>Cont.</a:t>
            </a:r>
          </a:p>
        </p:txBody>
      </p:sp>
      <p:sp>
        <p:nvSpPr>
          <p:cNvPr id="5" name="Rectangle 4">
            <a:extLst>
              <a:ext uri="{FF2B5EF4-FFF2-40B4-BE49-F238E27FC236}">
                <a16:creationId xmlns:a16="http://schemas.microsoft.com/office/drawing/2014/main" id="{47130948-3E2B-47B8-B618-95EA1703AA45}"/>
              </a:ext>
            </a:extLst>
          </p:cNvPr>
          <p:cNvSpPr/>
          <p:nvPr/>
        </p:nvSpPr>
        <p:spPr>
          <a:xfrm>
            <a:off x="1119446" y="1690688"/>
            <a:ext cx="6860771" cy="1938992"/>
          </a:xfrm>
          <a:prstGeom prst="rect">
            <a:avLst/>
          </a:prstGeom>
          <a:ln>
            <a:solidFill>
              <a:schemeClr val="bg1">
                <a:lumMod val="75000"/>
              </a:schemeClr>
            </a:solidFill>
          </a:ln>
        </p:spPr>
        <p:txBody>
          <a:bodyPr wrap="square">
            <a:spAutoFit/>
          </a:bodyPr>
          <a:lstStyle/>
          <a:p>
            <a:r>
              <a:rPr lang="en-US" sz="2400" b="1">
                <a:latin typeface="Calibri" panose="020F0502020204030204" pitchFamily="34" charset="0"/>
                <a:ea typeface="Calibri" panose="020F0502020204030204" pitchFamily="34" charset="0"/>
                <a:cs typeface="Times New Roman" panose="02020603050405020304" pitchFamily="18" charset="0"/>
              </a:rPr>
              <a:t>fact</a:t>
            </a:r>
            <a:r>
              <a:rPr lang="en-US" sz="2400">
                <a:latin typeface="Calibri" panose="020F0502020204030204" pitchFamily="34" charset="0"/>
                <a:ea typeface="Calibri" panose="020F0502020204030204" pitchFamily="34" charset="0"/>
                <a:cs typeface="Times New Roman" panose="02020603050405020304" pitchFamily="18" charset="0"/>
              </a:rPr>
              <a:t>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some</a:t>
            </a:r>
            <a:r>
              <a:rPr lang="en-US" sz="2400">
                <a:latin typeface="Calibri" panose="020F0502020204030204" pitchFamily="34" charset="0"/>
                <a:ea typeface="Calibri" panose="020F0502020204030204" pitchFamily="34" charset="0"/>
                <a:cs typeface="Times New Roman" panose="02020603050405020304" pitchFamily="18" charset="0"/>
              </a:rPr>
              <a:t> r: River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(r.side2 = farmer + goat + cabbage + wolf) </a:t>
            </a:r>
            <a:r>
              <a:rPr lang="en-US" sz="2400" b="1">
                <a:latin typeface="Calibri" panose="020F0502020204030204" pitchFamily="34" charset="0"/>
                <a:ea typeface="Calibri" panose="020F0502020204030204" pitchFamily="34" charset="0"/>
                <a:cs typeface="Times New Roman" panose="02020603050405020304" pitchFamily="18" charset="0"/>
              </a:rPr>
              <a:t>and</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(r.side1 = </a:t>
            </a:r>
            <a:r>
              <a:rPr lang="en-US" sz="2400" b="1">
                <a:latin typeface="Calibri" panose="020F0502020204030204" pitchFamily="34" charset="0"/>
                <a:ea typeface="Calibri" panose="020F0502020204030204" pitchFamily="34" charset="0"/>
                <a:cs typeface="Times New Roman" panose="02020603050405020304" pitchFamily="18" charset="0"/>
              </a:rPr>
              <a:t>none)</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a:t>
            </a:r>
            <a:endParaRPr lang="en-US" sz="2400"/>
          </a:p>
        </p:txBody>
      </p:sp>
      <p:sp>
        <p:nvSpPr>
          <p:cNvPr id="6" name="Rectangle 5">
            <a:extLst>
              <a:ext uri="{FF2B5EF4-FFF2-40B4-BE49-F238E27FC236}">
                <a16:creationId xmlns:a16="http://schemas.microsoft.com/office/drawing/2014/main" id="{E237F28C-15DD-4D2D-BC95-D59B6A4875BD}"/>
              </a:ext>
            </a:extLst>
          </p:cNvPr>
          <p:cNvSpPr/>
          <p:nvPr/>
        </p:nvSpPr>
        <p:spPr>
          <a:xfrm>
            <a:off x="838200" y="3893533"/>
            <a:ext cx="10069484" cy="2102499"/>
          </a:xfrm>
          <a:prstGeom prst="rect">
            <a:avLst/>
          </a:prstGeom>
        </p:spPr>
        <p:txBody>
          <a:bodyPr wrap="square">
            <a:spAutoFit/>
          </a:bodyPr>
          <a:lstStyle/>
          <a:p>
            <a:pPr marL="233363" indent="-233363">
              <a:spcAft>
                <a:spcPts val="800"/>
              </a:spcAft>
              <a:buFont typeface="Arial" panose="020B0604020202020204" pitchFamily="34" charset="0"/>
              <a:buChar char="•"/>
            </a:pPr>
            <a:r>
              <a:rPr lang="en-US" sz="2800">
                <a:latin typeface="Calibri" panose="020F0502020204030204" pitchFamily="34" charset="0"/>
                <a:ea typeface="Calibri" panose="020F0502020204030204" pitchFamily="34" charset="0"/>
                <a:cs typeface="Times New Roman" panose="02020603050405020304" pitchFamily="18" charset="0"/>
              </a:rPr>
              <a:t>The keyword </a:t>
            </a:r>
            <a:r>
              <a:rPr lang="en-US" sz="2800" b="1">
                <a:latin typeface="Calibri" panose="020F0502020204030204" pitchFamily="34" charset="0"/>
                <a:ea typeface="Calibri" panose="020F0502020204030204" pitchFamily="34" charset="0"/>
                <a:cs typeface="Times New Roman" panose="02020603050405020304" pitchFamily="18" charset="0"/>
              </a:rPr>
              <a:t>some</a:t>
            </a:r>
            <a:r>
              <a:rPr lang="en-US" sz="2800">
                <a:latin typeface="Calibri" panose="020F0502020204030204" pitchFamily="34" charset="0"/>
                <a:ea typeface="Calibri" panose="020F0502020204030204" pitchFamily="34" charset="0"/>
                <a:cs typeface="Times New Roman" panose="02020603050405020304" pitchFamily="18" charset="0"/>
              </a:rPr>
              <a:t> means: at least one (i.e., one or more)</a:t>
            </a:r>
          </a:p>
          <a:p>
            <a:pPr marL="233363" indent="-233363">
              <a:spcAft>
                <a:spcPts val="1200"/>
              </a:spcAft>
              <a:buFont typeface="Arial" panose="020B0604020202020204" pitchFamily="34" charset="0"/>
              <a:buChar char="•"/>
            </a:pPr>
            <a:r>
              <a:rPr lang="en-US" sz="2800">
                <a:latin typeface="Calibri" panose="020F0502020204030204" pitchFamily="34" charset="0"/>
                <a:ea typeface="Calibri" panose="020F0502020204030204" pitchFamily="34" charset="0"/>
                <a:cs typeface="Times New Roman" panose="02020603050405020304" pitchFamily="18" charset="0"/>
              </a:rPr>
              <a:t>The vertical bar ( | ) is read “is such that”</a:t>
            </a:r>
          </a:p>
          <a:p>
            <a:pPr marL="233363" indent="-233363">
              <a:buFont typeface="Arial" panose="020B0604020202020204" pitchFamily="34" charset="0"/>
              <a:buChar char="•"/>
            </a:pPr>
            <a:r>
              <a:rPr lang="en-US" sz="2800">
                <a:latin typeface="Calibri" panose="020F0502020204030204" pitchFamily="34" charset="0"/>
                <a:ea typeface="Calibri" panose="020F0502020204030204" pitchFamily="34" charset="0"/>
                <a:cs typeface="Times New Roman" panose="02020603050405020304" pitchFamily="18" charset="0"/>
              </a:rPr>
              <a:t>Read the constraint as: There is a River </a:t>
            </a:r>
            <a:r>
              <a:rPr lang="en-US" sz="2800">
                <a:latin typeface="Courier New" panose="02070309020205020404" pitchFamily="49" charset="0"/>
                <a:ea typeface="Calibri" panose="020F0502020204030204" pitchFamily="34" charset="0"/>
                <a:cs typeface="Courier New" panose="02070309020205020404" pitchFamily="49" charset="0"/>
              </a:rPr>
              <a:t>r</a:t>
            </a:r>
            <a:r>
              <a:rPr lang="en-US" sz="2800">
                <a:latin typeface="Calibri" panose="020F0502020204030204" pitchFamily="34" charset="0"/>
                <a:ea typeface="Calibri" panose="020F0502020204030204" pitchFamily="34" charset="0"/>
                <a:cs typeface="Times New Roman" panose="02020603050405020304" pitchFamily="18" charset="0"/>
              </a:rPr>
              <a:t> in which </a:t>
            </a:r>
            <a:r>
              <a:rPr lang="en-US" sz="2800">
                <a:latin typeface="Courier New" panose="02070309020205020404" pitchFamily="49" charset="0"/>
                <a:ea typeface="Calibri" panose="020F0502020204030204" pitchFamily="34" charset="0"/>
                <a:cs typeface="Courier New" panose="02070309020205020404" pitchFamily="49" charset="0"/>
              </a:rPr>
              <a:t>r.side2</a:t>
            </a:r>
            <a:r>
              <a:rPr lang="en-US" sz="2800">
                <a:ea typeface="Calibri" panose="020F0502020204030204" pitchFamily="34" charset="0"/>
                <a:cs typeface="Courier New" panose="02070309020205020404" pitchFamily="49" charset="0"/>
              </a:rPr>
              <a:t> </a:t>
            </a:r>
            <a:r>
              <a:rPr lang="en-US" sz="2800">
                <a:latin typeface="Calibri" panose="020F0502020204030204" pitchFamily="34" charset="0"/>
                <a:ea typeface="Calibri" panose="020F0502020204030204" pitchFamily="34" charset="0"/>
                <a:cs typeface="Times New Roman" panose="02020603050405020304" pitchFamily="18" charset="0"/>
              </a:rPr>
              <a:t>has farmer, goat, cabbage, and wolf, and </a:t>
            </a:r>
            <a:r>
              <a:rPr lang="en-US" sz="2800">
                <a:latin typeface="Courier New" panose="02070309020205020404" pitchFamily="49" charset="0"/>
                <a:ea typeface="Calibri" panose="020F0502020204030204" pitchFamily="34" charset="0"/>
                <a:cs typeface="Courier New" panose="02070309020205020404" pitchFamily="49" charset="0"/>
              </a:rPr>
              <a:t>r.side1</a:t>
            </a:r>
            <a:r>
              <a:rPr lang="en-US" sz="2800">
                <a:ea typeface="Calibri" panose="020F0502020204030204" pitchFamily="34" charset="0"/>
                <a:cs typeface="Courier New" panose="02070309020205020404" pitchFamily="49" charset="0"/>
              </a:rPr>
              <a:t> </a:t>
            </a:r>
            <a:r>
              <a:rPr lang="en-US" sz="2800">
                <a:latin typeface="Calibri" panose="020F0502020204030204" pitchFamily="34" charset="0"/>
                <a:ea typeface="Calibri" panose="020F0502020204030204" pitchFamily="34" charset="0"/>
                <a:cs typeface="Times New Roman" panose="02020603050405020304" pitchFamily="18" charset="0"/>
              </a:rPr>
              <a:t>has nothing</a:t>
            </a:r>
            <a:endParaRPr lang="en-US" sz="2800"/>
          </a:p>
        </p:txBody>
      </p:sp>
    </p:spTree>
    <p:extLst>
      <p:ext uri="{BB962C8B-B14F-4D97-AF65-F5344CB8AC3E}">
        <p14:creationId xmlns:p14="http://schemas.microsoft.com/office/powerpoint/2010/main" val="3897339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CC825-00A9-45C6-B464-A255F83AFFDF}"/>
              </a:ext>
            </a:extLst>
          </p:cNvPr>
          <p:cNvSpPr>
            <a:spLocks noGrp="1"/>
          </p:cNvSpPr>
          <p:nvPr>
            <p:ph type="title"/>
          </p:nvPr>
        </p:nvSpPr>
        <p:spPr/>
        <p:txBody>
          <a:bodyPr/>
          <a:lstStyle/>
          <a:p>
            <a:r>
              <a:rPr lang="en-US"/>
              <a:t>Equivalent</a:t>
            </a:r>
          </a:p>
        </p:txBody>
      </p:sp>
      <p:sp>
        <p:nvSpPr>
          <p:cNvPr id="4" name="Rectangle 3">
            <a:extLst>
              <a:ext uri="{FF2B5EF4-FFF2-40B4-BE49-F238E27FC236}">
                <a16:creationId xmlns:a16="http://schemas.microsoft.com/office/drawing/2014/main" id="{4E7D9B90-78DA-41C3-B392-280412D855E9}"/>
              </a:ext>
            </a:extLst>
          </p:cNvPr>
          <p:cNvSpPr/>
          <p:nvPr/>
        </p:nvSpPr>
        <p:spPr>
          <a:xfrm>
            <a:off x="2183475" y="1690688"/>
            <a:ext cx="6860771" cy="1938992"/>
          </a:xfrm>
          <a:prstGeom prst="rect">
            <a:avLst/>
          </a:prstGeom>
          <a:ln>
            <a:solidFill>
              <a:schemeClr val="bg1">
                <a:lumMod val="75000"/>
              </a:schemeClr>
            </a:solidFill>
          </a:ln>
        </p:spPr>
        <p:txBody>
          <a:bodyPr wrap="square">
            <a:spAutoFit/>
          </a:bodyPr>
          <a:lstStyle/>
          <a:p>
            <a:r>
              <a:rPr lang="en-US" sz="2400" b="1">
                <a:latin typeface="Calibri" panose="020F0502020204030204" pitchFamily="34" charset="0"/>
                <a:ea typeface="Calibri" panose="020F0502020204030204" pitchFamily="34" charset="0"/>
                <a:cs typeface="Times New Roman" panose="02020603050405020304" pitchFamily="18" charset="0"/>
              </a:rPr>
              <a:t>fact</a:t>
            </a:r>
            <a:r>
              <a:rPr lang="en-US" sz="2400">
                <a:latin typeface="Calibri" panose="020F0502020204030204" pitchFamily="34" charset="0"/>
                <a:ea typeface="Calibri" panose="020F0502020204030204" pitchFamily="34" charset="0"/>
                <a:cs typeface="Times New Roman" panose="02020603050405020304" pitchFamily="18" charset="0"/>
              </a:rPr>
              <a:t>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some</a:t>
            </a:r>
            <a:r>
              <a:rPr lang="en-US" sz="2400">
                <a:latin typeface="Calibri" panose="020F0502020204030204" pitchFamily="34" charset="0"/>
                <a:ea typeface="Calibri" panose="020F0502020204030204" pitchFamily="34" charset="0"/>
                <a:cs typeface="Times New Roman" panose="02020603050405020304" pitchFamily="18" charset="0"/>
              </a:rPr>
              <a:t> r: River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(r.side2 = farmer + goat + cabbage + wolf) </a:t>
            </a:r>
            <a:r>
              <a:rPr lang="en-US" sz="2400" b="1">
                <a:latin typeface="Calibri" panose="020F0502020204030204" pitchFamily="34" charset="0"/>
                <a:ea typeface="Calibri" panose="020F0502020204030204" pitchFamily="34" charset="0"/>
                <a:cs typeface="Times New Roman" panose="02020603050405020304" pitchFamily="18" charset="0"/>
              </a:rPr>
              <a:t>and</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(r.side1 = </a:t>
            </a:r>
            <a:r>
              <a:rPr lang="en-US" sz="2400" b="1">
                <a:latin typeface="Calibri" panose="020F0502020204030204" pitchFamily="34" charset="0"/>
                <a:ea typeface="Calibri" panose="020F0502020204030204" pitchFamily="34" charset="0"/>
                <a:cs typeface="Times New Roman" panose="02020603050405020304" pitchFamily="18" charset="0"/>
              </a:rPr>
              <a:t>none)</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a:t>
            </a:r>
            <a:endParaRPr lang="en-US" sz="2400"/>
          </a:p>
        </p:txBody>
      </p:sp>
      <p:sp>
        <p:nvSpPr>
          <p:cNvPr id="5" name="Rectangle 4">
            <a:extLst>
              <a:ext uri="{FF2B5EF4-FFF2-40B4-BE49-F238E27FC236}">
                <a16:creationId xmlns:a16="http://schemas.microsoft.com/office/drawing/2014/main" id="{1451BF5E-EBFB-41A1-B22F-D6B4D0048A86}"/>
              </a:ext>
            </a:extLst>
          </p:cNvPr>
          <p:cNvSpPr/>
          <p:nvPr/>
        </p:nvSpPr>
        <p:spPr>
          <a:xfrm>
            <a:off x="2183474" y="4104150"/>
            <a:ext cx="6860771" cy="2308324"/>
          </a:xfrm>
          <a:prstGeom prst="rect">
            <a:avLst/>
          </a:prstGeom>
          <a:ln>
            <a:solidFill>
              <a:schemeClr val="bg1">
                <a:lumMod val="75000"/>
              </a:schemeClr>
            </a:solidFill>
          </a:ln>
        </p:spPr>
        <p:txBody>
          <a:bodyPr wrap="square">
            <a:spAutoFit/>
          </a:bodyPr>
          <a:lstStyle/>
          <a:p>
            <a:r>
              <a:rPr lang="en-US" sz="2400" b="1">
                <a:latin typeface="Calibri" panose="020F0502020204030204" pitchFamily="34" charset="0"/>
                <a:ea typeface="Calibri" panose="020F0502020204030204" pitchFamily="34" charset="0"/>
                <a:cs typeface="Times New Roman" panose="02020603050405020304" pitchFamily="18" charset="0"/>
              </a:rPr>
              <a:t>fact</a:t>
            </a:r>
            <a:r>
              <a:rPr lang="en-US" sz="2400">
                <a:latin typeface="Calibri" panose="020F0502020204030204" pitchFamily="34" charset="0"/>
                <a:ea typeface="Calibri" panose="020F0502020204030204" pitchFamily="34" charset="0"/>
                <a:cs typeface="Times New Roman" panose="02020603050405020304" pitchFamily="18" charset="0"/>
              </a:rPr>
              <a:t>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some</a:t>
            </a:r>
            <a:r>
              <a:rPr lang="en-US" sz="2400">
                <a:latin typeface="Calibri" panose="020F0502020204030204" pitchFamily="34" charset="0"/>
                <a:ea typeface="Calibri" panose="020F0502020204030204" pitchFamily="34" charset="0"/>
                <a:cs typeface="Times New Roman" panose="02020603050405020304" pitchFamily="18" charset="0"/>
              </a:rPr>
              <a:t> r: River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r.side2 = farmer + goat + cabbage + wolf</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r.side1 = </a:t>
            </a:r>
            <a:r>
              <a:rPr lang="en-US" sz="2400" b="1">
                <a:latin typeface="Calibri" panose="020F0502020204030204" pitchFamily="34" charset="0"/>
                <a:ea typeface="Calibri" panose="020F0502020204030204" pitchFamily="34" charset="0"/>
                <a:cs typeface="Times New Roman" panose="02020603050405020304" pitchFamily="18" charset="0"/>
              </a:rPr>
              <a:t>none</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a:t>
            </a:r>
          </a:p>
          <a:p>
            <a:r>
              <a:rPr lang="en-US" sz="2400">
                <a:latin typeface="Calibri" panose="020F0502020204030204" pitchFamily="34" charset="0"/>
                <a:ea typeface="Calibri" panose="020F0502020204030204" pitchFamily="34" charset="0"/>
                <a:cs typeface="Times New Roman" panose="02020603050405020304" pitchFamily="18" charset="0"/>
              </a:rPr>
              <a:t>}</a:t>
            </a:r>
            <a:endParaRPr lang="en-US" sz="2400"/>
          </a:p>
        </p:txBody>
      </p:sp>
    </p:spTree>
    <p:extLst>
      <p:ext uri="{BB962C8B-B14F-4D97-AF65-F5344CB8AC3E}">
        <p14:creationId xmlns:p14="http://schemas.microsoft.com/office/powerpoint/2010/main" val="3255943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15C7-468D-46D0-9F7C-871B870BC510}"/>
              </a:ext>
            </a:extLst>
          </p:cNvPr>
          <p:cNvSpPr>
            <a:spLocks noGrp="1"/>
          </p:cNvSpPr>
          <p:nvPr>
            <p:ph type="title"/>
          </p:nvPr>
        </p:nvSpPr>
        <p:spPr/>
        <p:txBody>
          <a:bodyPr/>
          <a:lstStyle/>
          <a:p>
            <a:r>
              <a:rPr lang="en-US"/>
              <a:t>Every River object has these constraints</a:t>
            </a:r>
          </a:p>
        </p:txBody>
      </p:sp>
      <p:sp>
        <p:nvSpPr>
          <p:cNvPr id="3" name="Content Placeholder 2">
            <a:extLst>
              <a:ext uri="{FF2B5EF4-FFF2-40B4-BE49-F238E27FC236}">
                <a16:creationId xmlns:a16="http://schemas.microsoft.com/office/drawing/2014/main" id="{C0B05064-B4C7-4EF3-9E25-BFB5E494DBCD}"/>
              </a:ext>
            </a:extLst>
          </p:cNvPr>
          <p:cNvSpPr>
            <a:spLocks noGrp="1"/>
          </p:cNvSpPr>
          <p:nvPr>
            <p:ph idx="1"/>
          </p:nvPr>
        </p:nvSpPr>
        <p:spPr/>
        <p:txBody>
          <a:bodyPr/>
          <a:lstStyle/>
          <a:p>
            <a:pPr>
              <a:lnSpc>
                <a:spcPct val="100000"/>
              </a:lnSpc>
            </a:pPr>
            <a:r>
              <a:rPr lang="en-US" b="1"/>
              <a:t>Constraint: </a:t>
            </a:r>
            <a:r>
              <a:rPr lang="en-US"/>
              <a:t>If the farmer is on side1, then the goat and cabbage must not be on side2, and vice versa.</a:t>
            </a:r>
          </a:p>
          <a:p>
            <a:pPr>
              <a:lnSpc>
                <a:spcPct val="100000"/>
              </a:lnSpc>
            </a:pPr>
            <a:r>
              <a:rPr lang="en-US" b="1"/>
              <a:t>Constraint: </a:t>
            </a:r>
            <a:r>
              <a:rPr lang="en-US"/>
              <a:t>If the farmer is on side1, then the goat and wolf must not be on side2, and vice versa.</a:t>
            </a:r>
          </a:p>
        </p:txBody>
      </p:sp>
    </p:spTree>
    <p:extLst>
      <p:ext uri="{BB962C8B-B14F-4D97-AF65-F5344CB8AC3E}">
        <p14:creationId xmlns:p14="http://schemas.microsoft.com/office/powerpoint/2010/main" val="628132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0B8B9-C678-466F-BEE1-CD46FB9CC28A}"/>
              </a:ext>
            </a:extLst>
          </p:cNvPr>
          <p:cNvSpPr>
            <a:spLocks noGrp="1"/>
          </p:cNvSpPr>
          <p:nvPr>
            <p:ph type="title"/>
          </p:nvPr>
        </p:nvSpPr>
        <p:spPr/>
        <p:txBody>
          <a:bodyPr/>
          <a:lstStyle/>
          <a:p>
            <a:r>
              <a:rPr lang="en-US"/>
              <a:t>The constraints are expressed in a fact:</a:t>
            </a:r>
          </a:p>
        </p:txBody>
      </p:sp>
      <p:sp>
        <p:nvSpPr>
          <p:cNvPr id="4" name="Rectangle 3">
            <a:extLst>
              <a:ext uri="{FF2B5EF4-FFF2-40B4-BE49-F238E27FC236}">
                <a16:creationId xmlns:a16="http://schemas.microsoft.com/office/drawing/2014/main" id="{10276A48-9805-4521-B495-3254596752E9}"/>
              </a:ext>
            </a:extLst>
          </p:cNvPr>
          <p:cNvSpPr/>
          <p:nvPr/>
        </p:nvSpPr>
        <p:spPr>
          <a:xfrm>
            <a:off x="1551710" y="1906819"/>
            <a:ext cx="7509164" cy="3416320"/>
          </a:xfrm>
          <a:prstGeom prst="rect">
            <a:avLst/>
          </a:prstGeom>
          <a:ln>
            <a:solidFill>
              <a:schemeClr val="bg1">
                <a:lumMod val="75000"/>
              </a:schemeClr>
            </a:solidFill>
          </a:ln>
        </p:spPr>
        <p:txBody>
          <a:bodyPr wrap="square">
            <a:spAutoFit/>
          </a:bodyPr>
          <a:lstStyle/>
          <a:p>
            <a:r>
              <a:rPr lang="en-US" sz="2400">
                <a:solidFill>
                  <a:srgbClr val="00B050"/>
                </a:solidFill>
                <a:latin typeface="Calibri" panose="020F0502020204030204" pitchFamily="34" charset="0"/>
                <a:ea typeface="Calibri" panose="020F0502020204030204" pitchFamily="34" charset="0"/>
                <a:cs typeface="Times New Roman" panose="02020603050405020304" pitchFamily="18" charset="0"/>
              </a:rPr>
              <a:t>-- At no point are the goat and cabbage alone together</a:t>
            </a:r>
          </a:p>
          <a:p>
            <a:r>
              <a:rPr lang="en-US" sz="2400">
                <a:solidFill>
                  <a:srgbClr val="00B050"/>
                </a:solidFill>
                <a:latin typeface="Calibri" panose="020F0502020204030204" pitchFamily="34" charset="0"/>
                <a:ea typeface="Calibri" panose="020F0502020204030204" pitchFamily="34" charset="0"/>
                <a:cs typeface="Times New Roman" panose="02020603050405020304" pitchFamily="18" charset="0"/>
              </a:rPr>
              <a:t>-- and at no point are the goat and wolf alone together. </a:t>
            </a:r>
            <a:r>
              <a:rPr lang="en-US" sz="2400" b="1">
                <a:latin typeface="Calibri" panose="020F0502020204030204" pitchFamily="34" charset="0"/>
                <a:ea typeface="Calibri" panose="020F0502020204030204" pitchFamily="34" charset="0"/>
                <a:cs typeface="Times New Roman" panose="02020603050405020304" pitchFamily="18" charset="0"/>
              </a:rPr>
              <a:t>fact</a:t>
            </a:r>
            <a:r>
              <a:rPr lang="en-US" sz="2400">
                <a:latin typeface="Calibri" panose="020F0502020204030204" pitchFamily="34" charset="0"/>
                <a:ea typeface="Calibri" panose="020F0502020204030204" pitchFamily="34" charset="0"/>
                <a:cs typeface="Times New Roman" panose="02020603050405020304" pitchFamily="18" charset="0"/>
              </a:rPr>
              <a:t>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no</a:t>
            </a:r>
            <a:r>
              <a:rPr lang="en-US" sz="2400">
                <a:latin typeface="Calibri" panose="020F0502020204030204" pitchFamily="34" charset="0"/>
                <a:ea typeface="Calibri" panose="020F0502020204030204" pitchFamily="34" charset="0"/>
                <a:cs typeface="Times New Roman" panose="02020603050405020304" pitchFamily="18" charset="0"/>
              </a:rPr>
              <a:t> r: River |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(farmer </a:t>
            </a:r>
            <a:r>
              <a:rPr lang="en-US" sz="2400" b="1">
                <a:latin typeface="Calibri" panose="020F0502020204030204" pitchFamily="34" charset="0"/>
                <a:ea typeface="Calibri" panose="020F0502020204030204" pitchFamily="34" charset="0"/>
                <a:cs typeface="Times New Roman" panose="02020603050405020304" pitchFamily="18" charset="0"/>
              </a:rPr>
              <a:t>in</a:t>
            </a:r>
            <a:r>
              <a:rPr lang="en-US" sz="2400">
                <a:latin typeface="Calibri" panose="020F0502020204030204" pitchFamily="34" charset="0"/>
                <a:ea typeface="Calibri" panose="020F0502020204030204" pitchFamily="34" charset="0"/>
                <a:cs typeface="Times New Roman" panose="02020603050405020304" pitchFamily="18" charset="0"/>
              </a:rPr>
              <a:t> r.side1) </a:t>
            </a:r>
            <a:r>
              <a:rPr lang="en-US" sz="2400" b="1">
                <a:latin typeface="Calibri" panose="020F0502020204030204" pitchFamily="34" charset="0"/>
                <a:ea typeface="Calibri" panose="020F0502020204030204" pitchFamily="34" charset="0"/>
                <a:cs typeface="Times New Roman" panose="02020603050405020304" pitchFamily="18" charset="0"/>
              </a:rPr>
              <a:t>and</a:t>
            </a:r>
            <a:r>
              <a:rPr lang="en-US" sz="2400">
                <a:latin typeface="Calibri" panose="020F0502020204030204" pitchFamily="34" charset="0"/>
                <a:ea typeface="Calibri" panose="020F0502020204030204" pitchFamily="34" charset="0"/>
                <a:cs typeface="Times New Roman" panose="02020603050405020304" pitchFamily="18" charset="0"/>
              </a:rPr>
              <a:t> (goat + cabbage </a:t>
            </a:r>
            <a:r>
              <a:rPr lang="en-US" sz="2400" b="1">
                <a:latin typeface="Calibri" panose="020F0502020204030204" pitchFamily="34" charset="0"/>
                <a:ea typeface="Calibri" panose="020F0502020204030204" pitchFamily="34" charset="0"/>
                <a:cs typeface="Times New Roman" panose="02020603050405020304" pitchFamily="18" charset="0"/>
              </a:rPr>
              <a:t>in</a:t>
            </a:r>
            <a:r>
              <a:rPr lang="en-US" sz="2400">
                <a:latin typeface="Calibri" panose="020F0502020204030204" pitchFamily="34" charset="0"/>
                <a:ea typeface="Calibri" panose="020F0502020204030204" pitchFamily="34" charset="0"/>
                <a:cs typeface="Times New Roman" panose="02020603050405020304" pitchFamily="18" charset="0"/>
              </a:rPr>
              <a:t> r.side2) </a:t>
            </a:r>
            <a:r>
              <a:rPr lang="en-US" sz="2400" b="1">
                <a:latin typeface="Calibri" panose="020F0502020204030204" pitchFamily="34" charset="0"/>
                <a:ea typeface="Calibri" panose="020F0502020204030204" pitchFamily="34" charset="0"/>
                <a:cs typeface="Times New Roman" panose="02020603050405020304" pitchFamily="18" charset="0"/>
              </a:rPr>
              <a:t>or</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(farmer </a:t>
            </a:r>
            <a:r>
              <a:rPr lang="en-US" sz="2400" b="1">
                <a:latin typeface="Calibri" panose="020F0502020204030204" pitchFamily="34" charset="0"/>
                <a:ea typeface="Calibri" panose="020F0502020204030204" pitchFamily="34" charset="0"/>
                <a:cs typeface="Times New Roman" panose="02020603050405020304" pitchFamily="18" charset="0"/>
              </a:rPr>
              <a:t>in</a:t>
            </a:r>
            <a:r>
              <a:rPr lang="en-US" sz="2400">
                <a:latin typeface="Calibri" panose="020F0502020204030204" pitchFamily="34" charset="0"/>
                <a:ea typeface="Calibri" panose="020F0502020204030204" pitchFamily="34" charset="0"/>
                <a:cs typeface="Times New Roman" panose="02020603050405020304" pitchFamily="18" charset="0"/>
              </a:rPr>
              <a:t> r.side2) </a:t>
            </a:r>
            <a:r>
              <a:rPr lang="en-US" sz="2400" b="1">
                <a:latin typeface="Calibri" panose="020F0502020204030204" pitchFamily="34" charset="0"/>
                <a:ea typeface="Calibri" panose="020F0502020204030204" pitchFamily="34" charset="0"/>
                <a:cs typeface="Times New Roman" panose="02020603050405020304" pitchFamily="18" charset="0"/>
              </a:rPr>
              <a:t>and</a:t>
            </a:r>
            <a:r>
              <a:rPr lang="en-US" sz="2400">
                <a:latin typeface="Calibri" panose="020F0502020204030204" pitchFamily="34" charset="0"/>
                <a:ea typeface="Calibri" panose="020F0502020204030204" pitchFamily="34" charset="0"/>
                <a:cs typeface="Times New Roman" panose="02020603050405020304" pitchFamily="18" charset="0"/>
              </a:rPr>
              <a:t> (goat + cabbage </a:t>
            </a:r>
            <a:r>
              <a:rPr lang="en-US" sz="2400" b="1">
                <a:latin typeface="Calibri" panose="020F0502020204030204" pitchFamily="34" charset="0"/>
                <a:ea typeface="Calibri" panose="020F0502020204030204" pitchFamily="34" charset="0"/>
                <a:cs typeface="Times New Roman" panose="02020603050405020304" pitchFamily="18" charset="0"/>
              </a:rPr>
              <a:t>in</a:t>
            </a:r>
            <a:r>
              <a:rPr lang="en-US" sz="2400">
                <a:latin typeface="Calibri" panose="020F0502020204030204" pitchFamily="34" charset="0"/>
                <a:ea typeface="Calibri" panose="020F0502020204030204" pitchFamily="34" charset="0"/>
                <a:cs typeface="Times New Roman" panose="02020603050405020304" pitchFamily="18" charset="0"/>
              </a:rPr>
              <a:t> r.side1) </a:t>
            </a:r>
            <a:r>
              <a:rPr lang="en-US" sz="2400" b="1">
                <a:latin typeface="Calibri" panose="020F0502020204030204" pitchFamily="34" charset="0"/>
                <a:ea typeface="Calibri" panose="020F0502020204030204" pitchFamily="34" charset="0"/>
                <a:cs typeface="Times New Roman" panose="02020603050405020304" pitchFamily="18" charset="0"/>
              </a:rPr>
              <a:t>or</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(farmer </a:t>
            </a:r>
            <a:r>
              <a:rPr lang="en-US" sz="2400" b="1">
                <a:latin typeface="Calibri" panose="020F0502020204030204" pitchFamily="34" charset="0"/>
                <a:ea typeface="Calibri" panose="020F0502020204030204" pitchFamily="34" charset="0"/>
                <a:cs typeface="Times New Roman" panose="02020603050405020304" pitchFamily="18" charset="0"/>
              </a:rPr>
              <a:t>in</a:t>
            </a:r>
            <a:r>
              <a:rPr lang="en-US" sz="2400">
                <a:latin typeface="Calibri" panose="020F0502020204030204" pitchFamily="34" charset="0"/>
                <a:ea typeface="Calibri" panose="020F0502020204030204" pitchFamily="34" charset="0"/>
                <a:cs typeface="Times New Roman" panose="02020603050405020304" pitchFamily="18" charset="0"/>
              </a:rPr>
              <a:t> r.side1) </a:t>
            </a:r>
            <a:r>
              <a:rPr lang="en-US" sz="2400" b="1">
                <a:latin typeface="Calibri" panose="020F0502020204030204" pitchFamily="34" charset="0"/>
                <a:ea typeface="Calibri" panose="020F0502020204030204" pitchFamily="34" charset="0"/>
                <a:cs typeface="Times New Roman" panose="02020603050405020304" pitchFamily="18" charset="0"/>
              </a:rPr>
              <a:t>and</a:t>
            </a:r>
            <a:r>
              <a:rPr lang="en-US" sz="2400">
                <a:latin typeface="Calibri" panose="020F0502020204030204" pitchFamily="34" charset="0"/>
                <a:ea typeface="Calibri" panose="020F0502020204030204" pitchFamily="34" charset="0"/>
                <a:cs typeface="Times New Roman" panose="02020603050405020304" pitchFamily="18" charset="0"/>
              </a:rPr>
              <a:t> (goat + wolf </a:t>
            </a:r>
            <a:r>
              <a:rPr lang="en-US" sz="2400" b="1">
                <a:latin typeface="Calibri" panose="020F0502020204030204" pitchFamily="34" charset="0"/>
                <a:ea typeface="Calibri" panose="020F0502020204030204" pitchFamily="34" charset="0"/>
                <a:cs typeface="Times New Roman" panose="02020603050405020304" pitchFamily="18" charset="0"/>
              </a:rPr>
              <a:t>in</a:t>
            </a:r>
            <a:r>
              <a:rPr lang="en-US" sz="2400">
                <a:latin typeface="Calibri" panose="020F0502020204030204" pitchFamily="34" charset="0"/>
                <a:ea typeface="Calibri" panose="020F0502020204030204" pitchFamily="34" charset="0"/>
                <a:cs typeface="Times New Roman" panose="02020603050405020304" pitchFamily="18" charset="0"/>
              </a:rPr>
              <a:t> r.side2) </a:t>
            </a:r>
            <a:r>
              <a:rPr lang="en-US" sz="2400" b="1">
                <a:latin typeface="Calibri" panose="020F0502020204030204" pitchFamily="34" charset="0"/>
                <a:ea typeface="Calibri" panose="020F0502020204030204" pitchFamily="34" charset="0"/>
                <a:cs typeface="Times New Roman" panose="02020603050405020304" pitchFamily="18" charset="0"/>
              </a:rPr>
              <a:t>or</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(farmer </a:t>
            </a:r>
            <a:r>
              <a:rPr lang="en-US" sz="2400" b="1">
                <a:latin typeface="Calibri" panose="020F0502020204030204" pitchFamily="34" charset="0"/>
                <a:ea typeface="Calibri" panose="020F0502020204030204" pitchFamily="34" charset="0"/>
                <a:cs typeface="Times New Roman" panose="02020603050405020304" pitchFamily="18" charset="0"/>
              </a:rPr>
              <a:t>in</a:t>
            </a:r>
            <a:r>
              <a:rPr lang="en-US" sz="2400">
                <a:latin typeface="Calibri" panose="020F0502020204030204" pitchFamily="34" charset="0"/>
                <a:ea typeface="Calibri" panose="020F0502020204030204" pitchFamily="34" charset="0"/>
                <a:cs typeface="Times New Roman" panose="02020603050405020304" pitchFamily="18" charset="0"/>
              </a:rPr>
              <a:t> r.side2) </a:t>
            </a:r>
            <a:r>
              <a:rPr lang="en-US" sz="2400" b="1">
                <a:latin typeface="Calibri" panose="020F0502020204030204" pitchFamily="34" charset="0"/>
                <a:ea typeface="Calibri" panose="020F0502020204030204" pitchFamily="34" charset="0"/>
                <a:cs typeface="Times New Roman" panose="02020603050405020304" pitchFamily="18" charset="0"/>
              </a:rPr>
              <a:t>and</a:t>
            </a:r>
            <a:r>
              <a:rPr lang="en-US" sz="2400">
                <a:latin typeface="Calibri" panose="020F0502020204030204" pitchFamily="34" charset="0"/>
                <a:ea typeface="Calibri" panose="020F0502020204030204" pitchFamily="34" charset="0"/>
                <a:cs typeface="Times New Roman" panose="02020603050405020304" pitchFamily="18" charset="0"/>
              </a:rPr>
              <a:t> (goat + wolf </a:t>
            </a:r>
            <a:r>
              <a:rPr lang="en-US" sz="2400" b="1">
                <a:latin typeface="Calibri" panose="020F0502020204030204" pitchFamily="34" charset="0"/>
                <a:ea typeface="Calibri" panose="020F0502020204030204" pitchFamily="34" charset="0"/>
                <a:cs typeface="Times New Roman" panose="02020603050405020304" pitchFamily="18" charset="0"/>
              </a:rPr>
              <a:t>in</a:t>
            </a:r>
            <a:r>
              <a:rPr lang="en-US" sz="2400">
                <a:latin typeface="Calibri" panose="020F0502020204030204" pitchFamily="34" charset="0"/>
                <a:ea typeface="Calibri" panose="020F0502020204030204" pitchFamily="34" charset="0"/>
                <a:cs typeface="Times New Roman" panose="02020603050405020304" pitchFamily="18" charset="0"/>
              </a:rPr>
              <a:t> r.side1)</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a:t>
            </a:r>
            <a:endParaRPr lang="en-US" sz="2400"/>
          </a:p>
        </p:txBody>
      </p:sp>
    </p:spTree>
    <p:extLst>
      <p:ext uri="{BB962C8B-B14F-4D97-AF65-F5344CB8AC3E}">
        <p14:creationId xmlns:p14="http://schemas.microsoft.com/office/powerpoint/2010/main" val="1160665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276A48-9805-4521-B495-3254596752E9}"/>
              </a:ext>
            </a:extLst>
          </p:cNvPr>
          <p:cNvSpPr/>
          <p:nvPr/>
        </p:nvSpPr>
        <p:spPr>
          <a:xfrm>
            <a:off x="1468582" y="593406"/>
            <a:ext cx="7509164" cy="2677656"/>
          </a:xfrm>
          <a:prstGeom prst="rect">
            <a:avLst/>
          </a:prstGeom>
          <a:ln>
            <a:solidFill>
              <a:schemeClr val="bg1">
                <a:lumMod val="75000"/>
              </a:schemeClr>
            </a:solidFill>
          </a:ln>
        </p:spPr>
        <p:txBody>
          <a:bodyPr wrap="square">
            <a:spAutoFit/>
          </a:bodyPr>
          <a:lstStyle/>
          <a:p>
            <a:r>
              <a:rPr lang="en-US" sz="2400" b="1">
                <a:latin typeface="Calibri" panose="020F0502020204030204" pitchFamily="34" charset="0"/>
                <a:ea typeface="Calibri" panose="020F0502020204030204" pitchFamily="34" charset="0"/>
                <a:cs typeface="Times New Roman" panose="02020603050405020304" pitchFamily="18" charset="0"/>
              </a:rPr>
              <a:t>fact</a:t>
            </a:r>
            <a:r>
              <a:rPr lang="en-US" sz="2400">
                <a:latin typeface="Calibri" panose="020F0502020204030204" pitchFamily="34" charset="0"/>
                <a:ea typeface="Calibri" panose="020F0502020204030204" pitchFamily="34" charset="0"/>
                <a:cs typeface="Times New Roman" panose="02020603050405020304" pitchFamily="18" charset="0"/>
              </a:rPr>
              <a:t>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no</a:t>
            </a:r>
            <a:r>
              <a:rPr lang="en-US" sz="2400">
                <a:latin typeface="Calibri" panose="020F0502020204030204" pitchFamily="34" charset="0"/>
                <a:ea typeface="Calibri" panose="020F0502020204030204" pitchFamily="34" charset="0"/>
                <a:cs typeface="Times New Roman" panose="02020603050405020304" pitchFamily="18" charset="0"/>
              </a:rPr>
              <a:t> r: River |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(farmer </a:t>
            </a:r>
            <a:r>
              <a:rPr lang="en-US" sz="2400" b="1">
                <a:latin typeface="Calibri" panose="020F0502020204030204" pitchFamily="34" charset="0"/>
                <a:ea typeface="Calibri" panose="020F0502020204030204" pitchFamily="34" charset="0"/>
                <a:cs typeface="Times New Roman" panose="02020603050405020304" pitchFamily="18" charset="0"/>
              </a:rPr>
              <a:t>in</a:t>
            </a:r>
            <a:r>
              <a:rPr lang="en-US" sz="2400">
                <a:latin typeface="Calibri" panose="020F0502020204030204" pitchFamily="34" charset="0"/>
                <a:ea typeface="Calibri" panose="020F0502020204030204" pitchFamily="34" charset="0"/>
                <a:cs typeface="Times New Roman" panose="02020603050405020304" pitchFamily="18" charset="0"/>
              </a:rPr>
              <a:t> r.side1) </a:t>
            </a:r>
            <a:r>
              <a:rPr lang="en-US" sz="2400" b="1">
                <a:latin typeface="Calibri" panose="020F0502020204030204" pitchFamily="34" charset="0"/>
                <a:ea typeface="Calibri" panose="020F0502020204030204" pitchFamily="34" charset="0"/>
                <a:cs typeface="Times New Roman" panose="02020603050405020304" pitchFamily="18" charset="0"/>
              </a:rPr>
              <a:t>and</a:t>
            </a:r>
            <a:r>
              <a:rPr lang="en-US" sz="2400">
                <a:latin typeface="Calibri" panose="020F0502020204030204" pitchFamily="34" charset="0"/>
                <a:ea typeface="Calibri" panose="020F0502020204030204" pitchFamily="34" charset="0"/>
                <a:cs typeface="Times New Roman" panose="02020603050405020304" pitchFamily="18" charset="0"/>
              </a:rPr>
              <a:t> (goat + cabbage </a:t>
            </a:r>
            <a:r>
              <a:rPr lang="en-US" sz="2400" b="1">
                <a:latin typeface="Calibri" panose="020F0502020204030204" pitchFamily="34" charset="0"/>
                <a:ea typeface="Calibri" panose="020F0502020204030204" pitchFamily="34" charset="0"/>
                <a:cs typeface="Times New Roman" panose="02020603050405020304" pitchFamily="18" charset="0"/>
              </a:rPr>
              <a:t>in</a:t>
            </a:r>
            <a:r>
              <a:rPr lang="en-US" sz="2400">
                <a:latin typeface="Calibri" panose="020F0502020204030204" pitchFamily="34" charset="0"/>
                <a:ea typeface="Calibri" panose="020F0502020204030204" pitchFamily="34" charset="0"/>
                <a:cs typeface="Times New Roman" panose="02020603050405020304" pitchFamily="18" charset="0"/>
              </a:rPr>
              <a:t> r.side2) </a:t>
            </a:r>
            <a:r>
              <a:rPr lang="en-US" sz="2400" b="1">
                <a:latin typeface="Calibri" panose="020F0502020204030204" pitchFamily="34" charset="0"/>
                <a:ea typeface="Calibri" panose="020F0502020204030204" pitchFamily="34" charset="0"/>
                <a:cs typeface="Times New Roman" panose="02020603050405020304" pitchFamily="18" charset="0"/>
              </a:rPr>
              <a:t>or</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(farmer </a:t>
            </a:r>
            <a:r>
              <a:rPr lang="en-US" sz="2400" b="1">
                <a:latin typeface="Calibri" panose="020F0502020204030204" pitchFamily="34" charset="0"/>
                <a:ea typeface="Calibri" panose="020F0502020204030204" pitchFamily="34" charset="0"/>
                <a:cs typeface="Times New Roman" panose="02020603050405020304" pitchFamily="18" charset="0"/>
              </a:rPr>
              <a:t>in</a:t>
            </a:r>
            <a:r>
              <a:rPr lang="en-US" sz="2400">
                <a:latin typeface="Calibri" panose="020F0502020204030204" pitchFamily="34" charset="0"/>
                <a:ea typeface="Calibri" panose="020F0502020204030204" pitchFamily="34" charset="0"/>
                <a:cs typeface="Times New Roman" panose="02020603050405020304" pitchFamily="18" charset="0"/>
              </a:rPr>
              <a:t> r.side2) </a:t>
            </a:r>
            <a:r>
              <a:rPr lang="en-US" sz="2400" b="1">
                <a:latin typeface="Calibri" panose="020F0502020204030204" pitchFamily="34" charset="0"/>
                <a:ea typeface="Calibri" panose="020F0502020204030204" pitchFamily="34" charset="0"/>
                <a:cs typeface="Times New Roman" panose="02020603050405020304" pitchFamily="18" charset="0"/>
              </a:rPr>
              <a:t>and</a:t>
            </a:r>
            <a:r>
              <a:rPr lang="en-US" sz="2400">
                <a:latin typeface="Calibri" panose="020F0502020204030204" pitchFamily="34" charset="0"/>
                <a:ea typeface="Calibri" panose="020F0502020204030204" pitchFamily="34" charset="0"/>
                <a:cs typeface="Times New Roman" panose="02020603050405020304" pitchFamily="18" charset="0"/>
              </a:rPr>
              <a:t> (goat + cabbage </a:t>
            </a:r>
            <a:r>
              <a:rPr lang="en-US" sz="2400" b="1">
                <a:latin typeface="Calibri" panose="020F0502020204030204" pitchFamily="34" charset="0"/>
                <a:ea typeface="Calibri" panose="020F0502020204030204" pitchFamily="34" charset="0"/>
                <a:cs typeface="Times New Roman" panose="02020603050405020304" pitchFamily="18" charset="0"/>
              </a:rPr>
              <a:t>in</a:t>
            </a:r>
            <a:r>
              <a:rPr lang="en-US" sz="2400">
                <a:latin typeface="Calibri" panose="020F0502020204030204" pitchFamily="34" charset="0"/>
                <a:ea typeface="Calibri" panose="020F0502020204030204" pitchFamily="34" charset="0"/>
                <a:cs typeface="Times New Roman" panose="02020603050405020304" pitchFamily="18" charset="0"/>
              </a:rPr>
              <a:t> r.side1) </a:t>
            </a:r>
            <a:r>
              <a:rPr lang="en-US" sz="2400" b="1">
                <a:latin typeface="Calibri" panose="020F0502020204030204" pitchFamily="34" charset="0"/>
                <a:ea typeface="Calibri" panose="020F0502020204030204" pitchFamily="34" charset="0"/>
                <a:cs typeface="Times New Roman" panose="02020603050405020304" pitchFamily="18" charset="0"/>
              </a:rPr>
              <a:t>or</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(farmer </a:t>
            </a:r>
            <a:r>
              <a:rPr lang="en-US" sz="2400" b="1">
                <a:latin typeface="Calibri" panose="020F0502020204030204" pitchFamily="34" charset="0"/>
                <a:ea typeface="Calibri" panose="020F0502020204030204" pitchFamily="34" charset="0"/>
                <a:cs typeface="Times New Roman" panose="02020603050405020304" pitchFamily="18" charset="0"/>
              </a:rPr>
              <a:t>in</a:t>
            </a:r>
            <a:r>
              <a:rPr lang="en-US" sz="2400">
                <a:latin typeface="Calibri" panose="020F0502020204030204" pitchFamily="34" charset="0"/>
                <a:ea typeface="Calibri" panose="020F0502020204030204" pitchFamily="34" charset="0"/>
                <a:cs typeface="Times New Roman" panose="02020603050405020304" pitchFamily="18" charset="0"/>
              </a:rPr>
              <a:t> r.side1) </a:t>
            </a:r>
            <a:r>
              <a:rPr lang="en-US" sz="2400" b="1">
                <a:latin typeface="Calibri" panose="020F0502020204030204" pitchFamily="34" charset="0"/>
                <a:ea typeface="Calibri" panose="020F0502020204030204" pitchFamily="34" charset="0"/>
                <a:cs typeface="Times New Roman" panose="02020603050405020304" pitchFamily="18" charset="0"/>
              </a:rPr>
              <a:t>and</a:t>
            </a:r>
            <a:r>
              <a:rPr lang="en-US" sz="2400">
                <a:latin typeface="Calibri" panose="020F0502020204030204" pitchFamily="34" charset="0"/>
                <a:ea typeface="Calibri" panose="020F0502020204030204" pitchFamily="34" charset="0"/>
                <a:cs typeface="Times New Roman" panose="02020603050405020304" pitchFamily="18" charset="0"/>
              </a:rPr>
              <a:t> (goat + wolf </a:t>
            </a:r>
            <a:r>
              <a:rPr lang="en-US" sz="2400" b="1">
                <a:latin typeface="Calibri" panose="020F0502020204030204" pitchFamily="34" charset="0"/>
                <a:ea typeface="Calibri" panose="020F0502020204030204" pitchFamily="34" charset="0"/>
                <a:cs typeface="Times New Roman" panose="02020603050405020304" pitchFamily="18" charset="0"/>
              </a:rPr>
              <a:t>in</a:t>
            </a:r>
            <a:r>
              <a:rPr lang="en-US" sz="2400">
                <a:latin typeface="Calibri" panose="020F0502020204030204" pitchFamily="34" charset="0"/>
                <a:ea typeface="Calibri" panose="020F0502020204030204" pitchFamily="34" charset="0"/>
                <a:cs typeface="Times New Roman" panose="02020603050405020304" pitchFamily="18" charset="0"/>
              </a:rPr>
              <a:t> r.side2) </a:t>
            </a:r>
            <a:r>
              <a:rPr lang="en-US" sz="2400" b="1">
                <a:latin typeface="Calibri" panose="020F0502020204030204" pitchFamily="34" charset="0"/>
                <a:ea typeface="Calibri" panose="020F0502020204030204" pitchFamily="34" charset="0"/>
                <a:cs typeface="Times New Roman" panose="02020603050405020304" pitchFamily="18" charset="0"/>
              </a:rPr>
              <a:t>or</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(farmer </a:t>
            </a:r>
            <a:r>
              <a:rPr lang="en-US" sz="2400" b="1">
                <a:latin typeface="Calibri" panose="020F0502020204030204" pitchFamily="34" charset="0"/>
                <a:ea typeface="Calibri" panose="020F0502020204030204" pitchFamily="34" charset="0"/>
                <a:cs typeface="Times New Roman" panose="02020603050405020304" pitchFamily="18" charset="0"/>
              </a:rPr>
              <a:t>in</a:t>
            </a:r>
            <a:r>
              <a:rPr lang="en-US" sz="2400">
                <a:latin typeface="Calibri" panose="020F0502020204030204" pitchFamily="34" charset="0"/>
                <a:ea typeface="Calibri" panose="020F0502020204030204" pitchFamily="34" charset="0"/>
                <a:cs typeface="Times New Roman" panose="02020603050405020304" pitchFamily="18" charset="0"/>
              </a:rPr>
              <a:t> r.side2) </a:t>
            </a:r>
            <a:r>
              <a:rPr lang="en-US" sz="2400" b="1">
                <a:latin typeface="Calibri" panose="020F0502020204030204" pitchFamily="34" charset="0"/>
                <a:ea typeface="Calibri" panose="020F0502020204030204" pitchFamily="34" charset="0"/>
                <a:cs typeface="Times New Roman" panose="02020603050405020304" pitchFamily="18" charset="0"/>
              </a:rPr>
              <a:t>and</a:t>
            </a:r>
            <a:r>
              <a:rPr lang="en-US" sz="2400">
                <a:latin typeface="Calibri" panose="020F0502020204030204" pitchFamily="34" charset="0"/>
                <a:ea typeface="Calibri" panose="020F0502020204030204" pitchFamily="34" charset="0"/>
                <a:cs typeface="Times New Roman" panose="02020603050405020304" pitchFamily="18" charset="0"/>
              </a:rPr>
              <a:t> (goat + wolf </a:t>
            </a:r>
            <a:r>
              <a:rPr lang="en-US" sz="2400" b="1">
                <a:latin typeface="Calibri" panose="020F0502020204030204" pitchFamily="34" charset="0"/>
                <a:ea typeface="Calibri" panose="020F0502020204030204" pitchFamily="34" charset="0"/>
                <a:cs typeface="Times New Roman" panose="02020603050405020304" pitchFamily="18" charset="0"/>
              </a:rPr>
              <a:t>in</a:t>
            </a:r>
            <a:r>
              <a:rPr lang="en-US" sz="2400">
                <a:latin typeface="Calibri" panose="020F0502020204030204" pitchFamily="34" charset="0"/>
                <a:ea typeface="Calibri" panose="020F0502020204030204" pitchFamily="34" charset="0"/>
                <a:cs typeface="Times New Roman" panose="02020603050405020304" pitchFamily="18" charset="0"/>
              </a:rPr>
              <a:t> r.side1)</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a:t>
            </a:r>
            <a:endParaRPr lang="en-US" sz="2400"/>
          </a:p>
        </p:txBody>
      </p:sp>
      <p:sp>
        <p:nvSpPr>
          <p:cNvPr id="3" name="Rectangle 2">
            <a:extLst>
              <a:ext uri="{FF2B5EF4-FFF2-40B4-BE49-F238E27FC236}">
                <a16:creationId xmlns:a16="http://schemas.microsoft.com/office/drawing/2014/main" id="{B78AB4F3-FF19-40ED-9991-7FF20F25A41E}"/>
              </a:ext>
            </a:extLst>
          </p:cNvPr>
          <p:cNvSpPr/>
          <p:nvPr/>
        </p:nvSpPr>
        <p:spPr>
          <a:xfrm>
            <a:off x="888076" y="3607145"/>
            <a:ext cx="10383982" cy="2831929"/>
          </a:xfrm>
          <a:prstGeom prst="rect">
            <a:avLst/>
          </a:prstGeom>
        </p:spPr>
        <p:txBody>
          <a:bodyPr wrap="square">
            <a:spAutoFit/>
          </a:bodyPr>
          <a:lstStyle/>
          <a:p>
            <a:pPr marL="285750" indent="-285750">
              <a:spcAft>
                <a:spcPts val="800"/>
              </a:spcAft>
              <a:buFont typeface="Arial" panose="020B0604020202020204" pitchFamily="34" charset="0"/>
              <a:buChar char="•"/>
            </a:pPr>
            <a:r>
              <a:rPr lang="en-US" sz="2400">
                <a:latin typeface="Calibri" panose="020F0502020204030204" pitchFamily="34" charset="0"/>
                <a:ea typeface="Calibri" panose="020F0502020204030204" pitchFamily="34" charset="0"/>
                <a:cs typeface="Times New Roman" panose="02020603050405020304" pitchFamily="18" charset="0"/>
              </a:rPr>
              <a:t>The keyword </a:t>
            </a:r>
            <a:r>
              <a:rPr lang="en-US" sz="2400" b="1">
                <a:latin typeface="Calibri" panose="020F0502020204030204" pitchFamily="34" charset="0"/>
                <a:ea typeface="Calibri" panose="020F0502020204030204" pitchFamily="34" charset="0"/>
                <a:cs typeface="Times New Roman" panose="02020603050405020304" pitchFamily="18" charset="0"/>
              </a:rPr>
              <a:t>no</a:t>
            </a:r>
            <a:r>
              <a:rPr lang="en-US" sz="2400">
                <a:latin typeface="Calibri" panose="020F0502020204030204" pitchFamily="34" charset="0"/>
                <a:ea typeface="Calibri" panose="020F0502020204030204" pitchFamily="34" charset="0"/>
                <a:cs typeface="Times New Roman" panose="02020603050405020304" pitchFamily="18" charset="0"/>
              </a:rPr>
              <a:t> means: Zero occurrences. The keyword </a:t>
            </a:r>
            <a:r>
              <a:rPr lang="en-US" sz="2400" b="1">
                <a:latin typeface="Calibri" panose="020F0502020204030204" pitchFamily="34" charset="0"/>
                <a:ea typeface="Calibri" panose="020F0502020204030204" pitchFamily="34" charset="0"/>
                <a:cs typeface="Times New Roman" panose="02020603050405020304" pitchFamily="18" charset="0"/>
              </a:rPr>
              <a:t>in</a:t>
            </a:r>
            <a:r>
              <a:rPr lang="en-US" sz="2400">
                <a:latin typeface="Calibri" panose="020F0502020204030204" pitchFamily="34" charset="0"/>
                <a:ea typeface="Calibri" panose="020F0502020204030204" pitchFamily="34" charset="0"/>
                <a:cs typeface="Times New Roman" panose="02020603050405020304" pitchFamily="18" charset="0"/>
              </a:rPr>
              <a:t> means: Is in the set, e.g., A </a:t>
            </a:r>
            <a:r>
              <a:rPr lang="en-US" sz="2400" b="1">
                <a:latin typeface="Calibri" panose="020F0502020204030204" pitchFamily="34" charset="0"/>
                <a:ea typeface="Calibri" panose="020F0502020204030204" pitchFamily="34" charset="0"/>
                <a:cs typeface="Times New Roman" panose="02020603050405020304" pitchFamily="18" charset="0"/>
              </a:rPr>
              <a:t>in</a:t>
            </a:r>
            <a:r>
              <a:rPr lang="en-US" sz="2400">
                <a:latin typeface="Calibri" panose="020F0502020204030204" pitchFamily="34" charset="0"/>
                <a:ea typeface="Calibri" panose="020F0502020204030204" pitchFamily="34" charset="0"/>
                <a:cs typeface="Times New Roman" panose="02020603050405020304" pitchFamily="18" charset="0"/>
              </a:rPr>
              <a:t> B means all the members of set A are in set B. </a:t>
            </a:r>
          </a:p>
          <a:p>
            <a:pPr marL="285750" indent="-285750">
              <a:buFont typeface="Arial" panose="020B0604020202020204" pitchFamily="34" charset="0"/>
              <a:buChar char="•"/>
            </a:pPr>
            <a:r>
              <a:rPr lang="en-US" sz="2400">
                <a:latin typeface="Calibri" panose="020F0502020204030204" pitchFamily="34" charset="0"/>
                <a:ea typeface="Calibri" panose="020F0502020204030204" pitchFamily="34" charset="0"/>
                <a:cs typeface="Times New Roman" panose="02020603050405020304" pitchFamily="18" charset="0"/>
              </a:rPr>
              <a:t>Read the constraint as: There is no River object </a:t>
            </a:r>
            <a:r>
              <a:rPr lang="en-US" sz="2400">
                <a:latin typeface="Courier New" panose="02070309020205020404" pitchFamily="49" charset="0"/>
                <a:ea typeface="Calibri" panose="020F0502020204030204" pitchFamily="34" charset="0"/>
                <a:cs typeface="Courier New" panose="02070309020205020404" pitchFamily="49" charset="0"/>
              </a:rPr>
              <a:t>r</a:t>
            </a:r>
            <a:r>
              <a:rPr lang="en-US" sz="2400">
                <a:latin typeface="Calibri" panose="020F0502020204030204" pitchFamily="34" charset="0"/>
                <a:ea typeface="Calibri" panose="020F0502020204030204" pitchFamily="34" charset="0"/>
                <a:cs typeface="Times New Roman" panose="02020603050405020304" pitchFamily="18" charset="0"/>
              </a:rPr>
              <a:t> in which the farmer is on </a:t>
            </a:r>
            <a:r>
              <a:rPr lang="en-US" sz="2400">
                <a:latin typeface="Courier New" panose="02070309020205020404" pitchFamily="49" charset="0"/>
                <a:ea typeface="Calibri" panose="020F0502020204030204" pitchFamily="34" charset="0"/>
                <a:cs typeface="Courier New" panose="02070309020205020404" pitchFamily="49" charset="0"/>
              </a:rPr>
              <a:t>r.side1</a:t>
            </a:r>
            <a:r>
              <a:rPr lang="en-US" sz="2400">
                <a:latin typeface="Calibri" panose="020F0502020204030204" pitchFamily="34" charset="0"/>
                <a:ea typeface="Calibri" panose="020F0502020204030204" pitchFamily="34" charset="0"/>
                <a:cs typeface="Times New Roman" panose="02020603050405020304" pitchFamily="18" charset="0"/>
              </a:rPr>
              <a:t> while the goat and cabbage are on </a:t>
            </a:r>
            <a:r>
              <a:rPr lang="en-US" sz="2400">
                <a:latin typeface="Courier New" panose="02070309020205020404" pitchFamily="49" charset="0"/>
                <a:ea typeface="Calibri" panose="020F0502020204030204" pitchFamily="34" charset="0"/>
                <a:cs typeface="Courier New" panose="02070309020205020404" pitchFamily="49" charset="0"/>
              </a:rPr>
              <a:t>r.side2</a:t>
            </a:r>
            <a:r>
              <a:rPr lang="en-US" sz="2400">
                <a:latin typeface="Calibri" panose="020F0502020204030204" pitchFamily="34" charset="0"/>
                <a:ea typeface="Calibri" panose="020F0502020204030204" pitchFamily="34" charset="0"/>
                <a:cs typeface="Times New Roman" panose="02020603050405020304" pitchFamily="18" charset="0"/>
              </a:rPr>
              <a:t>, or the farmer is on </a:t>
            </a:r>
            <a:r>
              <a:rPr lang="en-US" sz="2400">
                <a:latin typeface="Courier New" panose="02070309020205020404" pitchFamily="49" charset="0"/>
                <a:ea typeface="Calibri" panose="020F0502020204030204" pitchFamily="34" charset="0"/>
                <a:cs typeface="Courier New" panose="02070309020205020404" pitchFamily="49" charset="0"/>
              </a:rPr>
              <a:t>r.side2</a:t>
            </a:r>
            <a:r>
              <a:rPr lang="en-US" sz="2400">
                <a:latin typeface="Calibri" panose="020F0502020204030204" pitchFamily="34" charset="0"/>
                <a:ea typeface="Calibri" panose="020F0502020204030204" pitchFamily="34" charset="0"/>
                <a:cs typeface="Times New Roman" panose="02020603050405020304" pitchFamily="18" charset="0"/>
              </a:rPr>
              <a:t> while the goat and cabbage are on </a:t>
            </a:r>
            <a:r>
              <a:rPr lang="en-US" sz="2400">
                <a:latin typeface="Courier New" panose="02070309020205020404" pitchFamily="49" charset="0"/>
                <a:ea typeface="Calibri" panose="020F0502020204030204" pitchFamily="34" charset="0"/>
                <a:cs typeface="Courier New" panose="02070309020205020404" pitchFamily="49" charset="0"/>
              </a:rPr>
              <a:t>r.side1</a:t>
            </a:r>
            <a:r>
              <a:rPr lang="en-US" sz="2400">
                <a:latin typeface="Calibri" panose="020F0502020204030204" pitchFamily="34" charset="0"/>
                <a:ea typeface="Calibri" panose="020F0502020204030204" pitchFamily="34" charset="0"/>
                <a:cs typeface="Times New Roman" panose="02020603050405020304" pitchFamily="18" charset="0"/>
              </a:rPr>
              <a:t>, or the farmer is on </a:t>
            </a:r>
            <a:r>
              <a:rPr lang="en-US" sz="2400">
                <a:latin typeface="Courier New" panose="02070309020205020404" pitchFamily="49" charset="0"/>
                <a:ea typeface="Calibri" panose="020F0502020204030204" pitchFamily="34" charset="0"/>
                <a:cs typeface="Courier New" panose="02070309020205020404" pitchFamily="49" charset="0"/>
              </a:rPr>
              <a:t>r.side1</a:t>
            </a:r>
            <a:r>
              <a:rPr lang="en-US" sz="2400">
                <a:latin typeface="Calibri" panose="020F0502020204030204" pitchFamily="34" charset="0"/>
                <a:ea typeface="Calibri" panose="020F0502020204030204" pitchFamily="34" charset="0"/>
                <a:cs typeface="Times New Roman" panose="02020603050405020304" pitchFamily="18" charset="0"/>
              </a:rPr>
              <a:t> while the goat and wolf are on </a:t>
            </a:r>
            <a:r>
              <a:rPr lang="en-US" sz="2400">
                <a:latin typeface="Courier New" panose="02070309020205020404" pitchFamily="49" charset="0"/>
                <a:ea typeface="Calibri" panose="020F0502020204030204" pitchFamily="34" charset="0"/>
                <a:cs typeface="Courier New" panose="02070309020205020404" pitchFamily="49" charset="0"/>
              </a:rPr>
              <a:t>r.side2</a:t>
            </a:r>
            <a:r>
              <a:rPr lang="en-US" sz="2400">
                <a:latin typeface="Calibri" panose="020F0502020204030204" pitchFamily="34" charset="0"/>
                <a:ea typeface="Calibri" panose="020F0502020204030204" pitchFamily="34" charset="0"/>
                <a:cs typeface="Times New Roman" panose="02020603050405020304" pitchFamily="18" charset="0"/>
              </a:rPr>
              <a:t>, or the farmer is on </a:t>
            </a:r>
            <a:r>
              <a:rPr lang="en-US" sz="2400">
                <a:latin typeface="Courier New" panose="02070309020205020404" pitchFamily="49" charset="0"/>
                <a:ea typeface="Calibri" panose="020F0502020204030204" pitchFamily="34" charset="0"/>
                <a:cs typeface="Courier New" panose="02070309020205020404" pitchFamily="49" charset="0"/>
              </a:rPr>
              <a:t>r.side2</a:t>
            </a:r>
            <a:r>
              <a:rPr lang="en-US" sz="2400">
                <a:latin typeface="Calibri" panose="020F0502020204030204" pitchFamily="34" charset="0"/>
                <a:ea typeface="Calibri" panose="020F0502020204030204" pitchFamily="34" charset="0"/>
                <a:cs typeface="Times New Roman" panose="02020603050405020304" pitchFamily="18" charset="0"/>
              </a:rPr>
              <a:t> while the goat and wolf are on </a:t>
            </a:r>
            <a:r>
              <a:rPr lang="en-US" sz="2400">
                <a:latin typeface="Courier New" panose="02070309020205020404" pitchFamily="49" charset="0"/>
                <a:ea typeface="Calibri" panose="020F0502020204030204" pitchFamily="34" charset="0"/>
                <a:cs typeface="Courier New" panose="02070309020205020404" pitchFamily="49" charset="0"/>
              </a:rPr>
              <a:t>r.side1</a:t>
            </a:r>
            <a:r>
              <a:rPr lang="en-US" sz="2400">
                <a:latin typeface="Calibri" panose="020F0502020204030204" pitchFamily="34" charset="0"/>
                <a:ea typeface="Calibri" panose="020F0502020204030204" pitchFamily="34" charset="0"/>
                <a:cs typeface="Times New Roman" panose="02020603050405020304" pitchFamily="18" charset="0"/>
              </a:rPr>
              <a:t>.</a:t>
            </a:r>
            <a:endParaRPr lang="en-US" sz="2400"/>
          </a:p>
        </p:txBody>
      </p:sp>
    </p:spTree>
    <p:extLst>
      <p:ext uri="{BB962C8B-B14F-4D97-AF65-F5344CB8AC3E}">
        <p14:creationId xmlns:p14="http://schemas.microsoft.com/office/powerpoint/2010/main" val="3418307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2F3AC-0BD0-4F41-A087-2672A90FF126}"/>
              </a:ext>
            </a:extLst>
          </p:cNvPr>
          <p:cNvSpPr>
            <a:spLocks noGrp="1"/>
          </p:cNvSpPr>
          <p:nvPr>
            <p:ph type="title"/>
          </p:nvPr>
        </p:nvSpPr>
        <p:spPr/>
        <p:txBody>
          <a:bodyPr/>
          <a:lstStyle/>
          <a:p>
            <a:r>
              <a:rPr lang="en-US"/>
              <a:t>Case 1: Farmer moves an item to side 2</a:t>
            </a:r>
          </a:p>
        </p:txBody>
      </p:sp>
      <p:sp>
        <p:nvSpPr>
          <p:cNvPr id="3" name="Content Placeholder 2">
            <a:extLst>
              <a:ext uri="{FF2B5EF4-FFF2-40B4-BE49-F238E27FC236}">
                <a16:creationId xmlns:a16="http://schemas.microsoft.com/office/drawing/2014/main" id="{989BFE7E-4879-41CB-850C-7F086DA2E6A1}"/>
              </a:ext>
            </a:extLst>
          </p:cNvPr>
          <p:cNvSpPr>
            <a:spLocks noGrp="1"/>
          </p:cNvSpPr>
          <p:nvPr>
            <p:ph idx="1"/>
          </p:nvPr>
        </p:nvSpPr>
        <p:spPr/>
        <p:txBody>
          <a:bodyPr/>
          <a:lstStyle/>
          <a:p>
            <a:pPr>
              <a:lnSpc>
                <a:spcPct val="100000"/>
              </a:lnSpc>
            </a:pPr>
            <a:r>
              <a:rPr lang="en-US" b="1"/>
              <a:t>Constraint: </a:t>
            </a:r>
            <a:r>
              <a:rPr lang="en-US"/>
              <a:t>For each River object </a:t>
            </a:r>
            <a:r>
              <a:rPr lang="en-US">
                <a:latin typeface="Courier New" panose="02070309020205020404" pitchFamily="49" charset="0"/>
                <a:cs typeface="Courier New" panose="02070309020205020404" pitchFamily="49" charset="0"/>
              </a:rPr>
              <a:t>r</a:t>
            </a:r>
            <a:r>
              <a:rPr lang="en-US"/>
              <a:t>, if the farmer is on </a:t>
            </a:r>
            <a:r>
              <a:rPr lang="en-US">
                <a:latin typeface="Courier New" panose="02070309020205020404" pitchFamily="49" charset="0"/>
                <a:cs typeface="Courier New" panose="02070309020205020404" pitchFamily="49" charset="0"/>
              </a:rPr>
              <a:t>r.side2</a:t>
            </a:r>
            <a:r>
              <a:rPr lang="en-US"/>
              <a:t> (previously he was on </a:t>
            </a:r>
            <a:r>
              <a:rPr lang="en-US">
                <a:latin typeface="Courier New" panose="02070309020205020404" pitchFamily="49" charset="0"/>
                <a:cs typeface="Courier New" panose="02070309020205020404" pitchFamily="49" charset="0"/>
              </a:rPr>
              <a:t>r.side1</a:t>
            </a:r>
            <a:r>
              <a:rPr lang="en-US"/>
              <a:t>), then </a:t>
            </a:r>
            <a:r>
              <a:rPr lang="en-US">
                <a:latin typeface="Courier New" panose="02070309020205020404" pitchFamily="49" charset="0"/>
                <a:cs typeface="Courier New" panose="02070309020205020404" pitchFamily="49" charset="0"/>
              </a:rPr>
              <a:t>r.side2</a:t>
            </a:r>
            <a:r>
              <a:rPr lang="en-US"/>
              <a:t> contains one new item (plus the farmer) and </a:t>
            </a:r>
            <a:r>
              <a:rPr lang="en-US">
                <a:latin typeface="Courier New" panose="02070309020205020404" pitchFamily="49" charset="0"/>
                <a:cs typeface="Courier New" panose="02070309020205020404" pitchFamily="49" charset="0"/>
              </a:rPr>
              <a:t>r.side1</a:t>
            </a:r>
            <a:r>
              <a:rPr lang="en-US"/>
              <a:t> contains one less item (and minus the farmer). </a:t>
            </a:r>
          </a:p>
        </p:txBody>
      </p:sp>
    </p:spTree>
    <p:extLst>
      <p:ext uri="{BB962C8B-B14F-4D97-AF65-F5344CB8AC3E}">
        <p14:creationId xmlns:p14="http://schemas.microsoft.com/office/powerpoint/2010/main" val="2519172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3364E9-724C-4F46-AAA1-21D8E0785D8C}"/>
              </a:ext>
            </a:extLst>
          </p:cNvPr>
          <p:cNvSpPr/>
          <p:nvPr/>
        </p:nvSpPr>
        <p:spPr>
          <a:xfrm>
            <a:off x="1925781" y="2161315"/>
            <a:ext cx="7949738" cy="4154984"/>
          </a:xfrm>
          <a:prstGeom prst="rect">
            <a:avLst/>
          </a:prstGeom>
          <a:ln>
            <a:solidFill>
              <a:schemeClr val="bg1">
                <a:lumMod val="75000"/>
              </a:schemeClr>
            </a:solidFill>
          </a:ln>
        </p:spPr>
        <p:txBody>
          <a:bodyPr wrap="square">
            <a:spAutoFit/>
          </a:bodyPr>
          <a:lstStyle/>
          <a:p>
            <a:r>
              <a:rPr lang="en-US" sz="2400">
                <a:solidFill>
                  <a:srgbClr val="00B050"/>
                </a:solidFill>
                <a:latin typeface="Calibri" panose="020F0502020204030204" pitchFamily="34" charset="0"/>
                <a:ea typeface="Calibri" panose="020F0502020204030204" pitchFamily="34" charset="0"/>
                <a:cs typeface="Times New Roman" panose="02020603050405020304" pitchFamily="18" charset="0"/>
              </a:rPr>
              <a:t>-- Consider some River object. If the farmer is on side1 in </a:t>
            </a:r>
          </a:p>
          <a:p>
            <a:r>
              <a:rPr lang="en-US" sz="2400">
                <a:solidFill>
                  <a:srgbClr val="00B050"/>
                </a:solidFill>
                <a:latin typeface="Calibri" panose="020F0502020204030204" pitchFamily="34" charset="0"/>
                <a:ea typeface="Calibri" panose="020F0502020204030204" pitchFamily="34" charset="0"/>
                <a:cs typeface="Times New Roman" panose="02020603050405020304" pitchFamily="18" charset="0"/>
              </a:rPr>
              <a:t>-- the previous River object, then in the current River object</a:t>
            </a:r>
          </a:p>
          <a:p>
            <a:r>
              <a:rPr lang="en-US" sz="2400">
                <a:solidFill>
                  <a:srgbClr val="00B050"/>
                </a:solidFill>
                <a:latin typeface="Calibri" panose="020F0502020204030204" pitchFamily="34" charset="0"/>
                <a:ea typeface="Calibri" panose="020F0502020204030204" pitchFamily="34" charset="0"/>
                <a:cs typeface="Times New Roman" panose="02020603050405020304" pitchFamily="18" charset="0"/>
              </a:rPr>
              <a:t>-- he is on side2 along with some item (goat, cabbage, or wolf) </a:t>
            </a:r>
          </a:p>
          <a:p>
            <a:r>
              <a:rPr lang="en-US" sz="2400">
                <a:solidFill>
                  <a:srgbClr val="00B050"/>
                </a:solidFill>
                <a:latin typeface="Calibri" panose="020F0502020204030204" pitchFamily="34" charset="0"/>
                <a:ea typeface="Calibri" panose="020F0502020204030204" pitchFamily="34" charset="0"/>
                <a:cs typeface="Times New Roman" panose="02020603050405020304" pitchFamily="18" charset="0"/>
              </a:rPr>
              <a:t>-- that is on side1 in the previous River object.</a:t>
            </a:r>
          </a:p>
          <a:p>
            <a:r>
              <a:rPr lang="en-US" sz="2400" b="1">
                <a:latin typeface="Calibri" panose="020F0502020204030204" pitchFamily="34" charset="0"/>
                <a:ea typeface="Calibri" panose="020F0502020204030204" pitchFamily="34" charset="0"/>
                <a:cs typeface="Times New Roman" panose="02020603050405020304" pitchFamily="18" charset="0"/>
              </a:rPr>
              <a:t>fact</a:t>
            </a:r>
            <a:r>
              <a:rPr lang="en-US" sz="2400">
                <a:latin typeface="Calibri" panose="020F0502020204030204" pitchFamily="34" charset="0"/>
                <a:ea typeface="Calibri" panose="020F0502020204030204" pitchFamily="34" charset="0"/>
                <a:cs typeface="Times New Roman" panose="02020603050405020304" pitchFamily="18" charset="0"/>
              </a:rPr>
              <a:t> {</a:t>
            </a:r>
          </a:p>
          <a:p>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all</a:t>
            </a:r>
            <a:r>
              <a:rPr lang="en-US" sz="2400">
                <a:latin typeface="Calibri" panose="020F0502020204030204" pitchFamily="34" charset="0"/>
                <a:ea typeface="Calibri" panose="020F0502020204030204" pitchFamily="34" charset="0"/>
                <a:cs typeface="Times New Roman" panose="02020603050405020304" pitchFamily="18" charset="0"/>
              </a:rPr>
              <a:t> r: River |</a:t>
            </a:r>
          </a:p>
          <a:p>
            <a:r>
              <a:rPr lang="en-US" sz="2400">
                <a:latin typeface="Calibri" panose="020F0502020204030204" pitchFamily="34" charset="0"/>
                <a:ea typeface="Calibri" panose="020F0502020204030204" pitchFamily="34" charset="0"/>
                <a:cs typeface="Times New Roman" panose="02020603050405020304" pitchFamily="18" charset="0"/>
              </a:rPr>
              <a:t>        farmer </a:t>
            </a:r>
            <a:r>
              <a:rPr lang="en-US" sz="2400" b="1">
                <a:latin typeface="Calibri" panose="020F0502020204030204" pitchFamily="34" charset="0"/>
                <a:ea typeface="Calibri" panose="020F0502020204030204" pitchFamily="34" charset="0"/>
                <a:cs typeface="Times New Roman" panose="02020603050405020304" pitchFamily="18" charset="0"/>
              </a:rPr>
              <a:t>in</a:t>
            </a:r>
            <a:r>
              <a:rPr lang="en-US" sz="2400">
                <a:latin typeface="Calibri" panose="020F0502020204030204" pitchFamily="34" charset="0"/>
                <a:ea typeface="Calibri" panose="020F0502020204030204" pitchFamily="34" charset="0"/>
                <a:cs typeface="Times New Roman" panose="02020603050405020304" pitchFamily="18" charset="0"/>
              </a:rPr>
              <a:t> r.prev.side1 =&gt; </a:t>
            </a:r>
          </a:p>
          <a:p>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some</a:t>
            </a:r>
            <a:r>
              <a:rPr lang="en-US" sz="2400">
                <a:latin typeface="Calibri" panose="020F0502020204030204" pitchFamily="34" charset="0"/>
                <a:ea typeface="Calibri" panose="020F0502020204030204" pitchFamily="34" charset="0"/>
                <a:cs typeface="Times New Roman" panose="02020603050405020304" pitchFamily="18" charset="0"/>
              </a:rPr>
              <a:t> i: r.prev.side1 - farmer | </a:t>
            </a:r>
          </a:p>
          <a:p>
            <a:r>
              <a:rPr lang="en-US" sz="2400">
                <a:latin typeface="Calibri" panose="020F0502020204030204" pitchFamily="34" charset="0"/>
                <a:ea typeface="Calibri" panose="020F0502020204030204" pitchFamily="34" charset="0"/>
                <a:cs typeface="Times New Roman" panose="02020603050405020304" pitchFamily="18" charset="0"/>
              </a:rPr>
              <a:t>               (r.side1 = r.prev.side1 - farmer - i) </a:t>
            </a:r>
            <a:r>
              <a:rPr lang="en-US" sz="2400" b="1">
                <a:latin typeface="Calibri" panose="020F0502020204030204" pitchFamily="34" charset="0"/>
                <a:ea typeface="Calibri" panose="020F0502020204030204" pitchFamily="34" charset="0"/>
                <a:cs typeface="Times New Roman" panose="02020603050405020304" pitchFamily="18" charset="0"/>
              </a:rPr>
              <a:t>and</a:t>
            </a:r>
          </a:p>
          <a:p>
            <a:r>
              <a:rPr lang="en-US" sz="2400">
                <a:latin typeface="Calibri" panose="020F0502020204030204" pitchFamily="34" charset="0"/>
                <a:ea typeface="Calibri" panose="020F0502020204030204" pitchFamily="34" charset="0"/>
                <a:cs typeface="Times New Roman" panose="02020603050405020304" pitchFamily="18" charset="0"/>
              </a:rPr>
              <a:t>               (r.side2 = r.prev.side2 + farmer + i)</a:t>
            </a:r>
          </a:p>
          <a:p>
            <a:r>
              <a:rPr lang="en-US" sz="2400">
                <a:latin typeface="Calibri" panose="020F0502020204030204" pitchFamily="34" charset="0"/>
                <a:ea typeface="Calibri" panose="020F0502020204030204" pitchFamily="34" charset="0"/>
                <a:cs typeface="Times New Roman" panose="02020603050405020304" pitchFamily="18" charset="0"/>
              </a:rPr>
              <a:t>}</a:t>
            </a:r>
            <a:endParaRPr lang="en-US" sz="2400"/>
          </a:p>
        </p:txBody>
      </p:sp>
      <p:sp>
        <p:nvSpPr>
          <p:cNvPr id="5" name="Rectangle 4">
            <a:extLst>
              <a:ext uri="{FF2B5EF4-FFF2-40B4-BE49-F238E27FC236}">
                <a16:creationId xmlns:a16="http://schemas.microsoft.com/office/drawing/2014/main" id="{B1D80B91-4743-4D98-912E-A5F6C8CD359D}"/>
              </a:ext>
            </a:extLst>
          </p:cNvPr>
          <p:cNvSpPr/>
          <p:nvPr/>
        </p:nvSpPr>
        <p:spPr>
          <a:xfrm>
            <a:off x="2852650" y="567774"/>
            <a:ext cx="6096000" cy="1200329"/>
          </a:xfrm>
          <a:prstGeom prst="rect">
            <a:avLst/>
          </a:prstGeom>
          <a:solidFill>
            <a:schemeClr val="bg1">
              <a:lumMod val="85000"/>
            </a:schemeClr>
          </a:solidFill>
          <a:ln>
            <a:solidFill>
              <a:schemeClr val="tx1"/>
            </a:solidFill>
          </a:ln>
        </p:spPr>
        <p:txBody>
          <a:bodyPr>
            <a:spAutoFit/>
          </a:bodyPr>
          <a:lstStyle/>
          <a:p>
            <a:r>
              <a:rPr lang="en-US" b="1"/>
              <a:t>Constraint: </a:t>
            </a:r>
            <a:r>
              <a:rPr lang="en-US"/>
              <a:t>For each River object </a:t>
            </a:r>
            <a:r>
              <a:rPr lang="en-US">
                <a:latin typeface="Courier New" panose="02070309020205020404" pitchFamily="49" charset="0"/>
                <a:cs typeface="Courier New" panose="02070309020205020404" pitchFamily="49" charset="0"/>
              </a:rPr>
              <a:t>r</a:t>
            </a:r>
            <a:r>
              <a:rPr lang="en-US"/>
              <a:t>, if the farmer is on </a:t>
            </a:r>
            <a:r>
              <a:rPr lang="en-US">
                <a:latin typeface="Courier New" panose="02070309020205020404" pitchFamily="49" charset="0"/>
                <a:cs typeface="Courier New" panose="02070309020205020404" pitchFamily="49" charset="0"/>
              </a:rPr>
              <a:t>r.side2</a:t>
            </a:r>
            <a:r>
              <a:rPr lang="en-US"/>
              <a:t> (previously he was on </a:t>
            </a:r>
            <a:r>
              <a:rPr lang="en-US">
                <a:latin typeface="Courier New" panose="02070309020205020404" pitchFamily="49" charset="0"/>
                <a:cs typeface="Courier New" panose="02070309020205020404" pitchFamily="49" charset="0"/>
              </a:rPr>
              <a:t>r.side1</a:t>
            </a:r>
            <a:r>
              <a:rPr lang="en-US"/>
              <a:t>), then </a:t>
            </a:r>
            <a:r>
              <a:rPr lang="en-US">
                <a:latin typeface="Courier New" panose="02070309020205020404" pitchFamily="49" charset="0"/>
                <a:cs typeface="Courier New" panose="02070309020205020404" pitchFamily="49" charset="0"/>
              </a:rPr>
              <a:t>r.side2</a:t>
            </a:r>
            <a:r>
              <a:rPr lang="en-US"/>
              <a:t> contains one new item (plus the farmer) and </a:t>
            </a:r>
            <a:r>
              <a:rPr lang="en-US">
                <a:latin typeface="Courier New" panose="02070309020205020404" pitchFamily="49" charset="0"/>
                <a:cs typeface="Courier New" panose="02070309020205020404" pitchFamily="49" charset="0"/>
              </a:rPr>
              <a:t>r.side1</a:t>
            </a:r>
            <a:r>
              <a:rPr lang="en-US"/>
              <a:t> contains one less item (and minus the farmer).</a:t>
            </a:r>
          </a:p>
        </p:txBody>
      </p:sp>
    </p:spTree>
    <p:extLst>
      <p:ext uri="{BB962C8B-B14F-4D97-AF65-F5344CB8AC3E}">
        <p14:creationId xmlns:p14="http://schemas.microsoft.com/office/powerpoint/2010/main" val="4009620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A89089E-8C59-4DF0-9200-2E97557CE21B}"/>
              </a:ext>
            </a:extLst>
          </p:cNvPr>
          <p:cNvSpPr/>
          <p:nvPr/>
        </p:nvSpPr>
        <p:spPr>
          <a:xfrm>
            <a:off x="4705005" y="4106487"/>
            <a:ext cx="482138" cy="34913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2008D8E-2DC6-424D-83C2-69AC2BEE0B70}"/>
              </a:ext>
            </a:extLst>
          </p:cNvPr>
          <p:cNvSpPr>
            <a:spLocks noGrp="1"/>
          </p:cNvSpPr>
          <p:nvPr>
            <p:ph type="title"/>
          </p:nvPr>
        </p:nvSpPr>
        <p:spPr/>
        <p:txBody>
          <a:bodyPr/>
          <a:lstStyle/>
          <a:p>
            <a:r>
              <a:rPr lang="en-US"/>
              <a:t>Implication (if-then)</a:t>
            </a:r>
          </a:p>
        </p:txBody>
      </p:sp>
      <p:sp>
        <p:nvSpPr>
          <p:cNvPr id="5" name="Rectangle 4">
            <a:extLst>
              <a:ext uri="{FF2B5EF4-FFF2-40B4-BE49-F238E27FC236}">
                <a16:creationId xmlns:a16="http://schemas.microsoft.com/office/drawing/2014/main" id="{F36C1DFA-70E3-46B2-9450-DBB05919EEE2}"/>
              </a:ext>
            </a:extLst>
          </p:cNvPr>
          <p:cNvSpPr/>
          <p:nvPr/>
        </p:nvSpPr>
        <p:spPr>
          <a:xfrm>
            <a:off x="1451956" y="3325091"/>
            <a:ext cx="6096000" cy="2677656"/>
          </a:xfrm>
          <a:prstGeom prst="rect">
            <a:avLst/>
          </a:prstGeom>
          <a:ln>
            <a:solidFill>
              <a:schemeClr val="bg1">
                <a:lumMod val="75000"/>
              </a:schemeClr>
            </a:solidFill>
          </a:ln>
        </p:spPr>
        <p:txBody>
          <a:bodyPr>
            <a:spAutoFit/>
          </a:bodyPr>
          <a:lstStyle/>
          <a:p>
            <a:r>
              <a:rPr lang="en-US" sz="2400" b="1">
                <a:latin typeface="Calibri" panose="020F0502020204030204" pitchFamily="34" charset="0"/>
                <a:ea typeface="Calibri" panose="020F0502020204030204" pitchFamily="34" charset="0"/>
                <a:cs typeface="Times New Roman" panose="02020603050405020304" pitchFamily="18" charset="0"/>
              </a:rPr>
              <a:t>fact</a:t>
            </a:r>
            <a:r>
              <a:rPr lang="en-US" sz="2400">
                <a:latin typeface="Calibri" panose="020F0502020204030204" pitchFamily="34" charset="0"/>
                <a:ea typeface="Calibri" panose="020F0502020204030204" pitchFamily="34" charset="0"/>
                <a:cs typeface="Times New Roman" panose="02020603050405020304" pitchFamily="18" charset="0"/>
              </a:rPr>
              <a:t> {</a:t>
            </a:r>
          </a:p>
          <a:p>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all</a:t>
            </a:r>
            <a:r>
              <a:rPr lang="en-US" sz="2400">
                <a:latin typeface="Calibri" panose="020F0502020204030204" pitchFamily="34" charset="0"/>
                <a:ea typeface="Calibri" panose="020F0502020204030204" pitchFamily="34" charset="0"/>
                <a:cs typeface="Times New Roman" panose="02020603050405020304" pitchFamily="18" charset="0"/>
              </a:rPr>
              <a:t> r: River |</a:t>
            </a:r>
          </a:p>
          <a:p>
            <a:r>
              <a:rPr lang="en-US" sz="2400">
                <a:latin typeface="Calibri" panose="020F0502020204030204" pitchFamily="34" charset="0"/>
                <a:ea typeface="Calibri" panose="020F0502020204030204" pitchFamily="34" charset="0"/>
                <a:cs typeface="Times New Roman" panose="02020603050405020304" pitchFamily="18" charset="0"/>
              </a:rPr>
              <a:t>        farmer </a:t>
            </a:r>
            <a:r>
              <a:rPr lang="en-US" sz="2400" b="1">
                <a:latin typeface="Calibri" panose="020F0502020204030204" pitchFamily="34" charset="0"/>
                <a:ea typeface="Calibri" panose="020F0502020204030204" pitchFamily="34" charset="0"/>
                <a:cs typeface="Times New Roman" panose="02020603050405020304" pitchFamily="18" charset="0"/>
              </a:rPr>
              <a:t>in</a:t>
            </a:r>
            <a:r>
              <a:rPr lang="en-US" sz="2400">
                <a:latin typeface="Calibri" panose="020F0502020204030204" pitchFamily="34" charset="0"/>
                <a:ea typeface="Calibri" panose="020F0502020204030204" pitchFamily="34" charset="0"/>
                <a:cs typeface="Times New Roman" panose="02020603050405020304" pitchFamily="18" charset="0"/>
              </a:rPr>
              <a:t> r.prev.side1 =&gt; </a:t>
            </a:r>
          </a:p>
          <a:p>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some</a:t>
            </a:r>
            <a:r>
              <a:rPr lang="en-US" sz="2400">
                <a:latin typeface="Calibri" panose="020F0502020204030204" pitchFamily="34" charset="0"/>
                <a:ea typeface="Calibri" panose="020F0502020204030204" pitchFamily="34" charset="0"/>
                <a:cs typeface="Times New Roman" panose="02020603050405020304" pitchFamily="18" charset="0"/>
              </a:rPr>
              <a:t> i: r.prev.side1 - farmer | </a:t>
            </a:r>
          </a:p>
          <a:p>
            <a:r>
              <a:rPr lang="en-US" sz="2400">
                <a:latin typeface="Calibri" panose="020F0502020204030204" pitchFamily="34" charset="0"/>
                <a:ea typeface="Calibri" panose="020F0502020204030204" pitchFamily="34" charset="0"/>
                <a:cs typeface="Times New Roman" panose="02020603050405020304" pitchFamily="18" charset="0"/>
              </a:rPr>
              <a:t>               (r.side1 = r.prev.side1 - farmer - i) </a:t>
            </a:r>
            <a:r>
              <a:rPr lang="en-US" sz="2400" b="1">
                <a:latin typeface="Calibri" panose="020F0502020204030204" pitchFamily="34" charset="0"/>
                <a:ea typeface="Calibri" panose="020F0502020204030204" pitchFamily="34" charset="0"/>
                <a:cs typeface="Times New Roman" panose="02020603050405020304" pitchFamily="18" charset="0"/>
              </a:rPr>
              <a:t>and</a:t>
            </a:r>
          </a:p>
          <a:p>
            <a:r>
              <a:rPr lang="en-US" sz="2400">
                <a:latin typeface="Calibri" panose="020F0502020204030204" pitchFamily="34" charset="0"/>
                <a:ea typeface="Calibri" panose="020F0502020204030204" pitchFamily="34" charset="0"/>
                <a:cs typeface="Times New Roman" panose="02020603050405020304" pitchFamily="18" charset="0"/>
              </a:rPr>
              <a:t>               (r.side2 = r.prev.side2 + farmer + i)</a:t>
            </a:r>
          </a:p>
          <a:p>
            <a:r>
              <a:rPr lang="en-US" sz="2400">
                <a:latin typeface="Calibri" panose="020F0502020204030204" pitchFamily="34" charset="0"/>
                <a:ea typeface="Calibri" panose="020F0502020204030204" pitchFamily="34" charset="0"/>
                <a:cs typeface="Times New Roman" panose="02020603050405020304" pitchFamily="18" charset="0"/>
              </a:rPr>
              <a:t>}</a:t>
            </a:r>
            <a:endParaRPr lang="en-US" sz="2400"/>
          </a:p>
        </p:txBody>
      </p:sp>
      <p:cxnSp>
        <p:nvCxnSpPr>
          <p:cNvPr id="7" name="Straight Arrow Connector 6">
            <a:extLst>
              <a:ext uri="{FF2B5EF4-FFF2-40B4-BE49-F238E27FC236}">
                <a16:creationId xmlns:a16="http://schemas.microsoft.com/office/drawing/2014/main" id="{59C1DF07-B74F-45DA-8C52-1739DF358F17}"/>
              </a:ext>
            </a:extLst>
          </p:cNvPr>
          <p:cNvCxnSpPr/>
          <p:nvPr/>
        </p:nvCxnSpPr>
        <p:spPr>
          <a:xfrm flipH="1">
            <a:off x="5220393" y="3773978"/>
            <a:ext cx="2909454" cy="448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F5B8DE7-EFAB-40ED-B9B8-70B79A568D5B}"/>
              </a:ext>
            </a:extLst>
          </p:cNvPr>
          <p:cNvSpPr txBox="1"/>
          <p:nvPr/>
        </p:nvSpPr>
        <p:spPr>
          <a:xfrm>
            <a:off x="8161713" y="3570901"/>
            <a:ext cx="3805844" cy="1477328"/>
          </a:xfrm>
          <a:prstGeom prst="rect">
            <a:avLst/>
          </a:prstGeom>
          <a:solidFill>
            <a:srgbClr val="FFFF00"/>
          </a:solidFill>
        </p:spPr>
        <p:txBody>
          <a:bodyPr wrap="square" rtlCol="0">
            <a:spAutoFit/>
          </a:bodyPr>
          <a:lstStyle/>
          <a:p>
            <a:r>
              <a:rPr lang="en-US"/>
              <a:t>The arrow (equals symbol followed by greater-than symbol) means “implies”. A =&gt; B means this: If constraint A is satisfied, then constraint B must be satisfied.</a:t>
            </a:r>
          </a:p>
        </p:txBody>
      </p:sp>
    </p:spTree>
    <p:extLst>
      <p:ext uri="{BB962C8B-B14F-4D97-AF65-F5344CB8AC3E}">
        <p14:creationId xmlns:p14="http://schemas.microsoft.com/office/powerpoint/2010/main" val="3903728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A89089E-8C59-4DF0-9200-2E97557CE21B}"/>
              </a:ext>
            </a:extLst>
          </p:cNvPr>
          <p:cNvSpPr/>
          <p:nvPr/>
        </p:nvSpPr>
        <p:spPr>
          <a:xfrm>
            <a:off x="5320143" y="4940933"/>
            <a:ext cx="192024" cy="19042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2008D8E-2DC6-424D-83C2-69AC2BEE0B70}"/>
              </a:ext>
            </a:extLst>
          </p:cNvPr>
          <p:cNvSpPr>
            <a:spLocks noGrp="1"/>
          </p:cNvSpPr>
          <p:nvPr>
            <p:ph type="title"/>
          </p:nvPr>
        </p:nvSpPr>
        <p:spPr/>
        <p:txBody>
          <a:bodyPr/>
          <a:lstStyle/>
          <a:p>
            <a:r>
              <a:rPr lang="en-US"/>
              <a:t>Set subtraction</a:t>
            </a:r>
          </a:p>
        </p:txBody>
      </p:sp>
      <p:sp>
        <p:nvSpPr>
          <p:cNvPr id="5" name="Rectangle 4">
            <a:extLst>
              <a:ext uri="{FF2B5EF4-FFF2-40B4-BE49-F238E27FC236}">
                <a16:creationId xmlns:a16="http://schemas.microsoft.com/office/drawing/2014/main" id="{F36C1DFA-70E3-46B2-9450-DBB05919EEE2}"/>
              </a:ext>
            </a:extLst>
          </p:cNvPr>
          <p:cNvSpPr/>
          <p:nvPr/>
        </p:nvSpPr>
        <p:spPr>
          <a:xfrm>
            <a:off x="1601581" y="3325091"/>
            <a:ext cx="6096000" cy="2677656"/>
          </a:xfrm>
          <a:prstGeom prst="rect">
            <a:avLst/>
          </a:prstGeom>
          <a:ln>
            <a:solidFill>
              <a:schemeClr val="bg1">
                <a:lumMod val="75000"/>
              </a:schemeClr>
            </a:solidFill>
          </a:ln>
        </p:spPr>
        <p:txBody>
          <a:bodyPr>
            <a:spAutoFit/>
          </a:bodyPr>
          <a:lstStyle/>
          <a:p>
            <a:r>
              <a:rPr lang="en-US" sz="2400" b="1">
                <a:latin typeface="Calibri" panose="020F0502020204030204" pitchFamily="34" charset="0"/>
                <a:ea typeface="Calibri" panose="020F0502020204030204" pitchFamily="34" charset="0"/>
                <a:cs typeface="Times New Roman" panose="02020603050405020304" pitchFamily="18" charset="0"/>
              </a:rPr>
              <a:t>fact</a:t>
            </a:r>
            <a:r>
              <a:rPr lang="en-US" sz="2400">
                <a:latin typeface="Calibri" panose="020F0502020204030204" pitchFamily="34" charset="0"/>
                <a:ea typeface="Calibri" panose="020F0502020204030204" pitchFamily="34" charset="0"/>
                <a:cs typeface="Times New Roman" panose="02020603050405020304" pitchFamily="18" charset="0"/>
              </a:rPr>
              <a:t> {</a:t>
            </a:r>
          </a:p>
          <a:p>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all</a:t>
            </a:r>
            <a:r>
              <a:rPr lang="en-US" sz="2400">
                <a:latin typeface="Calibri" panose="020F0502020204030204" pitchFamily="34" charset="0"/>
                <a:ea typeface="Calibri" panose="020F0502020204030204" pitchFamily="34" charset="0"/>
                <a:cs typeface="Times New Roman" panose="02020603050405020304" pitchFamily="18" charset="0"/>
              </a:rPr>
              <a:t> r: River |</a:t>
            </a:r>
          </a:p>
          <a:p>
            <a:r>
              <a:rPr lang="en-US" sz="2400">
                <a:latin typeface="Calibri" panose="020F0502020204030204" pitchFamily="34" charset="0"/>
                <a:ea typeface="Calibri" panose="020F0502020204030204" pitchFamily="34" charset="0"/>
                <a:cs typeface="Times New Roman" panose="02020603050405020304" pitchFamily="18" charset="0"/>
              </a:rPr>
              <a:t>        farmer </a:t>
            </a:r>
            <a:r>
              <a:rPr lang="en-US" sz="2400" b="1">
                <a:latin typeface="Calibri" panose="020F0502020204030204" pitchFamily="34" charset="0"/>
                <a:ea typeface="Calibri" panose="020F0502020204030204" pitchFamily="34" charset="0"/>
                <a:cs typeface="Times New Roman" panose="02020603050405020304" pitchFamily="18" charset="0"/>
              </a:rPr>
              <a:t>in</a:t>
            </a:r>
            <a:r>
              <a:rPr lang="en-US" sz="2400">
                <a:latin typeface="Calibri" panose="020F0502020204030204" pitchFamily="34" charset="0"/>
                <a:ea typeface="Calibri" panose="020F0502020204030204" pitchFamily="34" charset="0"/>
                <a:cs typeface="Times New Roman" panose="02020603050405020304" pitchFamily="18" charset="0"/>
              </a:rPr>
              <a:t> r.prev.side1 =&gt; </a:t>
            </a:r>
          </a:p>
          <a:p>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some</a:t>
            </a:r>
            <a:r>
              <a:rPr lang="en-US" sz="2400">
                <a:latin typeface="Calibri" panose="020F0502020204030204" pitchFamily="34" charset="0"/>
                <a:ea typeface="Calibri" panose="020F0502020204030204" pitchFamily="34" charset="0"/>
                <a:cs typeface="Times New Roman" panose="02020603050405020304" pitchFamily="18" charset="0"/>
              </a:rPr>
              <a:t> i: r.prev.side1 - farmer | </a:t>
            </a:r>
          </a:p>
          <a:p>
            <a:r>
              <a:rPr lang="en-US" sz="2400">
                <a:latin typeface="Calibri" panose="020F0502020204030204" pitchFamily="34" charset="0"/>
                <a:ea typeface="Calibri" panose="020F0502020204030204" pitchFamily="34" charset="0"/>
                <a:cs typeface="Times New Roman" panose="02020603050405020304" pitchFamily="18" charset="0"/>
              </a:rPr>
              <a:t>               (r.side1 = r.prev.side1 - farmer - i) </a:t>
            </a:r>
            <a:r>
              <a:rPr lang="en-US" sz="2400" b="1">
                <a:latin typeface="Calibri" panose="020F0502020204030204" pitchFamily="34" charset="0"/>
                <a:ea typeface="Calibri" panose="020F0502020204030204" pitchFamily="34" charset="0"/>
                <a:cs typeface="Times New Roman" panose="02020603050405020304" pitchFamily="18" charset="0"/>
              </a:rPr>
              <a:t>and</a:t>
            </a:r>
          </a:p>
          <a:p>
            <a:r>
              <a:rPr lang="en-US" sz="2400">
                <a:latin typeface="Calibri" panose="020F0502020204030204" pitchFamily="34" charset="0"/>
                <a:ea typeface="Calibri" panose="020F0502020204030204" pitchFamily="34" charset="0"/>
                <a:cs typeface="Times New Roman" panose="02020603050405020304" pitchFamily="18" charset="0"/>
              </a:rPr>
              <a:t>               (r.side2 = r.prev.side2 + farmer + i)</a:t>
            </a:r>
          </a:p>
          <a:p>
            <a:r>
              <a:rPr lang="en-US" sz="2400">
                <a:latin typeface="Calibri" panose="020F0502020204030204" pitchFamily="34" charset="0"/>
                <a:ea typeface="Calibri" panose="020F0502020204030204" pitchFamily="34" charset="0"/>
                <a:cs typeface="Times New Roman" panose="02020603050405020304" pitchFamily="18" charset="0"/>
              </a:rPr>
              <a:t>}</a:t>
            </a:r>
            <a:endParaRPr lang="en-US" sz="2400"/>
          </a:p>
        </p:txBody>
      </p:sp>
      <p:cxnSp>
        <p:nvCxnSpPr>
          <p:cNvPr id="7" name="Straight Arrow Connector 6">
            <a:extLst>
              <a:ext uri="{FF2B5EF4-FFF2-40B4-BE49-F238E27FC236}">
                <a16:creationId xmlns:a16="http://schemas.microsoft.com/office/drawing/2014/main" id="{59C1DF07-B74F-45DA-8C52-1739DF358F17}"/>
              </a:ext>
            </a:extLst>
          </p:cNvPr>
          <p:cNvCxnSpPr>
            <a:cxnSpLocks/>
          </p:cNvCxnSpPr>
          <p:nvPr/>
        </p:nvCxnSpPr>
        <p:spPr>
          <a:xfrm flipH="1">
            <a:off x="5512167" y="3773978"/>
            <a:ext cx="2617680" cy="1166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F5B8DE7-EFAB-40ED-B9B8-70B79A568D5B}"/>
              </a:ext>
            </a:extLst>
          </p:cNvPr>
          <p:cNvSpPr txBox="1"/>
          <p:nvPr/>
        </p:nvSpPr>
        <p:spPr>
          <a:xfrm>
            <a:off x="8161713" y="3570901"/>
            <a:ext cx="3805844" cy="646331"/>
          </a:xfrm>
          <a:prstGeom prst="rect">
            <a:avLst/>
          </a:prstGeom>
          <a:solidFill>
            <a:srgbClr val="FFFF00"/>
          </a:solidFill>
        </p:spPr>
        <p:txBody>
          <a:bodyPr wrap="square" rtlCol="0">
            <a:spAutoFit/>
          </a:bodyPr>
          <a:lstStyle/>
          <a:p>
            <a:r>
              <a:rPr lang="en-US"/>
              <a:t>The minus symbol ( - ) means set difference (set subtraction).</a:t>
            </a:r>
          </a:p>
        </p:txBody>
      </p:sp>
    </p:spTree>
    <p:extLst>
      <p:ext uri="{BB962C8B-B14F-4D97-AF65-F5344CB8AC3E}">
        <p14:creationId xmlns:p14="http://schemas.microsoft.com/office/powerpoint/2010/main" val="1401797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F139C-ACA8-41CC-ACC1-8A07CAE8E94B}"/>
              </a:ext>
            </a:extLst>
          </p:cNvPr>
          <p:cNvSpPr>
            <a:spLocks noGrp="1"/>
          </p:cNvSpPr>
          <p:nvPr>
            <p:ph type="title"/>
          </p:nvPr>
        </p:nvSpPr>
        <p:spPr/>
        <p:txBody>
          <a:bodyPr/>
          <a:lstStyle/>
          <a:p>
            <a:r>
              <a:rPr lang="en-US"/>
              <a:t>Problem statement</a:t>
            </a:r>
          </a:p>
        </p:txBody>
      </p:sp>
      <p:sp>
        <p:nvSpPr>
          <p:cNvPr id="3" name="Content Placeholder 2">
            <a:extLst>
              <a:ext uri="{FF2B5EF4-FFF2-40B4-BE49-F238E27FC236}">
                <a16:creationId xmlns:a16="http://schemas.microsoft.com/office/drawing/2014/main" id="{68B0B61F-548F-46A5-A7F7-FDC4B9EC1DB5}"/>
              </a:ext>
            </a:extLst>
          </p:cNvPr>
          <p:cNvSpPr>
            <a:spLocks noGrp="1"/>
          </p:cNvSpPr>
          <p:nvPr>
            <p:ph idx="1"/>
          </p:nvPr>
        </p:nvSpPr>
        <p:spPr>
          <a:xfrm>
            <a:off x="838200" y="1825625"/>
            <a:ext cx="10515600" cy="2692252"/>
          </a:xfrm>
        </p:spPr>
        <p:txBody>
          <a:bodyPr>
            <a:normAutofit fontScale="92500" lnSpcReduction="10000"/>
          </a:bodyPr>
          <a:lstStyle/>
          <a:p>
            <a:pPr>
              <a:lnSpc>
                <a:spcPct val="110000"/>
              </a:lnSpc>
            </a:pPr>
            <a:r>
              <a:rPr lang="en-US"/>
              <a:t>A farmer wants to ferry across a river a goat, cabbage, and wolf.</a:t>
            </a:r>
          </a:p>
          <a:p>
            <a:pPr>
              <a:lnSpc>
                <a:spcPct val="110000"/>
              </a:lnSpc>
            </a:pPr>
            <a:r>
              <a:rPr lang="en-US"/>
              <a:t>But his boat only has room for him to take one at a time. </a:t>
            </a:r>
          </a:p>
          <a:p>
            <a:pPr>
              <a:lnSpc>
                <a:spcPct val="110000"/>
              </a:lnSpc>
            </a:pPr>
            <a:r>
              <a:rPr lang="en-US"/>
              <a:t>If he leaves the goat with the cabbage, the goat will eat it. </a:t>
            </a:r>
          </a:p>
          <a:p>
            <a:pPr>
              <a:lnSpc>
                <a:spcPct val="110000"/>
              </a:lnSpc>
            </a:pPr>
            <a:r>
              <a:rPr lang="en-US"/>
              <a:t>If he leaves the goat with the wolf, the goat will be eaten. </a:t>
            </a:r>
          </a:p>
          <a:p>
            <a:pPr>
              <a:lnSpc>
                <a:spcPct val="110000"/>
              </a:lnSpc>
            </a:pPr>
            <a:r>
              <a:rPr lang="en-US"/>
              <a:t>How does the farmer get them from side 1 to side 2?</a:t>
            </a:r>
          </a:p>
        </p:txBody>
      </p:sp>
      <p:grpSp>
        <p:nvGrpSpPr>
          <p:cNvPr id="4" name="Group 3">
            <a:extLst>
              <a:ext uri="{FF2B5EF4-FFF2-40B4-BE49-F238E27FC236}">
                <a16:creationId xmlns:a16="http://schemas.microsoft.com/office/drawing/2014/main" id="{70D8EDAF-2771-4093-99EA-0BE62EBCEF18}"/>
              </a:ext>
            </a:extLst>
          </p:cNvPr>
          <p:cNvGrpSpPr/>
          <p:nvPr/>
        </p:nvGrpSpPr>
        <p:grpSpPr>
          <a:xfrm>
            <a:off x="1715239" y="4748117"/>
            <a:ext cx="4045062" cy="1751308"/>
            <a:chOff x="1332854" y="92990"/>
            <a:chExt cx="4045062" cy="1751308"/>
          </a:xfrm>
        </p:grpSpPr>
        <p:sp>
          <p:nvSpPr>
            <p:cNvPr id="5" name="Rectangle 4">
              <a:extLst>
                <a:ext uri="{FF2B5EF4-FFF2-40B4-BE49-F238E27FC236}">
                  <a16:creationId xmlns:a16="http://schemas.microsoft.com/office/drawing/2014/main" id="{8E0A8CDC-5362-4435-9C55-5F6F937A3C6A}"/>
                </a:ext>
              </a:extLst>
            </p:cNvPr>
            <p:cNvSpPr/>
            <p:nvPr/>
          </p:nvSpPr>
          <p:spPr>
            <a:xfrm>
              <a:off x="1332854" y="433953"/>
              <a:ext cx="1704814" cy="1038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E676BD9-23B2-492B-8D70-29076A7F0043}"/>
                </a:ext>
              </a:extLst>
            </p:cNvPr>
            <p:cNvCxnSpPr>
              <a:cxnSpLocks/>
            </p:cNvCxnSpPr>
            <p:nvPr/>
          </p:nvCxnSpPr>
          <p:spPr>
            <a:xfrm>
              <a:off x="3161654" y="92990"/>
              <a:ext cx="0" cy="1751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CFFE4E4-C060-45A4-B02E-B868608C7698}"/>
                </a:ext>
              </a:extLst>
            </p:cNvPr>
            <p:cNvSpPr txBox="1"/>
            <p:nvPr/>
          </p:nvSpPr>
          <p:spPr>
            <a:xfrm>
              <a:off x="1941444" y="172343"/>
              <a:ext cx="487634" cy="261610"/>
            </a:xfrm>
            <a:prstGeom prst="rect">
              <a:avLst/>
            </a:prstGeom>
            <a:noFill/>
          </p:spPr>
          <p:txBody>
            <a:bodyPr wrap="none" rtlCol="0">
              <a:spAutoFit/>
            </a:bodyPr>
            <a:lstStyle/>
            <a:p>
              <a:r>
                <a:rPr lang="en-US" sz="1100"/>
                <a:t>side1</a:t>
              </a:r>
            </a:p>
          </p:txBody>
        </p:sp>
        <p:sp>
          <p:nvSpPr>
            <p:cNvPr id="8" name="TextBox 7">
              <a:extLst>
                <a:ext uri="{FF2B5EF4-FFF2-40B4-BE49-F238E27FC236}">
                  <a16:creationId xmlns:a16="http://schemas.microsoft.com/office/drawing/2014/main" id="{2A112AB6-0DAB-4635-BC9C-5D920DE1BE8E}"/>
                </a:ext>
              </a:extLst>
            </p:cNvPr>
            <p:cNvSpPr txBox="1"/>
            <p:nvPr/>
          </p:nvSpPr>
          <p:spPr>
            <a:xfrm>
              <a:off x="1540099" y="574368"/>
              <a:ext cx="577402" cy="261610"/>
            </a:xfrm>
            <a:prstGeom prst="rect">
              <a:avLst/>
            </a:prstGeom>
            <a:noFill/>
            <a:ln>
              <a:solidFill>
                <a:schemeClr val="tx1"/>
              </a:solidFill>
            </a:ln>
          </p:spPr>
          <p:txBody>
            <a:bodyPr wrap="none" rtlCol="0">
              <a:spAutoFit/>
            </a:bodyPr>
            <a:lstStyle/>
            <a:p>
              <a:r>
                <a:rPr lang="en-US" sz="1100"/>
                <a:t>farmer</a:t>
              </a:r>
            </a:p>
          </p:txBody>
        </p:sp>
        <p:sp>
          <p:nvSpPr>
            <p:cNvPr id="9" name="TextBox 8">
              <a:extLst>
                <a:ext uri="{FF2B5EF4-FFF2-40B4-BE49-F238E27FC236}">
                  <a16:creationId xmlns:a16="http://schemas.microsoft.com/office/drawing/2014/main" id="{74F2C646-81F3-475D-A4DF-64B45DE93DEA}"/>
                </a:ext>
              </a:extLst>
            </p:cNvPr>
            <p:cNvSpPr txBox="1"/>
            <p:nvPr/>
          </p:nvSpPr>
          <p:spPr>
            <a:xfrm>
              <a:off x="2241487" y="574368"/>
              <a:ext cx="437940" cy="261610"/>
            </a:xfrm>
            <a:prstGeom prst="rect">
              <a:avLst/>
            </a:prstGeom>
            <a:noFill/>
            <a:ln>
              <a:solidFill>
                <a:schemeClr val="tx1"/>
              </a:solidFill>
            </a:ln>
          </p:spPr>
          <p:txBody>
            <a:bodyPr wrap="none" rtlCol="0">
              <a:spAutoFit/>
            </a:bodyPr>
            <a:lstStyle/>
            <a:p>
              <a:r>
                <a:rPr lang="en-US" sz="1100"/>
                <a:t>goat</a:t>
              </a:r>
            </a:p>
          </p:txBody>
        </p:sp>
        <p:sp>
          <p:nvSpPr>
            <p:cNvPr id="10" name="TextBox 9">
              <a:extLst>
                <a:ext uri="{FF2B5EF4-FFF2-40B4-BE49-F238E27FC236}">
                  <a16:creationId xmlns:a16="http://schemas.microsoft.com/office/drawing/2014/main" id="{12857AC6-2189-4C64-8D39-BAD73C278FB8}"/>
                </a:ext>
              </a:extLst>
            </p:cNvPr>
            <p:cNvSpPr txBox="1"/>
            <p:nvPr/>
          </p:nvSpPr>
          <p:spPr>
            <a:xfrm>
              <a:off x="1540099" y="959964"/>
              <a:ext cx="662361" cy="261610"/>
            </a:xfrm>
            <a:prstGeom prst="rect">
              <a:avLst/>
            </a:prstGeom>
            <a:noFill/>
            <a:ln>
              <a:solidFill>
                <a:schemeClr val="tx1"/>
              </a:solidFill>
            </a:ln>
          </p:spPr>
          <p:txBody>
            <a:bodyPr wrap="none" rtlCol="0">
              <a:spAutoFit/>
            </a:bodyPr>
            <a:lstStyle/>
            <a:p>
              <a:r>
                <a:rPr lang="en-US" sz="1100"/>
                <a:t>cabbage</a:t>
              </a:r>
            </a:p>
          </p:txBody>
        </p:sp>
        <p:sp>
          <p:nvSpPr>
            <p:cNvPr id="11" name="TextBox 10">
              <a:extLst>
                <a:ext uri="{FF2B5EF4-FFF2-40B4-BE49-F238E27FC236}">
                  <a16:creationId xmlns:a16="http://schemas.microsoft.com/office/drawing/2014/main" id="{C6EA5BB3-30B4-4D99-A991-F68844EA0858}"/>
                </a:ext>
              </a:extLst>
            </p:cNvPr>
            <p:cNvSpPr txBox="1"/>
            <p:nvPr/>
          </p:nvSpPr>
          <p:spPr>
            <a:xfrm>
              <a:off x="2326446" y="953146"/>
              <a:ext cx="434734" cy="261610"/>
            </a:xfrm>
            <a:prstGeom prst="rect">
              <a:avLst/>
            </a:prstGeom>
            <a:noFill/>
            <a:ln>
              <a:solidFill>
                <a:schemeClr val="tx1"/>
              </a:solidFill>
            </a:ln>
          </p:spPr>
          <p:txBody>
            <a:bodyPr wrap="none" rtlCol="0">
              <a:spAutoFit/>
            </a:bodyPr>
            <a:lstStyle/>
            <a:p>
              <a:r>
                <a:rPr lang="en-US" sz="1100"/>
                <a:t>wolf</a:t>
              </a:r>
            </a:p>
          </p:txBody>
        </p:sp>
        <p:sp>
          <p:nvSpPr>
            <p:cNvPr id="12" name="Rectangle 11">
              <a:extLst>
                <a:ext uri="{FF2B5EF4-FFF2-40B4-BE49-F238E27FC236}">
                  <a16:creationId xmlns:a16="http://schemas.microsoft.com/office/drawing/2014/main" id="{5746DFA3-7DD6-4297-A335-3EB550DFD4F7}"/>
                </a:ext>
              </a:extLst>
            </p:cNvPr>
            <p:cNvSpPr/>
            <p:nvPr/>
          </p:nvSpPr>
          <p:spPr>
            <a:xfrm>
              <a:off x="3673102" y="433953"/>
              <a:ext cx="1704814" cy="1038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5E74C89-047E-4C24-8609-1623D4B3C5DE}"/>
                </a:ext>
              </a:extLst>
            </p:cNvPr>
            <p:cNvSpPr txBox="1"/>
            <p:nvPr/>
          </p:nvSpPr>
          <p:spPr>
            <a:xfrm>
              <a:off x="4281692" y="172343"/>
              <a:ext cx="487634" cy="261610"/>
            </a:xfrm>
            <a:prstGeom prst="rect">
              <a:avLst/>
            </a:prstGeom>
            <a:noFill/>
          </p:spPr>
          <p:txBody>
            <a:bodyPr wrap="none" rtlCol="0">
              <a:spAutoFit/>
            </a:bodyPr>
            <a:lstStyle/>
            <a:p>
              <a:r>
                <a:rPr lang="en-US" sz="1100"/>
                <a:t>side2</a:t>
              </a:r>
            </a:p>
          </p:txBody>
        </p:sp>
        <p:cxnSp>
          <p:nvCxnSpPr>
            <p:cNvPr id="14" name="Straight Connector 13">
              <a:extLst>
                <a:ext uri="{FF2B5EF4-FFF2-40B4-BE49-F238E27FC236}">
                  <a16:creationId xmlns:a16="http://schemas.microsoft.com/office/drawing/2014/main" id="{30207680-1308-4580-A35B-E17715C34D39}"/>
                </a:ext>
              </a:extLst>
            </p:cNvPr>
            <p:cNvCxnSpPr>
              <a:cxnSpLocks/>
            </p:cNvCxnSpPr>
            <p:nvPr/>
          </p:nvCxnSpPr>
          <p:spPr>
            <a:xfrm>
              <a:off x="3546528" y="92990"/>
              <a:ext cx="0" cy="1751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2612B87-0D79-4889-99DA-B9DD9D4A17FB}"/>
                </a:ext>
              </a:extLst>
            </p:cNvPr>
            <p:cNvSpPr txBox="1"/>
            <p:nvPr/>
          </p:nvSpPr>
          <p:spPr>
            <a:xfrm rot="16200000">
              <a:off x="3012669" y="668858"/>
              <a:ext cx="736099" cy="369332"/>
            </a:xfrm>
            <a:prstGeom prst="rect">
              <a:avLst/>
            </a:prstGeom>
            <a:noFill/>
          </p:spPr>
          <p:txBody>
            <a:bodyPr wrap="none" rtlCol="0">
              <a:spAutoFit/>
            </a:bodyPr>
            <a:lstStyle/>
            <a:p>
              <a:r>
                <a:rPr lang="en-US"/>
                <a:t>RIVER</a:t>
              </a:r>
            </a:p>
          </p:txBody>
        </p:sp>
      </p:grpSp>
    </p:spTree>
    <p:extLst>
      <p:ext uri="{BB962C8B-B14F-4D97-AF65-F5344CB8AC3E}">
        <p14:creationId xmlns:p14="http://schemas.microsoft.com/office/powerpoint/2010/main" val="2161544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008D8E-2DC6-424D-83C2-69AC2BEE0B70}"/>
              </a:ext>
            </a:extLst>
          </p:cNvPr>
          <p:cNvSpPr>
            <a:spLocks noGrp="1"/>
          </p:cNvSpPr>
          <p:nvPr>
            <p:ph type="title"/>
          </p:nvPr>
        </p:nvSpPr>
        <p:spPr/>
        <p:txBody>
          <a:bodyPr/>
          <a:lstStyle/>
          <a:p>
            <a:r>
              <a:rPr lang="en-US"/>
              <a:t>Case 2: Farmer </a:t>
            </a:r>
            <a:r>
              <a:rPr lang="en-US" i="1"/>
              <a:t>might</a:t>
            </a:r>
            <a:r>
              <a:rPr lang="en-US"/>
              <a:t> move an item to side 1</a:t>
            </a:r>
          </a:p>
        </p:txBody>
      </p:sp>
      <p:sp>
        <p:nvSpPr>
          <p:cNvPr id="4" name="Content Placeholder 3">
            <a:extLst>
              <a:ext uri="{FF2B5EF4-FFF2-40B4-BE49-F238E27FC236}">
                <a16:creationId xmlns:a16="http://schemas.microsoft.com/office/drawing/2014/main" id="{0366A88C-4329-4D17-A90B-110045AD2654}"/>
              </a:ext>
            </a:extLst>
          </p:cNvPr>
          <p:cNvSpPr>
            <a:spLocks noGrp="1"/>
          </p:cNvSpPr>
          <p:nvPr>
            <p:ph idx="1"/>
          </p:nvPr>
        </p:nvSpPr>
        <p:spPr>
          <a:xfrm>
            <a:off x="838200" y="1825625"/>
            <a:ext cx="10515600" cy="2663248"/>
          </a:xfrm>
        </p:spPr>
        <p:txBody>
          <a:bodyPr>
            <a:normAutofit/>
          </a:bodyPr>
          <a:lstStyle/>
          <a:p>
            <a:pPr>
              <a:lnSpc>
                <a:spcPct val="100000"/>
              </a:lnSpc>
            </a:pPr>
            <a:r>
              <a:rPr lang="en-US" b="1"/>
              <a:t>Constraint: </a:t>
            </a:r>
            <a:r>
              <a:rPr lang="en-US"/>
              <a:t>If the farmer is on side1 (previously he was on side2), then side1 </a:t>
            </a:r>
            <a:r>
              <a:rPr lang="en-US" i="1"/>
              <a:t>might</a:t>
            </a:r>
            <a:r>
              <a:rPr lang="en-US"/>
              <a:t> contain one new item (plus the farmer) and side2 </a:t>
            </a:r>
            <a:r>
              <a:rPr lang="en-US" i="1"/>
              <a:t>might</a:t>
            </a:r>
            <a:r>
              <a:rPr lang="en-US"/>
              <a:t> contains one less item (minus the farmer). Why do I say “might”? Answer: When the farmer returns to side1 he may or may not bring back an item. </a:t>
            </a:r>
          </a:p>
        </p:txBody>
      </p:sp>
    </p:spTree>
    <p:extLst>
      <p:ext uri="{BB962C8B-B14F-4D97-AF65-F5344CB8AC3E}">
        <p14:creationId xmlns:p14="http://schemas.microsoft.com/office/powerpoint/2010/main" val="1887495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00A7B0-E9D7-48C3-93A6-9D8C027F27B3}"/>
              </a:ext>
            </a:extLst>
          </p:cNvPr>
          <p:cNvSpPr/>
          <p:nvPr/>
        </p:nvSpPr>
        <p:spPr>
          <a:xfrm>
            <a:off x="1817716" y="1782261"/>
            <a:ext cx="8423564" cy="4247317"/>
          </a:xfrm>
          <a:prstGeom prst="rect">
            <a:avLst/>
          </a:prstGeom>
          <a:ln>
            <a:solidFill>
              <a:schemeClr val="bg1">
                <a:lumMod val="75000"/>
              </a:schemeClr>
            </a:solidFill>
          </a:ln>
        </p:spPr>
        <p:txBody>
          <a:bodyPr wrap="square">
            <a:spAutoFit/>
          </a:bodyPr>
          <a:lstStyle/>
          <a:p>
            <a:r>
              <a:rPr lang="en-US">
                <a:solidFill>
                  <a:srgbClr val="00B050"/>
                </a:solidFill>
              </a:rPr>
              <a:t>-- Consider some River object. If the farmer is on side2 in the previous River object, then -- there are two cases:</a:t>
            </a:r>
          </a:p>
          <a:p>
            <a:r>
              <a:rPr lang="en-US">
                <a:solidFill>
                  <a:srgbClr val="00B050"/>
                </a:solidFill>
              </a:rPr>
              <a:t>-- (1) All the items (farmer, goat, cabbage, and wolf) are on side2 in the previous River </a:t>
            </a:r>
            <a:br>
              <a:rPr lang="en-US">
                <a:solidFill>
                  <a:srgbClr val="00B050"/>
                </a:solidFill>
              </a:rPr>
            </a:br>
            <a:r>
              <a:rPr lang="en-US">
                <a:solidFill>
                  <a:srgbClr val="00B050"/>
                </a:solidFill>
              </a:rPr>
              <a:t>--       object. In the current River object all the items remain on side2.</a:t>
            </a:r>
          </a:p>
          <a:p>
            <a:r>
              <a:rPr lang="en-US">
                <a:solidFill>
                  <a:srgbClr val="00B050"/>
                </a:solidFill>
              </a:rPr>
              <a:t>-- (2) Not all the items are on side2 in the previous River object. In the current River </a:t>
            </a:r>
            <a:br>
              <a:rPr lang="en-US">
                <a:solidFill>
                  <a:srgbClr val="00B050"/>
                </a:solidFill>
              </a:rPr>
            </a:br>
            <a:r>
              <a:rPr lang="en-US">
                <a:solidFill>
                  <a:srgbClr val="00B050"/>
                </a:solidFill>
              </a:rPr>
              <a:t>--       object the farmer is on side1 and there may or may not be some item (goat, </a:t>
            </a:r>
            <a:br>
              <a:rPr lang="en-US">
                <a:solidFill>
                  <a:srgbClr val="00B050"/>
                </a:solidFill>
              </a:rPr>
            </a:br>
            <a:r>
              <a:rPr lang="en-US">
                <a:solidFill>
                  <a:srgbClr val="00B050"/>
                </a:solidFill>
              </a:rPr>
              <a:t>--       cabbage, or wolf) on side1 that is on side2 in the previous River object.</a:t>
            </a:r>
          </a:p>
          <a:p>
            <a:r>
              <a:rPr lang="en-US" b="1"/>
              <a:t>fact</a:t>
            </a:r>
            <a:r>
              <a:rPr lang="en-US"/>
              <a:t> {</a:t>
            </a:r>
          </a:p>
          <a:p>
            <a:r>
              <a:rPr lang="en-US"/>
              <a:t>    </a:t>
            </a:r>
            <a:r>
              <a:rPr lang="en-US" b="1"/>
              <a:t>all</a:t>
            </a:r>
            <a:r>
              <a:rPr lang="en-US"/>
              <a:t> r: River |</a:t>
            </a:r>
          </a:p>
          <a:p>
            <a:r>
              <a:rPr lang="en-US"/>
              <a:t>        farmer </a:t>
            </a:r>
            <a:r>
              <a:rPr lang="en-US" b="1"/>
              <a:t>in</a:t>
            </a:r>
            <a:r>
              <a:rPr lang="en-US"/>
              <a:t> r.prev.side2 =&gt; </a:t>
            </a:r>
          </a:p>
          <a:p>
            <a:r>
              <a:rPr lang="en-US"/>
              <a:t>            r.prev.side2 != farmer + goat + cabbage + wolf =&gt;</a:t>
            </a:r>
          </a:p>
          <a:p>
            <a:r>
              <a:rPr lang="en-US"/>
              <a:t>                </a:t>
            </a:r>
            <a:r>
              <a:rPr lang="en-US" b="1"/>
              <a:t>some</a:t>
            </a:r>
            <a:r>
              <a:rPr lang="en-US"/>
              <a:t> i: r.prev.side2 - farmer | </a:t>
            </a:r>
          </a:p>
          <a:p>
            <a:r>
              <a:rPr lang="en-US"/>
              <a:t>                    ((r.side2 = r.prev.side2 - farmer - i) </a:t>
            </a:r>
            <a:r>
              <a:rPr lang="en-US" b="1"/>
              <a:t>and</a:t>
            </a:r>
            <a:r>
              <a:rPr lang="en-US"/>
              <a:t> (r.side1 = r.prev.side1 + farmer + i)) </a:t>
            </a:r>
            <a:r>
              <a:rPr lang="en-US" b="1"/>
              <a:t>or</a:t>
            </a:r>
            <a:r>
              <a:rPr lang="en-US"/>
              <a:t> </a:t>
            </a:r>
          </a:p>
          <a:p>
            <a:r>
              <a:rPr lang="en-US"/>
              <a:t>                    ((r.side2 = r.prev.side2 - farmer) </a:t>
            </a:r>
            <a:r>
              <a:rPr lang="en-US" b="1"/>
              <a:t>and</a:t>
            </a:r>
            <a:r>
              <a:rPr lang="en-US"/>
              <a:t> (r.side1 = r.prev.side1 + farmer))</a:t>
            </a:r>
          </a:p>
          <a:p>
            <a:r>
              <a:rPr lang="en-US"/>
              <a:t>}</a:t>
            </a:r>
          </a:p>
        </p:txBody>
      </p:sp>
      <p:sp>
        <p:nvSpPr>
          <p:cNvPr id="5" name="Rectangle 4">
            <a:extLst>
              <a:ext uri="{FF2B5EF4-FFF2-40B4-BE49-F238E27FC236}">
                <a16:creationId xmlns:a16="http://schemas.microsoft.com/office/drawing/2014/main" id="{0D597EA9-FE50-439C-9FDD-14B8B275EB01}"/>
              </a:ext>
            </a:extLst>
          </p:cNvPr>
          <p:cNvSpPr/>
          <p:nvPr/>
        </p:nvSpPr>
        <p:spPr>
          <a:xfrm>
            <a:off x="2183476" y="448930"/>
            <a:ext cx="7692044" cy="1200329"/>
          </a:xfrm>
          <a:prstGeom prst="rect">
            <a:avLst/>
          </a:prstGeom>
          <a:solidFill>
            <a:schemeClr val="bg1">
              <a:lumMod val="85000"/>
            </a:schemeClr>
          </a:solidFill>
          <a:ln>
            <a:solidFill>
              <a:schemeClr val="bg1">
                <a:lumMod val="75000"/>
              </a:schemeClr>
            </a:solidFill>
          </a:ln>
        </p:spPr>
        <p:txBody>
          <a:bodyPr wrap="square">
            <a:spAutoFit/>
          </a:bodyPr>
          <a:lstStyle/>
          <a:p>
            <a:r>
              <a:rPr lang="en-US" b="1"/>
              <a:t>Constraint: </a:t>
            </a:r>
            <a:r>
              <a:rPr lang="en-US"/>
              <a:t>If the farmer is on side1 (previously he was on side2), then side1 </a:t>
            </a:r>
            <a:r>
              <a:rPr lang="en-US" i="1"/>
              <a:t>might</a:t>
            </a:r>
            <a:r>
              <a:rPr lang="en-US"/>
              <a:t> contain one new item (plus the farmer) and side2 </a:t>
            </a:r>
            <a:r>
              <a:rPr lang="en-US" i="1"/>
              <a:t>might</a:t>
            </a:r>
            <a:r>
              <a:rPr lang="en-US"/>
              <a:t> contains one less item (minus the farmer). Why do I say “might”? Answer: When the farmer returns to side1 he may or may not bring back an item.</a:t>
            </a:r>
          </a:p>
        </p:txBody>
      </p:sp>
    </p:spTree>
    <p:extLst>
      <p:ext uri="{BB962C8B-B14F-4D97-AF65-F5344CB8AC3E}">
        <p14:creationId xmlns:p14="http://schemas.microsoft.com/office/powerpoint/2010/main" val="1409691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7B8C0-A4FD-43FD-A3A6-DD730FEB607B}"/>
              </a:ext>
            </a:extLst>
          </p:cNvPr>
          <p:cNvSpPr>
            <a:spLocks noGrp="1"/>
          </p:cNvSpPr>
          <p:nvPr>
            <p:ph type="title"/>
          </p:nvPr>
        </p:nvSpPr>
        <p:spPr/>
        <p:txBody>
          <a:bodyPr/>
          <a:lstStyle/>
          <a:p>
            <a:r>
              <a:rPr lang="en-US" b="1"/>
              <a:t>Constraint: </a:t>
            </a:r>
            <a:r>
              <a:rPr lang="en-US"/>
              <a:t>Once all items are moved to side 2, the River objects do not change</a:t>
            </a:r>
          </a:p>
        </p:txBody>
      </p:sp>
      <p:sp>
        <p:nvSpPr>
          <p:cNvPr id="4" name="Rectangle 3">
            <a:extLst>
              <a:ext uri="{FF2B5EF4-FFF2-40B4-BE49-F238E27FC236}">
                <a16:creationId xmlns:a16="http://schemas.microsoft.com/office/drawing/2014/main" id="{A5720F9E-F883-419F-9A2D-A002D9AFCB9E}"/>
              </a:ext>
            </a:extLst>
          </p:cNvPr>
          <p:cNvSpPr/>
          <p:nvPr/>
        </p:nvSpPr>
        <p:spPr>
          <a:xfrm>
            <a:off x="1352203" y="2279620"/>
            <a:ext cx="8107681" cy="3785652"/>
          </a:xfrm>
          <a:prstGeom prst="rect">
            <a:avLst/>
          </a:prstGeom>
          <a:ln>
            <a:solidFill>
              <a:schemeClr val="bg1">
                <a:lumMod val="75000"/>
              </a:schemeClr>
            </a:solidFill>
          </a:ln>
        </p:spPr>
        <p:txBody>
          <a:bodyPr wrap="square">
            <a:spAutoFit/>
          </a:bodyPr>
          <a:lstStyle/>
          <a:p>
            <a:r>
              <a:rPr lang="en-US" sz="2400">
                <a:solidFill>
                  <a:srgbClr val="00B050"/>
                </a:solidFill>
                <a:latin typeface="Calibri" panose="020F0502020204030204" pitchFamily="34" charset="0"/>
                <a:ea typeface="Calibri" panose="020F0502020204030204" pitchFamily="34" charset="0"/>
                <a:cs typeface="Times New Roman" panose="02020603050405020304" pitchFamily="18" charset="0"/>
              </a:rPr>
              <a:t>-- Consider some River object. If all the items (farmer,</a:t>
            </a:r>
          </a:p>
          <a:p>
            <a:r>
              <a:rPr lang="en-US" sz="2400">
                <a:solidFill>
                  <a:srgbClr val="00B050"/>
                </a:solidFill>
                <a:latin typeface="Calibri" panose="020F0502020204030204" pitchFamily="34" charset="0"/>
                <a:ea typeface="Calibri" panose="020F0502020204030204" pitchFamily="34" charset="0"/>
                <a:cs typeface="Times New Roman" panose="02020603050405020304" pitchFamily="18" charset="0"/>
              </a:rPr>
              <a:t>-- goat, cabbage, and wolf) are on side2 in the previous River</a:t>
            </a:r>
          </a:p>
          <a:p>
            <a:r>
              <a:rPr lang="en-US" sz="2400">
                <a:solidFill>
                  <a:srgbClr val="00B050"/>
                </a:solidFill>
                <a:latin typeface="Calibri" panose="020F0502020204030204" pitchFamily="34" charset="0"/>
                <a:ea typeface="Calibri" panose="020F0502020204030204" pitchFamily="34" charset="0"/>
                <a:cs typeface="Times New Roman" panose="02020603050405020304" pitchFamily="18" charset="0"/>
              </a:rPr>
              <a:t>-- object, then in the current River object all items remain on</a:t>
            </a:r>
          </a:p>
          <a:p>
            <a:r>
              <a:rPr lang="en-US" sz="2400">
                <a:solidFill>
                  <a:srgbClr val="00B050"/>
                </a:solidFill>
                <a:latin typeface="Calibri" panose="020F0502020204030204" pitchFamily="34" charset="0"/>
                <a:ea typeface="Calibri" panose="020F0502020204030204" pitchFamily="34" charset="0"/>
                <a:cs typeface="Times New Roman" panose="02020603050405020304" pitchFamily="18" charset="0"/>
              </a:rPr>
              <a:t>-- side2 and there are none on side1.</a:t>
            </a:r>
          </a:p>
          <a:p>
            <a:r>
              <a:rPr lang="en-US" sz="2400" b="1">
                <a:latin typeface="Calibri" panose="020F0502020204030204" pitchFamily="34" charset="0"/>
                <a:ea typeface="Calibri" panose="020F0502020204030204" pitchFamily="34" charset="0"/>
                <a:cs typeface="Times New Roman" panose="02020603050405020304" pitchFamily="18" charset="0"/>
              </a:rPr>
              <a:t>fact</a:t>
            </a:r>
            <a:r>
              <a:rPr lang="en-US" sz="2400">
                <a:latin typeface="Calibri" panose="020F0502020204030204" pitchFamily="34" charset="0"/>
                <a:ea typeface="Calibri" panose="020F0502020204030204" pitchFamily="34" charset="0"/>
                <a:cs typeface="Times New Roman" panose="02020603050405020304" pitchFamily="18" charset="0"/>
              </a:rPr>
              <a:t> {</a:t>
            </a:r>
          </a:p>
          <a:p>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all</a:t>
            </a:r>
            <a:r>
              <a:rPr lang="en-US" sz="2400">
                <a:latin typeface="Calibri" panose="020F0502020204030204" pitchFamily="34" charset="0"/>
                <a:ea typeface="Calibri" panose="020F0502020204030204" pitchFamily="34" charset="0"/>
                <a:cs typeface="Times New Roman" panose="02020603050405020304" pitchFamily="18" charset="0"/>
              </a:rPr>
              <a:t> r: River - first |</a:t>
            </a:r>
          </a:p>
          <a:p>
            <a:r>
              <a:rPr lang="en-US" sz="2400">
                <a:latin typeface="Calibri" panose="020F0502020204030204" pitchFamily="34" charset="0"/>
                <a:ea typeface="Calibri" panose="020F0502020204030204" pitchFamily="34" charset="0"/>
                <a:cs typeface="Times New Roman" panose="02020603050405020304" pitchFamily="18" charset="0"/>
              </a:rPr>
              <a:t>       r.prev.side2 = farmer + goat + cabbage + wolf =&gt;</a:t>
            </a:r>
          </a:p>
          <a:p>
            <a:r>
              <a:rPr lang="en-US" sz="2400">
                <a:latin typeface="Calibri" panose="020F0502020204030204" pitchFamily="34" charset="0"/>
                <a:ea typeface="Calibri" panose="020F0502020204030204" pitchFamily="34" charset="0"/>
                <a:cs typeface="Times New Roman" panose="02020603050405020304" pitchFamily="18" charset="0"/>
              </a:rPr>
              <a:t>            (r.side2 = farmer + goat + cabbage + wolf) </a:t>
            </a:r>
            <a:r>
              <a:rPr lang="en-US" sz="2400" b="1">
                <a:latin typeface="Calibri" panose="020F0502020204030204" pitchFamily="34" charset="0"/>
                <a:ea typeface="Calibri" panose="020F0502020204030204" pitchFamily="34" charset="0"/>
                <a:cs typeface="Times New Roman" panose="02020603050405020304" pitchFamily="18" charset="0"/>
              </a:rPr>
              <a:t>and</a:t>
            </a:r>
          </a:p>
          <a:p>
            <a:r>
              <a:rPr lang="en-US" sz="2400">
                <a:latin typeface="Calibri" panose="020F0502020204030204" pitchFamily="34" charset="0"/>
                <a:ea typeface="Calibri" panose="020F0502020204030204" pitchFamily="34" charset="0"/>
                <a:cs typeface="Times New Roman" panose="02020603050405020304" pitchFamily="18" charset="0"/>
              </a:rPr>
              <a:t>            (r.side1 = </a:t>
            </a:r>
            <a:r>
              <a:rPr lang="en-US" sz="2400" b="1">
                <a:latin typeface="Calibri" panose="020F0502020204030204" pitchFamily="34" charset="0"/>
                <a:ea typeface="Calibri" panose="020F0502020204030204" pitchFamily="34" charset="0"/>
                <a:cs typeface="Times New Roman" panose="02020603050405020304" pitchFamily="18" charset="0"/>
              </a:rPr>
              <a:t>none</a:t>
            </a:r>
            <a:r>
              <a:rPr lang="en-US" sz="2400">
                <a:latin typeface="Calibri" panose="020F0502020204030204" pitchFamily="34" charset="0"/>
                <a:ea typeface="Calibri" panose="020F0502020204030204" pitchFamily="34" charset="0"/>
                <a:cs typeface="Times New Roman" panose="02020603050405020304" pitchFamily="18" charset="0"/>
              </a:rPr>
              <a:t>)</a:t>
            </a:r>
          </a:p>
          <a:p>
            <a:r>
              <a:rPr lang="en-US" sz="2400">
                <a:latin typeface="Calibri" panose="020F0502020204030204" pitchFamily="34" charset="0"/>
                <a:ea typeface="Calibri" panose="020F0502020204030204" pitchFamily="34" charset="0"/>
                <a:cs typeface="Times New Roman" panose="02020603050405020304" pitchFamily="18" charset="0"/>
              </a:rPr>
              <a:t>}</a:t>
            </a:r>
            <a:endParaRPr lang="en-US" sz="2400"/>
          </a:p>
        </p:txBody>
      </p:sp>
    </p:spTree>
    <p:extLst>
      <p:ext uri="{BB962C8B-B14F-4D97-AF65-F5344CB8AC3E}">
        <p14:creationId xmlns:p14="http://schemas.microsoft.com/office/powerpoint/2010/main" val="2270216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FBF91-1E75-4479-B2FD-3E0AAE32417B}"/>
              </a:ext>
            </a:extLst>
          </p:cNvPr>
          <p:cNvSpPr>
            <a:spLocks noGrp="1"/>
          </p:cNvSpPr>
          <p:nvPr>
            <p:ph type="title"/>
          </p:nvPr>
        </p:nvSpPr>
        <p:spPr/>
        <p:txBody>
          <a:bodyPr/>
          <a:lstStyle/>
          <a:p>
            <a:r>
              <a:rPr lang="en-US"/>
              <a:t>Use the run command to generate instances</a:t>
            </a:r>
          </a:p>
        </p:txBody>
      </p:sp>
      <p:sp>
        <p:nvSpPr>
          <p:cNvPr id="3" name="Content Placeholder 2">
            <a:extLst>
              <a:ext uri="{FF2B5EF4-FFF2-40B4-BE49-F238E27FC236}">
                <a16:creationId xmlns:a16="http://schemas.microsoft.com/office/drawing/2014/main" id="{EEA4C768-0163-4183-B932-A5EB5B74FE6B}"/>
              </a:ext>
            </a:extLst>
          </p:cNvPr>
          <p:cNvSpPr>
            <a:spLocks noGrp="1"/>
          </p:cNvSpPr>
          <p:nvPr>
            <p:ph idx="1"/>
          </p:nvPr>
        </p:nvSpPr>
        <p:spPr>
          <a:xfrm>
            <a:off x="838200" y="1825625"/>
            <a:ext cx="10515600" cy="3078884"/>
          </a:xfrm>
        </p:spPr>
        <p:txBody>
          <a:bodyPr>
            <a:normAutofit fontScale="92500" lnSpcReduction="10000"/>
          </a:bodyPr>
          <a:lstStyle/>
          <a:p>
            <a:pPr>
              <a:lnSpc>
                <a:spcPct val="110000"/>
              </a:lnSpc>
            </a:pPr>
            <a:r>
              <a:rPr lang="en-US"/>
              <a:t>By default, Alloy limits the number of members of each set to 3, which means the default is 3 River objects. </a:t>
            </a:r>
          </a:p>
          <a:p>
            <a:pPr>
              <a:lnSpc>
                <a:spcPct val="110000"/>
              </a:lnSpc>
            </a:pPr>
            <a:r>
              <a:rPr lang="en-US"/>
              <a:t>The farmer cannot get all items to side2 in just 3 ferry trips. </a:t>
            </a:r>
          </a:p>
          <a:p>
            <a:pPr>
              <a:lnSpc>
                <a:spcPct val="110000"/>
              </a:lnSpc>
            </a:pPr>
            <a:r>
              <a:rPr lang="en-US"/>
              <a:t>I bumped up the default to 4 and ran Alloy. No instance found. </a:t>
            </a:r>
          </a:p>
          <a:p>
            <a:pPr>
              <a:lnSpc>
                <a:spcPct val="110000"/>
              </a:lnSpc>
            </a:pPr>
            <a:r>
              <a:rPr lang="en-US"/>
              <a:t>I bumped it up to 5. No instance found. </a:t>
            </a:r>
          </a:p>
          <a:p>
            <a:pPr>
              <a:lnSpc>
                <a:spcPct val="110000"/>
              </a:lnSpc>
            </a:pPr>
            <a:r>
              <a:rPr lang="en-US"/>
              <a:t>No instance was found until I bumped it up to 8:</a:t>
            </a:r>
          </a:p>
        </p:txBody>
      </p:sp>
      <p:sp>
        <p:nvSpPr>
          <p:cNvPr id="4" name="Rectangle 3">
            <a:extLst>
              <a:ext uri="{FF2B5EF4-FFF2-40B4-BE49-F238E27FC236}">
                <a16:creationId xmlns:a16="http://schemas.microsoft.com/office/drawing/2014/main" id="{6091249F-25A9-4C3E-8238-2A4F4D760576}"/>
              </a:ext>
            </a:extLst>
          </p:cNvPr>
          <p:cNvSpPr/>
          <p:nvPr/>
        </p:nvSpPr>
        <p:spPr>
          <a:xfrm>
            <a:off x="1584653" y="5039446"/>
            <a:ext cx="1545744" cy="461665"/>
          </a:xfrm>
          <a:prstGeom prst="rect">
            <a:avLst/>
          </a:prstGeom>
        </p:spPr>
        <p:txBody>
          <a:bodyPr wrap="none">
            <a:spAutoFit/>
          </a:bodyPr>
          <a:lstStyle/>
          <a:p>
            <a:r>
              <a:rPr lang="en-US" sz="2400" b="1">
                <a:latin typeface="Calibri" panose="020F0502020204030204" pitchFamily="34" charset="0"/>
                <a:ea typeface="Calibri" panose="020F0502020204030204" pitchFamily="34" charset="0"/>
                <a:cs typeface="Times New Roman" panose="02020603050405020304" pitchFamily="18" charset="0"/>
              </a:rPr>
              <a:t>run</a:t>
            </a:r>
            <a:r>
              <a:rPr lang="en-US" sz="2400">
                <a:latin typeface="Calibri" panose="020F0502020204030204" pitchFamily="34" charset="0"/>
                <a:ea typeface="Calibri" panose="020F0502020204030204" pitchFamily="34" charset="0"/>
                <a:cs typeface="Times New Roman" panose="02020603050405020304" pitchFamily="18" charset="0"/>
              </a:rPr>
              <a:t> {} </a:t>
            </a:r>
            <a:r>
              <a:rPr lang="en-US" sz="2400" b="1">
                <a:latin typeface="Calibri" panose="020F0502020204030204" pitchFamily="34" charset="0"/>
                <a:ea typeface="Calibri" panose="020F0502020204030204" pitchFamily="34" charset="0"/>
                <a:cs typeface="Times New Roman" panose="02020603050405020304" pitchFamily="18" charset="0"/>
              </a:rPr>
              <a:t>for</a:t>
            </a:r>
            <a:r>
              <a:rPr lang="en-US" sz="2400">
                <a:latin typeface="Calibri" panose="020F0502020204030204" pitchFamily="34" charset="0"/>
                <a:ea typeface="Calibri" panose="020F0502020204030204" pitchFamily="34" charset="0"/>
                <a:cs typeface="Times New Roman" panose="02020603050405020304" pitchFamily="18" charset="0"/>
              </a:rPr>
              <a:t> 8</a:t>
            </a:r>
            <a:endParaRPr lang="en-US" sz="2400"/>
          </a:p>
        </p:txBody>
      </p:sp>
    </p:spTree>
    <p:extLst>
      <p:ext uri="{BB962C8B-B14F-4D97-AF65-F5344CB8AC3E}">
        <p14:creationId xmlns:p14="http://schemas.microsoft.com/office/powerpoint/2010/main" val="2676139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DEBE6C-708F-4E0A-85DE-D8BA6011E61C}"/>
              </a:ext>
            </a:extLst>
          </p:cNvPr>
          <p:cNvSpPr/>
          <p:nvPr/>
        </p:nvSpPr>
        <p:spPr>
          <a:xfrm>
            <a:off x="1834034" y="1248843"/>
            <a:ext cx="1545744" cy="461665"/>
          </a:xfrm>
          <a:prstGeom prst="rect">
            <a:avLst/>
          </a:prstGeom>
        </p:spPr>
        <p:txBody>
          <a:bodyPr wrap="none">
            <a:spAutoFit/>
          </a:bodyPr>
          <a:lstStyle/>
          <a:p>
            <a:r>
              <a:rPr lang="en-US" sz="2400" b="1">
                <a:latin typeface="Calibri" panose="020F0502020204030204" pitchFamily="34" charset="0"/>
                <a:ea typeface="Calibri" panose="020F0502020204030204" pitchFamily="34" charset="0"/>
                <a:cs typeface="Times New Roman" panose="02020603050405020304" pitchFamily="18" charset="0"/>
              </a:rPr>
              <a:t>run</a:t>
            </a:r>
            <a:r>
              <a:rPr lang="en-US" sz="2400">
                <a:latin typeface="Calibri" panose="020F0502020204030204" pitchFamily="34" charset="0"/>
                <a:ea typeface="Calibri" panose="020F0502020204030204" pitchFamily="34" charset="0"/>
                <a:cs typeface="Times New Roman" panose="02020603050405020304" pitchFamily="18" charset="0"/>
              </a:rPr>
              <a:t> {} </a:t>
            </a:r>
            <a:r>
              <a:rPr lang="en-US" sz="2400" b="1">
                <a:latin typeface="Calibri" panose="020F0502020204030204" pitchFamily="34" charset="0"/>
                <a:ea typeface="Calibri" panose="020F0502020204030204" pitchFamily="34" charset="0"/>
                <a:cs typeface="Times New Roman" panose="02020603050405020304" pitchFamily="18" charset="0"/>
              </a:rPr>
              <a:t>for</a:t>
            </a:r>
            <a:r>
              <a:rPr lang="en-US" sz="2400">
                <a:latin typeface="Calibri" panose="020F0502020204030204" pitchFamily="34" charset="0"/>
                <a:ea typeface="Calibri" panose="020F0502020204030204" pitchFamily="34" charset="0"/>
                <a:cs typeface="Times New Roman" panose="02020603050405020304" pitchFamily="18" charset="0"/>
              </a:rPr>
              <a:t> 8</a:t>
            </a:r>
            <a:endParaRPr lang="en-US" sz="2400"/>
          </a:p>
        </p:txBody>
      </p:sp>
      <p:cxnSp>
        <p:nvCxnSpPr>
          <p:cNvPr id="6" name="Straight Arrow Connector 5">
            <a:extLst>
              <a:ext uri="{FF2B5EF4-FFF2-40B4-BE49-F238E27FC236}">
                <a16:creationId xmlns:a16="http://schemas.microsoft.com/office/drawing/2014/main" id="{5345304D-DAC4-4E83-AE30-D561074E1A87}"/>
              </a:ext>
            </a:extLst>
          </p:cNvPr>
          <p:cNvCxnSpPr/>
          <p:nvPr/>
        </p:nvCxnSpPr>
        <p:spPr>
          <a:xfrm flipV="1">
            <a:off x="2507156" y="1710508"/>
            <a:ext cx="0" cy="966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66CC219-F388-4A36-9D0E-AEAE68C48AC7}"/>
              </a:ext>
            </a:extLst>
          </p:cNvPr>
          <p:cNvSpPr txBox="1"/>
          <p:nvPr/>
        </p:nvSpPr>
        <p:spPr>
          <a:xfrm>
            <a:off x="2144684" y="2676699"/>
            <a:ext cx="8528858" cy="3046988"/>
          </a:xfrm>
          <a:prstGeom prst="rect">
            <a:avLst/>
          </a:prstGeom>
          <a:noFill/>
        </p:spPr>
        <p:txBody>
          <a:bodyPr wrap="square" rtlCol="0">
            <a:spAutoFit/>
          </a:bodyPr>
          <a:lstStyle/>
          <a:p>
            <a:r>
              <a:rPr lang="en-US" sz="2400"/>
              <a:t>When you call the run command you must provide a set of additional, run-specific constraints that you want applied to the model. For this model we have already specified all the constraints we desire. The open/close curly brace is a constraint that always returns true. So, this run command says: </a:t>
            </a:r>
            <a:r>
              <a:rPr lang="en-US" sz="2400" i="1"/>
              <a:t>Hey Alloy Analyzer, find all the instances that satisfy the constraints defined in the model, no additional constraints are specified on this run, allow for up to 8 members in the sets</a:t>
            </a:r>
            <a:r>
              <a:rPr lang="en-US" sz="2400"/>
              <a:t>.</a:t>
            </a:r>
          </a:p>
        </p:txBody>
      </p:sp>
    </p:spTree>
    <p:extLst>
      <p:ext uri="{BB962C8B-B14F-4D97-AF65-F5344CB8AC3E}">
        <p14:creationId xmlns:p14="http://schemas.microsoft.com/office/powerpoint/2010/main" val="2644688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D9BFCF-FDAF-4F46-8712-B56E2DEB43ED}"/>
              </a:ext>
            </a:extLst>
          </p:cNvPr>
          <p:cNvSpPr/>
          <p:nvPr/>
        </p:nvSpPr>
        <p:spPr>
          <a:xfrm>
            <a:off x="2998124" y="1925428"/>
            <a:ext cx="6096000" cy="3046988"/>
          </a:xfrm>
          <a:prstGeom prst="rect">
            <a:avLst/>
          </a:prstGeom>
          <a:solidFill>
            <a:schemeClr val="bg1">
              <a:lumMod val="95000"/>
            </a:schemeClr>
          </a:solidFill>
          <a:ln>
            <a:solidFill>
              <a:schemeClr val="bg1">
                <a:lumMod val="85000"/>
              </a:schemeClr>
            </a:solidFill>
          </a:ln>
        </p:spPr>
        <p:txBody>
          <a:bodyPr>
            <a:spAutoFit/>
          </a:bodyPr>
          <a:lstStyle/>
          <a:p>
            <a:r>
              <a:rPr lang="en-US" sz="2400">
                <a:latin typeface="Calibri" panose="020F0502020204030204" pitchFamily="34" charset="0"/>
                <a:ea typeface="Calibri" panose="020F0502020204030204" pitchFamily="34" charset="0"/>
                <a:cs typeface="Times New Roman" panose="02020603050405020304" pitchFamily="18" charset="0"/>
              </a:rPr>
              <a:t>Upon issuing the run command the Alloy Analyzer converts the model (structural components plus constraints) into a huge binary expression, passes the expression to the SAT tool which determines values for the variables in the expression. The Alloy Analyzer converts the SAT results into the form used by the model and displays the results. </a:t>
            </a:r>
            <a:endParaRPr lang="en-US" sz="2400"/>
          </a:p>
        </p:txBody>
      </p:sp>
    </p:spTree>
    <p:extLst>
      <p:ext uri="{BB962C8B-B14F-4D97-AF65-F5344CB8AC3E}">
        <p14:creationId xmlns:p14="http://schemas.microsoft.com/office/powerpoint/2010/main" val="1668486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762E4D-6CD6-4182-8B81-1C469AF41D4C}"/>
              </a:ext>
            </a:extLst>
          </p:cNvPr>
          <p:cNvSpPr/>
          <p:nvPr/>
        </p:nvSpPr>
        <p:spPr>
          <a:xfrm>
            <a:off x="4145276" y="33250"/>
            <a:ext cx="4832469" cy="6804812"/>
          </a:xfrm>
          <a:prstGeom prst="rect">
            <a:avLst/>
          </a:prstGeom>
          <a:ln>
            <a:solidFill>
              <a:schemeClr val="bg1">
                <a:lumMod val="75000"/>
              </a:schemeClr>
            </a:solidFill>
          </a:ln>
        </p:spPr>
        <p:txBody>
          <a:bodyPr wrap="square">
            <a:spAutoFit/>
          </a:bodyPr>
          <a:lstStyle/>
          <a:p>
            <a:pPr>
              <a:lnSpc>
                <a:spcPct val="107000"/>
              </a:lnSpc>
              <a:spcAft>
                <a:spcPts val="800"/>
              </a:spcAft>
            </a:pPr>
            <a:r>
              <a:rPr lang="en-US" sz="800" b="1">
                <a:latin typeface="Calibri" panose="020F0502020204030204" pitchFamily="34" charset="0"/>
                <a:ea typeface="Calibri" panose="020F0502020204030204" pitchFamily="34" charset="0"/>
                <a:cs typeface="Times New Roman" panose="02020603050405020304" pitchFamily="18" charset="0"/>
              </a:rPr>
              <a:t>open</a:t>
            </a:r>
            <a:r>
              <a:rPr lang="en-US" sz="800">
                <a:latin typeface="Calibri" panose="020F0502020204030204" pitchFamily="34" charset="0"/>
                <a:ea typeface="Calibri" panose="020F0502020204030204" pitchFamily="34" charset="0"/>
                <a:cs typeface="Times New Roman" panose="02020603050405020304" pitchFamily="18" charset="0"/>
              </a:rPr>
              <a:t> util/ordering[River]</a:t>
            </a:r>
          </a:p>
          <a:p>
            <a:pPr>
              <a:lnSpc>
                <a:spcPct val="107000"/>
              </a:lnSpc>
              <a:spcAft>
                <a:spcPts val="800"/>
              </a:spcAft>
            </a:pPr>
            <a:r>
              <a:rPr lang="en-US" sz="800" b="1">
                <a:latin typeface="Calibri" panose="020F0502020204030204" pitchFamily="34" charset="0"/>
                <a:ea typeface="Calibri" panose="020F0502020204030204" pitchFamily="34" charset="0"/>
                <a:cs typeface="Times New Roman" panose="02020603050405020304" pitchFamily="18" charset="0"/>
              </a:rPr>
              <a:t>sig</a:t>
            </a:r>
            <a:r>
              <a:rPr lang="en-US" sz="800">
                <a:latin typeface="Calibri" panose="020F0502020204030204" pitchFamily="34" charset="0"/>
                <a:ea typeface="Calibri" panose="020F0502020204030204" pitchFamily="34" charset="0"/>
                <a:cs typeface="Times New Roman" panose="02020603050405020304" pitchFamily="18" charset="0"/>
              </a:rPr>
              <a:t> River {</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    side1: </a:t>
            </a:r>
            <a:r>
              <a:rPr lang="en-US" sz="800" b="1">
                <a:latin typeface="Calibri" panose="020F0502020204030204" pitchFamily="34" charset="0"/>
                <a:ea typeface="Calibri" panose="020F0502020204030204" pitchFamily="34" charset="0"/>
                <a:cs typeface="Times New Roman" panose="02020603050405020304" pitchFamily="18" charset="0"/>
              </a:rPr>
              <a:t>set</a:t>
            </a:r>
            <a:r>
              <a:rPr lang="en-US" sz="800">
                <a:latin typeface="Calibri" panose="020F0502020204030204" pitchFamily="34" charset="0"/>
                <a:ea typeface="Calibri" panose="020F0502020204030204" pitchFamily="34" charset="0"/>
                <a:cs typeface="Times New Roman" panose="02020603050405020304" pitchFamily="18" charset="0"/>
              </a:rPr>
              <a:t> Item,</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    side2: </a:t>
            </a:r>
            <a:r>
              <a:rPr lang="en-US" sz="800" b="1">
                <a:latin typeface="Calibri" panose="020F0502020204030204" pitchFamily="34" charset="0"/>
                <a:ea typeface="Calibri" panose="020F0502020204030204" pitchFamily="34" charset="0"/>
                <a:cs typeface="Times New Roman" panose="02020603050405020304" pitchFamily="18" charset="0"/>
              </a:rPr>
              <a:t>set</a:t>
            </a:r>
            <a:r>
              <a:rPr lang="en-US" sz="800">
                <a:latin typeface="Calibri" panose="020F0502020204030204" pitchFamily="34" charset="0"/>
                <a:ea typeface="Calibri" panose="020F0502020204030204" pitchFamily="34" charset="0"/>
                <a:cs typeface="Times New Roman" panose="02020603050405020304" pitchFamily="18" charset="0"/>
              </a:rPr>
              <a:t> Item</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800" b="1">
                <a:latin typeface="Calibri" panose="020F0502020204030204" pitchFamily="34" charset="0"/>
                <a:ea typeface="Calibri" panose="020F0502020204030204" pitchFamily="34" charset="0"/>
                <a:cs typeface="Times New Roman" panose="02020603050405020304" pitchFamily="18" charset="0"/>
              </a:rPr>
              <a:t>enum</a:t>
            </a:r>
            <a:r>
              <a:rPr lang="en-US" sz="800">
                <a:latin typeface="Calibri" panose="020F0502020204030204" pitchFamily="34" charset="0"/>
                <a:ea typeface="Calibri" panose="020F0502020204030204" pitchFamily="34" charset="0"/>
                <a:cs typeface="Times New Roman" panose="02020603050405020304" pitchFamily="18" charset="0"/>
              </a:rPr>
              <a:t> Item { farmer, goat, cabbage, wolf }</a:t>
            </a:r>
          </a:p>
          <a:p>
            <a:pPr>
              <a:lnSpc>
                <a:spcPct val="107000"/>
              </a:lnSpc>
              <a:spcAft>
                <a:spcPts val="800"/>
              </a:spcAft>
            </a:pPr>
            <a:r>
              <a:rPr lang="en-US" sz="800" b="1">
                <a:latin typeface="Calibri" panose="020F0502020204030204" pitchFamily="34" charset="0"/>
                <a:ea typeface="Calibri" panose="020F0502020204030204" pitchFamily="34" charset="0"/>
                <a:cs typeface="Times New Roman" panose="02020603050405020304" pitchFamily="18" charset="0"/>
              </a:rPr>
              <a:t>fact</a:t>
            </a:r>
            <a:r>
              <a:rPr lang="en-US" sz="800">
                <a:latin typeface="Calibri" panose="020F0502020204030204" pitchFamily="34" charset="0"/>
                <a:ea typeface="Calibri" panose="020F0502020204030204" pitchFamily="34" charset="0"/>
                <a:cs typeface="Times New Roman" panose="02020603050405020304" pitchFamily="18" charset="0"/>
              </a:rPr>
              <a:t> {</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    first.side1 = farmer + goat + cabbage + wolf</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    first.side2 = none</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800" b="1">
                <a:latin typeface="Calibri" panose="020F0502020204030204" pitchFamily="34" charset="0"/>
                <a:ea typeface="Calibri" panose="020F0502020204030204" pitchFamily="34" charset="0"/>
                <a:cs typeface="Times New Roman" panose="02020603050405020304" pitchFamily="18" charset="0"/>
              </a:rPr>
              <a:t>fact</a:t>
            </a:r>
            <a:r>
              <a:rPr lang="en-US" sz="800">
                <a:latin typeface="Calibri" panose="020F0502020204030204" pitchFamily="34" charset="0"/>
                <a:ea typeface="Calibri" panose="020F0502020204030204" pitchFamily="34" charset="0"/>
                <a:cs typeface="Times New Roman" panose="02020603050405020304" pitchFamily="18" charset="0"/>
              </a:rPr>
              <a:t> {</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    </a:t>
            </a:r>
            <a:r>
              <a:rPr lang="en-US" sz="800" b="1">
                <a:latin typeface="Calibri" panose="020F0502020204030204" pitchFamily="34" charset="0"/>
                <a:ea typeface="Calibri" panose="020F0502020204030204" pitchFamily="34" charset="0"/>
                <a:cs typeface="Times New Roman" panose="02020603050405020304" pitchFamily="18" charset="0"/>
              </a:rPr>
              <a:t>some</a:t>
            </a:r>
            <a:r>
              <a:rPr lang="en-US" sz="800">
                <a:latin typeface="Calibri" panose="020F0502020204030204" pitchFamily="34" charset="0"/>
                <a:ea typeface="Calibri" panose="020F0502020204030204" pitchFamily="34" charset="0"/>
                <a:cs typeface="Times New Roman" panose="02020603050405020304" pitchFamily="18" charset="0"/>
              </a:rPr>
              <a:t> r: River |</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        (r.side2 = farmer + goat + cabbage + wolf) </a:t>
            </a:r>
            <a:r>
              <a:rPr lang="en-US" sz="800" b="1">
                <a:latin typeface="Calibri" panose="020F0502020204030204" pitchFamily="34" charset="0"/>
                <a:ea typeface="Calibri" panose="020F0502020204030204" pitchFamily="34" charset="0"/>
                <a:cs typeface="Times New Roman" panose="02020603050405020304" pitchFamily="18" charset="0"/>
              </a:rPr>
              <a:t>and</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        (r.side1 = </a:t>
            </a:r>
            <a:r>
              <a:rPr lang="en-US" sz="800" b="1">
                <a:latin typeface="Calibri" panose="020F0502020204030204" pitchFamily="34" charset="0"/>
                <a:ea typeface="Calibri" panose="020F0502020204030204" pitchFamily="34" charset="0"/>
                <a:cs typeface="Times New Roman" panose="02020603050405020304" pitchFamily="18" charset="0"/>
              </a:rPr>
              <a:t>none</a:t>
            </a:r>
            <a:r>
              <a:rPr lang="en-US" sz="800">
                <a:latin typeface="Calibri" panose="020F0502020204030204" pitchFamily="34" charset="0"/>
                <a:ea typeface="Calibri" panose="020F0502020204030204" pitchFamily="34" charset="0"/>
                <a:cs typeface="Times New Roman" panose="02020603050405020304" pitchFamily="18" charset="0"/>
              </a:rPr>
              <a:t>)</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800" b="1">
                <a:latin typeface="Calibri" panose="020F0502020204030204" pitchFamily="34" charset="0"/>
                <a:ea typeface="Calibri" panose="020F0502020204030204" pitchFamily="34" charset="0"/>
                <a:cs typeface="Times New Roman" panose="02020603050405020304" pitchFamily="18" charset="0"/>
              </a:rPr>
              <a:t>fact</a:t>
            </a:r>
            <a:r>
              <a:rPr lang="en-US" sz="800">
                <a:latin typeface="Calibri" panose="020F0502020204030204" pitchFamily="34" charset="0"/>
                <a:ea typeface="Calibri" panose="020F0502020204030204" pitchFamily="34" charset="0"/>
                <a:cs typeface="Times New Roman" panose="02020603050405020304" pitchFamily="18" charset="0"/>
              </a:rPr>
              <a:t> {</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    </a:t>
            </a:r>
            <a:r>
              <a:rPr lang="en-US" sz="800" b="1">
                <a:latin typeface="Calibri" panose="020F0502020204030204" pitchFamily="34" charset="0"/>
                <a:ea typeface="Calibri" panose="020F0502020204030204" pitchFamily="34" charset="0"/>
                <a:cs typeface="Times New Roman" panose="02020603050405020304" pitchFamily="18" charset="0"/>
              </a:rPr>
              <a:t>no</a:t>
            </a:r>
            <a:r>
              <a:rPr lang="en-US" sz="800">
                <a:latin typeface="Calibri" panose="020F0502020204030204" pitchFamily="34" charset="0"/>
                <a:ea typeface="Calibri" panose="020F0502020204030204" pitchFamily="34" charset="0"/>
                <a:cs typeface="Times New Roman" panose="02020603050405020304" pitchFamily="18" charset="0"/>
              </a:rPr>
              <a:t> r: River | </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        (farmer in r.side1) </a:t>
            </a:r>
            <a:r>
              <a:rPr lang="en-US" sz="800" b="1">
                <a:latin typeface="Calibri" panose="020F0502020204030204" pitchFamily="34" charset="0"/>
                <a:ea typeface="Calibri" panose="020F0502020204030204" pitchFamily="34" charset="0"/>
                <a:cs typeface="Times New Roman" panose="02020603050405020304" pitchFamily="18" charset="0"/>
              </a:rPr>
              <a:t>and</a:t>
            </a:r>
            <a:r>
              <a:rPr lang="en-US" sz="800">
                <a:latin typeface="Calibri" panose="020F0502020204030204" pitchFamily="34" charset="0"/>
                <a:ea typeface="Calibri" panose="020F0502020204030204" pitchFamily="34" charset="0"/>
                <a:cs typeface="Times New Roman" panose="02020603050405020304" pitchFamily="18" charset="0"/>
              </a:rPr>
              <a:t> (goat + cabbage in r.side2) </a:t>
            </a:r>
            <a:r>
              <a:rPr lang="en-US" sz="800" b="1">
                <a:latin typeface="Calibri" panose="020F0502020204030204" pitchFamily="34" charset="0"/>
                <a:ea typeface="Calibri" panose="020F0502020204030204" pitchFamily="34" charset="0"/>
                <a:cs typeface="Times New Roman" panose="02020603050405020304" pitchFamily="18" charset="0"/>
              </a:rPr>
              <a:t>or</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        (farmer in r.side2) </a:t>
            </a:r>
            <a:r>
              <a:rPr lang="en-US" sz="800" b="1">
                <a:latin typeface="Calibri" panose="020F0502020204030204" pitchFamily="34" charset="0"/>
                <a:ea typeface="Calibri" panose="020F0502020204030204" pitchFamily="34" charset="0"/>
                <a:cs typeface="Times New Roman" panose="02020603050405020304" pitchFamily="18" charset="0"/>
              </a:rPr>
              <a:t>and</a:t>
            </a:r>
            <a:r>
              <a:rPr lang="en-US" sz="800">
                <a:latin typeface="Calibri" panose="020F0502020204030204" pitchFamily="34" charset="0"/>
                <a:ea typeface="Calibri" panose="020F0502020204030204" pitchFamily="34" charset="0"/>
                <a:cs typeface="Times New Roman" panose="02020603050405020304" pitchFamily="18" charset="0"/>
              </a:rPr>
              <a:t> (goat + cabbage in r.side1) </a:t>
            </a:r>
            <a:r>
              <a:rPr lang="en-US" sz="800" b="1">
                <a:latin typeface="Calibri" panose="020F0502020204030204" pitchFamily="34" charset="0"/>
                <a:ea typeface="Calibri" panose="020F0502020204030204" pitchFamily="34" charset="0"/>
                <a:cs typeface="Times New Roman" panose="02020603050405020304" pitchFamily="18" charset="0"/>
              </a:rPr>
              <a:t>or</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        (farmer in r.side1) </a:t>
            </a:r>
            <a:r>
              <a:rPr lang="en-US" sz="800" b="1">
                <a:latin typeface="Calibri" panose="020F0502020204030204" pitchFamily="34" charset="0"/>
                <a:ea typeface="Calibri" panose="020F0502020204030204" pitchFamily="34" charset="0"/>
                <a:cs typeface="Times New Roman" panose="02020603050405020304" pitchFamily="18" charset="0"/>
              </a:rPr>
              <a:t>and</a:t>
            </a:r>
            <a:r>
              <a:rPr lang="en-US" sz="800">
                <a:latin typeface="Calibri" panose="020F0502020204030204" pitchFamily="34" charset="0"/>
                <a:ea typeface="Calibri" panose="020F0502020204030204" pitchFamily="34" charset="0"/>
                <a:cs typeface="Times New Roman" panose="02020603050405020304" pitchFamily="18" charset="0"/>
              </a:rPr>
              <a:t> (goat + wolf in r.side2) </a:t>
            </a:r>
            <a:r>
              <a:rPr lang="en-US" sz="800" b="1">
                <a:latin typeface="Calibri" panose="020F0502020204030204" pitchFamily="34" charset="0"/>
                <a:ea typeface="Calibri" panose="020F0502020204030204" pitchFamily="34" charset="0"/>
                <a:cs typeface="Times New Roman" panose="02020603050405020304" pitchFamily="18" charset="0"/>
              </a:rPr>
              <a:t>or</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        (farmer in r.side2) </a:t>
            </a:r>
            <a:r>
              <a:rPr lang="en-US" sz="800" b="1">
                <a:latin typeface="Calibri" panose="020F0502020204030204" pitchFamily="34" charset="0"/>
                <a:ea typeface="Calibri" panose="020F0502020204030204" pitchFamily="34" charset="0"/>
                <a:cs typeface="Times New Roman" panose="02020603050405020304" pitchFamily="18" charset="0"/>
              </a:rPr>
              <a:t>and</a:t>
            </a:r>
            <a:r>
              <a:rPr lang="en-US" sz="800">
                <a:latin typeface="Calibri" panose="020F0502020204030204" pitchFamily="34" charset="0"/>
                <a:ea typeface="Calibri" panose="020F0502020204030204" pitchFamily="34" charset="0"/>
                <a:cs typeface="Times New Roman" panose="02020603050405020304" pitchFamily="18" charset="0"/>
              </a:rPr>
              <a:t> (goat + wolf in r.side1)</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800" b="1">
                <a:latin typeface="Calibri" panose="020F0502020204030204" pitchFamily="34" charset="0"/>
                <a:ea typeface="Calibri" panose="020F0502020204030204" pitchFamily="34" charset="0"/>
                <a:cs typeface="Times New Roman" panose="02020603050405020304" pitchFamily="18" charset="0"/>
              </a:rPr>
              <a:t>fact</a:t>
            </a:r>
            <a:r>
              <a:rPr lang="en-US" sz="800">
                <a:latin typeface="Calibri" panose="020F0502020204030204" pitchFamily="34" charset="0"/>
                <a:ea typeface="Calibri" panose="020F0502020204030204" pitchFamily="34" charset="0"/>
                <a:cs typeface="Times New Roman" panose="02020603050405020304" pitchFamily="18" charset="0"/>
              </a:rPr>
              <a:t> {</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    </a:t>
            </a:r>
            <a:r>
              <a:rPr lang="en-US" sz="800" b="1">
                <a:latin typeface="Calibri" panose="020F0502020204030204" pitchFamily="34" charset="0"/>
                <a:ea typeface="Calibri" panose="020F0502020204030204" pitchFamily="34" charset="0"/>
                <a:cs typeface="Times New Roman" panose="02020603050405020304" pitchFamily="18" charset="0"/>
              </a:rPr>
              <a:t>all</a:t>
            </a:r>
            <a:r>
              <a:rPr lang="en-US" sz="800">
                <a:latin typeface="Calibri" panose="020F0502020204030204" pitchFamily="34" charset="0"/>
                <a:ea typeface="Calibri" panose="020F0502020204030204" pitchFamily="34" charset="0"/>
                <a:cs typeface="Times New Roman" panose="02020603050405020304" pitchFamily="18" charset="0"/>
              </a:rPr>
              <a:t> r: River |</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        farmer </a:t>
            </a:r>
            <a:r>
              <a:rPr lang="en-US" sz="800" b="1">
                <a:latin typeface="Calibri" panose="020F0502020204030204" pitchFamily="34" charset="0"/>
                <a:ea typeface="Calibri" panose="020F0502020204030204" pitchFamily="34" charset="0"/>
                <a:cs typeface="Times New Roman" panose="02020603050405020304" pitchFamily="18" charset="0"/>
              </a:rPr>
              <a:t>in</a:t>
            </a:r>
            <a:r>
              <a:rPr lang="en-US" sz="800">
                <a:latin typeface="Calibri" panose="020F0502020204030204" pitchFamily="34" charset="0"/>
                <a:ea typeface="Calibri" panose="020F0502020204030204" pitchFamily="34" charset="0"/>
                <a:cs typeface="Times New Roman" panose="02020603050405020304" pitchFamily="18" charset="0"/>
              </a:rPr>
              <a:t> r.prev.side1 =&gt; </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            </a:t>
            </a:r>
            <a:r>
              <a:rPr lang="en-US" sz="800" b="1">
                <a:latin typeface="Calibri" panose="020F0502020204030204" pitchFamily="34" charset="0"/>
                <a:ea typeface="Calibri" panose="020F0502020204030204" pitchFamily="34" charset="0"/>
                <a:cs typeface="Times New Roman" panose="02020603050405020304" pitchFamily="18" charset="0"/>
              </a:rPr>
              <a:t>some</a:t>
            </a:r>
            <a:r>
              <a:rPr lang="en-US" sz="800">
                <a:latin typeface="Calibri" panose="020F0502020204030204" pitchFamily="34" charset="0"/>
                <a:ea typeface="Calibri" panose="020F0502020204030204" pitchFamily="34" charset="0"/>
                <a:cs typeface="Times New Roman" panose="02020603050405020304" pitchFamily="18" charset="0"/>
              </a:rPr>
              <a:t> i: r.prev.side1 - farmer | </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                (r.side1 = r.prev.side1 - farmer - i) </a:t>
            </a:r>
            <a:r>
              <a:rPr lang="en-US" sz="800" b="1">
                <a:latin typeface="Calibri" panose="020F0502020204030204" pitchFamily="34" charset="0"/>
                <a:ea typeface="Calibri" panose="020F0502020204030204" pitchFamily="34" charset="0"/>
                <a:cs typeface="Times New Roman" panose="02020603050405020304" pitchFamily="18" charset="0"/>
              </a:rPr>
              <a:t>and</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                (r.side2 = r.prev.side2 + farmer + i)</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800" b="1">
                <a:latin typeface="Calibri" panose="020F0502020204030204" pitchFamily="34" charset="0"/>
                <a:ea typeface="Calibri" panose="020F0502020204030204" pitchFamily="34" charset="0"/>
                <a:cs typeface="Times New Roman" panose="02020603050405020304" pitchFamily="18" charset="0"/>
              </a:rPr>
              <a:t>fact</a:t>
            </a:r>
            <a:r>
              <a:rPr lang="en-US" sz="800">
                <a:latin typeface="Calibri" panose="020F0502020204030204" pitchFamily="34" charset="0"/>
                <a:ea typeface="Calibri" panose="020F0502020204030204" pitchFamily="34" charset="0"/>
                <a:cs typeface="Times New Roman" panose="02020603050405020304" pitchFamily="18" charset="0"/>
              </a:rPr>
              <a:t> {</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    </a:t>
            </a:r>
            <a:r>
              <a:rPr lang="en-US" sz="800" b="1">
                <a:latin typeface="Calibri" panose="020F0502020204030204" pitchFamily="34" charset="0"/>
                <a:ea typeface="Calibri" panose="020F0502020204030204" pitchFamily="34" charset="0"/>
                <a:cs typeface="Times New Roman" panose="02020603050405020304" pitchFamily="18" charset="0"/>
              </a:rPr>
              <a:t>all</a:t>
            </a:r>
            <a:r>
              <a:rPr lang="en-US" sz="800">
                <a:latin typeface="Calibri" panose="020F0502020204030204" pitchFamily="34" charset="0"/>
                <a:ea typeface="Calibri" panose="020F0502020204030204" pitchFamily="34" charset="0"/>
                <a:cs typeface="Times New Roman" panose="02020603050405020304" pitchFamily="18" charset="0"/>
              </a:rPr>
              <a:t> r: River |</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        farmer </a:t>
            </a:r>
            <a:r>
              <a:rPr lang="en-US" sz="800" b="1">
                <a:latin typeface="Calibri" panose="020F0502020204030204" pitchFamily="34" charset="0"/>
                <a:ea typeface="Calibri" panose="020F0502020204030204" pitchFamily="34" charset="0"/>
                <a:cs typeface="Times New Roman" panose="02020603050405020304" pitchFamily="18" charset="0"/>
              </a:rPr>
              <a:t>in</a:t>
            </a:r>
            <a:r>
              <a:rPr lang="en-US" sz="800">
                <a:latin typeface="Calibri" panose="020F0502020204030204" pitchFamily="34" charset="0"/>
                <a:ea typeface="Calibri" panose="020F0502020204030204" pitchFamily="34" charset="0"/>
                <a:cs typeface="Times New Roman" panose="02020603050405020304" pitchFamily="18" charset="0"/>
              </a:rPr>
              <a:t> r.prev.side2 =&gt; </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            r.prev.side2 != farmer + goat + cabbage + wolf =&gt;</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                </a:t>
            </a:r>
            <a:r>
              <a:rPr lang="en-US" sz="800" b="1">
                <a:latin typeface="Calibri" panose="020F0502020204030204" pitchFamily="34" charset="0"/>
                <a:ea typeface="Calibri" panose="020F0502020204030204" pitchFamily="34" charset="0"/>
                <a:cs typeface="Times New Roman" panose="02020603050405020304" pitchFamily="18" charset="0"/>
              </a:rPr>
              <a:t>some</a:t>
            </a:r>
            <a:r>
              <a:rPr lang="en-US" sz="800">
                <a:latin typeface="Calibri" panose="020F0502020204030204" pitchFamily="34" charset="0"/>
                <a:ea typeface="Calibri" panose="020F0502020204030204" pitchFamily="34" charset="0"/>
                <a:cs typeface="Times New Roman" panose="02020603050405020304" pitchFamily="18" charset="0"/>
              </a:rPr>
              <a:t> i: r.prev.side2 - farmer | </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                    ((r.side2 = r.prev.side2 - farmer - i) </a:t>
            </a:r>
            <a:r>
              <a:rPr lang="en-US" sz="800" b="1">
                <a:latin typeface="Calibri" panose="020F0502020204030204" pitchFamily="34" charset="0"/>
                <a:ea typeface="Calibri" panose="020F0502020204030204" pitchFamily="34" charset="0"/>
                <a:cs typeface="Times New Roman" panose="02020603050405020304" pitchFamily="18" charset="0"/>
              </a:rPr>
              <a:t>and</a:t>
            </a:r>
            <a:r>
              <a:rPr lang="en-US" sz="800">
                <a:latin typeface="Calibri" panose="020F0502020204030204" pitchFamily="34" charset="0"/>
                <a:ea typeface="Calibri" panose="020F0502020204030204" pitchFamily="34" charset="0"/>
                <a:cs typeface="Times New Roman" panose="02020603050405020304" pitchFamily="18" charset="0"/>
              </a:rPr>
              <a:t> (r.side1 = r.prev.side1 + farmer + i)) </a:t>
            </a:r>
            <a:r>
              <a:rPr lang="en-US" sz="800" b="1">
                <a:latin typeface="Calibri" panose="020F0502020204030204" pitchFamily="34" charset="0"/>
                <a:ea typeface="Calibri" panose="020F0502020204030204" pitchFamily="34" charset="0"/>
                <a:cs typeface="Times New Roman" panose="02020603050405020304" pitchFamily="18" charset="0"/>
              </a:rPr>
              <a:t>or</a:t>
            </a:r>
            <a:r>
              <a:rPr lang="en-US" sz="800">
                <a:latin typeface="Calibri" panose="020F0502020204030204" pitchFamily="34" charset="0"/>
                <a:ea typeface="Calibri" panose="020F0502020204030204" pitchFamily="34" charset="0"/>
                <a:cs typeface="Times New Roman" panose="02020603050405020304" pitchFamily="18" charset="0"/>
              </a:rPr>
              <a:t> </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                    ((r.side2 = r.prev.side2 - farmer) </a:t>
            </a:r>
            <a:r>
              <a:rPr lang="en-US" sz="800" b="1">
                <a:latin typeface="Calibri" panose="020F0502020204030204" pitchFamily="34" charset="0"/>
                <a:ea typeface="Calibri" panose="020F0502020204030204" pitchFamily="34" charset="0"/>
                <a:cs typeface="Times New Roman" panose="02020603050405020304" pitchFamily="18" charset="0"/>
              </a:rPr>
              <a:t>and</a:t>
            </a:r>
            <a:r>
              <a:rPr lang="en-US" sz="800">
                <a:latin typeface="Calibri" panose="020F0502020204030204" pitchFamily="34" charset="0"/>
                <a:ea typeface="Calibri" panose="020F0502020204030204" pitchFamily="34" charset="0"/>
                <a:cs typeface="Times New Roman" panose="02020603050405020304" pitchFamily="18" charset="0"/>
              </a:rPr>
              <a:t> (r.side1 = r.prev.side1 + farmer))</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800" b="1">
                <a:latin typeface="Calibri" panose="020F0502020204030204" pitchFamily="34" charset="0"/>
                <a:ea typeface="Calibri" panose="020F0502020204030204" pitchFamily="34" charset="0"/>
                <a:cs typeface="Times New Roman" panose="02020603050405020304" pitchFamily="18" charset="0"/>
              </a:rPr>
              <a:t>fact</a:t>
            </a:r>
            <a:r>
              <a:rPr lang="en-US" sz="800">
                <a:latin typeface="Calibri" panose="020F0502020204030204" pitchFamily="34" charset="0"/>
                <a:ea typeface="Calibri" panose="020F0502020204030204" pitchFamily="34" charset="0"/>
                <a:cs typeface="Times New Roman" panose="02020603050405020304" pitchFamily="18" charset="0"/>
              </a:rPr>
              <a:t> {</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    </a:t>
            </a:r>
            <a:r>
              <a:rPr lang="en-US" sz="800" b="1">
                <a:latin typeface="Calibri" panose="020F0502020204030204" pitchFamily="34" charset="0"/>
                <a:ea typeface="Calibri" panose="020F0502020204030204" pitchFamily="34" charset="0"/>
                <a:cs typeface="Times New Roman" panose="02020603050405020304" pitchFamily="18" charset="0"/>
              </a:rPr>
              <a:t>all</a:t>
            </a:r>
            <a:r>
              <a:rPr lang="en-US" sz="800">
                <a:latin typeface="Calibri" panose="020F0502020204030204" pitchFamily="34" charset="0"/>
                <a:ea typeface="Calibri" panose="020F0502020204030204" pitchFamily="34" charset="0"/>
                <a:cs typeface="Times New Roman" panose="02020603050405020304" pitchFamily="18" charset="0"/>
              </a:rPr>
              <a:t> r: River - first |</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        r.prev.side2 = farmer + goat + cabbage + wolf =&gt;</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            (r.side2 = farmer + goat + cabbage + wolf) </a:t>
            </a:r>
            <a:r>
              <a:rPr lang="en-US" sz="800" b="1">
                <a:latin typeface="Calibri" panose="020F0502020204030204" pitchFamily="34" charset="0"/>
                <a:ea typeface="Calibri" panose="020F0502020204030204" pitchFamily="34" charset="0"/>
                <a:cs typeface="Times New Roman" panose="02020603050405020304" pitchFamily="18" charset="0"/>
              </a:rPr>
              <a:t>and</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            (r.side1 = </a:t>
            </a:r>
            <a:r>
              <a:rPr lang="en-US" sz="800" b="1">
                <a:latin typeface="Calibri" panose="020F0502020204030204" pitchFamily="34" charset="0"/>
                <a:ea typeface="Calibri" panose="020F0502020204030204" pitchFamily="34" charset="0"/>
                <a:cs typeface="Times New Roman" panose="02020603050405020304" pitchFamily="18" charset="0"/>
              </a:rPr>
              <a:t>none</a:t>
            </a:r>
            <a:r>
              <a:rPr lang="en-US" sz="800">
                <a:latin typeface="Calibri" panose="020F0502020204030204" pitchFamily="34" charset="0"/>
                <a:ea typeface="Calibri" panose="020F0502020204030204" pitchFamily="34" charset="0"/>
                <a:cs typeface="Times New Roman" panose="02020603050405020304" pitchFamily="18" charset="0"/>
              </a:rPr>
              <a:t>)</a:t>
            </a:r>
            <a:br>
              <a:rPr lang="en-US" sz="800">
                <a:latin typeface="Calibri" panose="020F0502020204030204" pitchFamily="34" charset="0"/>
                <a:ea typeface="Calibri" panose="020F0502020204030204" pitchFamily="34" charset="0"/>
                <a:cs typeface="Times New Roman" panose="02020603050405020304" pitchFamily="18" charset="0"/>
              </a:rPr>
            </a:br>
            <a:r>
              <a:rPr lang="en-US" sz="80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800" b="1">
                <a:latin typeface="Calibri" panose="020F0502020204030204" pitchFamily="34" charset="0"/>
                <a:ea typeface="Calibri" panose="020F0502020204030204" pitchFamily="34" charset="0"/>
                <a:cs typeface="Times New Roman" panose="02020603050405020304" pitchFamily="18" charset="0"/>
              </a:rPr>
              <a:t>run</a:t>
            </a:r>
            <a:r>
              <a:rPr lang="en-US" sz="800">
                <a:latin typeface="Calibri" panose="020F0502020204030204" pitchFamily="34" charset="0"/>
                <a:ea typeface="Calibri" panose="020F0502020204030204" pitchFamily="34" charset="0"/>
                <a:cs typeface="Times New Roman" panose="02020603050405020304" pitchFamily="18" charset="0"/>
              </a:rPr>
              <a:t> {} for 8</a:t>
            </a:r>
          </a:p>
        </p:txBody>
      </p:sp>
    </p:spTree>
    <p:extLst>
      <p:ext uri="{BB962C8B-B14F-4D97-AF65-F5344CB8AC3E}">
        <p14:creationId xmlns:p14="http://schemas.microsoft.com/office/powerpoint/2010/main" val="2337172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5C8A7-419B-4A6B-A54E-FEF79418F0E0}"/>
              </a:ext>
            </a:extLst>
          </p:cNvPr>
          <p:cNvSpPr>
            <a:spLocks noGrp="1"/>
          </p:cNvSpPr>
          <p:nvPr>
            <p:ph type="title"/>
          </p:nvPr>
        </p:nvSpPr>
        <p:spPr/>
        <p:txBody>
          <a:bodyPr/>
          <a:lstStyle/>
          <a:p>
            <a:r>
              <a:rPr lang="en-US"/>
              <a:t>Earlier I said this:</a:t>
            </a:r>
          </a:p>
        </p:txBody>
      </p:sp>
      <p:sp>
        <p:nvSpPr>
          <p:cNvPr id="3" name="TextBox 2">
            <a:extLst>
              <a:ext uri="{FF2B5EF4-FFF2-40B4-BE49-F238E27FC236}">
                <a16:creationId xmlns:a16="http://schemas.microsoft.com/office/drawing/2014/main" id="{E73E747E-4CB6-4818-A77E-0DD7E36070AD}"/>
              </a:ext>
            </a:extLst>
          </p:cNvPr>
          <p:cNvSpPr txBox="1"/>
          <p:nvPr/>
        </p:nvSpPr>
        <p:spPr>
          <a:xfrm>
            <a:off x="1549408" y="5509240"/>
            <a:ext cx="9093183" cy="830997"/>
          </a:xfrm>
          <a:prstGeom prst="rect">
            <a:avLst/>
          </a:prstGeom>
          <a:solidFill>
            <a:srgbClr val="FFFF00"/>
          </a:solidFill>
        </p:spPr>
        <p:txBody>
          <a:bodyPr wrap="square" rtlCol="0">
            <a:spAutoFit/>
          </a:bodyPr>
          <a:lstStyle/>
          <a:p>
            <a:r>
              <a:rPr lang="en-US" sz="2400"/>
              <a:t>As a first step, it’s okay to think of each River as an object with two fields. But that’s actually not correct. Let’s see what is actually correct.</a:t>
            </a:r>
          </a:p>
        </p:txBody>
      </p:sp>
      <p:sp>
        <p:nvSpPr>
          <p:cNvPr id="6" name="Rectangle 5">
            <a:extLst>
              <a:ext uri="{FF2B5EF4-FFF2-40B4-BE49-F238E27FC236}">
                <a16:creationId xmlns:a16="http://schemas.microsoft.com/office/drawing/2014/main" id="{86DA0CE2-18CC-4D94-BE1C-2CB5B80C58E7}"/>
              </a:ext>
            </a:extLst>
          </p:cNvPr>
          <p:cNvSpPr/>
          <p:nvPr/>
        </p:nvSpPr>
        <p:spPr>
          <a:xfrm>
            <a:off x="1069571" y="1690688"/>
            <a:ext cx="2671156" cy="1569660"/>
          </a:xfrm>
          <a:prstGeom prst="rect">
            <a:avLst/>
          </a:prstGeom>
        </p:spPr>
        <p:txBody>
          <a:bodyPr wrap="square">
            <a:spAutoFit/>
          </a:bodyPr>
          <a:lstStyle/>
          <a:p>
            <a:r>
              <a:rPr lang="en-US" sz="2400" b="1">
                <a:latin typeface="Calibri" panose="020F0502020204030204" pitchFamily="34" charset="0"/>
                <a:ea typeface="Calibri" panose="020F0502020204030204" pitchFamily="34" charset="0"/>
                <a:cs typeface="Times New Roman" panose="02020603050405020304" pitchFamily="18" charset="0"/>
              </a:rPr>
              <a:t>sig</a:t>
            </a:r>
            <a:r>
              <a:rPr lang="en-US" sz="2400">
                <a:latin typeface="Calibri" panose="020F0502020204030204" pitchFamily="34" charset="0"/>
                <a:ea typeface="Calibri" panose="020F0502020204030204" pitchFamily="34" charset="0"/>
                <a:cs typeface="Times New Roman" panose="02020603050405020304" pitchFamily="18" charset="0"/>
              </a:rPr>
              <a:t> River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side1: </a:t>
            </a:r>
            <a:r>
              <a:rPr lang="en-US" sz="2400" b="1">
                <a:latin typeface="Calibri" panose="020F0502020204030204" pitchFamily="34" charset="0"/>
                <a:ea typeface="Calibri" panose="020F0502020204030204" pitchFamily="34" charset="0"/>
                <a:cs typeface="Times New Roman" panose="02020603050405020304" pitchFamily="18" charset="0"/>
              </a:rPr>
              <a:t>set</a:t>
            </a:r>
            <a:r>
              <a:rPr lang="en-US" sz="2400">
                <a:latin typeface="Calibri" panose="020F0502020204030204" pitchFamily="34" charset="0"/>
                <a:ea typeface="Calibri" panose="020F0502020204030204" pitchFamily="34" charset="0"/>
                <a:cs typeface="Times New Roman" panose="02020603050405020304" pitchFamily="18" charset="0"/>
              </a:rPr>
              <a:t> Item,</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side2: </a:t>
            </a:r>
            <a:r>
              <a:rPr lang="en-US" sz="2400" b="1">
                <a:latin typeface="Calibri" panose="020F0502020204030204" pitchFamily="34" charset="0"/>
                <a:ea typeface="Calibri" panose="020F0502020204030204" pitchFamily="34" charset="0"/>
                <a:cs typeface="Times New Roman" panose="02020603050405020304" pitchFamily="18" charset="0"/>
              </a:rPr>
              <a:t>set</a:t>
            </a:r>
            <a:r>
              <a:rPr lang="en-US" sz="2400">
                <a:latin typeface="Calibri" panose="020F0502020204030204" pitchFamily="34" charset="0"/>
                <a:ea typeface="Calibri" panose="020F0502020204030204" pitchFamily="34" charset="0"/>
                <a:cs typeface="Times New Roman" panose="02020603050405020304" pitchFamily="18" charset="0"/>
              </a:rPr>
              <a:t> Item</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a:t>
            </a:r>
            <a:endParaRPr lang="en-US" sz="2400"/>
          </a:p>
        </p:txBody>
      </p:sp>
      <p:sp>
        <p:nvSpPr>
          <p:cNvPr id="7" name="Rectangle 6">
            <a:extLst>
              <a:ext uri="{FF2B5EF4-FFF2-40B4-BE49-F238E27FC236}">
                <a16:creationId xmlns:a16="http://schemas.microsoft.com/office/drawing/2014/main" id="{D136403F-33A5-44A7-92E1-75F7B65111E3}"/>
              </a:ext>
            </a:extLst>
          </p:cNvPr>
          <p:cNvSpPr/>
          <p:nvPr/>
        </p:nvSpPr>
        <p:spPr>
          <a:xfrm>
            <a:off x="1046709" y="3570248"/>
            <a:ext cx="10075719" cy="1938992"/>
          </a:xfrm>
          <a:prstGeom prst="rect">
            <a:avLst/>
          </a:prstGeom>
        </p:spPr>
        <p:txBody>
          <a:bodyPr wrap="square">
            <a:spAutoFit/>
          </a:bodyPr>
          <a:lstStyle/>
          <a:p>
            <a:r>
              <a:rPr lang="en-US" sz="2400" b="1">
                <a:solidFill>
                  <a:schemeClr val="bg1">
                    <a:lumMod val="75000"/>
                  </a:schemeClr>
                </a:solidFill>
                <a:latin typeface="Calibri" panose="020F0502020204030204" pitchFamily="34" charset="0"/>
                <a:ea typeface="Calibri" panose="020F0502020204030204" pitchFamily="34" charset="0"/>
                <a:cs typeface="Times New Roman" panose="02020603050405020304" pitchFamily="18" charset="0"/>
              </a:rPr>
              <a:t>sig</a:t>
            </a:r>
            <a:r>
              <a:rPr lang="en-US" sz="2400">
                <a:solidFill>
                  <a:schemeClr val="bg1">
                    <a:lumMod val="75000"/>
                  </a:schemeClr>
                </a:solidFill>
                <a:latin typeface="Calibri" panose="020F0502020204030204" pitchFamily="34" charset="0"/>
                <a:ea typeface="Calibri" panose="020F0502020204030204" pitchFamily="34" charset="0"/>
                <a:cs typeface="Times New Roman" panose="02020603050405020304" pitchFamily="18" charset="0"/>
              </a:rPr>
              <a:t> is a reserved word. It stands for signature. A </a:t>
            </a:r>
            <a:r>
              <a:rPr lang="en-US" sz="2400" i="1">
                <a:solidFill>
                  <a:schemeClr val="bg1">
                    <a:lumMod val="75000"/>
                  </a:schemeClr>
                </a:solidFill>
                <a:latin typeface="Calibri" panose="020F0502020204030204" pitchFamily="34" charset="0"/>
                <a:ea typeface="Calibri" panose="020F0502020204030204" pitchFamily="34" charset="0"/>
                <a:cs typeface="Times New Roman" panose="02020603050405020304" pitchFamily="18" charset="0"/>
              </a:rPr>
              <a:t>signature declaration</a:t>
            </a:r>
            <a:r>
              <a:rPr lang="en-US" sz="2400">
                <a:solidFill>
                  <a:schemeClr val="bg1">
                    <a:lumMod val="75000"/>
                  </a:schemeClr>
                </a:solidFill>
                <a:latin typeface="Calibri" panose="020F0502020204030204" pitchFamily="34" charset="0"/>
                <a:ea typeface="Calibri" panose="020F0502020204030204" pitchFamily="34" charset="0"/>
                <a:cs typeface="Times New Roman" panose="02020603050405020304" pitchFamily="18" charset="0"/>
              </a:rPr>
              <a:t> defines a set. In this case the signature defines a set of River snapshots. </a:t>
            </a:r>
            <a:r>
              <a:rPr lang="en-US" sz="2400">
                <a:latin typeface="Calibri" panose="020F0502020204030204" pitchFamily="34" charset="0"/>
                <a:ea typeface="Calibri" panose="020F0502020204030204" pitchFamily="34" charset="0"/>
                <a:cs typeface="Times New Roman" panose="02020603050405020304" pitchFamily="18" charset="0"/>
              </a:rPr>
              <a:t>You can think of a River snapshot as an object (in the object-oriented sense). The object has two </a:t>
            </a:r>
            <a:r>
              <a:rPr lang="en-US" sz="2400" i="1">
                <a:latin typeface="Calibri" panose="020F0502020204030204" pitchFamily="34" charset="0"/>
                <a:ea typeface="Calibri" panose="020F0502020204030204" pitchFamily="34" charset="0"/>
                <a:cs typeface="Times New Roman" panose="02020603050405020304" pitchFamily="18" charset="0"/>
              </a:rPr>
              <a:t>fields</a:t>
            </a:r>
            <a:r>
              <a:rPr lang="en-US" sz="2400">
                <a:latin typeface="Calibri" panose="020F0502020204030204" pitchFamily="34" charset="0"/>
                <a:ea typeface="Calibri" panose="020F0502020204030204" pitchFamily="34" charset="0"/>
                <a:cs typeface="Times New Roman" panose="02020603050405020304" pitchFamily="18" charset="0"/>
              </a:rPr>
              <a:t> called </a:t>
            </a:r>
            <a:r>
              <a:rPr lang="en-US" sz="2400">
                <a:latin typeface="Courier New" panose="02070309020205020404" pitchFamily="49" charset="0"/>
                <a:ea typeface="Calibri" panose="020F0502020204030204" pitchFamily="34" charset="0"/>
              </a:rPr>
              <a:t>side1</a:t>
            </a:r>
            <a:r>
              <a:rPr lang="en-US" sz="2400">
                <a:latin typeface="Calibri" panose="020F0502020204030204" pitchFamily="34" charset="0"/>
                <a:ea typeface="Calibri" panose="020F0502020204030204" pitchFamily="34" charset="0"/>
                <a:cs typeface="Times New Roman" panose="02020603050405020304" pitchFamily="18" charset="0"/>
              </a:rPr>
              <a:t> and </a:t>
            </a:r>
            <a:r>
              <a:rPr lang="en-US" sz="2400">
                <a:latin typeface="Courier New" panose="02070309020205020404" pitchFamily="49" charset="0"/>
                <a:ea typeface="Calibri" panose="020F0502020204030204" pitchFamily="34" charset="0"/>
              </a:rPr>
              <a:t>side2</a:t>
            </a: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a:latin typeface="Courier New" panose="02070309020205020404" pitchFamily="49" charset="0"/>
                <a:ea typeface="Calibri" panose="020F0502020204030204" pitchFamily="34" charset="0"/>
              </a:rPr>
              <a:t>side1</a:t>
            </a:r>
            <a:r>
              <a:rPr lang="en-US" sz="2400">
                <a:latin typeface="Calibri" panose="020F0502020204030204" pitchFamily="34" charset="0"/>
                <a:ea typeface="Calibri" panose="020F0502020204030204" pitchFamily="34" charset="0"/>
                <a:cs typeface="Times New Roman" panose="02020603050405020304" pitchFamily="18" charset="0"/>
              </a:rPr>
              <a:t> holds the items on the starting side of the river. </a:t>
            </a:r>
            <a:r>
              <a:rPr lang="en-US" sz="2400">
                <a:latin typeface="Courier New" panose="02070309020205020404" pitchFamily="49" charset="0"/>
                <a:ea typeface="Calibri" panose="020F0502020204030204" pitchFamily="34" charset="0"/>
              </a:rPr>
              <a:t>side2</a:t>
            </a:r>
            <a:r>
              <a:rPr lang="en-US" sz="2400">
                <a:latin typeface="Calibri" panose="020F0502020204030204" pitchFamily="34" charset="0"/>
                <a:ea typeface="Calibri" panose="020F0502020204030204" pitchFamily="34" charset="0"/>
                <a:cs typeface="Times New Roman" panose="02020603050405020304" pitchFamily="18" charset="0"/>
              </a:rPr>
              <a:t> holds the items on the destination side of the River.</a:t>
            </a:r>
            <a:endParaRPr lang="en-US" sz="2400"/>
          </a:p>
        </p:txBody>
      </p:sp>
    </p:spTree>
    <p:extLst>
      <p:ext uri="{BB962C8B-B14F-4D97-AF65-F5344CB8AC3E}">
        <p14:creationId xmlns:p14="http://schemas.microsoft.com/office/powerpoint/2010/main" val="921354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34E0-AFF2-4B70-B9E3-224304FF3D91}"/>
              </a:ext>
            </a:extLst>
          </p:cNvPr>
          <p:cNvSpPr>
            <a:spLocks noGrp="1"/>
          </p:cNvSpPr>
          <p:nvPr>
            <p:ph type="title"/>
          </p:nvPr>
        </p:nvSpPr>
        <p:spPr/>
        <p:txBody>
          <a:bodyPr/>
          <a:lstStyle/>
          <a:p>
            <a:r>
              <a:rPr lang="en-US"/>
              <a:t>Everything is a set</a:t>
            </a:r>
          </a:p>
        </p:txBody>
      </p:sp>
      <p:sp>
        <p:nvSpPr>
          <p:cNvPr id="4" name="TextBox 3">
            <a:extLst>
              <a:ext uri="{FF2B5EF4-FFF2-40B4-BE49-F238E27FC236}">
                <a16:creationId xmlns:a16="http://schemas.microsoft.com/office/drawing/2014/main" id="{E4DFF9D6-F308-4650-B9A8-8DB8C9752701}"/>
              </a:ext>
            </a:extLst>
          </p:cNvPr>
          <p:cNvSpPr txBox="1"/>
          <p:nvPr/>
        </p:nvSpPr>
        <p:spPr>
          <a:xfrm>
            <a:off x="1069572" y="3707477"/>
            <a:ext cx="9138458" cy="461665"/>
          </a:xfrm>
          <a:prstGeom prst="rect">
            <a:avLst/>
          </a:prstGeom>
          <a:noFill/>
        </p:spPr>
        <p:txBody>
          <a:bodyPr wrap="square" rtlCol="0">
            <a:spAutoFit/>
          </a:bodyPr>
          <a:lstStyle/>
          <a:p>
            <a:r>
              <a:rPr lang="en-US" sz="2400"/>
              <a:t>River: { River0, River1, River2, River3, River4, River5, River6, River7 }</a:t>
            </a:r>
          </a:p>
        </p:txBody>
      </p:sp>
      <p:sp>
        <p:nvSpPr>
          <p:cNvPr id="5" name="Rectangle 4">
            <a:extLst>
              <a:ext uri="{FF2B5EF4-FFF2-40B4-BE49-F238E27FC236}">
                <a16:creationId xmlns:a16="http://schemas.microsoft.com/office/drawing/2014/main" id="{86831D1D-5159-4BE3-B2AE-D7932A182B7A}"/>
              </a:ext>
            </a:extLst>
          </p:cNvPr>
          <p:cNvSpPr/>
          <p:nvPr/>
        </p:nvSpPr>
        <p:spPr>
          <a:xfrm>
            <a:off x="1069571" y="1690688"/>
            <a:ext cx="2671156" cy="1569660"/>
          </a:xfrm>
          <a:prstGeom prst="rect">
            <a:avLst/>
          </a:prstGeom>
        </p:spPr>
        <p:txBody>
          <a:bodyPr wrap="square">
            <a:spAutoFit/>
          </a:bodyPr>
          <a:lstStyle/>
          <a:p>
            <a:r>
              <a:rPr lang="en-US" sz="2400" b="1">
                <a:latin typeface="Calibri" panose="020F0502020204030204" pitchFamily="34" charset="0"/>
                <a:ea typeface="Calibri" panose="020F0502020204030204" pitchFamily="34" charset="0"/>
                <a:cs typeface="Times New Roman" panose="02020603050405020304" pitchFamily="18" charset="0"/>
              </a:rPr>
              <a:t>sig</a:t>
            </a:r>
            <a:r>
              <a:rPr lang="en-US" sz="2400">
                <a:latin typeface="Calibri" panose="020F0502020204030204" pitchFamily="34" charset="0"/>
                <a:ea typeface="Calibri" panose="020F0502020204030204" pitchFamily="34" charset="0"/>
                <a:cs typeface="Times New Roman" panose="02020603050405020304" pitchFamily="18" charset="0"/>
              </a:rPr>
              <a:t> River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side1: </a:t>
            </a:r>
            <a:r>
              <a:rPr lang="en-US" sz="2400" b="1">
                <a:latin typeface="Calibri" panose="020F0502020204030204" pitchFamily="34" charset="0"/>
                <a:ea typeface="Calibri" panose="020F0502020204030204" pitchFamily="34" charset="0"/>
                <a:cs typeface="Times New Roman" panose="02020603050405020304" pitchFamily="18" charset="0"/>
              </a:rPr>
              <a:t>set</a:t>
            </a:r>
            <a:r>
              <a:rPr lang="en-US" sz="2400">
                <a:latin typeface="Calibri" panose="020F0502020204030204" pitchFamily="34" charset="0"/>
                <a:ea typeface="Calibri" panose="020F0502020204030204" pitchFamily="34" charset="0"/>
                <a:cs typeface="Times New Roman" panose="02020603050405020304" pitchFamily="18" charset="0"/>
              </a:rPr>
              <a:t> Item,</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side2: </a:t>
            </a:r>
            <a:r>
              <a:rPr lang="en-US" sz="2400" b="1">
                <a:latin typeface="Calibri" panose="020F0502020204030204" pitchFamily="34" charset="0"/>
                <a:ea typeface="Calibri" panose="020F0502020204030204" pitchFamily="34" charset="0"/>
                <a:cs typeface="Times New Roman" panose="02020603050405020304" pitchFamily="18" charset="0"/>
              </a:rPr>
              <a:t>set</a:t>
            </a:r>
            <a:r>
              <a:rPr lang="en-US" sz="2400">
                <a:latin typeface="Calibri" panose="020F0502020204030204" pitchFamily="34" charset="0"/>
                <a:ea typeface="Calibri" panose="020F0502020204030204" pitchFamily="34" charset="0"/>
                <a:cs typeface="Times New Roman" panose="02020603050405020304" pitchFamily="18" charset="0"/>
              </a:rPr>
              <a:t> Item</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a:t>
            </a:r>
            <a:endParaRPr lang="en-US" sz="2400"/>
          </a:p>
        </p:txBody>
      </p:sp>
    </p:spTree>
    <p:extLst>
      <p:ext uri="{BB962C8B-B14F-4D97-AF65-F5344CB8AC3E}">
        <p14:creationId xmlns:p14="http://schemas.microsoft.com/office/powerpoint/2010/main" val="21606698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58F620-9CB2-40A1-BF27-0DD8D8A10AC2}"/>
              </a:ext>
            </a:extLst>
          </p:cNvPr>
          <p:cNvSpPr txBox="1"/>
          <p:nvPr/>
        </p:nvSpPr>
        <p:spPr>
          <a:xfrm>
            <a:off x="1069571" y="4985603"/>
            <a:ext cx="8766952" cy="1200329"/>
          </a:xfrm>
          <a:prstGeom prst="rect">
            <a:avLst/>
          </a:prstGeom>
          <a:solidFill>
            <a:srgbClr val="FFFF00"/>
          </a:solidFill>
        </p:spPr>
        <p:txBody>
          <a:bodyPr wrap="none" rtlCol="0">
            <a:spAutoFit/>
          </a:bodyPr>
          <a:lstStyle/>
          <a:p>
            <a:r>
              <a:rPr lang="en-US" sz="2400"/>
              <a:t>Question: Why 8 members in the River set?</a:t>
            </a:r>
          </a:p>
          <a:p>
            <a:endParaRPr lang="en-US" sz="2400"/>
          </a:p>
          <a:p>
            <a:r>
              <a:rPr lang="en-US" sz="2400"/>
              <a:t>Answer: Because the </a:t>
            </a:r>
            <a:r>
              <a:rPr lang="en-US" sz="2400" b="1"/>
              <a:t>run</a:t>
            </a:r>
            <a:r>
              <a:rPr lang="en-US" sz="2400"/>
              <a:t> command specified 8 members: </a:t>
            </a:r>
            <a:r>
              <a:rPr lang="en-US" sz="2400" b="1"/>
              <a:t>run</a:t>
            </a:r>
            <a:r>
              <a:rPr lang="en-US" sz="2400"/>
              <a:t> {} </a:t>
            </a:r>
            <a:r>
              <a:rPr lang="en-US" sz="2400" b="1"/>
              <a:t>for</a:t>
            </a:r>
            <a:r>
              <a:rPr lang="en-US" sz="2400"/>
              <a:t> 8</a:t>
            </a:r>
          </a:p>
        </p:txBody>
      </p:sp>
      <p:sp>
        <p:nvSpPr>
          <p:cNvPr id="7" name="TextBox 6">
            <a:extLst>
              <a:ext uri="{FF2B5EF4-FFF2-40B4-BE49-F238E27FC236}">
                <a16:creationId xmlns:a16="http://schemas.microsoft.com/office/drawing/2014/main" id="{489EF08B-1B56-4803-B372-6B36B9B30424}"/>
              </a:ext>
            </a:extLst>
          </p:cNvPr>
          <p:cNvSpPr txBox="1"/>
          <p:nvPr/>
        </p:nvSpPr>
        <p:spPr>
          <a:xfrm>
            <a:off x="1069572" y="3707477"/>
            <a:ext cx="9138458" cy="461665"/>
          </a:xfrm>
          <a:prstGeom prst="rect">
            <a:avLst/>
          </a:prstGeom>
          <a:noFill/>
        </p:spPr>
        <p:txBody>
          <a:bodyPr wrap="square" rtlCol="0">
            <a:spAutoFit/>
          </a:bodyPr>
          <a:lstStyle/>
          <a:p>
            <a:r>
              <a:rPr lang="en-US" sz="2400"/>
              <a:t>River: { River0, River1, River2, River3, River4, River5, River6, River7 }</a:t>
            </a:r>
          </a:p>
        </p:txBody>
      </p:sp>
      <p:sp>
        <p:nvSpPr>
          <p:cNvPr id="8" name="Rectangle 7">
            <a:extLst>
              <a:ext uri="{FF2B5EF4-FFF2-40B4-BE49-F238E27FC236}">
                <a16:creationId xmlns:a16="http://schemas.microsoft.com/office/drawing/2014/main" id="{6287E6CA-7B88-4D4E-AD61-B222BF6F7C61}"/>
              </a:ext>
            </a:extLst>
          </p:cNvPr>
          <p:cNvSpPr/>
          <p:nvPr/>
        </p:nvSpPr>
        <p:spPr>
          <a:xfrm>
            <a:off x="1069571" y="1690688"/>
            <a:ext cx="2671156" cy="1569660"/>
          </a:xfrm>
          <a:prstGeom prst="rect">
            <a:avLst/>
          </a:prstGeom>
        </p:spPr>
        <p:txBody>
          <a:bodyPr wrap="square">
            <a:spAutoFit/>
          </a:bodyPr>
          <a:lstStyle/>
          <a:p>
            <a:r>
              <a:rPr lang="en-US" sz="2400" b="1">
                <a:latin typeface="Calibri" panose="020F0502020204030204" pitchFamily="34" charset="0"/>
                <a:ea typeface="Calibri" panose="020F0502020204030204" pitchFamily="34" charset="0"/>
                <a:cs typeface="Times New Roman" panose="02020603050405020304" pitchFamily="18" charset="0"/>
              </a:rPr>
              <a:t>sig</a:t>
            </a:r>
            <a:r>
              <a:rPr lang="en-US" sz="2400">
                <a:latin typeface="Calibri" panose="020F0502020204030204" pitchFamily="34" charset="0"/>
                <a:ea typeface="Calibri" panose="020F0502020204030204" pitchFamily="34" charset="0"/>
                <a:cs typeface="Times New Roman" panose="02020603050405020304" pitchFamily="18" charset="0"/>
              </a:rPr>
              <a:t> River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side1: </a:t>
            </a:r>
            <a:r>
              <a:rPr lang="en-US" sz="2400" b="1">
                <a:latin typeface="Calibri" panose="020F0502020204030204" pitchFamily="34" charset="0"/>
                <a:ea typeface="Calibri" panose="020F0502020204030204" pitchFamily="34" charset="0"/>
                <a:cs typeface="Times New Roman" panose="02020603050405020304" pitchFamily="18" charset="0"/>
              </a:rPr>
              <a:t>set</a:t>
            </a:r>
            <a:r>
              <a:rPr lang="en-US" sz="2400">
                <a:latin typeface="Calibri" panose="020F0502020204030204" pitchFamily="34" charset="0"/>
                <a:ea typeface="Calibri" panose="020F0502020204030204" pitchFamily="34" charset="0"/>
                <a:cs typeface="Times New Roman" panose="02020603050405020304" pitchFamily="18" charset="0"/>
              </a:rPr>
              <a:t> Item,</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side2: </a:t>
            </a:r>
            <a:r>
              <a:rPr lang="en-US" sz="2400" b="1">
                <a:latin typeface="Calibri" panose="020F0502020204030204" pitchFamily="34" charset="0"/>
                <a:ea typeface="Calibri" panose="020F0502020204030204" pitchFamily="34" charset="0"/>
                <a:cs typeface="Times New Roman" panose="02020603050405020304" pitchFamily="18" charset="0"/>
              </a:rPr>
              <a:t>set</a:t>
            </a:r>
            <a:r>
              <a:rPr lang="en-US" sz="2400">
                <a:latin typeface="Calibri" panose="020F0502020204030204" pitchFamily="34" charset="0"/>
                <a:ea typeface="Calibri" panose="020F0502020204030204" pitchFamily="34" charset="0"/>
                <a:cs typeface="Times New Roman" panose="02020603050405020304" pitchFamily="18" charset="0"/>
              </a:rPr>
              <a:t> Item</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a:t>
            </a:r>
            <a:endParaRPr lang="en-US" sz="2400"/>
          </a:p>
        </p:txBody>
      </p:sp>
    </p:spTree>
    <p:extLst>
      <p:ext uri="{BB962C8B-B14F-4D97-AF65-F5344CB8AC3E}">
        <p14:creationId xmlns:p14="http://schemas.microsoft.com/office/powerpoint/2010/main" val="1646487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A240-0DBC-4222-A1F3-C2C4553F43EC}"/>
              </a:ext>
            </a:extLst>
          </p:cNvPr>
          <p:cNvSpPr>
            <a:spLocks noGrp="1"/>
          </p:cNvSpPr>
          <p:nvPr>
            <p:ph type="title"/>
          </p:nvPr>
        </p:nvSpPr>
        <p:spPr/>
        <p:txBody>
          <a:bodyPr/>
          <a:lstStyle/>
          <a:p>
            <a:r>
              <a:rPr lang="en-US"/>
              <a:t>Here’s how we will proceed</a:t>
            </a:r>
          </a:p>
        </p:txBody>
      </p:sp>
      <p:sp>
        <p:nvSpPr>
          <p:cNvPr id="3" name="Content Placeholder 2">
            <a:extLst>
              <a:ext uri="{FF2B5EF4-FFF2-40B4-BE49-F238E27FC236}">
                <a16:creationId xmlns:a16="http://schemas.microsoft.com/office/drawing/2014/main" id="{4ADB88FC-0637-46B0-8EE0-0E8BBBA5AAA4}"/>
              </a:ext>
            </a:extLst>
          </p:cNvPr>
          <p:cNvSpPr>
            <a:spLocks noGrp="1"/>
          </p:cNvSpPr>
          <p:nvPr>
            <p:ph idx="1"/>
          </p:nvPr>
        </p:nvSpPr>
        <p:spPr/>
        <p:txBody>
          <a:bodyPr/>
          <a:lstStyle/>
          <a:p>
            <a:pPr>
              <a:lnSpc>
                <a:spcPct val="100000"/>
              </a:lnSpc>
            </a:pPr>
            <a:r>
              <a:rPr lang="en-US"/>
              <a:t>We will solve the problem by modeling the system in Alloy and using the Alloy Analyzer to find a solution.</a:t>
            </a:r>
          </a:p>
        </p:txBody>
      </p:sp>
    </p:spTree>
    <p:extLst>
      <p:ext uri="{BB962C8B-B14F-4D97-AF65-F5344CB8AC3E}">
        <p14:creationId xmlns:p14="http://schemas.microsoft.com/office/powerpoint/2010/main" val="26982388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879512-5639-44CD-A4C2-07D8D48E90B6}"/>
              </a:ext>
            </a:extLst>
          </p:cNvPr>
          <p:cNvSpPr/>
          <p:nvPr/>
        </p:nvSpPr>
        <p:spPr>
          <a:xfrm>
            <a:off x="919942" y="277524"/>
            <a:ext cx="2671156" cy="1569660"/>
          </a:xfrm>
          <a:prstGeom prst="rect">
            <a:avLst/>
          </a:prstGeom>
          <a:ln>
            <a:solidFill>
              <a:schemeClr val="bg1">
                <a:lumMod val="75000"/>
              </a:schemeClr>
            </a:solidFill>
          </a:ln>
        </p:spPr>
        <p:txBody>
          <a:bodyPr wrap="square">
            <a:spAutoFit/>
          </a:bodyPr>
          <a:lstStyle/>
          <a:p>
            <a:r>
              <a:rPr lang="en-US" sz="2400" b="1">
                <a:latin typeface="Calibri" panose="020F0502020204030204" pitchFamily="34" charset="0"/>
                <a:ea typeface="Calibri" panose="020F0502020204030204" pitchFamily="34" charset="0"/>
                <a:cs typeface="Times New Roman" panose="02020603050405020304" pitchFamily="18" charset="0"/>
              </a:rPr>
              <a:t>sig</a:t>
            </a:r>
            <a:r>
              <a:rPr lang="en-US" sz="2400">
                <a:latin typeface="Calibri" panose="020F0502020204030204" pitchFamily="34" charset="0"/>
                <a:ea typeface="Calibri" panose="020F0502020204030204" pitchFamily="34" charset="0"/>
                <a:cs typeface="Times New Roman" panose="02020603050405020304" pitchFamily="18" charset="0"/>
              </a:rPr>
              <a:t> River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side1: </a:t>
            </a:r>
            <a:r>
              <a:rPr lang="en-US" sz="2400" b="1">
                <a:latin typeface="Calibri" panose="020F0502020204030204" pitchFamily="34" charset="0"/>
                <a:ea typeface="Calibri" panose="020F0502020204030204" pitchFamily="34" charset="0"/>
                <a:cs typeface="Times New Roman" panose="02020603050405020304" pitchFamily="18" charset="0"/>
              </a:rPr>
              <a:t>set</a:t>
            </a:r>
            <a:r>
              <a:rPr lang="en-US" sz="2400">
                <a:latin typeface="Calibri" panose="020F0502020204030204" pitchFamily="34" charset="0"/>
                <a:ea typeface="Calibri" panose="020F0502020204030204" pitchFamily="34" charset="0"/>
                <a:cs typeface="Times New Roman" panose="02020603050405020304" pitchFamily="18" charset="0"/>
              </a:rPr>
              <a:t> Item,</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side2: </a:t>
            </a:r>
            <a:r>
              <a:rPr lang="en-US" sz="2400" b="1">
                <a:latin typeface="Calibri" panose="020F0502020204030204" pitchFamily="34" charset="0"/>
                <a:ea typeface="Calibri" panose="020F0502020204030204" pitchFamily="34" charset="0"/>
                <a:cs typeface="Times New Roman" panose="02020603050405020304" pitchFamily="18" charset="0"/>
              </a:rPr>
              <a:t>set</a:t>
            </a:r>
            <a:r>
              <a:rPr lang="en-US" sz="2400">
                <a:latin typeface="Calibri" panose="020F0502020204030204" pitchFamily="34" charset="0"/>
                <a:ea typeface="Calibri" panose="020F0502020204030204" pitchFamily="34" charset="0"/>
                <a:cs typeface="Times New Roman" panose="02020603050405020304" pitchFamily="18" charset="0"/>
              </a:rPr>
              <a:t> Item</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a:t>
            </a:r>
            <a:endParaRPr lang="en-US" sz="2400"/>
          </a:p>
        </p:txBody>
      </p:sp>
      <p:sp>
        <p:nvSpPr>
          <p:cNvPr id="2" name="TextBox 1">
            <a:extLst>
              <a:ext uri="{FF2B5EF4-FFF2-40B4-BE49-F238E27FC236}">
                <a16:creationId xmlns:a16="http://schemas.microsoft.com/office/drawing/2014/main" id="{FF5A3DD0-BB03-47C4-BAE3-0DEE5A1F0831}"/>
              </a:ext>
            </a:extLst>
          </p:cNvPr>
          <p:cNvSpPr txBox="1"/>
          <p:nvPr/>
        </p:nvSpPr>
        <p:spPr>
          <a:xfrm>
            <a:off x="770313" y="3192445"/>
            <a:ext cx="9304713" cy="1200329"/>
          </a:xfrm>
          <a:prstGeom prst="rect">
            <a:avLst/>
          </a:prstGeom>
          <a:noFill/>
        </p:spPr>
        <p:txBody>
          <a:bodyPr wrap="square" rtlCol="0">
            <a:spAutoFit/>
          </a:bodyPr>
          <a:lstStyle/>
          <a:p>
            <a:r>
              <a:rPr lang="en-US" sz="2400"/>
              <a:t>side1: { (River0, farmer), (River0, cabbage), (River0, goat), </a:t>
            </a:r>
            <a:br>
              <a:rPr lang="en-US" sz="2400"/>
            </a:br>
            <a:r>
              <a:rPr lang="en-US" sz="2400"/>
              <a:t> 	 (River0, wolf), (River1, cabbage), (River1, wolf), </a:t>
            </a:r>
            <a:br>
              <a:rPr lang="en-US" sz="2400"/>
            </a:br>
            <a:r>
              <a:rPr lang="en-US" sz="2400"/>
              <a:t> 	 (River2, farmer), (River2, cabbage), (River2, wolf) … }</a:t>
            </a:r>
          </a:p>
        </p:txBody>
      </p:sp>
      <p:sp>
        <p:nvSpPr>
          <p:cNvPr id="6" name="TextBox 5">
            <a:extLst>
              <a:ext uri="{FF2B5EF4-FFF2-40B4-BE49-F238E27FC236}">
                <a16:creationId xmlns:a16="http://schemas.microsoft.com/office/drawing/2014/main" id="{5EFE31FE-17B9-4EA9-987A-AC2C148062A8}"/>
              </a:ext>
            </a:extLst>
          </p:cNvPr>
          <p:cNvSpPr txBox="1"/>
          <p:nvPr/>
        </p:nvSpPr>
        <p:spPr>
          <a:xfrm>
            <a:off x="770313" y="4834572"/>
            <a:ext cx="8988829" cy="1569660"/>
          </a:xfrm>
          <a:prstGeom prst="rect">
            <a:avLst/>
          </a:prstGeom>
          <a:noFill/>
        </p:spPr>
        <p:txBody>
          <a:bodyPr wrap="square" rtlCol="0">
            <a:spAutoFit/>
          </a:bodyPr>
          <a:lstStyle/>
          <a:p>
            <a:r>
              <a:rPr lang="en-US" sz="2400"/>
              <a:t>side2: { (River1, farmer), (River1, goat), (River2, goat), </a:t>
            </a:r>
            <a:br>
              <a:rPr lang="en-US" sz="2400"/>
            </a:br>
            <a:r>
              <a:rPr lang="en-US" sz="2400"/>
              <a:t> 	 (River3, farmer), (River3, goat), (River3, wolf), …, </a:t>
            </a:r>
            <a:br>
              <a:rPr lang="en-US" sz="2400"/>
            </a:br>
            <a:r>
              <a:rPr lang="en-US" sz="2400"/>
              <a:t> 	 (River7, farmer), (River7, cabbage), (River7, goat), </a:t>
            </a:r>
            <a:br>
              <a:rPr lang="en-US" sz="2400"/>
            </a:br>
            <a:r>
              <a:rPr lang="en-US" sz="2400"/>
              <a:t> 	 (River7, wolf) }</a:t>
            </a:r>
          </a:p>
        </p:txBody>
      </p:sp>
      <p:sp>
        <p:nvSpPr>
          <p:cNvPr id="7" name="TextBox 6">
            <a:extLst>
              <a:ext uri="{FF2B5EF4-FFF2-40B4-BE49-F238E27FC236}">
                <a16:creationId xmlns:a16="http://schemas.microsoft.com/office/drawing/2014/main" id="{1F314AEF-965A-4F37-9C76-5F974652B6A6}"/>
              </a:ext>
            </a:extLst>
          </p:cNvPr>
          <p:cNvSpPr txBox="1"/>
          <p:nvPr/>
        </p:nvSpPr>
        <p:spPr>
          <a:xfrm>
            <a:off x="770313" y="2288982"/>
            <a:ext cx="9138458" cy="461665"/>
          </a:xfrm>
          <a:prstGeom prst="rect">
            <a:avLst/>
          </a:prstGeom>
          <a:noFill/>
        </p:spPr>
        <p:txBody>
          <a:bodyPr wrap="square" rtlCol="0">
            <a:spAutoFit/>
          </a:bodyPr>
          <a:lstStyle/>
          <a:p>
            <a:r>
              <a:rPr lang="en-US" sz="2400"/>
              <a:t>River: { River0, River1, River2, River3, River4, River5, River6, River7 }</a:t>
            </a:r>
          </a:p>
        </p:txBody>
      </p:sp>
    </p:spTree>
    <p:extLst>
      <p:ext uri="{BB962C8B-B14F-4D97-AF65-F5344CB8AC3E}">
        <p14:creationId xmlns:p14="http://schemas.microsoft.com/office/powerpoint/2010/main" val="20420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E5D2-42D4-44A1-B101-40897A0D78A2}"/>
              </a:ext>
            </a:extLst>
          </p:cNvPr>
          <p:cNvSpPr>
            <a:spLocks noGrp="1"/>
          </p:cNvSpPr>
          <p:nvPr>
            <p:ph type="title"/>
          </p:nvPr>
        </p:nvSpPr>
        <p:spPr/>
        <p:txBody>
          <a:bodyPr/>
          <a:lstStyle/>
          <a:p>
            <a:r>
              <a:rPr lang="en-US"/>
              <a:t>Alternate depiction of the sets</a:t>
            </a:r>
          </a:p>
        </p:txBody>
      </p:sp>
      <p:sp>
        <p:nvSpPr>
          <p:cNvPr id="3" name="Rectangle 2">
            <a:extLst>
              <a:ext uri="{FF2B5EF4-FFF2-40B4-BE49-F238E27FC236}">
                <a16:creationId xmlns:a16="http://schemas.microsoft.com/office/drawing/2014/main" id="{FD55AB3B-8DE5-47CA-A0D2-AA0D9411998A}"/>
              </a:ext>
            </a:extLst>
          </p:cNvPr>
          <p:cNvSpPr/>
          <p:nvPr/>
        </p:nvSpPr>
        <p:spPr>
          <a:xfrm>
            <a:off x="1330037" y="1961804"/>
            <a:ext cx="1429789" cy="44888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4" name="Rectangle 3">
            <a:extLst>
              <a:ext uri="{FF2B5EF4-FFF2-40B4-BE49-F238E27FC236}">
                <a16:creationId xmlns:a16="http://schemas.microsoft.com/office/drawing/2014/main" id="{62F3D532-2FF0-4609-81FA-7562E37884E0}"/>
              </a:ext>
            </a:extLst>
          </p:cNvPr>
          <p:cNvSpPr/>
          <p:nvPr/>
        </p:nvSpPr>
        <p:spPr>
          <a:xfrm>
            <a:off x="1330037" y="2410691"/>
            <a:ext cx="1429789" cy="44888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5" name="Rectangle 4">
            <a:extLst>
              <a:ext uri="{FF2B5EF4-FFF2-40B4-BE49-F238E27FC236}">
                <a16:creationId xmlns:a16="http://schemas.microsoft.com/office/drawing/2014/main" id="{17FFCF65-B349-4750-9BCA-392CF20E58E8}"/>
              </a:ext>
            </a:extLst>
          </p:cNvPr>
          <p:cNvSpPr/>
          <p:nvPr/>
        </p:nvSpPr>
        <p:spPr>
          <a:xfrm>
            <a:off x="1330037" y="2859578"/>
            <a:ext cx="1429789" cy="44888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River2</a:t>
            </a:r>
          </a:p>
        </p:txBody>
      </p:sp>
      <p:sp>
        <p:nvSpPr>
          <p:cNvPr id="6" name="Rectangle 5">
            <a:extLst>
              <a:ext uri="{FF2B5EF4-FFF2-40B4-BE49-F238E27FC236}">
                <a16:creationId xmlns:a16="http://schemas.microsoft.com/office/drawing/2014/main" id="{0AFD0004-22A5-4C8E-9D4A-FF38482EF58C}"/>
              </a:ext>
            </a:extLst>
          </p:cNvPr>
          <p:cNvSpPr/>
          <p:nvPr/>
        </p:nvSpPr>
        <p:spPr>
          <a:xfrm>
            <a:off x="1330037" y="3308465"/>
            <a:ext cx="1429789" cy="448887"/>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River3</a:t>
            </a:r>
          </a:p>
        </p:txBody>
      </p:sp>
      <p:sp>
        <p:nvSpPr>
          <p:cNvPr id="7" name="Rectangle 6">
            <a:extLst>
              <a:ext uri="{FF2B5EF4-FFF2-40B4-BE49-F238E27FC236}">
                <a16:creationId xmlns:a16="http://schemas.microsoft.com/office/drawing/2014/main" id="{0B21F8C7-367D-4D19-9397-C63E4EBBBC7B}"/>
              </a:ext>
            </a:extLst>
          </p:cNvPr>
          <p:cNvSpPr/>
          <p:nvPr/>
        </p:nvSpPr>
        <p:spPr>
          <a:xfrm>
            <a:off x="1330037" y="3757352"/>
            <a:ext cx="1429789" cy="44888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River4</a:t>
            </a:r>
          </a:p>
        </p:txBody>
      </p:sp>
      <p:sp>
        <p:nvSpPr>
          <p:cNvPr id="8" name="Rectangle 7">
            <a:extLst>
              <a:ext uri="{FF2B5EF4-FFF2-40B4-BE49-F238E27FC236}">
                <a16:creationId xmlns:a16="http://schemas.microsoft.com/office/drawing/2014/main" id="{E3A4DAE2-7F70-4474-B1F1-21A566F8BB91}"/>
              </a:ext>
            </a:extLst>
          </p:cNvPr>
          <p:cNvSpPr/>
          <p:nvPr/>
        </p:nvSpPr>
        <p:spPr>
          <a:xfrm>
            <a:off x="1330037" y="4206239"/>
            <a:ext cx="1429789" cy="448887"/>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River5</a:t>
            </a:r>
          </a:p>
        </p:txBody>
      </p:sp>
      <p:sp>
        <p:nvSpPr>
          <p:cNvPr id="9" name="Rectangle 8">
            <a:extLst>
              <a:ext uri="{FF2B5EF4-FFF2-40B4-BE49-F238E27FC236}">
                <a16:creationId xmlns:a16="http://schemas.microsoft.com/office/drawing/2014/main" id="{CB4F1723-EE27-44E6-A9F4-9CB770BE4D94}"/>
              </a:ext>
            </a:extLst>
          </p:cNvPr>
          <p:cNvSpPr/>
          <p:nvPr/>
        </p:nvSpPr>
        <p:spPr>
          <a:xfrm>
            <a:off x="1330037" y="4655126"/>
            <a:ext cx="1429789" cy="448887"/>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River6</a:t>
            </a:r>
          </a:p>
        </p:txBody>
      </p:sp>
      <p:sp>
        <p:nvSpPr>
          <p:cNvPr id="10" name="Rectangle 9">
            <a:extLst>
              <a:ext uri="{FF2B5EF4-FFF2-40B4-BE49-F238E27FC236}">
                <a16:creationId xmlns:a16="http://schemas.microsoft.com/office/drawing/2014/main" id="{A75BE19A-FE07-4773-823C-AF6402AAA6C6}"/>
              </a:ext>
            </a:extLst>
          </p:cNvPr>
          <p:cNvSpPr/>
          <p:nvPr/>
        </p:nvSpPr>
        <p:spPr>
          <a:xfrm>
            <a:off x="1330037" y="5104013"/>
            <a:ext cx="1429789" cy="44888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River7</a:t>
            </a:r>
          </a:p>
        </p:txBody>
      </p:sp>
      <p:sp>
        <p:nvSpPr>
          <p:cNvPr id="11" name="TextBox 10">
            <a:extLst>
              <a:ext uri="{FF2B5EF4-FFF2-40B4-BE49-F238E27FC236}">
                <a16:creationId xmlns:a16="http://schemas.microsoft.com/office/drawing/2014/main" id="{90CB1919-F23B-4498-9582-AD66719778A6}"/>
              </a:ext>
            </a:extLst>
          </p:cNvPr>
          <p:cNvSpPr txBox="1"/>
          <p:nvPr/>
        </p:nvSpPr>
        <p:spPr>
          <a:xfrm>
            <a:off x="1633792" y="1523154"/>
            <a:ext cx="819648" cy="461665"/>
          </a:xfrm>
          <a:prstGeom prst="rect">
            <a:avLst/>
          </a:prstGeom>
          <a:noFill/>
        </p:spPr>
        <p:txBody>
          <a:bodyPr wrap="none" rtlCol="0">
            <a:spAutoFit/>
          </a:bodyPr>
          <a:lstStyle/>
          <a:p>
            <a:r>
              <a:rPr lang="en-US" sz="2400"/>
              <a:t>River</a:t>
            </a:r>
          </a:p>
        </p:txBody>
      </p:sp>
      <p:sp>
        <p:nvSpPr>
          <p:cNvPr id="13" name="Rectangle 12">
            <a:extLst>
              <a:ext uri="{FF2B5EF4-FFF2-40B4-BE49-F238E27FC236}">
                <a16:creationId xmlns:a16="http://schemas.microsoft.com/office/drawing/2014/main" id="{50A5FD0F-ECAA-42B4-947D-A589176F627A}"/>
              </a:ext>
            </a:extLst>
          </p:cNvPr>
          <p:cNvSpPr/>
          <p:nvPr/>
        </p:nvSpPr>
        <p:spPr>
          <a:xfrm>
            <a:off x="4092634" y="1961804"/>
            <a:ext cx="1429789" cy="44888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14" name="Rectangle 13">
            <a:extLst>
              <a:ext uri="{FF2B5EF4-FFF2-40B4-BE49-F238E27FC236}">
                <a16:creationId xmlns:a16="http://schemas.microsoft.com/office/drawing/2014/main" id="{2D77EEC5-99C2-42D9-A5AE-CF5452CF57BC}"/>
              </a:ext>
            </a:extLst>
          </p:cNvPr>
          <p:cNvSpPr/>
          <p:nvPr/>
        </p:nvSpPr>
        <p:spPr>
          <a:xfrm>
            <a:off x="4092634" y="2410691"/>
            <a:ext cx="1429789" cy="44888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15" name="Rectangle 14">
            <a:extLst>
              <a:ext uri="{FF2B5EF4-FFF2-40B4-BE49-F238E27FC236}">
                <a16:creationId xmlns:a16="http://schemas.microsoft.com/office/drawing/2014/main" id="{8D178A06-48F5-478A-9A9A-C8EA9570B64A}"/>
              </a:ext>
            </a:extLst>
          </p:cNvPr>
          <p:cNvSpPr/>
          <p:nvPr/>
        </p:nvSpPr>
        <p:spPr>
          <a:xfrm>
            <a:off x="4092634" y="2859578"/>
            <a:ext cx="1429789" cy="44888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16" name="Rectangle 15">
            <a:extLst>
              <a:ext uri="{FF2B5EF4-FFF2-40B4-BE49-F238E27FC236}">
                <a16:creationId xmlns:a16="http://schemas.microsoft.com/office/drawing/2014/main" id="{33BE0E34-DA3F-4CCA-A5AA-D67AEFA1A559}"/>
              </a:ext>
            </a:extLst>
          </p:cNvPr>
          <p:cNvSpPr/>
          <p:nvPr/>
        </p:nvSpPr>
        <p:spPr>
          <a:xfrm>
            <a:off x="4092634" y="3308465"/>
            <a:ext cx="1429789" cy="44888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17" name="Rectangle 16">
            <a:extLst>
              <a:ext uri="{FF2B5EF4-FFF2-40B4-BE49-F238E27FC236}">
                <a16:creationId xmlns:a16="http://schemas.microsoft.com/office/drawing/2014/main" id="{DED54CC1-4B30-4695-B072-E434E888B7D8}"/>
              </a:ext>
            </a:extLst>
          </p:cNvPr>
          <p:cNvSpPr/>
          <p:nvPr/>
        </p:nvSpPr>
        <p:spPr>
          <a:xfrm>
            <a:off x="4092634" y="3757352"/>
            <a:ext cx="1429789" cy="44888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18" name="Rectangle 17">
            <a:extLst>
              <a:ext uri="{FF2B5EF4-FFF2-40B4-BE49-F238E27FC236}">
                <a16:creationId xmlns:a16="http://schemas.microsoft.com/office/drawing/2014/main" id="{CA0C8477-E109-430E-8F74-21FF70F5610E}"/>
              </a:ext>
            </a:extLst>
          </p:cNvPr>
          <p:cNvSpPr/>
          <p:nvPr/>
        </p:nvSpPr>
        <p:spPr>
          <a:xfrm>
            <a:off x="4092634" y="4206239"/>
            <a:ext cx="1429789" cy="44888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19" name="Rectangle 18">
            <a:extLst>
              <a:ext uri="{FF2B5EF4-FFF2-40B4-BE49-F238E27FC236}">
                <a16:creationId xmlns:a16="http://schemas.microsoft.com/office/drawing/2014/main" id="{00180914-99A2-48E1-9317-9D34079F6912}"/>
              </a:ext>
            </a:extLst>
          </p:cNvPr>
          <p:cNvSpPr/>
          <p:nvPr/>
        </p:nvSpPr>
        <p:spPr>
          <a:xfrm>
            <a:off x="4092634" y="4655126"/>
            <a:ext cx="1429789" cy="44888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River2</a:t>
            </a:r>
          </a:p>
        </p:txBody>
      </p:sp>
      <p:sp>
        <p:nvSpPr>
          <p:cNvPr id="20" name="Rectangle 19">
            <a:extLst>
              <a:ext uri="{FF2B5EF4-FFF2-40B4-BE49-F238E27FC236}">
                <a16:creationId xmlns:a16="http://schemas.microsoft.com/office/drawing/2014/main" id="{A7EB0763-ADFF-4AA6-8B00-3D5D89CC3EDD}"/>
              </a:ext>
            </a:extLst>
          </p:cNvPr>
          <p:cNvSpPr/>
          <p:nvPr/>
        </p:nvSpPr>
        <p:spPr>
          <a:xfrm>
            <a:off x="4092634" y="5104013"/>
            <a:ext cx="1429789" cy="44888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River2</a:t>
            </a:r>
          </a:p>
        </p:txBody>
      </p:sp>
      <p:sp>
        <p:nvSpPr>
          <p:cNvPr id="21" name="TextBox 20">
            <a:extLst>
              <a:ext uri="{FF2B5EF4-FFF2-40B4-BE49-F238E27FC236}">
                <a16:creationId xmlns:a16="http://schemas.microsoft.com/office/drawing/2014/main" id="{B04B6C33-78FD-4D2E-9689-AA722CB35C89}"/>
              </a:ext>
            </a:extLst>
          </p:cNvPr>
          <p:cNvSpPr txBox="1"/>
          <p:nvPr/>
        </p:nvSpPr>
        <p:spPr>
          <a:xfrm>
            <a:off x="5090036" y="1543625"/>
            <a:ext cx="867545" cy="461665"/>
          </a:xfrm>
          <a:prstGeom prst="rect">
            <a:avLst/>
          </a:prstGeom>
          <a:noFill/>
        </p:spPr>
        <p:txBody>
          <a:bodyPr wrap="none" rtlCol="0">
            <a:spAutoFit/>
          </a:bodyPr>
          <a:lstStyle/>
          <a:p>
            <a:r>
              <a:rPr lang="en-US" sz="2400"/>
              <a:t>side1</a:t>
            </a:r>
          </a:p>
        </p:txBody>
      </p:sp>
      <p:sp>
        <p:nvSpPr>
          <p:cNvPr id="22" name="Rectangle 21">
            <a:extLst>
              <a:ext uri="{FF2B5EF4-FFF2-40B4-BE49-F238E27FC236}">
                <a16:creationId xmlns:a16="http://schemas.microsoft.com/office/drawing/2014/main" id="{B0267A7A-DE2C-41CC-94A5-8FB318BAC9A2}"/>
              </a:ext>
            </a:extLst>
          </p:cNvPr>
          <p:cNvSpPr/>
          <p:nvPr/>
        </p:nvSpPr>
        <p:spPr>
          <a:xfrm>
            <a:off x="5525193" y="1961804"/>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23" name="Rectangle 22">
            <a:extLst>
              <a:ext uri="{FF2B5EF4-FFF2-40B4-BE49-F238E27FC236}">
                <a16:creationId xmlns:a16="http://schemas.microsoft.com/office/drawing/2014/main" id="{747CDAFD-A2C3-4B24-87AD-46DE4127A009}"/>
              </a:ext>
            </a:extLst>
          </p:cNvPr>
          <p:cNvSpPr/>
          <p:nvPr/>
        </p:nvSpPr>
        <p:spPr>
          <a:xfrm>
            <a:off x="5525193" y="2410691"/>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cabbage</a:t>
            </a:r>
          </a:p>
        </p:txBody>
      </p:sp>
      <p:sp>
        <p:nvSpPr>
          <p:cNvPr id="24" name="Rectangle 23">
            <a:extLst>
              <a:ext uri="{FF2B5EF4-FFF2-40B4-BE49-F238E27FC236}">
                <a16:creationId xmlns:a16="http://schemas.microsoft.com/office/drawing/2014/main" id="{2F7EC9DF-A9ED-4FB3-A6B0-D9DE0965B0BC}"/>
              </a:ext>
            </a:extLst>
          </p:cNvPr>
          <p:cNvSpPr/>
          <p:nvPr/>
        </p:nvSpPr>
        <p:spPr>
          <a:xfrm>
            <a:off x="5525193" y="2859578"/>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goat</a:t>
            </a:r>
          </a:p>
        </p:txBody>
      </p:sp>
      <p:sp>
        <p:nvSpPr>
          <p:cNvPr id="25" name="Rectangle 24">
            <a:extLst>
              <a:ext uri="{FF2B5EF4-FFF2-40B4-BE49-F238E27FC236}">
                <a16:creationId xmlns:a16="http://schemas.microsoft.com/office/drawing/2014/main" id="{88BBB6C2-45C0-4CCA-8091-4D7A30EA3273}"/>
              </a:ext>
            </a:extLst>
          </p:cNvPr>
          <p:cNvSpPr/>
          <p:nvPr/>
        </p:nvSpPr>
        <p:spPr>
          <a:xfrm>
            <a:off x="5525193" y="3308465"/>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wolf</a:t>
            </a:r>
          </a:p>
        </p:txBody>
      </p:sp>
      <p:sp>
        <p:nvSpPr>
          <p:cNvPr id="26" name="Rectangle 25">
            <a:extLst>
              <a:ext uri="{FF2B5EF4-FFF2-40B4-BE49-F238E27FC236}">
                <a16:creationId xmlns:a16="http://schemas.microsoft.com/office/drawing/2014/main" id="{CE9920D9-233B-4264-8DEE-98178F6AA524}"/>
              </a:ext>
            </a:extLst>
          </p:cNvPr>
          <p:cNvSpPr/>
          <p:nvPr/>
        </p:nvSpPr>
        <p:spPr>
          <a:xfrm>
            <a:off x="5525193" y="3757352"/>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cabbage</a:t>
            </a:r>
          </a:p>
        </p:txBody>
      </p:sp>
      <p:sp>
        <p:nvSpPr>
          <p:cNvPr id="27" name="Rectangle 26">
            <a:extLst>
              <a:ext uri="{FF2B5EF4-FFF2-40B4-BE49-F238E27FC236}">
                <a16:creationId xmlns:a16="http://schemas.microsoft.com/office/drawing/2014/main" id="{856F3061-9F6E-4AC3-A5B0-D5E2F5F3502C}"/>
              </a:ext>
            </a:extLst>
          </p:cNvPr>
          <p:cNvSpPr/>
          <p:nvPr/>
        </p:nvSpPr>
        <p:spPr>
          <a:xfrm>
            <a:off x="5525193" y="4206239"/>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wolf</a:t>
            </a:r>
          </a:p>
        </p:txBody>
      </p:sp>
      <p:sp>
        <p:nvSpPr>
          <p:cNvPr id="28" name="Rectangle 27">
            <a:extLst>
              <a:ext uri="{FF2B5EF4-FFF2-40B4-BE49-F238E27FC236}">
                <a16:creationId xmlns:a16="http://schemas.microsoft.com/office/drawing/2014/main" id="{6E41E61A-B257-4859-92D8-5A016B85F962}"/>
              </a:ext>
            </a:extLst>
          </p:cNvPr>
          <p:cNvSpPr/>
          <p:nvPr/>
        </p:nvSpPr>
        <p:spPr>
          <a:xfrm>
            <a:off x="5525193" y="4655126"/>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29" name="Rectangle 28">
            <a:extLst>
              <a:ext uri="{FF2B5EF4-FFF2-40B4-BE49-F238E27FC236}">
                <a16:creationId xmlns:a16="http://schemas.microsoft.com/office/drawing/2014/main" id="{476B1EA7-7666-4997-8976-46C60F7B8988}"/>
              </a:ext>
            </a:extLst>
          </p:cNvPr>
          <p:cNvSpPr/>
          <p:nvPr/>
        </p:nvSpPr>
        <p:spPr>
          <a:xfrm>
            <a:off x="5525193" y="5104013"/>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cabbage</a:t>
            </a:r>
          </a:p>
        </p:txBody>
      </p:sp>
      <p:sp>
        <p:nvSpPr>
          <p:cNvPr id="30" name="Rectangle 29">
            <a:extLst>
              <a:ext uri="{FF2B5EF4-FFF2-40B4-BE49-F238E27FC236}">
                <a16:creationId xmlns:a16="http://schemas.microsoft.com/office/drawing/2014/main" id="{A2065068-99C8-4C66-909D-EED69FB26633}"/>
              </a:ext>
            </a:extLst>
          </p:cNvPr>
          <p:cNvSpPr/>
          <p:nvPr/>
        </p:nvSpPr>
        <p:spPr>
          <a:xfrm>
            <a:off x="4089864" y="5552879"/>
            <a:ext cx="1429789" cy="44888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River2</a:t>
            </a:r>
          </a:p>
        </p:txBody>
      </p:sp>
      <p:sp>
        <p:nvSpPr>
          <p:cNvPr id="31" name="Rectangle 30">
            <a:extLst>
              <a:ext uri="{FF2B5EF4-FFF2-40B4-BE49-F238E27FC236}">
                <a16:creationId xmlns:a16="http://schemas.microsoft.com/office/drawing/2014/main" id="{C7E8DB70-A1CC-4DE7-AB42-67D3CB697DC9}"/>
              </a:ext>
            </a:extLst>
          </p:cNvPr>
          <p:cNvSpPr/>
          <p:nvPr/>
        </p:nvSpPr>
        <p:spPr>
          <a:xfrm>
            <a:off x="5522423" y="5552879"/>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wolf</a:t>
            </a:r>
          </a:p>
        </p:txBody>
      </p:sp>
      <p:cxnSp>
        <p:nvCxnSpPr>
          <p:cNvPr id="33" name="Straight Connector 32">
            <a:extLst>
              <a:ext uri="{FF2B5EF4-FFF2-40B4-BE49-F238E27FC236}">
                <a16:creationId xmlns:a16="http://schemas.microsoft.com/office/drawing/2014/main" id="{66CB134D-9BAD-4A1C-BB36-BC153F0900AE}"/>
              </a:ext>
            </a:extLst>
          </p:cNvPr>
          <p:cNvCxnSpPr/>
          <p:nvPr/>
        </p:nvCxnSpPr>
        <p:spPr>
          <a:xfrm>
            <a:off x="4089864" y="6001766"/>
            <a:ext cx="0" cy="4322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59BD261-DACE-4677-B0D1-CD25EB110D83}"/>
              </a:ext>
            </a:extLst>
          </p:cNvPr>
          <p:cNvCxnSpPr/>
          <p:nvPr/>
        </p:nvCxnSpPr>
        <p:spPr>
          <a:xfrm>
            <a:off x="6954984" y="6001766"/>
            <a:ext cx="0" cy="4322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8E7933C-C038-423D-8416-859653A046A8}"/>
              </a:ext>
            </a:extLst>
          </p:cNvPr>
          <p:cNvCxnSpPr/>
          <p:nvPr/>
        </p:nvCxnSpPr>
        <p:spPr>
          <a:xfrm>
            <a:off x="5519653" y="6001766"/>
            <a:ext cx="0" cy="4322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202616B1-E9A4-46C4-B415-42A996B673EB}"/>
              </a:ext>
            </a:extLst>
          </p:cNvPr>
          <p:cNvSpPr/>
          <p:nvPr/>
        </p:nvSpPr>
        <p:spPr>
          <a:xfrm>
            <a:off x="8323811" y="1961804"/>
            <a:ext cx="1429789" cy="44888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37" name="Rectangle 36">
            <a:extLst>
              <a:ext uri="{FF2B5EF4-FFF2-40B4-BE49-F238E27FC236}">
                <a16:creationId xmlns:a16="http://schemas.microsoft.com/office/drawing/2014/main" id="{E8E91AA3-E34D-46BB-B268-A0ADD9F75545}"/>
              </a:ext>
            </a:extLst>
          </p:cNvPr>
          <p:cNvSpPr/>
          <p:nvPr/>
        </p:nvSpPr>
        <p:spPr>
          <a:xfrm>
            <a:off x="8323811" y="2410691"/>
            <a:ext cx="1429789" cy="44888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38" name="Rectangle 37">
            <a:extLst>
              <a:ext uri="{FF2B5EF4-FFF2-40B4-BE49-F238E27FC236}">
                <a16:creationId xmlns:a16="http://schemas.microsoft.com/office/drawing/2014/main" id="{50EDA811-697B-4E01-8058-F7EFA37F2274}"/>
              </a:ext>
            </a:extLst>
          </p:cNvPr>
          <p:cNvSpPr/>
          <p:nvPr/>
        </p:nvSpPr>
        <p:spPr>
          <a:xfrm>
            <a:off x="8323811" y="2859578"/>
            <a:ext cx="1429789" cy="44888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River2</a:t>
            </a:r>
          </a:p>
        </p:txBody>
      </p:sp>
      <p:sp>
        <p:nvSpPr>
          <p:cNvPr id="39" name="Rectangle 38">
            <a:extLst>
              <a:ext uri="{FF2B5EF4-FFF2-40B4-BE49-F238E27FC236}">
                <a16:creationId xmlns:a16="http://schemas.microsoft.com/office/drawing/2014/main" id="{F1D56A67-08E4-4D9B-974E-0ABB33CE86ED}"/>
              </a:ext>
            </a:extLst>
          </p:cNvPr>
          <p:cNvSpPr/>
          <p:nvPr/>
        </p:nvSpPr>
        <p:spPr>
          <a:xfrm>
            <a:off x="8323811" y="3308465"/>
            <a:ext cx="1429789" cy="448887"/>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River3</a:t>
            </a:r>
          </a:p>
        </p:txBody>
      </p:sp>
      <p:sp>
        <p:nvSpPr>
          <p:cNvPr id="40" name="Rectangle 39">
            <a:extLst>
              <a:ext uri="{FF2B5EF4-FFF2-40B4-BE49-F238E27FC236}">
                <a16:creationId xmlns:a16="http://schemas.microsoft.com/office/drawing/2014/main" id="{C0C39CEC-B181-4074-97CB-EBA44208753E}"/>
              </a:ext>
            </a:extLst>
          </p:cNvPr>
          <p:cNvSpPr/>
          <p:nvPr/>
        </p:nvSpPr>
        <p:spPr>
          <a:xfrm>
            <a:off x="8323811" y="3757352"/>
            <a:ext cx="1429789" cy="448887"/>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River3</a:t>
            </a:r>
          </a:p>
        </p:txBody>
      </p:sp>
      <p:sp>
        <p:nvSpPr>
          <p:cNvPr id="41" name="Rectangle 40">
            <a:extLst>
              <a:ext uri="{FF2B5EF4-FFF2-40B4-BE49-F238E27FC236}">
                <a16:creationId xmlns:a16="http://schemas.microsoft.com/office/drawing/2014/main" id="{C2ED4A6D-9DAF-4A47-9818-C08F06BA8D68}"/>
              </a:ext>
            </a:extLst>
          </p:cNvPr>
          <p:cNvSpPr/>
          <p:nvPr/>
        </p:nvSpPr>
        <p:spPr>
          <a:xfrm>
            <a:off x="8323811" y="4206239"/>
            <a:ext cx="1429789" cy="448887"/>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River3</a:t>
            </a:r>
          </a:p>
        </p:txBody>
      </p:sp>
      <p:sp>
        <p:nvSpPr>
          <p:cNvPr id="44" name="TextBox 43">
            <a:extLst>
              <a:ext uri="{FF2B5EF4-FFF2-40B4-BE49-F238E27FC236}">
                <a16:creationId xmlns:a16="http://schemas.microsoft.com/office/drawing/2014/main" id="{97F64CB0-73D8-4F89-9551-0D57826CF0F1}"/>
              </a:ext>
            </a:extLst>
          </p:cNvPr>
          <p:cNvSpPr txBox="1"/>
          <p:nvPr/>
        </p:nvSpPr>
        <p:spPr>
          <a:xfrm>
            <a:off x="9321213" y="1543625"/>
            <a:ext cx="846707" cy="461665"/>
          </a:xfrm>
          <a:prstGeom prst="rect">
            <a:avLst/>
          </a:prstGeom>
          <a:noFill/>
        </p:spPr>
        <p:txBody>
          <a:bodyPr wrap="none" rtlCol="0">
            <a:spAutoFit/>
          </a:bodyPr>
          <a:lstStyle/>
          <a:p>
            <a:r>
              <a:rPr lang="en-US" sz="2400"/>
              <a:t>side2</a:t>
            </a:r>
          </a:p>
        </p:txBody>
      </p:sp>
      <p:sp>
        <p:nvSpPr>
          <p:cNvPr id="45" name="Rectangle 44">
            <a:extLst>
              <a:ext uri="{FF2B5EF4-FFF2-40B4-BE49-F238E27FC236}">
                <a16:creationId xmlns:a16="http://schemas.microsoft.com/office/drawing/2014/main" id="{07408D32-1F5F-4C13-A05D-0DD7B1785255}"/>
              </a:ext>
            </a:extLst>
          </p:cNvPr>
          <p:cNvSpPr/>
          <p:nvPr/>
        </p:nvSpPr>
        <p:spPr>
          <a:xfrm>
            <a:off x="9756370" y="1961804"/>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46" name="Rectangle 45">
            <a:extLst>
              <a:ext uri="{FF2B5EF4-FFF2-40B4-BE49-F238E27FC236}">
                <a16:creationId xmlns:a16="http://schemas.microsoft.com/office/drawing/2014/main" id="{84D39947-CEAF-401A-BAC0-482313DACDC2}"/>
              </a:ext>
            </a:extLst>
          </p:cNvPr>
          <p:cNvSpPr/>
          <p:nvPr/>
        </p:nvSpPr>
        <p:spPr>
          <a:xfrm>
            <a:off x="9756370" y="2410691"/>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goat</a:t>
            </a:r>
          </a:p>
        </p:txBody>
      </p:sp>
      <p:sp>
        <p:nvSpPr>
          <p:cNvPr id="47" name="Rectangle 46">
            <a:extLst>
              <a:ext uri="{FF2B5EF4-FFF2-40B4-BE49-F238E27FC236}">
                <a16:creationId xmlns:a16="http://schemas.microsoft.com/office/drawing/2014/main" id="{00501348-FFE6-4672-8178-9900348A67AB}"/>
              </a:ext>
            </a:extLst>
          </p:cNvPr>
          <p:cNvSpPr/>
          <p:nvPr/>
        </p:nvSpPr>
        <p:spPr>
          <a:xfrm>
            <a:off x="9756370" y="2859578"/>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goat</a:t>
            </a:r>
          </a:p>
        </p:txBody>
      </p:sp>
      <p:sp>
        <p:nvSpPr>
          <p:cNvPr id="48" name="Rectangle 47">
            <a:extLst>
              <a:ext uri="{FF2B5EF4-FFF2-40B4-BE49-F238E27FC236}">
                <a16:creationId xmlns:a16="http://schemas.microsoft.com/office/drawing/2014/main" id="{469C545C-1BC8-4160-831D-18CEA282B4A3}"/>
              </a:ext>
            </a:extLst>
          </p:cNvPr>
          <p:cNvSpPr/>
          <p:nvPr/>
        </p:nvSpPr>
        <p:spPr>
          <a:xfrm>
            <a:off x="9756370" y="3308465"/>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49" name="Rectangle 48">
            <a:extLst>
              <a:ext uri="{FF2B5EF4-FFF2-40B4-BE49-F238E27FC236}">
                <a16:creationId xmlns:a16="http://schemas.microsoft.com/office/drawing/2014/main" id="{CD7F91FF-CCAF-4B46-B9C0-EE1EBEE8CD67}"/>
              </a:ext>
            </a:extLst>
          </p:cNvPr>
          <p:cNvSpPr/>
          <p:nvPr/>
        </p:nvSpPr>
        <p:spPr>
          <a:xfrm>
            <a:off x="9756370" y="3757352"/>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goat</a:t>
            </a:r>
          </a:p>
        </p:txBody>
      </p:sp>
      <p:sp>
        <p:nvSpPr>
          <p:cNvPr id="50" name="Rectangle 49">
            <a:extLst>
              <a:ext uri="{FF2B5EF4-FFF2-40B4-BE49-F238E27FC236}">
                <a16:creationId xmlns:a16="http://schemas.microsoft.com/office/drawing/2014/main" id="{05ED1B1C-C4C0-4E12-A4F5-82F1EE65D044}"/>
              </a:ext>
            </a:extLst>
          </p:cNvPr>
          <p:cNvSpPr/>
          <p:nvPr/>
        </p:nvSpPr>
        <p:spPr>
          <a:xfrm>
            <a:off x="9756370" y="4206239"/>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wolf</a:t>
            </a:r>
          </a:p>
        </p:txBody>
      </p:sp>
      <p:cxnSp>
        <p:nvCxnSpPr>
          <p:cNvPr id="55" name="Straight Connector 54">
            <a:extLst>
              <a:ext uri="{FF2B5EF4-FFF2-40B4-BE49-F238E27FC236}">
                <a16:creationId xmlns:a16="http://schemas.microsoft.com/office/drawing/2014/main" id="{9F2D50C8-3658-4799-BDCA-5132F097E159}"/>
              </a:ext>
            </a:extLst>
          </p:cNvPr>
          <p:cNvCxnSpPr/>
          <p:nvPr/>
        </p:nvCxnSpPr>
        <p:spPr>
          <a:xfrm>
            <a:off x="8314777" y="4655126"/>
            <a:ext cx="0" cy="4322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DC5D179-448F-42B2-ABF6-78DCF6F298D0}"/>
              </a:ext>
            </a:extLst>
          </p:cNvPr>
          <p:cNvCxnSpPr/>
          <p:nvPr/>
        </p:nvCxnSpPr>
        <p:spPr>
          <a:xfrm>
            <a:off x="11179897" y="4655126"/>
            <a:ext cx="0" cy="4322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23DC26A-B60F-48C8-AB07-D968C15263F6}"/>
              </a:ext>
            </a:extLst>
          </p:cNvPr>
          <p:cNvCxnSpPr/>
          <p:nvPr/>
        </p:nvCxnSpPr>
        <p:spPr>
          <a:xfrm>
            <a:off x="9744566" y="4655126"/>
            <a:ext cx="0" cy="4322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8270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D0FA-CF5B-4048-9954-1EA34D0A3F4E}"/>
              </a:ext>
            </a:extLst>
          </p:cNvPr>
          <p:cNvSpPr>
            <a:spLocks noGrp="1"/>
          </p:cNvSpPr>
          <p:nvPr>
            <p:ph type="title"/>
          </p:nvPr>
        </p:nvSpPr>
        <p:spPr/>
        <p:txBody>
          <a:bodyPr/>
          <a:lstStyle/>
          <a:p>
            <a:r>
              <a:rPr lang="en-US"/>
              <a:t>Result of making River “ordered”</a:t>
            </a:r>
          </a:p>
        </p:txBody>
      </p:sp>
      <p:sp>
        <p:nvSpPr>
          <p:cNvPr id="3" name="Rectangle 2">
            <a:extLst>
              <a:ext uri="{FF2B5EF4-FFF2-40B4-BE49-F238E27FC236}">
                <a16:creationId xmlns:a16="http://schemas.microsoft.com/office/drawing/2014/main" id="{54C9D28D-26B5-4A7D-9EEE-315611DC5317}"/>
              </a:ext>
            </a:extLst>
          </p:cNvPr>
          <p:cNvSpPr/>
          <p:nvPr/>
        </p:nvSpPr>
        <p:spPr>
          <a:xfrm>
            <a:off x="1940705" y="1830735"/>
            <a:ext cx="3312445" cy="461665"/>
          </a:xfrm>
          <a:prstGeom prst="rect">
            <a:avLst/>
          </a:prstGeom>
          <a:solidFill>
            <a:schemeClr val="bg1">
              <a:lumMod val="85000"/>
            </a:schemeClr>
          </a:solidFill>
        </p:spPr>
        <p:txBody>
          <a:bodyPr wrap="none">
            <a:spAutoFit/>
          </a:bodyPr>
          <a:lstStyle/>
          <a:p>
            <a:r>
              <a:rPr lang="en-US" sz="2400" b="1">
                <a:latin typeface="Calibri" panose="020F0502020204030204" pitchFamily="34" charset="0"/>
                <a:ea typeface="Calibri" panose="020F0502020204030204" pitchFamily="34" charset="0"/>
                <a:cs typeface="Times New Roman" panose="02020603050405020304" pitchFamily="18" charset="0"/>
              </a:rPr>
              <a:t>open</a:t>
            </a:r>
            <a:r>
              <a:rPr lang="en-US" sz="2400">
                <a:latin typeface="Calibri" panose="020F0502020204030204" pitchFamily="34" charset="0"/>
                <a:ea typeface="Calibri" panose="020F0502020204030204" pitchFamily="34" charset="0"/>
                <a:cs typeface="Times New Roman" panose="02020603050405020304" pitchFamily="18" charset="0"/>
              </a:rPr>
              <a:t> util/ordering[River]</a:t>
            </a:r>
            <a:endParaRPr lang="en-US" sz="2400"/>
          </a:p>
        </p:txBody>
      </p:sp>
      <p:sp>
        <p:nvSpPr>
          <p:cNvPr id="4" name="Rectangle 3">
            <a:extLst>
              <a:ext uri="{FF2B5EF4-FFF2-40B4-BE49-F238E27FC236}">
                <a16:creationId xmlns:a16="http://schemas.microsoft.com/office/drawing/2014/main" id="{42052BAA-3E8D-4D3C-BB75-DA8AA8DBA754}"/>
              </a:ext>
            </a:extLst>
          </p:cNvPr>
          <p:cNvSpPr/>
          <p:nvPr/>
        </p:nvSpPr>
        <p:spPr>
          <a:xfrm>
            <a:off x="1225810" y="3358342"/>
            <a:ext cx="1429789" cy="44888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5" name="TextBox 4">
            <a:extLst>
              <a:ext uri="{FF2B5EF4-FFF2-40B4-BE49-F238E27FC236}">
                <a16:creationId xmlns:a16="http://schemas.microsoft.com/office/drawing/2014/main" id="{B84F9E7A-DAD9-4CA1-A5E9-EF4EF854A0D5}"/>
              </a:ext>
            </a:extLst>
          </p:cNvPr>
          <p:cNvSpPr txBox="1"/>
          <p:nvPr/>
        </p:nvSpPr>
        <p:spPr>
          <a:xfrm>
            <a:off x="1605067" y="2946552"/>
            <a:ext cx="671274" cy="461665"/>
          </a:xfrm>
          <a:prstGeom prst="rect">
            <a:avLst/>
          </a:prstGeom>
          <a:noFill/>
        </p:spPr>
        <p:txBody>
          <a:bodyPr wrap="none" rtlCol="0">
            <a:spAutoFit/>
          </a:bodyPr>
          <a:lstStyle/>
          <a:p>
            <a:r>
              <a:rPr lang="en-US" sz="2400"/>
              <a:t>first</a:t>
            </a:r>
          </a:p>
        </p:txBody>
      </p:sp>
      <p:sp>
        <p:nvSpPr>
          <p:cNvPr id="6" name="Rectangle 5">
            <a:extLst>
              <a:ext uri="{FF2B5EF4-FFF2-40B4-BE49-F238E27FC236}">
                <a16:creationId xmlns:a16="http://schemas.microsoft.com/office/drawing/2014/main" id="{AE19A429-A53F-4747-B373-F76DC34D8D54}"/>
              </a:ext>
            </a:extLst>
          </p:cNvPr>
          <p:cNvSpPr/>
          <p:nvPr/>
        </p:nvSpPr>
        <p:spPr>
          <a:xfrm>
            <a:off x="1225810" y="4529795"/>
            <a:ext cx="1429789" cy="44888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River7</a:t>
            </a:r>
          </a:p>
        </p:txBody>
      </p:sp>
      <p:sp>
        <p:nvSpPr>
          <p:cNvPr id="7" name="TextBox 6">
            <a:extLst>
              <a:ext uri="{FF2B5EF4-FFF2-40B4-BE49-F238E27FC236}">
                <a16:creationId xmlns:a16="http://schemas.microsoft.com/office/drawing/2014/main" id="{A06B23A8-2147-4E5E-9A5D-305A1EB520C9}"/>
              </a:ext>
            </a:extLst>
          </p:cNvPr>
          <p:cNvSpPr txBox="1"/>
          <p:nvPr/>
        </p:nvSpPr>
        <p:spPr>
          <a:xfrm>
            <a:off x="1605067" y="4118005"/>
            <a:ext cx="622030" cy="461665"/>
          </a:xfrm>
          <a:prstGeom prst="rect">
            <a:avLst/>
          </a:prstGeom>
          <a:noFill/>
        </p:spPr>
        <p:txBody>
          <a:bodyPr wrap="none" rtlCol="0">
            <a:spAutoFit/>
          </a:bodyPr>
          <a:lstStyle/>
          <a:p>
            <a:r>
              <a:rPr lang="en-US" sz="2400"/>
              <a:t>last</a:t>
            </a:r>
          </a:p>
        </p:txBody>
      </p:sp>
      <p:sp>
        <p:nvSpPr>
          <p:cNvPr id="8" name="Rectangle 7">
            <a:extLst>
              <a:ext uri="{FF2B5EF4-FFF2-40B4-BE49-F238E27FC236}">
                <a16:creationId xmlns:a16="http://schemas.microsoft.com/office/drawing/2014/main" id="{B9EDDA42-EF16-4624-83E3-5CDD8EFAAFF6}"/>
              </a:ext>
            </a:extLst>
          </p:cNvPr>
          <p:cNvSpPr/>
          <p:nvPr/>
        </p:nvSpPr>
        <p:spPr>
          <a:xfrm>
            <a:off x="7762701" y="3364731"/>
            <a:ext cx="1429789" cy="44888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9" name="Rectangle 8">
            <a:extLst>
              <a:ext uri="{FF2B5EF4-FFF2-40B4-BE49-F238E27FC236}">
                <a16:creationId xmlns:a16="http://schemas.microsoft.com/office/drawing/2014/main" id="{0EFE2924-44DE-4C41-B6F8-73CA7CAF87CD}"/>
              </a:ext>
            </a:extLst>
          </p:cNvPr>
          <p:cNvSpPr/>
          <p:nvPr/>
        </p:nvSpPr>
        <p:spPr>
          <a:xfrm>
            <a:off x="7762701" y="3813618"/>
            <a:ext cx="1429789" cy="44888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River2</a:t>
            </a:r>
          </a:p>
        </p:txBody>
      </p:sp>
      <p:sp>
        <p:nvSpPr>
          <p:cNvPr id="10" name="Rectangle 9">
            <a:extLst>
              <a:ext uri="{FF2B5EF4-FFF2-40B4-BE49-F238E27FC236}">
                <a16:creationId xmlns:a16="http://schemas.microsoft.com/office/drawing/2014/main" id="{E7DE71CD-58B1-4727-A343-30A8A61FE659}"/>
              </a:ext>
            </a:extLst>
          </p:cNvPr>
          <p:cNvSpPr/>
          <p:nvPr/>
        </p:nvSpPr>
        <p:spPr>
          <a:xfrm>
            <a:off x="7762701" y="4262505"/>
            <a:ext cx="1429789" cy="448887"/>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River3</a:t>
            </a:r>
          </a:p>
        </p:txBody>
      </p:sp>
      <p:sp>
        <p:nvSpPr>
          <p:cNvPr id="11" name="Rectangle 10">
            <a:extLst>
              <a:ext uri="{FF2B5EF4-FFF2-40B4-BE49-F238E27FC236}">
                <a16:creationId xmlns:a16="http://schemas.microsoft.com/office/drawing/2014/main" id="{A0CAA5EC-F41E-4FDE-9E4C-0A169D26C028}"/>
              </a:ext>
            </a:extLst>
          </p:cNvPr>
          <p:cNvSpPr/>
          <p:nvPr/>
        </p:nvSpPr>
        <p:spPr>
          <a:xfrm>
            <a:off x="7762701" y="4711392"/>
            <a:ext cx="1429789" cy="44888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River4</a:t>
            </a:r>
          </a:p>
        </p:txBody>
      </p:sp>
      <p:sp>
        <p:nvSpPr>
          <p:cNvPr id="12" name="Rectangle 11">
            <a:extLst>
              <a:ext uri="{FF2B5EF4-FFF2-40B4-BE49-F238E27FC236}">
                <a16:creationId xmlns:a16="http://schemas.microsoft.com/office/drawing/2014/main" id="{5107FD59-082C-4D0B-BE9D-6292EDB8EEE8}"/>
              </a:ext>
            </a:extLst>
          </p:cNvPr>
          <p:cNvSpPr/>
          <p:nvPr/>
        </p:nvSpPr>
        <p:spPr>
          <a:xfrm>
            <a:off x="7762701" y="5160279"/>
            <a:ext cx="1429789" cy="448887"/>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River5</a:t>
            </a:r>
          </a:p>
        </p:txBody>
      </p:sp>
      <p:sp>
        <p:nvSpPr>
          <p:cNvPr id="13" name="Rectangle 12">
            <a:extLst>
              <a:ext uri="{FF2B5EF4-FFF2-40B4-BE49-F238E27FC236}">
                <a16:creationId xmlns:a16="http://schemas.microsoft.com/office/drawing/2014/main" id="{772515EF-2F83-4880-994B-D2900A6CB091}"/>
              </a:ext>
            </a:extLst>
          </p:cNvPr>
          <p:cNvSpPr/>
          <p:nvPr/>
        </p:nvSpPr>
        <p:spPr>
          <a:xfrm>
            <a:off x="7762701" y="5609166"/>
            <a:ext cx="1429789" cy="448887"/>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River6</a:t>
            </a:r>
          </a:p>
        </p:txBody>
      </p:sp>
      <p:sp>
        <p:nvSpPr>
          <p:cNvPr id="14" name="Rectangle 13">
            <a:extLst>
              <a:ext uri="{FF2B5EF4-FFF2-40B4-BE49-F238E27FC236}">
                <a16:creationId xmlns:a16="http://schemas.microsoft.com/office/drawing/2014/main" id="{046F74B8-1980-40B4-B817-A4ED890499F5}"/>
              </a:ext>
            </a:extLst>
          </p:cNvPr>
          <p:cNvSpPr/>
          <p:nvPr/>
        </p:nvSpPr>
        <p:spPr>
          <a:xfrm>
            <a:off x="7762701" y="6058053"/>
            <a:ext cx="1429789" cy="44888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River7</a:t>
            </a:r>
          </a:p>
        </p:txBody>
      </p:sp>
      <p:sp>
        <p:nvSpPr>
          <p:cNvPr id="16" name="TextBox 15">
            <a:extLst>
              <a:ext uri="{FF2B5EF4-FFF2-40B4-BE49-F238E27FC236}">
                <a16:creationId xmlns:a16="http://schemas.microsoft.com/office/drawing/2014/main" id="{01C32E22-18D4-4E19-88C6-E9285672871D}"/>
              </a:ext>
            </a:extLst>
          </p:cNvPr>
          <p:cNvSpPr txBox="1"/>
          <p:nvPr/>
        </p:nvSpPr>
        <p:spPr>
          <a:xfrm>
            <a:off x="8760103" y="2946552"/>
            <a:ext cx="741806" cy="461665"/>
          </a:xfrm>
          <a:prstGeom prst="rect">
            <a:avLst/>
          </a:prstGeom>
          <a:noFill/>
        </p:spPr>
        <p:txBody>
          <a:bodyPr wrap="none" rtlCol="0">
            <a:spAutoFit/>
          </a:bodyPr>
          <a:lstStyle/>
          <a:p>
            <a:r>
              <a:rPr lang="en-US" sz="2400"/>
              <a:t>prev</a:t>
            </a:r>
          </a:p>
        </p:txBody>
      </p:sp>
      <p:sp>
        <p:nvSpPr>
          <p:cNvPr id="17" name="Rectangle 16">
            <a:extLst>
              <a:ext uri="{FF2B5EF4-FFF2-40B4-BE49-F238E27FC236}">
                <a16:creationId xmlns:a16="http://schemas.microsoft.com/office/drawing/2014/main" id="{6F9602CD-D058-4C65-ACE2-3FAEA3898595}"/>
              </a:ext>
            </a:extLst>
          </p:cNvPr>
          <p:cNvSpPr/>
          <p:nvPr/>
        </p:nvSpPr>
        <p:spPr>
          <a:xfrm>
            <a:off x="9195260" y="3364731"/>
            <a:ext cx="1429789" cy="44888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18" name="Rectangle 17">
            <a:extLst>
              <a:ext uri="{FF2B5EF4-FFF2-40B4-BE49-F238E27FC236}">
                <a16:creationId xmlns:a16="http://schemas.microsoft.com/office/drawing/2014/main" id="{A566B27C-B7E7-483B-9B7C-008BA5A8B587}"/>
              </a:ext>
            </a:extLst>
          </p:cNvPr>
          <p:cNvSpPr/>
          <p:nvPr/>
        </p:nvSpPr>
        <p:spPr>
          <a:xfrm>
            <a:off x="9195260" y="3813618"/>
            <a:ext cx="1429789" cy="44888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19" name="Rectangle 18">
            <a:extLst>
              <a:ext uri="{FF2B5EF4-FFF2-40B4-BE49-F238E27FC236}">
                <a16:creationId xmlns:a16="http://schemas.microsoft.com/office/drawing/2014/main" id="{063F0366-4901-4F82-A689-7EEA11C43181}"/>
              </a:ext>
            </a:extLst>
          </p:cNvPr>
          <p:cNvSpPr/>
          <p:nvPr/>
        </p:nvSpPr>
        <p:spPr>
          <a:xfrm>
            <a:off x="9195260" y="4262505"/>
            <a:ext cx="1429789" cy="44888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River2</a:t>
            </a:r>
          </a:p>
        </p:txBody>
      </p:sp>
      <p:sp>
        <p:nvSpPr>
          <p:cNvPr id="20" name="Rectangle 19">
            <a:extLst>
              <a:ext uri="{FF2B5EF4-FFF2-40B4-BE49-F238E27FC236}">
                <a16:creationId xmlns:a16="http://schemas.microsoft.com/office/drawing/2014/main" id="{CB3C4703-C600-40C2-AB00-DF5EAC12B892}"/>
              </a:ext>
            </a:extLst>
          </p:cNvPr>
          <p:cNvSpPr/>
          <p:nvPr/>
        </p:nvSpPr>
        <p:spPr>
          <a:xfrm>
            <a:off x="9195260" y="4711392"/>
            <a:ext cx="1429789" cy="448887"/>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River3</a:t>
            </a:r>
          </a:p>
        </p:txBody>
      </p:sp>
      <p:sp>
        <p:nvSpPr>
          <p:cNvPr id="21" name="Rectangle 20">
            <a:extLst>
              <a:ext uri="{FF2B5EF4-FFF2-40B4-BE49-F238E27FC236}">
                <a16:creationId xmlns:a16="http://schemas.microsoft.com/office/drawing/2014/main" id="{6E0DC918-5F3B-49DF-A3B5-0E1675C5A5A8}"/>
              </a:ext>
            </a:extLst>
          </p:cNvPr>
          <p:cNvSpPr/>
          <p:nvPr/>
        </p:nvSpPr>
        <p:spPr>
          <a:xfrm>
            <a:off x="9195260" y="5160279"/>
            <a:ext cx="1429789" cy="44888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River4</a:t>
            </a:r>
          </a:p>
        </p:txBody>
      </p:sp>
      <p:sp>
        <p:nvSpPr>
          <p:cNvPr id="22" name="Rectangle 21">
            <a:extLst>
              <a:ext uri="{FF2B5EF4-FFF2-40B4-BE49-F238E27FC236}">
                <a16:creationId xmlns:a16="http://schemas.microsoft.com/office/drawing/2014/main" id="{754F3AFE-1FE9-4CE6-9045-49E06B46BAE8}"/>
              </a:ext>
            </a:extLst>
          </p:cNvPr>
          <p:cNvSpPr/>
          <p:nvPr/>
        </p:nvSpPr>
        <p:spPr>
          <a:xfrm>
            <a:off x="9195260" y="5609166"/>
            <a:ext cx="1429789" cy="448887"/>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River5</a:t>
            </a:r>
          </a:p>
        </p:txBody>
      </p:sp>
      <p:sp>
        <p:nvSpPr>
          <p:cNvPr id="23" name="Rectangle 22">
            <a:extLst>
              <a:ext uri="{FF2B5EF4-FFF2-40B4-BE49-F238E27FC236}">
                <a16:creationId xmlns:a16="http://schemas.microsoft.com/office/drawing/2014/main" id="{D6DED5CC-95CC-47EF-8696-1FB5152C5F3B}"/>
              </a:ext>
            </a:extLst>
          </p:cNvPr>
          <p:cNvSpPr/>
          <p:nvPr/>
        </p:nvSpPr>
        <p:spPr>
          <a:xfrm>
            <a:off x="9195260" y="6058053"/>
            <a:ext cx="1429789" cy="448887"/>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River6</a:t>
            </a:r>
          </a:p>
        </p:txBody>
      </p:sp>
      <p:sp>
        <p:nvSpPr>
          <p:cNvPr id="30" name="Rectangle 29">
            <a:extLst>
              <a:ext uri="{FF2B5EF4-FFF2-40B4-BE49-F238E27FC236}">
                <a16:creationId xmlns:a16="http://schemas.microsoft.com/office/drawing/2014/main" id="{7E6BD543-2C09-47CC-9266-AD3FF95BFC67}"/>
              </a:ext>
            </a:extLst>
          </p:cNvPr>
          <p:cNvSpPr/>
          <p:nvPr/>
        </p:nvSpPr>
        <p:spPr>
          <a:xfrm>
            <a:off x="3875123" y="3364731"/>
            <a:ext cx="1429789" cy="44888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31" name="Rectangle 30">
            <a:extLst>
              <a:ext uri="{FF2B5EF4-FFF2-40B4-BE49-F238E27FC236}">
                <a16:creationId xmlns:a16="http://schemas.microsoft.com/office/drawing/2014/main" id="{31FC239C-1512-487D-8DE4-E10481F966A7}"/>
              </a:ext>
            </a:extLst>
          </p:cNvPr>
          <p:cNvSpPr/>
          <p:nvPr/>
        </p:nvSpPr>
        <p:spPr>
          <a:xfrm>
            <a:off x="3875123" y="3813618"/>
            <a:ext cx="1429789" cy="44888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32" name="Rectangle 31">
            <a:extLst>
              <a:ext uri="{FF2B5EF4-FFF2-40B4-BE49-F238E27FC236}">
                <a16:creationId xmlns:a16="http://schemas.microsoft.com/office/drawing/2014/main" id="{6E8DFC13-1E8E-4041-A4CA-E0EF2C4E1F10}"/>
              </a:ext>
            </a:extLst>
          </p:cNvPr>
          <p:cNvSpPr/>
          <p:nvPr/>
        </p:nvSpPr>
        <p:spPr>
          <a:xfrm>
            <a:off x="3875123" y="4262505"/>
            <a:ext cx="1429789" cy="44888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River2</a:t>
            </a:r>
          </a:p>
        </p:txBody>
      </p:sp>
      <p:sp>
        <p:nvSpPr>
          <p:cNvPr id="33" name="Rectangle 32">
            <a:extLst>
              <a:ext uri="{FF2B5EF4-FFF2-40B4-BE49-F238E27FC236}">
                <a16:creationId xmlns:a16="http://schemas.microsoft.com/office/drawing/2014/main" id="{358AB42D-AE86-48B0-8B3B-BA7C79015E3B}"/>
              </a:ext>
            </a:extLst>
          </p:cNvPr>
          <p:cNvSpPr/>
          <p:nvPr/>
        </p:nvSpPr>
        <p:spPr>
          <a:xfrm>
            <a:off x="3875123" y="4711392"/>
            <a:ext cx="1429789" cy="448887"/>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River3</a:t>
            </a:r>
          </a:p>
        </p:txBody>
      </p:sp>
      <p:sp>
        <p:nvSpPr>
          <p:cNvPr id="34" name="Rectangle 33">
            <a:extLst>
              <a:ext uri="{FF2B5EF4-FFF2-40B4-BE49-F238E27FC236}">
                <a16:creationId xmlns:a16="http://schemas.microsoft.com/office/drawing/2014/main" id="{F6A3945B-376B-4EB8-8FD2-E8AF3218625A}"/>
              </a:ext>
            </a:extLst>
          </p:cNvPr>
          <p:cNvSpPr/>
          <p:nvPr/>
        </p:nvSpPr>
        <p:spPr>
          <a:xfrm>
            <a:off x="3875123" y="5160279"/>
            <a:ext cx="1429789" cy="44888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River4</a:t>
            </a:r>
          </a:p>
        </p:txBody>
      </p:sp>
      <p:sp>
        <p:nvSpPr>
          <p:cNvPr id="35" name="Rectangle 34">
            <a:extLst>
              <a:ext uri="{FF2B5EF4-FFF2-40B4-BE49-F238E27FC236}">
                <a16:creationId xmlns:a16="http://schemas.microsoft.com/office/drawing/2014/main" id="{C54220D3-DAE1-464E-9294-9BAEB33410BC}"/>
              </a:ext>
            </a:extLst>
          </p:cNvPr>
          <p:cNvSpPr/>
          <p:nvPr/>
        </p:nvSpPr>
        <p:spPr>
          <a:xfrm>
            <a:off x="3875123" y="5609166"/>
            <a:ext cx="1429789" cy="448887"/>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River5</a:t>
            </a:r>
          </a:p>
        </p:txBody>
      </p:sp>
      <p:sp>
        <p:nvSpPr>
          <p:cNvPr id="36" name="Rectangle 35">
            <a:extLst>
              <a:ext uri="{FF2B5EF4-FFF2-40B4-BE49-F238E27FC236}">
                <a16:creationId xmlns:a16="http://schemas.microsoft.com/office/drawing/2014/main" id="{CBFA2F0E-48DE-4991-ADE7-B4E96A343AD6}"/>
              </a:ext>
            </a:extLst>
          </p:cNvPr>
          <p:cNvSpPr/>
          <p:nvPr/>
        </p:nvSpPr>
        <p:spPr>
          <a:xfrm>
            <a:off x="3875123" y="6058053"/>
            <a:ext cx="1429789" cy="448887"/>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River6</a:t>
            </a:r>
          </a:p>
        </p:txBody>
      </p:sp>
      <p:sp>
        <p:nvSpPr>
          <p:cNvPr id="37" name="TextBox 36">
            <a:extLst>
              <a:ext uri="{FF2B5EF4-FFF2-40B4-BE49-F238E27FC236}">
                <a16:creationId xmlns:a16="http://schemas.microsoft.com/office/drawing/2014/main" id="{38CB26A2-0E95-4D09-963B-78DF643CAF39}"/>
              </a:ext>
            </a:extLst>
          </p:cNvPr>
          <p:cNvSpPr txBox="1"/>
          <p:nvPr/>
        </p:nvSpPr>
        <p:spPr>
          <a:xfrm>
            <a:off x="4872525" y="2946552"/>
            <a:ext cx="732316" cy="461665"/>
          </a:xfrm>
          <a:prstGeom prst="rect">
            <a:avLst/>
          </a:prstGeom>
          <a:noFill/>
        </p:spPr>
        <p:txBody>
          <a:bodyPr wrap="none" rtlCol="0">
            <a:spAutoFit/>
          </a:bodyPr>
          <a:lstStyle/>
          <a:p>
            <a:r>
              <a:rPr lang="en-US" sz="2400"/>
              <a:t>next</a:t>
            </a:r>
          </a:p>
        </p:txBody>
      </p:sp>
      <p:sp>
        <p:nvSpPr>
          <p:cNvPr id="38" name="Rectangle 37">
            <a:extLst>
              <a:ext uri="{FF2B5EF4-FFF2-40B4-BE49-F238E27FC236}">
                <a16:creationId xmlns:a16="http://schemas.microsoft.com/office/drawing/2014/main" id="{5B3244FF-E262-454C-8369-3BFFA00F14F5}"/>
              </a:ext>
            </a:extLst>
          </p:cNvPr>
          <p:cNvSpPr/>
          <p:nvPr/>
        </p:nvSpPr>
        <p:spPr>
          <a:xfrm>
            <a:off x="5307682" y="3364731"/>
            <a:ext cx="1429789" cy="44888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39" name="Rectangle 38">
            <a:extLst>
              <a:ext uri="{FF2B5EF4-FFF2-40B4-BE49-F238E27FC236}">
                <a16:creationId xmlns:a16="http://schemas.microsoft.com/office/drawing/2014/main" id="{CCDB3798-D34D-4CED-890A-8DEBF2649C72}"/>
              </a:ext>
            </a:extLst>
          </p:cNvPr>
          <p:cNvSpPr/>
          <p:nvPr/>
        </p:nvSpPr>
        <p:spPr>
          <a:xfrm>
            <a:off x="5307682" y="3813618"/>
            <a:ext cx="1429789" cy="44888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River2</a:t>
            </a:r>
          </a:p>
        </p:txBody>
      </p:sp>
      <p:sp>
        <p:nvSpPr>
          <p:cNvPr id="40" name="Rectangle 39">
            <a:extLst>
              <a:ext uri="{FF2B5EF4-FFF2-40B4-BE49-F238E27FC236}">
                <a16:creationId xmlns:a16="http://schemas.microsoft.com/office/drawing/2014/main" id="{F8FFDA1C-90EC-44B8-8990-94FEF2B3ED08}"/>
              </a:ext>
            </a:extLst>
          </p:cNvPr>
          <p:cNvSpPr/>
          <p:nvPr/>
        </p:nvSpPr>
        <p:spPr>
          <a:xfrm>
            <a:off x="5307682" y="4262505"/>
            <a:ext cx="1429789" cy="448887"/>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River3</a:t>
            </a:r>
          </a:p>
        </p:txBody>
      </p:sp>
      <p:sp>
        <p:nvSpPr>
          <p:cNvPr id="41" name="Rectangle 40">
            <a:extLst>
              <a:ext uri="{FF2B5EF4-FFF2-40B4-BE49-F238E27FC236}">
                <a16:creationId xmlns:a16="http://schemas.microsoft.com/office/drawing/2014/main" id="{EFEB2C3C-93DD-49E8-A22E-B21871C79366}"/>
              </a:ext>
            </a:extLst>
          </p:cNvPr>
          <p:cNvSpPr/>
          <p:nvPr/>
        </p:nvSpPr>
        <p:spPr>
          <a:xfrm>
            <a:off x="5307682" y="4711392"/>
            <a:ext cx="1429789" cy="44888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River4</a:t>
            </a:r>
          </a:p>
        </p:txBody>
      </p:sp>
      <p:sp>
        <p:nvSpPr>
          <p:cNvPr id="42" name="Rectangle 41">
            <a:extLst>
              <a:ext uri="{FF2B5EF4-FFF2-40B4-BE49-F238E27FC236}">
                <a16:creationId xmlns:a16="http://schemas.microsoft.com/office/drawing/2014/main" id="{EAD606BF-5498-4C27-8FF6-4B4FD55054AE}"/>
              </a:ext>
            </a:extLst>
          </p:cNvPr>
          <p:cNvSpPr/>
          <p:nvPr/>
        </p:nvSpPr>
        <p:spPr>
          <a:xfrm>
            <a:off x="5307682" y="5160279"/>
            <a:ext cx="1429789" cy="448887"/>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River5</a:t>
            </a:r>
          </a:p>
        </p:txBody>
      </p:sp>
      <p:sp>
        <p:nvSpPr>
          <p:cNvPr id="43" name="Rectangle 42">
            <a:extLst>
              <a:ext uri="{FF2B5EF4-FFF2-40B4-BE49-F238E27FC236}">
                <a16:creationId xmlns:a16="http://schemas.microsoft.com/office/drawing/2014/main" id="{D4E93E84-680A-4CBE-B5AA-F87933B07D41}"/>
              </a:ext>
            </a:extLst>
          </p:cNvPr>
          <p:cNvSpPr/>
          <p:nvPr/>
        </p:nvSpPr>
        <p:spPr>
          <a:xfrm>
            <a:off x="5307682" y="5609166"/>
            <a:ext cx="1429789" cy="448887"/>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River6</a:t>
            </a:r>
          </a:p>
        </p:txBody>
      </p:sp>
      <p:sp>
        <p:nvSpPr>
          <p:cNvPr id="44" name="Rectangle 43">
            <a:extLst>
              <a:ext uri="{FF2B5EF4-FFF2-40B4-BE49-F238E27FC236}">
                <a16:creationId xmlns:a16="http://schemas.microsoft.com/office/drawing/2014/main" id="{62DA266E-061C-4409-8EA4-E5BA6432D723}"/>
              </a:ext>
            </a:extLst>
          </p:cNvPr>
          <p:cNvSpPr/>
          <p:nvPr/>
        </p:nvSpPr>
        <p:spPr>
          <a:xfrm>
            <a:off x="5307682" y="6058053"/>
            <a:ext cx="1429789" cy="44888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River7</a:t>
            </a:r>
          </a:p>
        </p:txBody>
      </p:sp>
      <p:sp>
        <p:nvSpPr>
          <p:cNvPr id="45" name="TextBox 44">
            <a:extLst>
              <a:ext uri="{FF2B5EF4-FFF2-40B4-BE49-F238E27FC236}">
                <a16:creationId xmlns:a16="http://schemas.microsoft.com/office/drawing/2014/main" id="{D87677AB-9404-444C-8A8B-C1E658CCD675}"/>
              </a:ext>
            </a:extLst>
          </p:cNvPr>
          <p:cNvSpPr txBox="1"/>
          <p:nvPr/>
        </p:nvSpPr>
        <p:spPr>
          <a:xfrm>
            <a:off x="681643" y="5378333"/>
            <a:ext cx="2187037" cy="1200329"/>
          </a:xfrm>
          <a:prstGeom prst="rect">
            <a:avLst/>
          </a:prstGeom>
          <a:solidFill>
            <a:srgbClr val="FFFF00"/>
          </a:solidFill>
        </p:spPr>
        <p:txBody>
          <a:bodyPr wrap="square" rtlCol="0">
            <a:spAutoFit/>
          </a:bodyPr>
          <a:lstStyle/>
          <a:p>
            <a:r>
              <a:rPr lang="en-US" sz="2400"/>
              <a:t>These sets are automatically created</a:t>
            </a:r>
          </a:p>
        </p:txBody>
      </p:sp>
    </p:spTree>
    <p:extLst>
      <p:ext uri="{BB962C8B-B14F-4D97-AF65-F5344CB8AC3E}">
        <p14:creationId xmlns:p14="http://schemas.microsoft.com/office/powerpoint/2010/main" val="11922346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8454-FD64-4807-8D1E-6D3BFC06D6D8}"/>
              </a:ext>
            </a:extLst>
          </p:cNvPr>
          <p:cNvSpPr>
            <a:spLocks noGrp="1"/>
          </p:cNvSpPr>
          <p:nvPr>
            <p:ph type="title"/>
          </p:nvPr>
        </p:nvSpPr>
        <p:spPr/>
        <p:txBody>
          <a:bodyPr/>
          <a:lstStyle/>
          <a:p>
            <a:r>
              <a:rPr lang="en-US"/>
              <a:t>Join two sets (</a:t>
            </a:r>
            <a:r>
              <a:rPr lang="en-US">
                <a:latin typeface="Times New Roman" panose="02020603050405020304" pitchFamily="18" charset="0"/>
                <a:cs typeface="Times New Roman" panose="02020603050405020304" pitchFamily="18" charset="0"/>
              </a:rPr>
              <a:t>“</a:t>
            </a:r>
            <a:r>
              <a:rPr lang="en-US"/>
              <a:t>.</a:t>
            </a:r>
            <a:r>
              <a:rPr lang="en-US">
                <a:latin typeface="Times New Roman" panose="02020603050405020304" pitchFamily="18" charset="0"/>
                <a:cs typeface="Times New Roman" panose="02020603050405020304" pitchFamily="18" charset="0"/>
              </a:rPr>
              <a:t>”</a:t>
            </a:r>
            <a:r>
              <a:rPr lang="en-US"/>
              <a:t> is the join operator)</a:t>
            </a:r>
          </a:p>
        </p:txBody>
      </p:sp>
      <p:sp>
        <p:nvSpPr>
          <p:cNvPr id="3" name="Rectangle 2">
            <a:extLst>
              <a:ext uri="{FF2B5EF4-FFF2-40B4-BE49-F238E27FC236}">
                <a16:creationId xmlns:a16="http://schemas.microsoft.com/office/drawing/2014/main" id="{C60AFE7B-543F-4C3E-A19D-A5F410D3E290}"/>
              </a:ext>
            </a:extLst>
          </p:cNvPr>
          <p:cNvSpPr/>
          <p:nvPr/>
        </p:nvSpPr>
        <p:spPr>
          <a:xfrm>
            <a:off x="838200" y="2894752"/>
            <a:ext cx="1429789" cy="44888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River2</a:t>
            </a:r>
          </a:p>
        </p:txBody>
      </p:sp>
      <p:sp>
        <p:nvSpPr>
          <p:cNvPr id="4" name="TextBox 3">
            <a:extLst>
              <a:ext uri="{FF2B5EF4-FFF2-40B4-BE49-F238E27FC236}">
                <a16:creationId xmlns:a16="http://schemas.microsoft.com/office/drawing/2014/main" id="{86C724D3-4D5B-42BF-9B3F-68D1A66664BD}"/>
              </a:ext>
            </a:extLst>
          </p:cNvPr>
          <p:cNvSpPr txBox="1"/>
          <p:nvPr/>
        </p:nvSpPr>
        <p:spPr>
          <a:xfrm>
            <a:off x="1217457" y="2482962"/>
            <a:ext cx="304892" cy="461665"/>
          </a:xfrm>
          <a:prstGeom prst="rect">
            <a:avLst/>
          </a:prstGeom>
          <a:noFill/>
        </p:spPr>
        <p:txBody>
          <a:bodyPr wrap="none" rtlCol="0">
            <a:spAutoFit/>
          </a:bodyPr>
          <a:lstStyle/>
          <a:p>
            <a:r>
              <a:rPr lang="en-US" sz="2400"/>
              <a:t>s</a:t>
            </a:r>
          </a:p>
        </p:txBody>
      </p:sp>
      <p:cxnSp>
        <p:nvCxnSpPr>
          <p:cNvPr id="21" name="Straight Arrow Connector 20">
            <a:extLst>
              <a:ext uri="{FF2B5EF4-FFF2-40B4-BE49-F238E27FC236}">
                <a16:creationId xmlns:a16="http://schemas.microsoft.com/office/drawing/2014/main" id="{71A523E8-89D0-4F55-B408-A405D70DDF2D}"/>
              </a:ext>
            </a:extLst>
          </p:cNvPr>
          <p:cNvCxnSpPr/>
          <p:nvPr/>
        </p:nvCxnSpPr>
        <p:spPr>
          <a:xfrm>
            <a:off x="5821091" y="3071863"/>
            <a:ext cx="20116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22453CA3-895D-43C9-961B-316A6D811D50}"/>
              </a:ext>
            </a:extLst>
          </p:cNvPr>
          <p:cNvSpPr txBox="1"/>
          <p:nvPr/>
        </p:nvSpPr>
        <p:spPr>
          <a:xfrm>
            <a:off x="6357443" y="2590706"/>
            <a:ext cx="938975" cy="461665"/>
          </a:xfrm>
          <a:prstGeom prst="rect">
            <a:avLst/>
          </a:prstGeom>
          <a:noFill/>
        </p:spPr>
        <p:txBody>
          <a:bodyPr wrap="none" rtlCol="0">
            <a:spAutoFit/>
          </a:bodyPr>
          <a:lstStyle/>
          <a:p>
            <a:r>
              <a:rPr lang="en-US" sz="2400"/>
              <a:t>s.prev</a:t>
            </a:r>
          </a:p>
        </p:txBody>
      </p:sp>
      <p:pic>
        <p:nvPicPr>
          <p:cNvPr id="24" name="Picture 2" descr="Image result for question mark">
            <a:extLst>
              <a:ext uri="{FF2B5EF4-FFF2-40B4-BE49-F238E27FC236}">
                <a16:creationId xmlns:a16="http://schemas.microsoft.com/office/drawing/2014/main" id="{8CECB3F1-1056-423B-813D-40A46F315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2031" y="2723707"/>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2CB9F381-642D-419F-8B18-72C42A709DB8}"/>
              </a:ext>
            </a:extLst>
          </p:cNvPr>
          <p:cNvSpPr/>
          <p:nvPr/>
        </p:nvSpPr>
        <p:spPr>
          <a:xfrm>
            <a:off x="2647246" y="2894752"/>
            <a:ext cx="1429789" cy="44888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25" name="Rectangle 24">
            <a:extLst>
              <a:ext uri="{FF2B5EF4-FFF2-40B4-BE49-F238E27FC236}">
                <a16:creationId xmlns:a16="http://schemas.microsoft.com/office/drawing/2014/main" id="{9C6B405F-12E3-4655-8A72-6FAEE0FE7DAC}"/>
              </a:ext>
            </a:extLst>
          </p:cNvPr>
          <p:cNvSpPr/>
          <p:nvPr/>
        </p:nvSpPr>
        <p:spPr>
          <a:xfrm>
            <a:off x="2647246" y="3343639"/>
            <a:ext cx="1429789" cy="44888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River2</a:t>
            </a:r>
          </a:p>
        </p:txBody>
      </p:sp>
      <p:sp>
        <p:nvSpPr>
          <p:cNvPr id="26" name="Rectangle 25">
            <a:extLst>
              <a:ext uri="{FF2B5EF4-FFF2-40B4-BE49-F238E27FC236}">
                <a16:creationId xmlns:a16="http://schemas.microsoft.com/office/drawing/2014/main" id="{B8351347-C2BA-42F1-B8F1-83DE7ECF5C01}"/>
              </a:ext>
            </a:extLst>
          </p:cNvPr>
          <p:cNvSpPr/>
          <p:nvPr/>
        </p:nvSpPr>
        <p:spPr>
          <a:xfrm>
            <a:off x="2647246" y="3792526"/>
            <a:ext cx="1429789" cy="448887"/>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River3</a:t>
            </a:r>
          </a:p>
        </p:txBody>
      </p:sp>
      <p:sp>
        <p:nvSpPr>
          <p:cNvPr id="27" name="Rectangle 26">
            <a:extLst>
              <a:ext uri="{FF2B5EF4-FFF2-40B4-BE49-F238E27FC236}">
                <a16:creationId xmlns:a16="http://schemas.microsoft.com/office/drawing/2014/main" id="{49593644-6CDA-462F-8AA6-FDB8174B9D4F}"/>
              </a:ext>
            </a:extLst>
          </p:cNvPr>
          <p:cNvSpPr/>
          <p:nvPr/>
        </p:nvSpPr>
        <p:spPr>
          <a:xfrm>
            <a:off x="2647246" y="4241413"/>
            <a:ext cx="1429789" cy="44888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River4</a:t>
            </a:r>
          </a:p>
        </p:txBody>
      </p:sp>
      <p:sp>
        <p:nvSpPr>
          <p:cNvPr id="28" name="Rectangle 27">
            <a:extLst>
              <a:ext uri="{FF2B5EF4-FFF2-40B4-BE49-F238E27FC236}">
                <a16:creationId xmlns:a16="http://schemas.microsoft.com/office/drawing/2014/main" id="{C8A096FA-9C12-46E3-83FB-2FD529E4989F}"/>
              </a:ext>
            </a:extLst>
          </p:cNvPr>
          <p:cNvSpPr/>
          <p:nvPr/>
        </p:nvSpPr>
        <p:spPr>
          <a:xfrm>
            <a:off x="2647246" y="4690300"/>
            <a:ext cx="1429789" cy="448887"/>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River5</a:t>
            </a:r>
          </a:p>
        </p:txBody>
      </p:sp>
      <p:sp>
        <p:nvSpPr>
          <p:cNvPr id="29" name="Rectangle 28">
            <a:extLst>
              <a:ext uri="{FF2B5EF4-FFF2-40B4-BE49-F238E27FC236}">
                <a16:creationId xmlns:a16="http://schemas.microsoft.com/office/drawing/2014/main" id="{4E6FAC09-5AC4-4211-8DCA-B965783E5775}"/>
              </a:ext>
            </a:extLst>
          </p:cNvPr>
          <p:cNvSpPr/>
          <p:nvPr/>
        </p:nvSpPr>
        <p:spPr>
          <a:xfrm>
            <a:off x="2647246" y="5139187"/>
            <a:ext cx="1429789" cy="448887"/>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River6</a:t>
            </a:r>
          </a:p>
        </p:txBody>
      </p:sp>
      <p:sp>
        <p:nvSpPr>
          <p:cNvPr id="30" name="Rectangle 29">
            <a:extLst>
              <a:ext uri="{FF2B5EF4-FFF2-40B4-BE49-F238E27FC236}">
                <a16:creationId xmlns:a16="http://schemas.microsoft.com/office/drawing/2014/main" id="{A60B7C4B-84C2-47B3-9C66-71CF3D62F854}"/>
              </a:ext>
            </a:extLst>
          </p:cNvPr>
          <p:cNvSpPr/>
          <p:nvPr/>
        </p:nvSpPr>
        <p:spPr>
          <a:xfrm>
            <a:off x="2647246" y="5588074"/>
            <a:ext cx="1429789" cy="44888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River7</a:t>
            </a:r>
          </a:p>
        </p:txBody>
      </p:sp>
      <p:sp>
        <p:nvSpPr>
          <p:cNvPr id="31" name="TextBox 30">
            <a:extLst>
              <a:ext uri="{FF2B5EF4-FFF2-40B4-BE49-F238E27FC236}">
                <a16:creationId xmlns:a16="http://schemas.microsoft.com/office/drawing/2014/main" id="{A16C0293-07E0-4605-851C-D78F1C7708FB}"/>
              </a:ext>
            </a:extLst>
          </p:cNvPr>
          <p:cNvSpPr txBox="1"/>
          <p:nvPr/>
        </p:nvSpPr>
        <p:spPr>
          <a:xfrm>
            <a:off x="3644648" y="2476573"/>
            <a:ext cx="741806" cy="461665"/>
          </a:xfrm>
          <a:prstGeom prst="rect">
            <a:avLst/>
          </a:prstGeom>
          <a:noFill/>
        </p:spPr>
        <p:txBody>
          <a:bodyPr wrap="none" rtlCol="0">
            <a:spAutoFit/>
          </a:bodyPr>
          <a:lstStyle/>
          <a:p>
            <a:r>
              <a:rPr lang="en-US" sz="2400"/>
              <a:t>prev</a:t>
            </a:r>
          </a:p>
        </p:txBody>
      </p:sp>
      <p:sp>
        <p:nvSpPr>
          <p:cNvPr id="32" name="Rectangle 31">
            <a:extLst>
              <a:ext uri="{FF2B5EF4-FFF2-40B4-BE49-F238E27FC236}">
                <a16:creationId xmlns:a16="http://schemas.microsoft.com/office/drawing/2014/main" id="{B3C59234-E700-4452-A8D9-8FDEA64E1613}"/>
              </a:ext>
            </a:extLst>
          </p:cNvPr>
          <p:cNvSpPr/>
          <p:nvPr/>
        </p:nvSpPr>
        <p:spPr>
          <a:xfrm>
            <a:off x="4079805" y="2894752"/>
            <a:ext cx="1429789" cy="44888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33" name="Rectangle 32">
            <a:extLst>
              <a:ext uri="{FF2B5EF4-FFF2-40B4-BE49-F238E27FC236}">
                <a16:creationId xmlns:a16="http://schemas.microsoft.com/office/drawing/2014/main" id="{E0D021DC-3639-4A8A-A5BA-833F5B2E4360}"/>
              </a:ext>
            </a:extLst>
          </p:cNvPr>
          <p:cNvSpPr/>
          <p:nvPr/>
        </p:nvSpPr>
        <p:spPr>
          <a:xfrm>
            <a:off x="4079805" y="3343639"/>
            <a:ext cx="1429789" cy="44888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34" name="Rectangle 33">
            <a:extLst>
              <a:ext uri="{FF2B5EF4-FFF2-40B4-BE49-F238E27FC236}">
                <a16:creationId xmlns:a16="http://schemas.microsoft.com/office/drawing/2014/main" id="{09C7F27B-E5B3-4584-908A-32ADA872DED2}"/>
              </a:ext>
            </a:extLst>
          </p:cNvPr>
          <p:cNvSpPr/>
          <p:nvPr/>
        </p:nvSpPr>
        <p:spPr>
          <a:xfrm>
            <a:off x="4079805" y="3792526"/>
            <a:ext cx="1429789" cy="44888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River2</a:t>
            </a:r>
          </a:p>
        </p:txBody>
      </p:sp>
      <p:sp>
        <p:nvSpPr>
          <p:cNvPr id="35" name="Rectangle 34">
            <a:extLst>
              <a:ext uri="{FF2B5EF4-FFF2-40B4-BE49-F238E27FC236}">
                <a16:creationId xmlns:a16="http://schemas.microsoft.com/office/drawing/2014/main" id="{1348F894-58E5-4F25-9C2D-3DC566B104B6}"/>
              </a:ext>
            </a:extLst>
          </p:cNvPr>
          <p:cNvSpPr/>
          <p:nvPr/>
        </p:nvSpPr>
        <p:spPr>
          <a:xfrm>
            <a:off x="4079805" y="4241413"/>
            <a:ext cx="1429789" cy="448887"/>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River3</a:t>
            </a:r>
          </a:p>
        </p:txBody>
      </p:sp>
      <p:sp>
        <p:nvSpPr>
          <p:cNvPr id="36" name="Rectangle 35">
            <a:extLst>
              <a:ext uri="{FF2B5EF4-FFF2-40B4-BE49-F238E27FC236}">
                <a16:creationId xmlns:a16="http://schemas.microsoft.com/office/drawing/2014/main" id="{21B43FB8-C004-4E59-BBC5-835D370C704D}"/>
              </a:ext>
            </a:extLst>
          </p:cNvPr>
          <p:cNvSpPr/>
          <p:nvPr/>
        </p:nvSpPr>
        <p:spPr>
          <a:xfrm>
            <a:off x="4079805" y="4690300"/>
            <a:ext cx="1429789" cy="44888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River4</a:t>
            </a:r>
          </a:p>
        </p:txBody>
      </p:sp>
      <p:sp>
        <p:nvSpPr>
          <p:cNvPr id="37" name="Rectangle 36">
            <a:extLst>
              <a:ext uri="{FF2B5EF4-FFF2-40B4-BE49-F238E27FC236}">
                <a16:creationId xmlns:a16="http://schemas.microsoft.com/office/drawing/2014/main" id="{751FCE48-A60E-4263-AAA2-C2864E611CE7}"/>
              </a:ext>
            </a:extLst>
          </p:cNvPr>
          <p:cNvSpPr/>
          <p:nvPr/>
        </p:nvSpPr>
        <p:spPr>
          <a:xfrm>
            <a:off x="4079805" y="5139187"/>
            <a:ext cx="1429789" cy="448887"/>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River5</a:t>
            </a:r>
          </a:p>
        </p:txBody>
      </p:sp>
      <p:sp>
        <p:nvSpPr>
          <p:cNvPr id="38" name="Rectangle 37">
            <a:extLst>
              <a:ext uri="{FF2B5EF4-FFF2-40B4-BE49-F238E27FC236}">
                <a16:creationId xmlns:a16="http://schemas.microsoft.com/office/drawing/2014/main" id="{520A61E3-5A8B-4042-A23F-6B3486CF2D32}"/>
              </a:ext>
            </a:extLst>
          </p:cNvPr>
          <p:cNvSpPr/>
          <p:nvPr/>
        </p:nvSpPr>
        <p:spPr>
          <a:xfrm>
            <a:off x="4079805" y="5588074"/>
            <a:ext cx="1429789" cy="448887"/>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River6</a:t>
            </a:r>
          </a:p>
        </p:txBody>
      </p:sp>
    </p:spTree>
    <p:extLst>
      <p:ext uri="{BB962C8B-B14F-4D97-AF65-F5344CB8AC3E}">
        <p14:creationId xmlns:p14="http://schemas.microsoft.com/office/powerpoint/2010/main" val="40282509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487B0FC-3BB4-4007-AF5F-F6C65C00F379}"/>
              </a:ext>
            </a:extLst>
          </p:cNvPr>
          <p:cNvSpPr/>
          <p:nvPr/>
        </p:nvSpPr>
        <p:spPr>
          <a:xfrm>
            <a:off x="8115278" y="2904663"/>
            <a:ext cx="1429789" cy="44888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24" name="Rectangle 23">
            <a:extLst>
              <a:ext uri="{FF2B5EF4-FFF2-40B4-BE49-F238E27FC236}">
                <a16:creationId xmlns:a16="http://schemas.microsoft.com/office/drawing/2014/main" id="{A7233F6B-BC0A-4C12-AC38-B2769A4153F6}"/>
              </a:ext>
            </a:extLst>
          </p:cNvPr>
          <p:cNvSpPr/>
          <p:nvPr/>
        </p:nvSpPr>
        <p:spPr>
          <a:xfrm>
            <a:off x="838200" y="2894752"/>
            <a:ext cx="1429789" cy="44888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River2</a:t>
            </a:r>
          </a:p>
        </p:txBody>
      </p:sp>
      <p:sp>
        <p:nvSpPr>
          <p:cNvPr id="25" name="TextBox 24">
            <a:extLst>
              <a:ext uri="{FF2B5EF4-FFF2-40B4-BE49-F238E27FC236}">
                <a16:creationId xmlns:a16="http://schemas.microsoft.com/office/drawing/2014/main" id="{7024B773-E873-4692-AAA6-FC2CF90062E0}"/>
              </a:ext>
            </a:extLst>
          </p:cNvPr>
          <p:cNvSpPr txBox="1"/>
          <p:nvPr/>
        </p:nvSpPr>
        <p:spPr>
          <a:xfrm>
            <a:off x="1217457" y="2482962"/>
            <a:ext cx="304892" cy="461665"/>
          </a:xfrm>
          <a:prstGeom prst="rect">
            <a:avLst/>
          </a:prstGeom>
          <a:noFill/>
        </p:spPr>
        <p:txBody>
          <a:bodyPr wrap="none" rtlCol="0">
            <a:spAutoFit/>
          </a:bodyPr>
          <a:lstStyle/>
          <a:p>
            <a:r>
              <a:rPr lang="en-US" sz="2400"/>
              <a:t>s</a:t>
            </a:r>
          </a:p>
        </p:txBody>
      </p:sp>
      <p:cxnSp>
        <p:nvCxnSpPr>
          <p:cNvPr id="26" name="Straight Arrow Connector 25">
            <a:extLst>
              <a:ext uri="{FF2B5EF4-FFF2-40B4-BE49-F238E27FC236}">
                <a16:creationId xmlns:a16="http://schemas.microsoft.com/office/drawing/2014/main" id="{9DAE6BF7-3E0E-4294-84E1-9C4193712C2C}"/>
              </a:ext>
            </a:extLst>
          </p:cNvPr>
          <p:cNvCxnSpPr/>
          <p:nvPr/>
        </p:nvCxnSpPr>
        <p:spPr>
          <a:xfrm>
            <a:off x="5821091" y="3071863"/>
            <a:ext cx="20116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EA054B7E-6165-40DE-93DB-9693C7AFBAB1}"/>
              </a:ext>
            </a:extLst>
          </p:cNvPr>
          <p:cNvSpPr txBox="1"/>
          <p:nvPr/>
        </p:nvSpPr>
        <p:spPr>
          <a:xfrm>
            <a:off x="6357443" y="2590706"/>
            <a:ext cx="938975" cy="461665"/>
          </a:xfrm>
          <a:prstGeom prst="rect">
            <a:avLst/>
          </a:prstGeom>
          <a:noFill/>
        </p:spPr>
        <p:txBody>
          <a:bodyPr wrap="none" rtlCol="0">
            <a:spAutoFit/>
          </a:bodyPr>
          <a:lstStyle/>
          <a:p>
            <a:r>
              <a:rPr lang="en-US" sz="2400"/>
              <a:t>s.prev</a:t>
            </a:r>
          </a:p>
        </p:txBody>
      </p:sp>
      <p:sp>
        <p:nvSpPr>
          <p:cNvPr id="28" name="Rectangle 27">
            <a:extLst>
              <a:ext uri="{FF2B5EF4-FFF2-40B4-BE49-F238E27FC236}">
                <a16:creationId xmlns:a16="http://schemas.microsoft.com/office/drawing/2014/main" id="{D280DDE5-29A0-4DCF-ABE9-21C77B37CCA7}"/>
              </a:ext>
            </a:extLst>
          </p:cNvPr>
          <p:cNvSpPr/>
          <p:nvPr/>
        </p:nvSpPr>
        <p:spPr>
          <a:xfrm>
            <a:off x="2647246" y="2894752"/>
            <a:ext cx="1429789" cy="44888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29" name="Rectangle 28">
            <a:extLst>
              <a:ext uri="{FF2B5EF4-FFF2-40B4-BE49-F238E27FC236}">
                <a16:creationId xmlns:a16="http://schemas.microsoft.com/office/drawing/2014/main" id="{3DFD3765-380C-42E9-BD9A-B6E6559114D4}"/>
              </a:ext>
            </a:extLst>
          </p:cNvPr>
          <p:cNvSpPr/>
          <p:nvPr/>
        </p:nvSpPr>
        <p:spPr>
          <a:xfrm>
            <a:off x="2647246" y="3343639"/>
            <a:ext cx="1429789" cy="44888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River2</a:t>
            </a:r>
          </a:p>
        </p:txBody>
      </p:sp>
      <p:sp>
        <p:nvSpPr>
          <p:cNvPr id="30" name="Rectangle 29">
            <a:extLst>
              <a:ext uri="{FF2B5EF4-FFF2-40B4-BE49-F238E27FC236}">
                <a16:creationId xmlns:a16="http://schemas.microsoft.com/office/drawing/2014/main" id="{25FE7C3F-27B6-4236-B3EA-1EF00629D957}"/>
              </a:ext>
            </a:extLst>
          </p:cNvPr>
          <p:cNvSpPr/>
          <p:nvPr/>
        </p:nvSpPr>
        <p:spPr>
          <a:xfrm>
            <a:off x="2647246" y="3792526"/>
            <a:ext cx="1429789" cy="448887"/>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River3</a:t>
            </a:r>
          </a:p>
        </p:txBody>
      </p:sp>
      <p:sp>
        <p:nvSpPr>
          <p:cNvPr id="31" name="Rectangle 30">
            <a:extLst>
              <a:ext uri="{FF2B5EF4-FFF2-40B4-BE49-F238E27FC236}">
                <a16:creationId xmlns:a16="http://schemas.microsoft.com/office/drawing/2014/main" id="{29EAD37A-5DCE-4E04-A6EE-3D0665FC7DA9}"/>
              </a:ext>
            </a:extLst>
          </p:cNvPr>
          <p:cNvSpPr/>
          <p:nvPr/>
        </p:nvSpPr>
        <p:spPr>
          <a:xfrm>
            <a:off x="2647246" y="4241413"/>
            <a:ext cx="1429789" cy="44888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River4</a:t>
            </a:r>
          </a:p>
        </p:txBody>
      </p:sp>
      <p:sp>
        <p:nvSpPr>
          <p:cNvPr id="32" name="Rectangle 31">
            <a:extLst>
              <a:ext uri="{FF2B5EF4-FFF2-40B4-BE49-F238E27FC236}">
                <a16:creationId xmlns:a16="http://schemas.microsoft.com/office/drawing/2014/main" id="{ABB09A50-1687-4BBF-BB3B-EDA185ED93A3}"/>
              </a:ext>
            </a:extLst>
          </p:cNvPr>
          <p:cNvSpPr/>
          <p:nvPr/>
        </p:nvSpPr>
        <p:spPr>
          <a:xfrm>
            <a:off x="2647246" y="4690300"/>
            <a:ext cx="1429789" cy="448887"/>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River5</a:t>
            </a:r>
          </a:p>
        </p:txBody>
      </p:sp>
      <p:sp>
        <p:nvSpPr>
          <p:cNvPr id="33" name="Rectangle 32">
            <a:extLst>
              <a:ext uri="{FF2B5EF4-FFF2-40B4-BE49-F238E27FC236}">
                <a16:creationId xmlns:a16="http://schemas.microsoft.com/office/drawing/2014/main" id="{AD5845AF-2872-4B20-BD87-841530298EDF}"/>
              </a:ext>
            </a:extLst>
          </p:cNvPr>
          <p:cNvSpPr/>
          <p:nvPr/>
        </p:nvSpPr>
        <p:spPr>
          <a:xfrm>
            <a:off x="2647246" y="5139187"/>
            <a:ext cx="1429789" cy="448887"/>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River6</a:t>
            </a:r>
          </a:p>
        </p:txBody>
      </p:sp>
      <p:sp>
        <p:nvSpPr>
          <p:cNvPr id="34" name="Rectangle 33">
            <a:extLst>
              <a:ext uri="{FF2B5EF4-FFF2-40B4-BE49-F238E27FC236}">
                <a16:creationId xmlns:a16="http://schemas.microsoft.com/office/drawing/2014/main" id="{B40C7136-6444-4FF1-B4FB-C269CB54273A}"/>
              </a:ext>
            </a:extLst>
          </p:cNvPr>
          <p:cNvSpPr/>
          <p:nvPr/>
        </p:nvSpPr>
        <p:spPr>
          <a:xfrm>
            <a:off x="2647246" y="5588074"/>
            <a:ext cx="1429789" cy="44888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River7</a:t>
            </a:r>
          </a:p>
        </p:txBody>
      </p:sp>
      <p:sp>
        <p:nvSpPr>
          <p:cNvPr id="35" name="TextBox 34">
            <a:extLst>
              <a:ext uri="{FF2B5EF4-FFF2-40B4-BE49-F238E27FC236}">
                <a16:creationId xmlns:a16="http://schemas.microsoft.com/office/drawing/2014/main" id="{D8687464-0B04-46D7-AD5A-FDFCB703A6C0}"/>
              </a:ext>
            </a:extLst>
          </p:cNvPr>
          <p:cNvSpPr txBox="1"/>
          <p:nvPr/>
        </p:nvSpPr>
        <p:spPr>
          <a:xfrm>
            <a:off x="3644648" y="2476573"/>
            <a:ext cx="741806" cy="461665"/>
          </a:xfrm>
          <a:prstGeom prst="rect">
            <a:avLst/>
          </a:prstGeom>
          <a:noFill/>
        </p:spPr>
        <p:txBody>
          <a:bodyPr wrap="none" rtlCol="0">
            <a:spAutoFit/>
          </a:bodyPr>
          <a:lstStyle/>
          <a:p>
            <a:r>
              <a:rPr lang="en-US" sz="2400"/>
              <a:t>prev</a:t>
            </a:r>
          </a:p>
        </p:txBody>
      </p:sp>
      <p:sp>
        <p:nvSpPr>
          <p:cNvPr id="36" name="Rectangle 35">
            <a:extLst>
              <a:ext uri="{FF2B5EF4-FFF2-40B4-BE49-F238E27FC236}">
                <a16:creationId xmlns:a16="http://schemas.microsoft.com/office/drawing/2014/main" id="{670B49A6-E61F-459E-960B-53DE39D77F4F}"/>
              </a:ext>
            </a:extLst>
          </p:cNvPr>
          <p:cNvSpPr/>
          <p:nvPr/>
        </p:nvSpPr>
        <p:spPr>
          <a:xfrm>
            <a:off x="4079805" y="2894752"/>
            <a:ext cx="1429789" cy="44888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37" name="Rectangle 36">
            <a:extLst>
              <a:ext uri="{FF2B5EF4-FFF2-40B4-BE49-F238E27FC236}">
                <a16:creationId xmlns:a16="http://schemas.microsoft.com/office/drawing/2014/main" id="{9122924D-AE52-48EB-828D-ED2F9A9CDAB9}"/>
              </a:ext>
            </a:extLst>
          </p:cNvPr>
          <p:cNvSpPr/>
          <p:nvPr/>
        </p:nvSpPr>
        <p:spPr>
          <a:xfrm>
            <a:off x="4079805" y="3343639"/>
            <a:ext cx="1429789" cy="44888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38" name="Rectangle 37">
            <a:extLst>
              <a:ext uri="{FF2B5EF4-FFF2-40B4-BE49-F238E27FC236}">
                <a16:creationId xmlns:a16="http://schemas.microsoft.com/office/drawing/2014/main" id="{DAA2A376-324C-4D4C-BAC4-0B29CAAABCB3}"/>
              </a:ext>
            </a:extLst>
          </p:cNvPr>
          <p:cNvSpPr/>
          <p:nvPr/>
        </p:nvSpPr>
        <p:spPr>
          <a:xfrm>
            <a:off x="4079805" y="3792526"/>
            <a:ext cx="1429789" cy="44888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River2</a:t>
            </a:r>
          </a:p>
        </p:txBody>
      </p:sp>
      <p:sp>
        <p:nvSpPr>
          <p:cNvPr id="39" name="Rectangle 38">
            <a:extLst>
              <a:ext uri="{FF2B5EF4-FFF2-40B4-BE49-F238E27FC236}">
                <a16:creationId xmlns:a16="http://schemas.microsoft.com/office/drawing/2014/main" id="{1ED362C4-2600-4480-8788-A4C0275B73E5}"/>
              </a:ext>
            </a:extLst>
          </p:cNvPr>
          <p:cNvSpPr/>
          <p:nvPr/>
        </p:nvSpPr>
        <p:spPr>
          <a:xfrm>
            <a:off x="4079805" y="4241413"/>
            <a:ext cx="1429789" cy="448887"/>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River3</a:t>
            </a:r>
          </a:p>
        </p:txBody>
      </p:sp>
      <p:sp>
        <p:nvSpPr>
          <p:cNvPr id="40" name="Rectangle 39">
            <a:extLst>
              <a:ext uri="{FF2B5EF4-FFF2-40B4-BE49-F238E27FC236}">
                <a16:creationId xmlns:a16="http://schemas.microsoft.com/office/drawing/2014/main" id="{D4435274-416C-492F-A227-674D3AF9F2C2}"/>
              </a:ext>
            </a:extLst>
          </p:cNvPr>
          <p:cNvSpPr/>
          <p:nvPr/>
        </p:nvSpPr>
        <p:spPr>
          <a:xfrm>
            <a:off x="4079805" y="4690300"/>
            <a:ext cx="1429789" cy="44888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River4</a:t>
            </a:r>
          </a:p>
        </p:txBody>
      </p:sp>
      <p:sp>
        <p:nvSpPr>
          <p:cNvPr id="41" name="Rectangle 40">
            <a:extLst>
              <a:ext uri="{FF2B5EF4-FFF2-40B4-BE49-F238E27FC236}">
                <a16:creationId xmlns:a16="http://schemas.microsoft.com/office/drawing/2014/main" id="{C185D643-8E12-4064-80CF-9545877C8AF1}"/>
              </a:ext>
            </a:extLst>
          </p:cNvPr>
          <p:cNvSpPr/>
          <p:nvPr/>
        </p:nvSpPr>
        <p:spPr>
          <a:xfrm>
            <a:off x="4079805" y="5139187"/>
            <a:ext cx="1429789" cy="448887"/>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River5</a:t>
            </a:r>
          </a:p>
        </p:txBody>
      </p:sp>
      <p:sp>
        <p:nvSpPr>
          <p:cNvPr id="42" name="Rectangle 41">
            <a:extLst>
              <a:ext uri="{FF2B5EF4-FFF2-40B4-BE49-F238E27FC236}">
                <a16:creationId xmlns:a16="http://schemas.microsoft.com/office/drawing/2014/main" id="{67D09361-90C0-42D4-9104-711ED51A7C40}"/>
              </a:ext>
            </a:extLst>
          </p:cNvPr>
          <p:cNvSpPr/>
          <p:nvPr/>
        </p:nvSpPr>
        <p:spPr>
          <a:xfrm>
            <a:off x="4079805" y="5588074"/>
            <a:ext cx="1429789" cy="448887"/>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River6</a:t>
            </a:r>
          </a:p>
        </p:txBody>
      </p:sp>
    </p:spTree>
    <p:extLst>
      <p:ext uri="{BB962C8B-B14F-4D97-AF65-F5344CB8AC3E}">
        <p14:creationId xmlns:p14="http://schemas.microsoft.com/office/powerpoint/2010/main" val="42258248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8454-FD64-4807-8D1E-6D3BFC06D6D8}"/>
              </a:ext>
            </a:extLst>
          </p:cNvPr>
          <p:cNvSpPr>
            <a:spLocks noGrp="1"/>
          </p:cNvSpPr>
          <p:nvPr>
            <p:ph type="title"/>
          </p:nvPr>
        </p:nvSpPr>
        <p:spPr/>
        <p:txBody>
          <a:bodyPr/>
          <a:lstStyle/>
          <a:p>
            <a:r>
              <a:rPr lang="en-US"/>
              <a:t>Two join operations</a:t>
            </a:r>
          </a:p>
        </p:txBody>
      </p:sp>
      <p:sp>
        <p:nvSpPr>
          <p:cNvPr id="3" name="Rectangle 2">
            <a:extLst>
              <a:ext uri="{FF2B5EF4-FFF2-40B4-BE49-F238E27FC236}">
                <a16:creationId xmlns:a16="http://schemas.microsoft.com/office/drawing/2014/main" id="{C60AFE7B-543F-4C3E-A19D-A5F410D3E290}"/>
              </a:ext>
            </a:extLst>
          </p:cNvPr>
          <p:cNvSpPr/>
          <p:nvPr/>
        </p:nvSpPr>
        <p:spPr>
          <a:xfrm>
            <a:off x="256309" y="2121970"/>
            <a:ext cx="1429789" cy="44888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River2</a:t>
            </a:r>
          </a:p>
        </p:txBody>
      </p:sp>
      <p:sp>
        <p:nvSpPr>
          <p:cNvPr id="4" name="TextBox 3">
            <a:extLst>
              <a:ext uri="{FF2B5EF4-FFF2-40B4-BE49-F238E27FC236}">
                <a16:creationId xmlns:a16="http://schemas.microsoft.com/office/drawing/2014/main" id="{86C724D3-4D5B-42BF-9B3F-68D1A66664BD}"/>
              </a:ext>
            </a:extLst>
          </p:cNvPr>
          <p:cNvSpPr txBox="1"/>
          <p:nvPr/>
        </p:nvSpPr>
        <p:spPr>
          <a:xfrm>
            <a:off x="635566" y="1710180"/>
            <a:ext cx="304892" cy="461665"/>
          </a:xfrm>
          <a:prstGeom prst="rect">
            <a:avLst/>
          </a:prstGeom>
          <a:noFill/>
        </p:spPr>
        <p:txBody>
          <a:bodyPr wrap="none" rtlCol="0">
            <a:spAutoFit/>
          </a:bodyPr>
          <a:lstStyle/>
          <a:p>
            <a:r>
              <a:rPr lang="en-US" sz="2400"/>
              <a:t>s</a:t>
            </a:r>
          </a:p>
        </p:txBody>
      </p:sp>
      <p:cxnSp>
        <p:nvCxnSpPr>
          <p:cNvPr id="21" name="Straight Arrow Connector 20">
            <a:extLst>
              <a:ext uri="{FF2B5EF4-FFF2-40B4-BE49-F238E27FC236}">
                <a16:creationId xmlns:a16="http://schemas.microsoft.com/office/drawing/2014/main" id="{71A523E8-89D0-4F55-B408-A405D70DDF2D}"/>
              </a:ext>
            </a:extLst>
          </p:cNvPr>
          <p:cNvCxnSpPr>
            <a:cxnSpLocks/>
          </p:cNvCxnSpPr>
          <p:nvPr/>
        </p:nvCxnSpPr>
        <p:spPr>
          <a:xfrm>
            <a:off x="8548960" y="2165471"/>
            <a:ext cx="1657038" cy="6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22453CA3-895D-43C9-961B-316A6D811D50}"/>
              </a:ext>
            </a:extLst>
          </p:cNvPr>
          <p:cNvSpPr txBox="1"/>
          <p:nvPr/>
        </p:nvSpPr>
        <p:spPr>
          <a:xfrm>
            <a:off x="8553301" y="1703806"/>
            <a:ext cx="1652697" cy="461665"/>
          </a:xfrm>
          <a:prstGeom prst="rect">
            <a:avLst/>
          </a:prstGeom>
          <a:noFill/>
        </p:spPr>
        <p:txBody>
          <a:bodyPr wrap="none" rtlCol="0">
            <a:spAutoFit/>
          </a:bodyPr>
          <a:lstStyle/>
          <a:p>
            <a:r>
              <a:rPr lang="en-US" sz="2400"/>
              <a:t>s.prev.side1</a:t>
            </a:r>
          </a:p>
        </p:txBody>
      </p:sp>
      <p:pic>
        <p:nvPicPr>
          <p:cNvPr id="1026" name="Picture 2" descr="Image result for question mark">
            <a:extLst>
              <a:ext uri="{FF2B5EF4-FFF2-40B4-BE49-F238E27FC236}">
                <a16:creationId xmlns:a16="http://schemas.microsoft.com/office/drawing/2014/main" id="{52461B4E-5E2D-4110-AAC8-5914A9865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7376" y="1812541"/>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a:extLst>
              <a:ext uri="{FF2B5EF4-FFF2-40B4-BE49-F238E27FC236}">
                <a16:creationId xmlns:a16="http://schemas.microsoft.com/office/drawing/2014/main" id="{803F0035-33C8-4936-931B-4115DC11F62B}"/>
              </a:ext>
            </a:extLst>
          </p:cNvPr>
          <p:cNvSpPr/>
          <p:nvPr/>
        </p:nvSpPr>
        <p:spPr>
          <a:xfrm>
            <a:off x="2146468" y="2121970"/>
            <a:ext cx="1429789" cy="44888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47" name="Rectangle 46">
            <a:extLst>
              <a:ext uri="{FF2B5EF4-FFF2-40B4-BE49-F238E27FC236}">
                <a16:creationId xmlns:a16="http://schemas.microsoft.com/office/drawing/2014/main" id="{4FA12F87-E098-4838-8CC5-B73996A78CD9}"/>
              </a:ext>
            </a:extLst>
          </p:cNvPr>
          <p:cNvSpPr/>
          <p:nvPr/>
        </p:nvSpPr>
        <p:spPr>
          <a:xfrm>
            <a:off x="2146468" y="2570857"/>
            <a:ext cx="1429789" cy="44888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River2</a:t>
            </a:r>
          </a:p>
        </p:txBody>
      </p:sp>
      <p:sp>
        <p:nvSpPr>
          <p:cNvPr id="48" name="Rectangle 47">
            <a:extLst>
              <a:ext uri="{FF2B5EF4-FFF2-40B4-BE49-F238E27FC236}">
                <a16:creationId xmlns:a16="http://schemas.microsoft.com/office/drawing/2014/main" id="{8E8F1505-FDA4-48BD-88DC-32D8427BD482}"/>
              </a:ext>
            </a:extLst>
          </p:cNvPr>
          <p:cNvSpPr/>
          <p:nvPr/>
        </p:nvSpPr>
        <p:spPr>
          <a:xfrm>
            <a:off x="2146468" y="3019744"/>
            <a:ext cx="1429789" cy="448887"/>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River3</a:t>
            </a:r>
          </a:p>
        </p:txBody>
      </p:sp>
      <p:sp>
        <p:nvSpPr>
          <p:cNvPr id="49" name="Rectangle 48">
            <a:extLst>
              <a:ext uri="{FF2B5EF4-FFF2-40B4-BE49-F238E27FC236}">
                <a16:creationId xmlns:a16="http://schemas.microsoft.com/office/drawing/2014/main" id="{C85DDE2C-6A6F-418F-A0A3-E2B9DED3A95F}"/>
              </a:ext>
            </a:extLst>
          </p:cNvPr>
          <p:cNvSpPr/>
          <p:nvPr/>
        </p:nvSpPr>
        <p:spPr>
          <a:xfrm>
            <a:off x="2146468" y="3468631"/>
            <a:ext cx="1429789" cy="44888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River4</a:t>
            </a:r>
          </a:p>
        </p:txBody>
      </p:sp>
      <p:sp>
        <p:nvSpPr>
          <p:cNvPr id="50" name="Rectangle 49">
            <a:extLst>
              <a:ext uri="{FF2B5EF4-FFF2-40B4-BE49-F238E27FC236}">
                <a16:creationId xmlns:a16="http://schemas.microsoft.com/office/drawing/2014/main" id="{36376334-41C3-4A81-9B4C-5089B718F732}"/>
              </a:ext>
            </a:extLst>
          </p:cNvPr>
          <p:cNvSpPr/>
          <p:nvPr/>
        </p:nvSpPr>
        <p:spPr>
          <a:xfrm>
            <a:off x="2146468" y="3917518"/>
            <a:ext cx="1429789" cy="448887"/>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River5</a:t>
            </a:r>
          </a:p>
        </p:txBody>
      </p:sp>
      <p:sp>
        <p:nvSpPr>
          <p:cNvPr id="51" name="Rectangle 50">
            <a:extLst>
              <a:ext uri="{FF2B5EF4-FFF2-40B4-BE49-F238E27FC236}">
                <a16:creationId xmlns:a16="http://schemas.microsoft.com/office/drawing/2014/main" id="{D8DA90E7-9228-4D50-858F-167CB735F3CD}"/>
              </a:ext>
            </a:extLst>
          </p:cNvPr>
          <p:cNvSpPr/>
          <p:nvPr/>
        </p:nvSpPr>
        <p:spPr>
          <a:xfrm>
            <a:off x="2146468" y="4366405"/>
            <a:ext cx="1429789" cy="448887"/>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River6</a:t>
            </a:r>
          </a:p>
        </p:txBody>
      </p:sp>
      <p:sp>
        <p:nvSpPr>
          <p:cNvPr id="52" name="Rectangle 51">
            <a:extLst>
              <a:ext uri="{FF2B5EF4-FFF2-40B4-BE49-F238E27FC236}">
                <a16:creationId xmlns:a16="http://schemas.microsoft.com/office/drawing/2014/main" id="{D3DF9DA7-3882-4D26-81FC-8389643A3F50}"/>
              </a:ext>
            </a:extLst>
          </p:cNvPr>
          <p:cNvSpPr/>
          <p:nvPr/>
        </p:nvSpPr>
        <p:spPr>
          <a:xfrm>
            <a:off x="2146468" y="4815292"/>
            <a:ext cx="1429789" cy="44888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River7</a:t>
            </a:r>
          </a:p>
        </p:txBody>
      </p:sp>
      <p:sp>
        <p:nvSpPr>
          <p:cNvPr id="53" name="TextBox 52">
            <a:extLst>
              <a:ext uri="{FF2B5EF4-FFF2-40B4-BE49-F238E27FC236}">
                <a16:creationId xmlns:a16="http://schemas.microsoft.com/office/drawing/2014/main" id="{4F816870-81CE-4024-B1D2-43AF2BB6109C}"/>
              </a:ext>
            </a:extLst>
          </p:cNvPr>
          <p:cNvSpPr txBox="1"/>
          <p:nvPr/>
        </p:nvSpPr>
        <p:spPr>
          <a:xfrm>
            <a:off x="3143870" y="1703791"/>
            <a:ext cx="741806" cy="461665"/>
          </a:xfrm>
          <a:prstGeom prst="rect">
            <a:avLst/>
          </a:prstGeom>
          <a:noFill/>
        </p:spPr>
        <p:txBody>
          <a:bodyPr wrap="none" rtlCol="0">
            <a:spAutoFit/>
          </a:bodyPr>
          <a:lstStyle/>
          <a:p>
            <a:r>
              <a:rPr lang="en-US" sz="2400"/>
              <a:t>prev</a:t>
            </a:r>
          </a:p>
        </p:txBody>
      </p:sp>
      <p:sp>
        <p:nvSpPr>
          <p:cNvPr id="54" name="Rectangle 53">
            <a:extLst>
              <a:ext uri="{FF2B5EF4-FFF2-40B4-BE49-F238E27FC236}">
                <a16:creationId xmlns:a16="http://schemas.microsoft.com/office/drawing/2014/main" id="{6EA2CD69-CAF2-4E18-87CB-07DE0EB69D7B}"/>
              </a:ext>
            </a:extLst>
          </p:cNvPr>
          <p:cNvSpPr/>
          <p:nvPr/>
        </p:nvSpPr>
        <p:spPr>
          <a:xfrm>
            <a:off x="3579027" y="2121970"/>
            <a:ext cx="1429789" cy="44888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55" name="Rectangle 54">
            <a:extLst>
              <a:ext uri="{FF2B5EF4-FFF2-40B4-BE49-F238E27FC236}">
                <a16:creationId xmlns:a16="http://schemas.microsoft.com/office/drawing/2014/main" id="{9B269DCF-5960-4A6D-8F0B-18B3D32E8BC3}"/>
              </a:ext>
            </a:extLst>
          </p:cNvPr>
          <p:cNvSpPr/>
          <p:nvPr/>
        </p:nvSpPr>
        <p:spPr>
          <a:xfrm>
            <a:off x="3579027" y="2570857"/>
            <a:ext cx="1429789" cy="44888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56" name="Rectangle 55">
            <a:extLst>
              <a:ext uri="{FF2B5EF4-FFF2-40B4-BE49-F238E27FC236}">
                <a16:creationId xmlns:a16="http://schemas.microsoft.com/office/drawing/2014/main" id="{6719196A-0F0D-496A-B381-E4F24B5F199F}"/>
              </a:ext>
            </a:extLst>
          </p:cNvPr>
          <p:cNvSpPr/>
          <p:nvPr/>
        </p:nvSpPr>
        <p:spPr>
          <a:xfrm>
            <a:off x="3579027" y="3019744"/>
            <a:ext cx="1429789" cy="44888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River2</a:t>
            </a:r>
          </a:p>
        </p:txBody>
      </p:sp>
      <p:sp>
        <p:nvSpPr>
          <p:cNvPr id="57" name="Rectangle 56">
            <a:extLst>
              <a:ext uri="{FF2B5EF4-FFF2-40B4-BE49-F238E27FC236}">
                <a16:creationId xmlns:a16="http://schemas.microsoft.com/office/drawing/2014/main" id="{9F44A3D7-2479-4955-9669-F44FD5B5D86B}"/>
              </a:ext>
            </a:extLst>
          </p:cNvPr>
          <p:cNvSpPr/>
          <p:nvPr/>
        </p:nvSpPr>
        <p:spPr>
          <a:xfrm>
            <a:off x="3579027" y="3468631"/>
            <a:ext cx="1429789" cy="448887"/>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River3</a:t>
            </a:r>
          </a:p>
        </p:txBody>
      </p:sp>
      <p:sp>
        <p:nvSpPr>
          <p:cNvPr id="58" name="Rectangle 57">
            <a:extLst>
              <a:ext uri="{FF2B5EF4-FFF2-40B4-BE49-F238E27FC236}">
                <a16:creationId xmlns:a16="http://schemas.microsoft.com/office/drawing/2014/main" id="{4091344E-B5A6-437B-861D-9A4A8D8D26AA}"/>
              </a:ext>
            </a:extLst>
          </p:cNvPr>
          <p:cNvSpPr/>
          <p:nvPr/>
        </p:nvSpPr>
        <p:spPr>
          <a:xfrm>
            <a:off x="3579027" y="3917518"/>
            <a:ext cx="1429789" cy="44888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River4</a:t>
            </a:r>
          </a:p>
        </p:txBody>
      </p:sp>
      <p:sp>
        <p:nvSpPr>
          <p:cNvPr id="59" name="Rectangle 58">
            <a:extLst>
              <a:ext uri="{FF2B5EF4-FFF2-40B4-BE49-F238E27FC236}">
                <a16:creationId xmlns:a16="http://schemas.microsoft.com/office/drawing/2014/main" id="{56D00979-C32C-4D13-A4A8-A6FA54B1AFFF}"/>
              </a:ext>
            </a:extLst>
          </p:cNvPr>
          <p:cNvSpPr/>
          <p:nvPr/>
        </p:nvSpPr>
        <p:spPr>
          <a:xfrm>
            <a:off x="3579027" y="4366405"/>
            <a:ext cx="1429789" cy="448887"/>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River5</a:t>
            </a:r>
          </a:p>
        </p:txBody>
      </p:sp>
      <p:sp>
        <p:nvSpPr>
          <p:cNvPr id="60" name="Rectangle 59">
            <a:extLst>
              <a:ext uri="{FF2B5EF4-FFF2-40B4-BE49-F238E27FC236}">
                <a16:creationId xmlns:a16="http://schemas.microsoft.com/office/drawing/2014/main" id="{F5622EED-AC62-40F2-BC74-AA1061BF674F}"/>
              </a:ext>
            </a:extLst>
          </p:cNvPr>
          <p:cNvSpPr/>
          <p:nvPr/>
        </p:nvSpPr>
        <p:spPr>
          <a:xfrm>
            <a:off x="3579027" y="4815292"/>
            <a:ext cx="1429789" cy="448887"/>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River6</a:t>
            </a:r>
          </a:p>
        </p:txBody>
      </p:sp>
      <p:sp>
        <p:nvSpPr>
          <p:cNvPr id="61" name="Rectangle 60">
            <a:extLst>
              <a:ext uri="{FF2B5EF4-FFF2-40B4-BE49-F238E27FC236}">
                <a16:creationId xmlns:a16="http://schemas.microsoft.com/office/drawing/2014/main" id="{FDAE5A8F-1053-41F6-8B0E-9D53B0068DA1}"/>
              </a:ext>
            </a:extLst>
          </p:cNvPr>
          <p:cNvSpPr/>
          <p:nvPr/>
        </p:nvSpPr>
        <p:spPr>
          <a:xfrm>
            <a:off x="5523153" y="2121970"/>
            <a:ext cx="1429789" cy="44888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62" name="Rectangle 61">
            <a:extLst>
              <a:ext uri="{FF2B5EF4-FFF2-40B4-BE49-F238E27FC236}">
                <a16:creationId xmlns:a16="http://schemas.microsoft.com/office/drawing/2014/main" id="{D34653ED-4E65-4C50-A67B-9817B5D0FF80}"/>
              </a:ext>
            </a:extLst>
          </p:cNvPr>
          <p:cNvSpPr/>
          <p:nvPr/>
        </p:nvSpPr>
        <p:spPr>
          <a:xfrm>
            <a:off x="5523153" y="2570857"/>
            <a:ext cx="1429789" cy="44888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63" name="Rectangle 62">
            <a:extLst>
              <a:ext uri="{FF2B5EF4-FFF2-40B4-BE49-F238E27FC236}">
                <a16:creationId xmlns:a16="http://schemas.microsoft.com/office/drawing/2014/main" id="{8CBEB4EA-89DE-47CA-84AD-FEA12E310843}"/>
              </a:ext>
            </a:extLst>
          </p:cNvPr>
          <p:cNvSpPr/>
          <p:nvPr/>
        </p:nvSpPr>
        <p:spPr>
          <a:xfrm>
            <a:off x="5523153" y="3019744"/>
            <a:ext cx="1429789" cy="44888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64" name="Rectangle 63">
            <a:extLst>
              <a:ext uri="{FF2B5EF4-FFF2-40B4-BE49-F238E27FC236}">
                <a16:creationId xmlns:a16="http://schemas.microsoft.com/office/drawing/2014/main" id="{E219E590-3722-4FF2-8672-8DD19DBDD81A}"/>
              </a:ext>
            </a:extLst>
          </p:cNvPr>
          <p:cNvSpPr/>
          <p:nvPr/>
        </p:nvSpPr>
        <p:spPr>
          <a:xfrm>
            <a:off x="5523153" y="3468631"/>
            <a:ext cx="1429789" cy="44888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65" name="Rectangle 64">
            <a:extLst>
              <a:ext uri="{FF2B5EF4-FFF2-40B4-BE49-F238E27FC236}">
                <a16:creationId xmlns:a16="http://schemas.microsoft.com/office/drawing/2014/main" id="{63AA0590-0597-4B6C-8E7A-B0642C18A3A0}"/>
              </a:ext>
            </a:extLst>
          </p:cNvPr>
          <p:cNvSpPr/>
          <p:nvPr/>
        </p:nvSpPr>
        <p:spPr>
          <a:xfrm>
            <a:off x="5523153" y="3917518"/>
            <a:ext cx="1429789" cy="44888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66" name="Rectangle 65">
            <a:extLst>
              <a:ext uri="{FF2B5EF4-FFF2-40B4-BE49-F238E27FC236}">
                <a16:creationId xmlns:a16="http://schemas.microsoft.com/office/drawing/2014/main" id="{D1B5E54B-A8AF-4DC3-9698-EAF519FAA220}"/>
              </a:ext>
            </a:extLst>
          </p:cNvPr>
          <p:cNvSpPr/>
          <p:nvPr/>
        </p:nvSpPr>
        <p:spPr>
          <a:xfrm>
            <a:off x="5523153" y="4366405"/>
            <a:ext cx="1429789" cy="44888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67" name="Rectangle 66">
            <a:extLst>
              <a:ext uri="{FF2B5EF4-FFF2-40B4-BE49-F238E27FC236}">
                <a16:creationId xmlns:a16="http://schemas.microsoft.com/office/drawing/2014/main" id="{16CF15C8-0747-48EF-9F66-94987618C39F}"/>
              </a:ext>
            </a:extLst>
          </p:cNvPr>
          <p:cNvSpPr/>
          <p:nvPr/>
        </p:nvSpPr>
        <p:spPr>
          <a:xfrm>
            <a:off x="5523153" y="4815292"/>
            <a:ext cx="1429789" cy="44888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River2</a:t>
            </a:r>
          </a:p>
        </p:txBody>
      </p:sp>
      <p:sp>
        <p:nvSpPr>
          <p:cNvPr id="68" name="Rectangle 67">
            <a:extLst>
              <a:ext uri="{FF2B5EF4-FFF2-40B4-BE49-F238E27FC236}">
                <a16:creationId xmlns:a16="http://schemas.microsoft.com/office/drawing/2014/main" id="{026D0520-848C-487E-B0C5-4837DDCFE9BB}"/>
              </a:ext>
            </a:extLst>
          </p:cNvPr>
          <p:cNvSpPr/>
          <p:nvPr/>
        </p:nvSpPr>
        <p:spPr>
          <a:xfrm>
            <a:off x="5523153" y="5264179"/>
            <a:ext cx="1429789" cy="44888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River2</a:t>
            </a:r>
          </a:p>
        </p:txBody>
      </p:sp>
      <p:sp>
        <p:nvSpPr>
          <p:cNvPr id="69" name="TextBox 68">
            <a:extLst>
              <a:ext uri="{FF2B5EF4-FFF2-40B4-BE49-F238E27FC236}">
                <a16:creationId xmlns:a16="http://schemas.microsoft.com/office/drawing/2014/main" id="{A2F3200B-0F4F-4BF6-A8E6-C87F8664DCB7}"/>
              </a:ext>
            </a:extLst>
          </p:cNvPr>
          <p:cNvSpPr txBox="1"/>
          <p:nvPr/>
        </p:nvSpPr>
        <p:spPr>
          <a:xfrm>
            <a:off x="6520555" y="1703791"/>
            <a:ext cx="867545" cy="461665"/>
          </a:xfrm>
          <a:prstGeom prst="rect">
            <a:avLst/>
          </a:prstGeom>
          <a:noFill/>
        </p:spPr>
        <p:txBody>
          <a:bodyPr wrap="none" rtlCol="0">
            <a:spAutoFit/>
          </a:bodyPr>
          <a:lstStyle/>
          <a:p>
            <a:r>
              <a:rPr lang="en-US" sz="2400"/>
              <a:t>side1</a:t>
            </a:r>
          </a:p>
        </p:txBody>
      </p:sp>
      <p:sp>
        <p:nvSpPr>
          <p:cNvPr id="70" name="Rectangle 69">
            <a:extLst>
              <a:ext uri="{FF2B5EF4-FFF2-40B4-BE49-F238E27FC236}">
                <a16:creationId xmlns:a16="http://schemas.microsoft.com/office/drawing/2014/main" id="{A13743BF-1B25-4FE3-BAE4-F3056CAE06FB}"/>
              </a:ext>
            </a:extLst>
          </p:cNvPr>
          <p:cNvSpPr/>
          <p:nvPr/>
        </p:nvSpPr>
        <p:spPr>
          <a:xfrm>
            <a:off x="6955712" y="2121970"/>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71" name="Rectangle 70">
            <a:extLst>
              <a:ext uri="{FF2B5EF4-FFF2-40B4-BE49-F238E27FC236}">
                <a16:creationId xmlns:a16="http://schemas.microsoft.com/office/drawing/2014/main" id="{CB8B07CD-33C7-4AF9-B0CE-3D0862089E4E}"/>
              </a:ext>
            </a:extLst>
          </p:cNvPr>
          <p:cNvSpPr/>
          <p:nvPr/>
        </p:nvSpPr>
        <p:spPr>
          <a:xfrm>
            <a:off x="6955712" y="2570857"/>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cabbage</a:t>
            </a:r>
          </a:p>
        </p:txBody>
      </p:sp>
      <p:sp>
        <p:nvSpPr>
          <p:cNvPr id="72" name="Rectangle 71">
            <a:extLst>
              <a:ext uri="{FF2B5EF4-FFF2-40B4-BE49-F238E27FC236}">
                <a16:creationId xmlns:a16="http://schemas.microsoft.com/office/drawing/2014/main" id="{81825F5B-BE08-4DF0-913B-6A04F8AFC134}"/>
              </a:ext>
            </a:extLst>
          </p:cNvPr>
          <p:cNvSpPr/>
          <p:nvPr/>
        </p:nvSpPr>
        <p:spPr>
          <a:xfrm>
            <a:off x="6955712" y="3019744"/>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goat</a:t>
            </a:r>
          </a:p>
        </p:txBody>
      </p:sp>
      <p:sp>
        <p:nvSpPr>
          <p:cNvPr id="73" name="Rectangle 72">
            <a:extLst>
              <a:ext uri="{FF2B5EF4-FFF2-40B4-BE49-F238E27FC236}">
                <a16:creationId xmlns:a16="http://schemas.microsoft.com/office/drawing/2014/main" id="{C9F556B2-1056-43F6-97F2-EC47C8439AA3}"/>
              </a:ext>
            </a:extLst>
          </p:cNvPr>
          <p:cNvSpPr/>
          <p:nvPr/>
        </p:nvSpPr>
        <p:spPr>
          <a:xfrm>
            <a:off x="6955712" y="3468631"/>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wolf</a:t>
            </a:r>
          </a:p>
        </p:txBody>
      </p:sp>
      <p:sp>
        <p:nvSpPr>
          <p:cNvPr id="74" name="Rectangle 73">
            <a:extLst>
              <a:ext uri="{FF2B5EF4-FFF2-40B4-BE49-F238E27FC236}">
                <a16:creationId xmlns:a16="http://schemas.microsoft.com/office/drawing/2014/main" id="{76B85C67-F497-4A66-81AC-F56D29016670}"/>
              </a:ext>
            </a:extLst>
          </p:cNvPr>
          <p:cNvSpPr/>
          <p:nvPr/>
        </p:nvSpPr>
        <p:spPr>
          <a:xfrm>
            <a:off x="6955712" y="3917518"/>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cabbage</a:t>
            </a:r>
          </a:p>
        </p:txBody>
      </p:sp>
      <p:sp>
        <p:nvSpPr>
          <p:cNvPr id="75" name="Rectangle 74">
            <a:extLst>
              <a:ext uri="{FF2B5EF4-FFF2-40B4-BE49-F238E27FC236}">
                <a16:creationId xmlns:a16="http://schemas.microsoft.com/office/drawing/2014/main" id="{22CE4BF8-6604-4196-990D-2B9391EA81F5}"/>
              </a:ext>
            </a:extLst>
          </p:cNvPr>
          <p:cNvSpPr/>
          <p:nvPr/>
        </p:nvSpPr>
        <p:spPr>
          <a:xfrm>
            <a:off x="6955712" y="4366405"/>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wolf</a:t>
            </a:r>
          </a:p>
        </p:txBody>
      </p:sp>
      <p:sp>
        <p:nvSpPr>
          <p:cNvPr id="76" name="Rectangle 75">
            <a:extLst>
              <a:ext uri="{FF2B5EF4-FFF2-40B4-BE49-F238E27FC236}">
                <a16:creationId xmlns:a16="http://schemas.microsoft.com/office/drawing/2014/main" id="{C1CBCB03-579A-477F-A6D9-67B5867EC2AC}"/>
              </a:ext>
            </a:extLst>
          </p:cNvPr>
          <p:cNvSpPr/>
          <p:nvPr/>
        </p:nvSpPr>
        <p:spPr>
          <a:xfrm>
            <a:off x="6955712" y="4815292"/>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77" name="Rectangle 76">
            <a:extLst>
              <a:ext uri="{FF2B5EF4-FFF2-40B4-BE49-F238E27FC236}">
                <a16:creationId xmlns:a16="http://schemas.microsoft.com/office/drawing/2014/main" id="{45C3FD34-7AAC-4804-B807-AD53E238252A}"/>
              </a:ext>
            </a:extLst>
          </p:cNvPr>
          <p:cNvSpPr/>
          <p:nvPr/>
        </p:nvSpPr>
        <p:spPr>
          <a:xfrm>
            <a:off x="6955712" y="5264179"/>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cabbage</a:t>
            </a:r>
          </a:p>
        </p:txBody>
      </p:sp>
      <p:sp>
        <p:nvSpPr>
          <p:cNvPr id="78" name="Rectangle 77">
            <a:extLst>
              <a:ext uri="{FF2B5EF4-FFF2-40B4-BE49-F238E27FC236}">
                <a16:creationId xmlns:a16="http://schemas.microsoft.com/office/drawing/2014/main" id="{F8F1BBC1-E233-4315-BC38-4AAFAC86E62E}"/>
              </a:ext>
            </a:extLst>
          </p:cNvPr>
          <p:cNvSpPr/>
          <p:nvPr/>
        </p:nvSpPr>
        <p:spPr>
          <a:xfrm>
            <a:off x="5520383" y="5713045"/>
            <a:ext cx="1429789" cy="44888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River2</a:t>
            </a:r>
          </a:p>
        </p:txBody>
      </p:sp>
      <p:sp>
        <p:nvSpPr>
          <p:cNvPr id="79" name="Rectangle 78">
            <a:extLst>
              <a:ext uri="{FF2B5EF4-FFF2-40B4-BE49-F238E27FC236}">
                <a16:creationId xmlns:a16="http://schemas.microsoft.com/office/drawing/2014/main" id="{2AA29F93-0917-4B83-98F5-090050B3C1EB}"/>
              </a:ext>
            </a:extLst>
          </p:cNvPr>
          <p:cNvSpPr/>
          <p:nvPr/>
        </p:nvSpPr>
        <p:spPr>
          <a:xfrm>
            <a:off x="6952942" y="5713045"/>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wolf</a:t>
            </a:r>
          </a:p>
        </p:txBody>
      </p:sp>
      <p:cxnSp>
        <p:nvCxnSpPr>
          <p:cNvPr id="80" name="Straight Connector 79">
            <a:extLst>
              <a:ext uri="{FF2B5EF4-FFF2-40B4-BE49-F238E27FC236}">
                <a16:creationId xmlns:a16="http://schemas.microsoft.com/office/drawing/2014/main" id="{38B2431F-7343-4BDA-B1FF-DB7211EBDD8F}"/>
              </a:ext>
            </a:extLst>
          </p:cNvPr>
          <p:cNvCxnSpPr/>
          <p:nvPr/>
        </p:nvCxnSpPr>
        <p:spPr>
          <a:xfrm>
            <a:off x="5520383" y="6161932"/>
            <a:ext cx="0" cy="4322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2C116C1-923D-45C6-BFA4-3CFAF62E8491}"/>
              </a:ext>
            </a:extLst>
          </p:cNvPr>
          <p:cNvCxnSpPr/>
          <p:nvPr/>
        </p:nvCxnSpPr>
        <p:spPr>
          <a:xfrm>
            <a:off x="8385503" y="6161932"/>
            <a:ext cx="0" cy="4322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73FDC77-5D37-42CD-8DD0-8A42FEF8F474}"/>
              </a:ext>
            </a:extLst>
          </p:cNvPr>
          <p:cNvCxnSpPr/>
          <p:nvPr/>
        </p:nvCxnSpPr>
        <p:spPr>
          <a:xfrm>
            <a:off x="6950172" y="6161932"/>
            <a:ext cx="0" cy="4322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9576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Arrow Connector 20">
            <a:extLst>
              <a:ext uri="{FF2B5EF4-FFF2-40B4-BE49-F238E27FC236}">
                <a16:creationId xmlns:a16="http://schemas.microsoft.com/office/drawing/2014/main" id="{71A523E8-89D0-4F55-B408-A405D70DDF2D}"/>
              </a:ext>
            </a:extLst>
          </p:cNvPr>
          <p:cNvCxnSpPr>
            <a:cxnSpLocks/>
          </p:cNvCxnSpPr>
          <p:nvPr/>
        </p:nvCxnSpPr>
        <p:spPr>
          <a:xfrm>
            <a:off x="8548960" y="2165471"/>
            <a:ext cx="1657038" cy="6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22453CA3-895D-43C9-961B-316A6D811D50}"/>
              </a:ext>
            </a:extLst>
          </p:cNvPr>
          <p:cNvSpPr txBox="1"/>
          <p:nvPr/>
        </p:nvSpPr>
        <p:spPr>
          <a:xfrm>
            <a:off x="8553301" y="1703806"/>
            <a:ext cx="1652697" cy="461665"/>
          </a:xfrm>
          <a:prstGeom prst="rect">
            <a:avLst/>
          </a:prstGeom>
          <a:noFill/>
        </p:spPr>
        <p:txBody>
          <a:bodyPr wrap="none" rtlCol="0">
            <a:spAutoFit/>
          </a:bodyPr>
          <a:lstStyle/>
          <a:p>
            <a:r>
              <a:rPr lang="en-US" sz="2400"/>
              <a:t>s.prev.side1</a:t>
            </a:r>
          </a:p>
        </p:txBody>
      </p:sp>
      <p:sp>
        <p:nvSpPr>
          <p:cNvPr id="46" name="Rectangle 45">
            <a:extLst>
              <a:ext uri="{FF2B5EF4-FFF2-40B4-BE49-F238E27FC236}">
                <a16:creationId xmlns:a16="http://schemas.microsoft.com/office/drawing/2014/main" id="{989C644C-A044-4854-84C8-FAE2ED8702CA}"/>
              </a:ext>
            </a:extLst>
          </p:cNvPr>
          <p:cNvSpPr/>
          <p:nvPr/>
        </p:nvSpPr>
        <p:spPr>
          <a:xfrm>
            <a:off x="10423423" y="2121970"/>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cabbage</a:t>
            </a:r>
          </a:p>
        </p:txBody>
      </p:sp>
      <p:sp>
        <p:nvSpPr>
          <p:cNvPr id="47" name="Rectangle 46">
            <a:extLst>
              <a:ext uri="{FF2B5EF4-FFF2-40B4-BE49-F238E27FC236}">
                <a16:creationId xmlns:a16="http://schemas.microsoft.com/office/drawing/2014/main" id="{2AB18EC2-87E9-48E5-B296-F062ED76EE5F}"/>
              </a:ext>
            </a:extLst>
          </p:cNvPr>
          <p:cNvSpPr/>
          <p:nvPr/>
        </p:nvSpPr>
        <p:spPr>
          <a:xfrm>
            <a:off x="10423423" y="2570857"/>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wolf</a:t>
            </a:r>
          </a:p>
        </p:txBody>
      </p:sp>
      <p:sp>
        <p:nvSpPr>
          <p:cNvPr id="48" name="Rectangle 47">
            <a:extLst>
              <a:ext uri="{FF2B5EF4-FFF2-40B4-BE49-F238E27FC236}">
                <a16:creationId xmlns:a16="http://schemas.microsoft.com/office/drawing/2014/main" id="{FE9AFFD2-922F-411C-BA0F-CFE88C3A7848}"/>
              </a:ext>
            </a:extLst>
          </p:cNvPr>
          <p:cNvSpPr/>
          <p:nvPr/>
        </p:nvSpPr>
        <p:spPr>
          <a:xfrm>
            <a:off x="256309" y="2121970"/>
            <a:ext cx="1429789" cy="44888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River2</a:t>
            </a:r>
          </a:p>
        </p:txBody>
      </p:sp>
      <p:sp>
        <p:nvSpPr>
          <p:cNvPr id="49" name="TextBox 48">
            <a:extLst>
              <a:ext uri="{FF2B5EF4-FFF2-40B4-BE49-F238E27FC236}">
                <a16:creationId xmlns:a16="http://schemas.microsoft.com/office/drawing/2014/main" id="{CE737970-8421-466B-9A7C-4BE2EC638044}"/>
              </a:ext>
            </a:extLst>
          </p:cNvPr>
          <p:cNvSpPr txBox="1"/>
          <p:nvPr/>
        </p:nvSpPr>
        <p:spPr>
          <a:xfrm>
            <a:off x="635566" y="1710180"/>
            <a:ext cx="304892" cy="461665"/>
          </a:xfrm>
          <a:prstGeom prst="rect">
            <a:avLst/>
          </a:prstGeom>
          <a:noFill/>
        </p:spPr>
        <p:txBody>
          <a:bodyPr wrap="none" rtlCol="0">
            <a:spAutoFit/>
          </a:bodyPr>
          <a:lstStyle/>
          <a:p>
            <a:r>
              <a:rPr lang="en-US" sz="2400"/>
              <a:t>s</a:t>
            </a:r>
          </a:p>
        </p:txBody>
      </p:sp>
      <p:sp>
        <p:nvSpPr>
          <p:cNvPr id="50" name="Rectangle 49">
            <a:extLst>
              <a:ext uri="{FF2B5EF4-FFF2-40B4-BE49-F238E27FC236}">
                <a16:creationId xmlns:a16="http://schemas.microsoft.com/office/drawing/2014/main" id="{6C9B76A9-25CB-4DA3-BE6D-EF1587A233D9}"/>
              </a:ext>
            </a:extLst>
          </p:cNvPr>
          <p:cNvSpPr/>
          <p:nvPr/>
        </p:nvSpPr>
        <p:spPr>
          <a:xfrm>
            <a:off x="2146468" y="2121970"/>
            <a:ext cx="1429789" cy="44888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51" name="Rectangle 50">
            <a:extLst>
              <a:ext uri="{FF2B5EF4-FFF2-40B4-BE49-F238E27FC236}">
                <a16:creationId xmlns:a16="http://schemas.microsoft.com/office/drawing/2014/main" id="{DCD4B15D-0D7C-4E47-9CDE-EA1E4E301D06}"/>
              </a:ext>
            </a:extLst>
          </p:cNvPr>
          <p:cNvSpPr/>
          <p:nvPr/>
        </p:nvSpPr>
        <p:spPr>
          <a:xfrm>
            <a:off x="2146468" y="2570857"/>
            <a:ext cx="1429789" cy="44888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River2</a:t>
            </a:r>
          </a:p>
        </p:txBody>
      </p:sp>
      <p:sp>
        <p:nvSpPr>
          <p:cNvPr id="52" name="Rectangle 51">
            <a:extLst>
              <a:ext uri="{FF2B5EF4-FFF2-40B4-BE49-F238E27FC236}">
                <a16:creationId xmlns:a16="http://schemas.microsoft.com/office/drawing/2014/main" id="{6278CB63-3A66-4AF5-BDDA-E5B823182D95}"/>
              </a:ext>
            </a:extLst>
          </p:cNvPr>
          <p:cNvSpPr/>
          <p:nvPr/>
        </p:nvSpPr>
        <p:spPr>
          <a:xfrm>
            <a:off x="2146468" y="3019744"/>
            <a:ext cx="1429789" cy="448887"/>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River3</a:t>
            </a:r>
          </a:p>
        </p:txBody>
      </p:sp>
      <p:sp>
        <p:nvSpPr>
          <p:cNvPr id="53" name="Rectangle 52">
            <a:extLst>
              <a:ext uri="{FF2B5EF4-FFF2-40B4-BE49-F238E27FC236}">
                <a16:creationId xmlns:a16="http://schemas.microsoft.com/office/drawing/2014/main" id="{20E0B056-D734-4D3C-8DDF-D9E2FF657C3B}"/>
              </a:ext>
            </a:extLst>
          </p:cNvPr>
          <p:cNvSpPr/>
          <p:nvPr/>
        </p:nvSpPr>
        <p:spPr>
          <a:xfrm>
            <a:off x="2146468" y="3468631"/>
            <a:ext cx="1429789" cy="44888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River4</a:t>
            </a:r>
          </a:p>
        </p:txBody>
      </p:sp>
      <p:sp>
        <p:nvSpPr>
          <p:cNvPr id="54" name="Rectangle 53">
            <a:extLst>
              <a:ext uri="{FF2B5EF4-FFF2-40B4-BE49-F238E27FC236}">
                <a16:creationId xmlns:a16="http://schemas.microsoft.com/office/drawing/2014/main" id="{D0A91DD1-A714-4B4E-A2BB-71D291BA7FA9}"/>
              </a:ext>
            </a:extLst>
          </p:cNvPr>
          <p:cNvSpPr/>
          <p:nvPr/>
        </p:nvSpPr>
        <p:spPr>
          <a:xfrm>
            <a:off x="2146468" y="3917518"/>
            <a:ext cx="1429789" cy="448887"/>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River5</a:t>
            </a:r>
          </a:p>
        </p:txBody>
      </p:sp>
      <p:sp>
        <p:nvSpPr>
          <p:cNvPr id="55" name="Rectangle 54">
            <a:extLst>
              <a:ext uri="{FF2B5EF4-FFF2-40B4-BE49-F238E27FC236}">
                <a16:creationId xmlns:a16="http://schemas.microsoft.com/office/drawing/2014/main" id="{CF3179A5-E453-4E15-B4C4-384BAE8B8CC8}"/>
              </a:ext>
            </a:extLst>
          </p:cNvPr>
          <p:cNvSpPr/>
          <p:nvPr/>
        </p:nvSpPr>
        <p:spPr>
          <a:xfrm>
            <a:off x="2146468" y="4366405"/>
            <a:ext cx="1429789" cy="448887"/>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River6</a:t>
            </a:r>
          </a:p>
        </p:txBody>
      </p:sp>
      <p:sp>
        <p:nvSpPr>
          <p:cNvPr id="56" name="Rectangle 55">
            <a:extLst>
              <a:ext uri="{FF2B5EF4-FFF2-40B4-BE49-F238E27FC236}">
                <a16:creationId xmlns:a16="http://schemas.microsoft.com/office/drawing/2014/main" id="{8E880816-9CF6-4BA0-8CC3-A15DCC0089FE}"/>
              </a:ext>
            </a:extLst>
          </p:cNvPr>
          <p:cNvSpPr/>
          <p:nvPr/>
        </p:nvSpPr>
        <p:spPr>
          <a:xfrm>
            <a:off x="2146468" y="4815292"/>
            <a:ext cx="1429789" cy="44888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River7</a:t>
            </a:r>
          </a:p>
        </p:txBody>
      </p:sp>
      <p:sp>
        <p:nvSpPr>
          <p:cNvPr id="57" name="TextBox 56">
            <a:extLst>
              <a:ext uri="{FF2B5EF4-FFF2-40B4-BE49-F238E27FC236}">
                <a16:creationId xmlns:a16="http://schemas.microsoft.com/office/drawing/2014/main" id="{1889F4D7-C050-43FC-8AE9-222BB2833EFC}"/>
              </a:ext>
            </a:extLst>
          </p:cNvPr>
          <p:cNvSpPr txBox="1"/>
          <p:nvPr/>
        </p:nvSpPr>
        <p:spPr>
          <a:xfrm>
            <a:off x="3143870" y="1703791"/>
            <a:ext cx="741806" cy="461665"/>
          </a:xfrm>
          <a:prstGeom prst="rect">
            <a:avLst/>
          </a:prstGeom>
          <a:noFill/>
        </p:spPr>
        <p:txBody>
          <a:bodyPr wrap="none" rtlCol="0">
            <a:spAutoFit/>
          </a:bodyPr>
          <a:lstStyle/>
          <a:p>
            <a:r>
              <a:rPr lang="en-US" sz="2400"/>
              <a:t>prev</a:t>
            </a:r>
          </a:p>
        </p:txBody>
      </p:sp>
      <p:sp>
        <p:nvSpPr>
          <p:cNvPr id="58" name="Rectangle 57">
            <a:extLst>
              <a:ext uri="{FF2B5EF4-FFF2-40B4-BE49-F238E27FC236}">
                <a16:creationId xmlns:a16="http://schemas.microsoft.com/office/drawing/2014/main" id="{EF3B32F5-2AFB-4284-8D02-325490ACE1A1}"/>
              </a:ext>
            </a:extLst>
          </p:cNvPr>
          <p:cNvSpPr/>
          <p:nvPr/>
        </p:nvSpPr>
        <p:spPr>
          <a:xfrm>
            <a:off x="3579027" y="2121970"/>
            <a:ext cx="1429789" cy="44888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59" name="Rectangle 58">
            <a:extLst>
              <a:ext uri="{FF2B5EF4-FFF2-40B4-BE49-F238E27FC236}">
                <a16:creationId xmlns:a16="http://schemas.microsoft.com/office/drawing/2014/main" id="{FFA2612F-3CBB-4A41-9429-9FE672D0324C}"/>
              </a:ext>
            </a:extLst>
          </p:cNvPr>
          <p:cNvSpPr/>
          <p:nvPr/>
        </p:nvSpPr>
        <p:spPr>
          <a:xfrm>
            <a:off x="3579027" y="2570857"/>
            <a:ext cx="1429789" cy="44888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60" name="Rectangle 59">
            <a:extLst>
              <a:ext uri="{FF2B5EF4-FFF2-40B4-BE49-F238E27FC236}">
                <a16:creationId xmlns:a16="http://schemas.microsoft.com/office/drawing/2014/main" id="{990FED93-AC76-41D7-BF40-94A6ADB5E228}"/>
              </a:ext>
            </a:extLst>
          </p:cNvPr>
          <p:cNvSpPr/>
          <p:nvPr/>
        </p:nvSpPr>
        <p:spPr>
          <a:xfrm>
            <a:off x="3579027" y="3019744"/>
            <a:ext cx="1429789" cy="44888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River2</a:t>
            </a:r>
          </a:p>
        </p:txBody>
      </p:sp>
      <p:sp>
        <p:nvSpPr>
          <p:cNvPr id="61" name="Rectangle 60">
            <a:extLst>
              <a:ext uri="{FF2B5EF4-FFF2-40B4-BE49-F238E27FC236}">
                <a16:creationId xmlns:a16="http://schemas.microsoft.com/office/drawing/2014/main" id="{E8B79150-2A09-4DFD-8FB0-1794A5A2BD83}"/>
              </a:ext>
            </a:extLst>
          </p:cNvPr>
          <p:cNvSpPr/>
          <p:nvPr/>
        </p:nvSpPr>
        <p:spPr>
          <a:xfrm>
            <a:off x="3579027" y="3468631"/>
            <a:ext cx="1429789" cy="448887"/>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River3</a:t>
            </a:r>
          </a:p>
        </p:txBody>
      </p:sp>
      <p:sp>
        <p:nvSpPr>
          <p:cNvPr id="62" name="Rectangle 61">
            <a:extLst>
              <a:ext uri="{FF2B5EF4-FFF2-40B4-BE49-F238E27FC236}">
                <a16:creationId xmlns:a16="http://schemas.microsoft.com/office/drawing/2014/main" id="{994B23F9-D3A0-4E09-927F-29644F4AD4A9}"/>
              </a:ext>
            </a:extLst>
          </p:cNvPr>
          <p:cNvSpPr/>
          <p:nvPr/>
        </p:nvSpPr>
        <p:spPr>
          <a:xfrm>
            <a:off x="3579027" y="3917518"/>
            <a:ext cx="1429789" cy="44888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River4</a:t>
            </a:r>
          </a:p>
        </p:txBody>
      </p:sp>
      <p:sp>
        <p:nvSpPr>
          <p:cNvPr id="63" name="Rectangle 62">
            <a:extLst>
              <a:ext uri="{FF2B5EF4-FFF2-40B4-BE49-F238E27FC236}">
                <a16:creationId xmlns:a16="http://schemas.microsoft.com/office/drawing/2014/main" id="{EDB70D38-AFF4-472F-8F37-44DB8AD285E4}"/>
              </a:ext>
            </a:extLst>
          </p:cNvPr>
          <p:cNvSpPr/>
          <p:nvPr/>
        </p:nvSpPr>
        <p:spPr>
          <a:xfrm>
            <a:off x="3579027" y="4366405"/>
            <a:ext cx="1429789" cy="448887"/>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River5</a:t>
            </a:r>
          </a:p>
        </p:txBody>
      </p:sp>
      <p:sp>
        <p:nvSpPr>
          <p:cNvPr id="64" name="Rectangle 63">
            <a:extLst>
              <a:ext uri="{FF2B5EF4-FFF2-40B4-BE49-F238E27FC236}">
                <a16:creationId xmlns:a16="http://schemas.microsoft.com/office/drawing/2014/main" id="{C643E5C6-B9A6-4993-B26B-5C89778EEBBD}"/>
              </a:ext>
            </a:extLst>
          </p:cNvPr>
          <p:cNvSpPr/>
          <p:nvPr/>
        </p:nvSpPr>
        <p:spPr>
          <a:xfrm>
            <a:off x="3579027" y="4815292"/>
            <a:ext cx="1429789" cy="448887"/>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River6</a:t>
            </a:r>
          </a:p>
        </p:txBody>
      </p:sp>
      <p:sp>
        <p:nvSpPr>
          <p:cNvPr id="65" name="Rectangle 64">
            <a:extLst>
              <a:ext uri="{FF2B5EF4-FFF2-40B4-BE49-F238E27FC236}">
                <a16:creationId xmlns:a16="http://schemas.microsoft.com/office/drawing/2014/main" id="{C1967948-2C5A-4BFF-BB6A-552666975F66}"/>
              </a:ext>
            </a:extLst>
          </p:cNvPr>
          <p:cNvSpPr/>
          <p:nvPr/>
        </p:nvSpPr>
        <p:spPr>
          <a:xfrm>
            <a:off x="5523153" y="2121970"/>
            <a:ext cx="1429789" cy="44888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66" name="Rectangle 65">
            <a:extLst>
              <a:ext uri="{FF2B5EF4-FFF2-40B4-BE49-F238E27FC236}">
                <a16:creationId xmlns:a16="http://schemas.microsoft.com/office/drawing/2014/main" id="{2115D193-0AF5-4ECC-AD73-F05DE69681E3}"/>
              </a:ext>
            </a:extLst>
          </p:cNvPr>
          <p:cNvSpPr/>
          <p:nvPr/>
        </p:nvSpPr>
        <p:spPr>
          <a:xfrm>
            <a:off x="5523153" y="2570857"/>
            <a:ext cx="1429789" cy="44888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67" name="Rectangle 66">
            <a:extLst>
              <a:ext uri="{FF2B5EF4-FFF2-40B4-BE49-F238E27FC236}">
                <a16:creationId xmlns:a16="http://schemas.microsoft.com/office/drawing/2014/main" id="{684D19FD-723B-4C6C-81A6-49C5802DDF63}"/>
              </a:ext>
            </a:extLst>
          </p:cNvPr>
          <p:cNvSpPr/>
          <p:nvPr/>
        </p:nvSpPr>
        <p:spPr>
          <a:xfrm>
            <a:off x="5523153" y="3019744"/>
            <a:ext cx="1429789" cy="44888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68" name="Rectangle 67">
            <a:extLst>
              <a:ext uri="{FF2B5EF4-FFF2-40B4-BE49-F238E27FC236}">
                <a16:creationId xmlns:a16="http://schemas.microsoft.com/office/drawing/2014/main" id="{53AA21FF-CB95-40AF-8E6B-EDB2FF04A71F}"/>
              </a:ext>
            </a:extLst>
          </p:cNvPr>
          <p:cNvSpPr/>
          <p:nvPr/>
        </p:nvSpPr>
        <p:spPr>
          <a:xfrm>
            <a:off x="5523153" y="3468631"/>
            <a:ext cx="1429789" cy="44888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69" name="Rectangle 68">
            <a:extLst>
              <a:ext uri="{FF2B5EF4-FFF2-40B4-BE49-F238E27FC236}">
                <a16:creationId xmlns:a16="http://schemas.microsoft.com/office/drawing/2014/main" id="{C6C8E0DE-31D4-4E29-A9C1-59C98BE58E00}"/>
              </a:ext>
            </a:extLst>
          </p:cNvPr>
          <p:cNvSpPr/>
          <p:nvPr/>
        </p:nvSpPr>
        <p:spPr>
          <a:xfrm>
            <a:off x="5523153" y="3917518"/>
            <a:ext cx="1429789" cy="44888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70" name="Rectangle 69">
            <a:extLst>
              <a:ext uri="{FF2B5EF4-FFF2-40B4-BE49-F238E27FC236}">
                <a16:creationId xmlns:a16="http://schemas.microsoft.com/office/drawing/2014/main" id="{8DA3EFC4-E8DF-4420-B112-18BF07CB18C7}"/>
              </a:ext>
            </a:extLst>
          </p:cNvPr>
          <p:cNvSpPr/>
          <p:nvPr/>
        </p:nvSpPr>
        <p:spPr>
          <a:xfrm>
            <a:off x="5523153" y="4366405"/>
            <a:ext cx="1429789" cy="44888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71" name="Rectangle 70">
            <a:extLst>
              <a:ext uri="{FF2B5EF4-FFF2-40B4-BE49-F238E27FC236}">
                <a16:creationId xmlns:a16="http://schemas.microsoft.com/office/drawing/2014/main" id="{6091B096-31AD-45E4-AECD-7F3C8D48FFC9}"/>
              </a:ext>
            </a:extLst>
          </p:cNvPr>
          <p:cNvSpPr/>
          <p:nvPr/>
        </p:nvSpPr>
        <p:spPr>
          <a:xfrm>
            <a:off x="5523153" y="4815292"/>
            <a:ext cx="1429789" cy="44888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River2</a:t>
            </a:r>
          </a:p>
        </p:txBody>
      </p:sp>
      <p:sp>
        <p:nvSpPr>
          <p:cNvPr id="72" name="Rectangle 71">
            <a:extLst>
              <a:ext uri="{FF2B5EF4-FFF2-40B4-BE49-F238E27FC236}">
                <a16:creationId xmlns:a16="http://schemas.microsoft.com/office/drawing/2014/main" id="{9C0F14D1-6BC2-40C4-93BE-14D10D870E56}"/>
              </a:ext>
            </a:extLst>
          </p:cNvPr>
          <p:cNvSpPr/>
          <p:nvPr/>
        </p:nvSpPr>
        <p:spPr>
          <a:xfrm>
            <a:off x="5523153" y="5264179"/>
            <a:ext cx="1429789" cy="44888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River2</a:t>
            </a:r>
          </a:p>
        </p:txBody>
      </p:sp>
      <p:sp>
        <p:nvSpPr>
          <p:cNvPr id="73" name="TextBox 72">
            <a:extLst>
              <a:ext uri="{FF2B5EF4-FFF2-40B4-BE49-F238E27FC236}">
                <a16:creationId xmlns:a16="http://schemas.microsoft.com/office/drawing/2014/main" id="{0B595E45-18DA-4958-9012-697EECB104A3}"/>
              </a:ext>
            </a:extLst>
          </p:cNvPr>
          <p:cNvSpPr txBox="1"/>
          <p:nvPr/>
        </p:nvSpPr>
        <p:spPr>
          <a:xfrm>
            <a:off x="6520555" y="1703791"/>
            <a:ext cx="867545" cy="461665"/>
          </a:xfrm>
          <a:prstGeom prst="rect">
            <a:avLst/>
          </a:prstGeom>
          <a:noFill/>
        </p:spPr>
        <p:txBody>
          <a:bodyPr wrap="none" rtlCol="0">
            <a:spAutoFit/>
          </a:bodyPr>
          <a:lstStyle/>
          <a:p>
            <a:r>
              <a:rPr lang="en-US" sz="2400"/>
              <a:t>side1</a:t>
            </a:r>
          </a:p>
        </p:txBody>
      </p:sp>
      <p:sp>
        <p:nvSpPr>
          <p:cNvPr id="74" name="Rectangle 73">
            <a:extLst>
              <a:ext uri="{FF2B5EF4-FFF2-40B4-BE49-F238E27FC236}">
                <a16:creationId xmlns:a16="http://schemas.microsoft.com/office/drawing/2014/main" id="{1370BA79-74B8-48BB-8440-2E74EC9C544C}"/>
              </a:ext>
            </a:extLst>
          </p:cNvPr>
          <p:cNvSpPr/>
          <p:nvPr/>
        </p:nvSpPr>
        <p:spPr>
          <a:xfrm>
            <a:off x="6955712" y="2121970"/>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75" name="Rectangle 74">
            <a:extLst>
              <a:ext uri="{FF2B5EF4-FFF2-40B4-BE49-F238E27FC236}">
                <a16:creationId xmlns:a16="http://schemas.microsoft.com/office/drawing/2014/main" id="{0F7FE234-34EA-4895-8004-65589B6AF5DA}"/>
              </a:ext>
            </a:extLst>
          </p:cNvPr>
          <p:cNvSpPr/>
          <p:nvPr/>
        </p:nvSpPr>
        <p:spPr>
          <a:xfrm>
            <a:off x="6955712" y="2570857"/>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cabbage</a:t>
            </a:r>
          </a:p>
        </p:txBody>
      </p:sp>
      <p:sp>
        <p:nvSpPr>
          <p:cNvPr id="76" name="Rectangle 75">
            <a:extLst>
              <a:ext uri="{FF2B5EF4-FFF2-40B4-BE49-F238E27FC236}">
                <a16:creationId xmlns:a16="http://schemas.microsoft.com/office/drawing/2014/main" id="{56DF96AC-2A03-4D79-8787-FDE2BD849B00}"/>
              </a:ext>
            </a:extLst>
          </p:cNvPr>
          <p:cNvSpPr/>
          <p:nvPr/>
        </p:nvSpPr>
        <p:spPr>
          <a:xfrm>
            <a:off x="6955712" y="3019744"/>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goat</a:t>
            </a:r>
          </a:p>
        </p:txBody>
      </p:sp>
      <p:sp>
        <p:nvSpPr>
          <p:cNvPr id="77" name="Rectangle 76">
            <a:extLst>
              <a:ext uri="{FF2B5EF4-FFF2-40B4-BE49-F238E27FC236}">
                <a16:creationId xmlns:a16="http://schemas.microsoft.com/office/drawing/2014/main" id="{983459FE-BCCC-433C-9A3E-6691A449CACC}"/>
              </a:ext>
            </a:extLst>
          </p:cNvPr>
          <p:cNvSpPr/>
          <p:nvPr/>
        </p:nvSpPr>
        <p:spPr>
          <a:xfrm>
            <a:off x="6955712" y="3468631"/>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wolf</a:t>
            </a:r>
          </a:p>
        </p:txBody>
      </p:sp>
      <p:sp>
        <p:nvSpPr>
          <p:cNvPr id="78" name="Rectangle 77">
            <a:extLst>
              <a:ext uri="{FF2B5EF4-FFF2-40B4-BE49-F238E27FC236}">
                <a16:creationId xmlns:a16="http://schemas.microsoft.com/office/drawing/2014/main" id="{865DCA5C-DF89-4E56-B01F-9FA16902311E}"/>
              </a:ext>
            </a:extLst>
          </p:cNvPr>
          <p:cNvSpPr/>
          <p:nvPr/>
        </p:nvSpPr>
        <p:spPr>
          <a:xfrm>
            <a:off x="6955712" y="3917518"/>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cabbage</a:t>
            </a:r>
          </a:p>
        </p:txBody>
      </p:sp>
      <p:sp>
        <p:nvSpPr>
          <p:cNvPr id="79" name="Rectangle 78">
            <a:extLst>
              <a:ext uri="{FF2B5EF4-FFF2-40B4-BE49-F238E27FC236}">
                <a16:creationId xmlns:a16="http://schemas.microsoft.com/office/drawing/2014/main" id="{5C92B493-09AF-4048-AAC8-0669D489558D}"/>
              </a:ext>
            </a:extLst>
          </p:cNvPr>
          <p:cNvSpPr/>
          <p:nvPr/>
        </p:nvSpPr>
        <p:spPr>
          <a:xfrm>
            <a:off x="6955712" y="4366405"/>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wolf</a:t>
            </a:r>
          </a:p>
        </p:txBody>
      </p:sp>
      <p:sp>
        <p:nvSpPr>
          <p:cNvPr id="80" name="Rectangle 79">
            <a:extLst>
              <a:ext uri="{FF2B5EF4-FFF2-40B4-BE49-F238E27FC236}">
                <a16:creationId xmlns:a16="http://schemas.microsoft.com/office/drawing/2014/main" id="{08A27B53-53F3-487E-BAA0-7F62AA19BBA9}"/>
              </a:ext>
            </a:extLst>
          </p:cNvPr>
          <p:cNvSpPr/>
          <p:nvPr/>
        </p:nvSpPr>
        <p:spPr>
          <a:xfrm>
            <a:off x="6955712" y="4815292"/>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81" name="Rectangle 80">
            <a:extLst>
              <a:ext uri="{FF2B5EF4-FFF2-40B4-BE49-F238E27FC236}">
                <a16:creationId xmlns:a16="http://schemas.microsoft.com/office/drawing/2014/main" id="{986B2A98-119E-4A79-900B-4C5DB390E64A}"/>
              </a:ext>
            </a:extLst>
          </p:cNvPr>
          <p:cNvSpPr/>
          <p:nvPr/>
        </p:nvSpPr>
        <p:spPr>
          <a:xfrm>
            <a:off x="6955712" y="5264179"/>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cabbage</a:t>
            </a:r>
          </a:p>
        </p:txBody>
      </p:sp>
      <p:sp>
        <p:nvSpPr>
          <p:cNvPr id="82" name="Rectangle 81">
            <a:extLst>
              <a:ext uri="{FF2B5EF4-FFF2-40B4-BE49-F238E27FC236}">
                <a16:creationId xmlns:a16="http://schemas.microsoft.com/office/drawing/2014/main" id="{CE1F970B-0B60-4084-A0E1-25D528117106}"/>
              </a:ext>
            </a:extLst>
          </p:cNvPr>
          <p:cNvSpPr/>
          <p:nvPr/>
        </p:nvSpPr>
        <p:spPr>
          <a:xfrm>
            <a:off x="5520383" y="5713045"/>
            <a:ext cx="1429789" cy="44888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River2</a:t>
            </a:r>
          </a:p>
        </p:txBody>
      </p:sp>
      <p:sp>
        <p:nvSpPr>
          <p:cNvPr id="83" name="Rectangle 82">
            <a:extLst>
              <a:ext uri="{FF2B5EF4-FFF2-40B4-BE49-F238E27FC236}">
                <a16:creationId xmlns:a16="http://schemas.microsoft.com/office/drawing/2014/main" id="{A32A1666-3E79-46AB-9104-2B974C485BB7}"/>
              </a:ext>
            </a:extLst>
          </p:cNvPr>
          <p:cNvSpPr/>
          <p:nvPr/>
        </p:nvSpPr>
        <p:spPr>
          <a:xfrm>
            <a:off x="6952942" y="5713045"/>
            <a:ext cx="1429789" cy="448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wolf</a:t>
            </a:r>
          </a:p>
        </p:txBody>
      </p:sp>
      <p:cxnSp>
        <p:nvCxnSpPr>
          <p:cNvPr id="84" name="Straight Connector 83">
            <a:extLst>
              <a:ext uri="{FF2B5EF4-FFF2-40B4-BE49-F238E27FC236}">
                <a16:creationId xmlns:a16="http://schemas.microsoft.com/office/drawing/2014/main" id="{396600A1-817B-42FC-9267-78BE255FEAEA}"/>
              </a:ext>
            </a:extLst>
          </p:cNvPr>
          <p:cNvCxnSpPr/>
          <p:nvPr/>
        </p:nvCxnSpPr>
        <p:spPr>
          <a:xfrm>
            <a:off x="5520383" y="6161932"/>
            <a:ext cx="0" cy="4322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1984B6E-BA23-41C1-98FD-641AD99AF24C}"/>
              </a:ext>
            </a:extLst>
          </p:cNvPr>
          <p:cNvCxnSpPr/>
          <p:nvPr/>
        </p:nvCxnSpPr>
        <p:spPr>
          <a:xfrm>
            <a:off x="8385503" y="6161932"/>
            <a:ext cx="0" cy="4322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DB2FC7B-4A4D-40B9-A88B-E5F01C30F646}"/>
              </a:ext>
            </a:extLst>
          </p:cNvPr>
          <p:cNvCxnSpPr/>
          <p:nvPr/>
        </p:nvCxnSpPr>
        <p:spPr>
          <a:xfrm>
            <a:off x="6950172" y="6161932"/>
            <a:ext cx="0" cy="4322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87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When to model?</a:t>
            </a:r>
          </a:p>
        </p:txBody>
      </p:sp>
      <p:sp>
        <p:nvSpPr>
          <p:cNvPr id="3" name="Content Placeholder 2"/>
          <p:cNvSpPr>
            <a:spLocks noGrp="1"/>
          </p:cNvSpPr>
          <p:nvPr>
            <p:ph idx="1"/>
          </p:nvPr>
        </p:nvSpPr>
        <p:spPr>
          <a:xfrm>
            <a:off x="838200" y="1825625"/>
            <a:ext cx="10515600" cy="2363990"/>
          </a:xfrm>
        </p:spPr>
        <p:txBody>
          <a:bodyPr/>
          <a:lstStyle/>
          <a:p>
            <a:r>
              <a:rPr lang="en-US"/>
              <a:t>Model things that are particularly intricate. </a:t>
            </a:r>
          </a:p>
          <a:p>
            <a:r>
              <a:rPr lang="en-US"/>
              <a:t>Most people underestimate the intricacy of problems, so modeling should be applied more broadly. [Daniel Jackson]</a:t>
            </a:r>
          </a:p>
        </p:txBody>
      </p:sp>
    </p:spTree>
    <p:extLst>
      <p:ext uri="{BB962C8B-B14F-4D97-AF65-F5344CB8AC3E}">
        <p14:creationId xmlns:p14="http://schemas.microsoft.com/office/powerpoint/2010/main" val="27371581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FE8A98-B34E-467F-8E1E-2CBDA0736AE2}"/>
              </a:ext>
            </a:extLst>
          </p:cNvPr>
          <p:cNvSpPr>
            <a:spLocks noGrp="1"/>
          </p:cNvSpPr>
          <p:nvPr>
            <p:ph type="title"/>
          </p:nvPr>
        </p:nvSpPr>
        <p:spPr/>
        <p:txBody>
          <a:bodyPr/>
          <a:lstStyle/>
          <a:p>
            <a:r>
              <a:rPr lang="en-US"/>
              <a:t>Alloy is a declarative language</a:t>
            </a:r>
          </a:p>
        </p:txBody>
      </p:sp>
      <p:sp>
        <p:nvSpPr>
          <p:cNvPr id="4" name="Content Placeholder 3">
            <a:extLst>
              <a:ext uri="{FF2B5EF4-FFF2-40B4-BE49-F238E27FC236}">
                <a16:creationId xmlns:a16="http://schemas.microsoft.com/office/drawing/2014/main" id="{35E5B1C5-B803-4E7A-9C78-2365D6A4CD7E}"/>
              </a:ext>
            </a:extLst>
          </p:cNvPr>
          <p:cNvSpPr>
            <a:spLocks noGrp="1"/>
          </p:cNvSpPr>
          <p:nvPr>
            <p:ph idx="1"/>
          </p:nvPr>
        </p:nvSpPr>
        <p:spPr/>
        <p:txBody>
          <a:bodyPr/>
          <a:lstStyle/>
          <a:p>
            <a:r>
              <a:rPr lang="en-US"/>
              <a:t>An </a:t>
            </a:r>
            <a:r>
              <a:rPr lang="en-US" i="1"/>
              <a:t>imperative language </a:t>
            </a:r>
            <a:r>
              <a:rPr lang="en-US"/>
              <a:t>specifies the actions to take: do this, then do that, then do …</a:t>
            </a:r>
          </a:p>
          <a:p>
            <a:pPr lvl="1"/>
            <a:r>
              <a:rPr lang="en-US"/>
              <a:t>Programming languages such as Java are imperative languages</a:t>
            </a:r>
          </a:p>
          <a:p>
            <a:r>
              <a:rPr lang="en-US"/>
              <a:t>A </a:t>
            </a:r>
            <a:r>
              <a:rPr lang="en-US" i="1"/>
              <a:t>declarative language </a:t>
            </a:r>
            <a:r>
              <a:rPr lang="en-US"/>
              <a:t>specifies what you want, but not how to do it, i.e., what you want, but not what actions to take.</a:t>
            </a:r>
          </a:p>
          <a:p>
            <a:pPr lvl="1"/>
            <a:r>
              <a:rPr lang="en-US"/>
              <a:t>Alloy is a declarative language</a:t>
            </a:r>
          </a:p>
        </p:txBody>
      </p:sp>
    </p:spTree>
    <p:extLst>
      <p:ext uri="{BB962C8B-B14F-4D97-AF65-F5344CB8AC3E}">
        <p14:creationId xmlns:p14="http://schemas.microsoft.com/office/powerpoint/2010/main" val="1637193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6F89D-4552-4715-B2C1-E5FDDA00AE57}"/>
              </a:ext>
            </a:extLst>
          </p:cNvPr>
          <p:cNvSpPr>
            <a:spLocks noGrp="1"/>
          </p:cNvSpPr>
          <p:nvPr>
            <p:ph type="title"/>
          </p:nvPr>
        </p:nvSpPr>
        <p:spPr/>
        <p:txBody>
          <a:bodyPr/>
          <a:lstStyle/>
          <a:p>
            <a:r>
              <a:rPr lang="en-US"/>
              <a:t>Alloy is declarative (cont.)</a:t>
            </a:r>
          </a:p>
        </p:txBody>
      </p:sp>
      <p:sp>
        <p:nvSpPr>
          <p:cNvPr id="3" name="Content Placeholder 2">
            <a:extLst>
              <a:ext uri="{FF2B5EF4-FFF2-40B4-BE49-F238E27FC236}">
                <a16:creationId xmlns:a16="http://schemas.microsoft.com/office/drawing/2014/main" id="{2F3C5A4D-DEB8-405E-8694-27659A8C2E4D}"/>
              </a:ext>
            </a:extLst>
          </p:cNvPr>
          <p:cNvSpPr>
            <a:spLocks noGrp="1"/>
          </p:cNvSpPr>
          <p:nvPr>
            <p:ph idx="1"/>
          </p:nvPr>
        </p:nvSpPr>
        <p:spPr/>
        <p:txBody>
          <a:bodyPr/>
          <a:lstStyle/>
          <a:p>
            <a:pPr>
              <a:lnSpc>
                <a:spcPct val="100000"/>
              </a:lnSpc>
            </a:pPr>
            <a:r>
              <a:rPr lang="en-US"/>
              <a:t>In the description of the farmer, goat, cabbage, wolf problem I talked about the farmer ferrying items across the river.</a:t>
            </a:r>
          </a:p>
          <a:p>
            <a:pPr>
              <a:lnSpc>
                <a:spcPct val="100000"/>
              </a:lnSpc>
            </a:pPr>
            <a:r>
              <a:rPr lang="en-US"/>
              <a:t>But in the model there is no mention of ferrying or any kind of movement. Why? Because “ferry” and “move” are actions. In declarative descriptions there are no actions.</a:t>
            </a:r>
          </a:p>
        </p:txBody>
      </p:sp>
    </p:spTree>
    <p:extLst>
      <p:ext uri="{BB962C8B-B14F-4D97-AF65-F5344CB8AC3E}">
        <p14:creationId xmlns:p14="http://schemas.microsoft.com/office/powerpoint/2010/main" val="2363328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BFA3-E150-4232-AEF4-AD53D50FB228}"/>
              </a:ext>
            </a:extLst>
          </p:cNvPr>
          <p:cNvSpPr>
            <a:spLocks noGrp="1"/>
          </p:cNvSpPr>
          <p:nvPr>
            <p:ph type="title"/>
          </p:nvPr>
        </p:nvSpPr>
        <p:spPr/>
        <p:txBody>
          <a:bodyPr/>
          <a:lstStyle/>
          <a:p>
            <a:r>
              <a:rPr lang="en-US"/>
              <a:t>List the constraints</a:t>
            </a:r>
          </a:p>
        </p:txBody>
      </p:sp>
      <p:sp>
        <p:nvSpPr>
          <p:cNvPr id="3" name="Content Placeholder 2">
            <a:extLst>
              <a:ext uri="{FF2B5EF4-FFF2-40B4-BE49-F238E27FC236}">
                <a16:creationId xmlns:a16="http://schemas.microsoft.com/office/drawing/2014/main" id="{20F385B1-7CCC-4F2A-A553-4CD0551377BD}"/>
              </a:ext>
            </a:extLst>
          </p:cNvPr>
          <p:cNvSpPr>
            <a:spLocks noGrp="1"/>
          </p:cNvSpPr>
          <p:nvPr>
            <p:ph idx="1"/>
          </p:nvPr>
        </p:nvSpPr>
        <p:spPr/>
        <p:txBody>
          <a:bodyPr/>
          <a:lstStyle/>
          <a:p>
            <a:pPr lvl="0">
              <a:lnSpc>
                <a:spcPct val="100000"/>
              </a:lnSpc>
            </a:pPr>
            <a:r>
              <a:rPr lang="en-US" b="1"/>
              <a:t>Constraint: </a:t>
            </a:r>
            <a:r>
              <a:rPr lang="en-US"/>
              <a:t>Farmer can ferry only one item at a time.</a:t>
            </a:r>
          </a:p>
          <a:p>
            <a:pPr lvl="0">
              <a:lnSpc>
                <a:spcPct val="100000"/>
              </a:lnSpc>
            </a:pPr>
            <a:r>
              <a:rPr lang="en-US" b="1"/>
              <a:t>Constraint: </a:t>
            </a:r>
            <a:r>
              <a:rPr lang="en-US"/>
              <a:t>Cannot leave the goat and cabbage alone together.</a:t>
            </a:r>
          </a:p>
          <a:p>
            <a:pPr lvl="0">
              <a:lnSpc>
                <a:spcPct val="100000"/>
              </a:lnSpc>
            </a:pPr>
            <a:r>
              <a:rPr lang="en-US" b="1"/>
              <a:t>Constraint: </a:t>
            </a:r>
            <a:r>
              <a:rPr lang="en-US"/>
              <a:t>Cannot leave the goat and wolf alone together.</a:t>
            </a:r>
          </a:p>
        </p:txBody>
      </p:sp>
    </p:spTree>
    <p:extLst>
      <p:ext uri="{BB962C8B-B14F-4D97-AF65-F5344CB8AC3E}">
        <p14:creationId xmlns:p14="http://schemas.microsoft.com/office/powerpoint/2010/main" val="37314864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879B3E-C24A-4219-A0C3-202512747DF4}"/>
              </a:ext>
            </a:extLst>
          </p:cNvPr>
          <p:cNvSpPr>
            <a:spLocks noGrp="1"/>
          </p:cNvSpPr>
          <p:nvPr>
            <p:ph type="title"/>
          </p:nvPr>
        </p:nvSpPr>
        <p:spPr/>
        <p:txBody>
          <a:bodyPr/>
          <a:lstStyle/>
          <a:p>
            <a:r>
              <a:rPr lang="en-US"/>
              <a:t>Highly declarative description of the farmer, goat, cabbage, wolf problem</a:t>
            </a:r>
          </a:p>
        </p:txBody>
      </p:sp>
      <p:sp>
        <p:nvSpPr>
          <p:cNvPr id="5" name="Rectangle 4">
            <a:extLst>
              <a:ext uri="{FF2B5EF4-FFF2-40B4-BE49-F238E27FC236}">
                <a16:creationId xmlns:a16="http://schemas.microsoft.com/office/drawing/2014/main" id="{1229B7CC-42ED-435B-BBB5-697FD40DAD71}"/>
              </a:ext>
            </a:extLst>
          </p:cNvPr>
          <p:cNvSpPr/>
          <p:nvPr/>
        </p:nvSpPr>
        <p:spPr>
          <a:xfrm>
            <a:off x="2432859" y="2106313"/>
            <a:ext cx="6096000" cy="4241418"/>
          </a:xfrm>
          <a:prstGeom prst="rect">
            <a:avLst/>
          </a:prstGeom>
          <a:ln>
            <a:solidFill>
              <a:schemeClr val="bg1">
                <a:lumMod val="75000"/>
              </a:schemeClr>
            </a:solidFill>
          </a:ln>
        </p:spPr>
        <p:txBody>
          <a:bodyPr>
            <a:spAutoFit/>
          </a:bodyPr>
          <a:lstStyle/>
          <a:p>
            <a:pPr>
              <a:lnSpc>
                <a:spcPct val="107000"/>
              </a:lnSpc>
              <a:spcAft>
                <a:spcPts val="800"/>
              </a:spcAft>
            </a:pPr>
            <a:r>
              <a:rPr lang="en-US" spc="40">
                <a:solidFill>
                  <a:srgbClr val="333333"/>
                </a:solidFill>
                <a:latin typeface="Lato"/>
                <a:ea typeface="Times New Roman" panose="02020603050405020304" pitchFamily="18" charset="0"/>
                <a:cs typeface="Times New Roman" panose="02020603050405020304" pitchFamily="18" charset="0"/>
              </a:rPr>
              <a:t>Let me tell you about a farmer, goat, cabbage, and wolf at a river. At time t=0 the farmer, goat, cabbage, and wolf are on side1 of the river. If the farmer is on side1 at time t, then at time t+1 the farmer is on side2; additionally, one other item on side1 at time t is on side2 at time t+1. If the farmer is on side2 at time t and all the other items are also on side2, then at time t+1 they are still on side2; but if the farmer is on side2 at time t, and not all the other items are on side2, then at time t+1 the farmer is on side1 and possibly one of the other items is on side1. If the farmer is on side2, then the goat and cabbage are not on side1, and vice versa. If the farmer is on side2, then the goat and wolf are not on side1, and vice versa.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AutoShape 57">
            <a:extLst>
              <a:ext uri="{FF2B5EF4-FFF2-40B4-BE49-F238E27FC236}">
                <a16:creationId xmlns:a16="http://schemas.microsoft.com/office/drawing/2014/main" id="{5CD304B2-2C53-4C33-A961-F8AE97B6E209}"/>
              </a:ext>
            </a:extLst>
          </p:cNvPr>
          <p:cNvSpPr>
            <a:spLocks noChangeArrowheads="1"/>
          </p:cNvSpPr>
          <p:nvPr/>
        </p:nvSpPr>
        <p:spPr bwMode="auto">
          <a:xfrm>
            <a:off x="10657551" y="5714510"/>
            <a:ext cx="954088" cy="733425"/>
          </a:xfrm>
          <a:prstGeom prst="cloudCallout">
            <a:avLst>
              <a:gd name="adj1" fmla="val -51333"/>
              <a:gd name="adj2" fmla="val 7381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endParaRPr lang="en-US" altLang="en-US" sz="1600"/>
          </a:p>
        </p:txBody>
      </p:sp>
      <p:sp>
        <p:nvSpPr>
          <p:cNvPr id="7" name="Text Box 58">
            <a:extLst>
              <a:ext uri="{FF2B5EF4-FFF2-40B4-BE49-F238E27FC236}">
                <a16:creationId xmlns:a16="http://schemas.microsoft.com/office/drawing/2014/main" id="{93FEFC6B-49F2-4140-BEFD-CFBE0FA077CB}"/>
              </a:ext>
            </a:extLst>
          </p:cNvPr>
          <p:cNvSpPr txBox="1">
            <a:spLocks noChangeArrowheads="1"/>
          </p:cNvSpPr>
          <p:nvPr/>
        </p:nvSpPr>
        <p:spPr bwMode="auto">
          <a:xfrm>
            <a:off x="10797251" y="5857385"/>
            <a:ext cx="7223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US" altLang="en-US" sz="1200"/>
              <a:t>Do Lab1</a:t>
            </a:r>
            <a:endParaRPr lang="en-US" altLang="en-US" sz="1600"/>
          </a:p>
        </p:txBody>
      </p:sp>
    </p:spTree>
    <p:extLst>
      <p:ext uri="{BB962C8B-B14F-4D97-AF65-F5344CB8AC3E}">
        <p14:creationId xmlns:p14="http://schemas.microsoft.com/office/powerpoint/2010/main" val="31849050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922EF2-B9E6-4E13-8E7D-04430BCC7207}"/>
              </a:ext>
            </a:extLst>
          </p:cNvPr>
          <p:cNvSpPr>
            <a:spLocks noGrp="1"/>
          </p:cNvSpPr>
          <p:nvPr>
            <p:ph type="ctrTitle"/>
          </p:nvPr>
        </p:nvSpPr>
        <p:spPr/>
        <p:txBody>
          <a:bodyPr/>
          <a:lstStyle/>
          <a:p>
            <a:r>
              <a:rPr lang="en-US"/>
              <a:t>Version #2</a:t>
            </a:r>
            <a:br>
              <a:rPr lang="en-US"/>
            </a:br>
            <a:r>
              <a:rPr lang="en-US"/>
              <a:t>(time-based model)</a:t>
            </a:r>
          </a:p>
        </p:txBody>
      </p:sp>
    </p:spTree>
    <p:extLst>
      <p:ext uri="{BB962C8B-B14F-4D97-AF65-F5344CB8AC3E}">
        <p14:creationId xmlns:p14="http://schemas.microsoft.com/office/powerpoint/2010/main" val="23476923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B14B-4588-445C-93EE-369752504570}"/>
              </a:ext>
            </a:extLst>
          </p:cNvPr>
          <p:cNvSpPr>
            <a:spLocks noGrp="1"/>
          </p:cNvSpPr>
          <p:nvPr>
            <p:ph type="title"/>
          </p:nvPr>
        </p:nvSpPr>
        <p:spPr/>
        <p:txBody>
          <a:bodyPr/>
          <a:lstStyle/>
          <a:p>
            <a:r>
              <a:rPr lang="en-US"/>
              <a:t>This is one way to model the problem</a:t>
            </a:r>
          </a:p>
        </p:txBody>
      </p:sp>
      <p:sp>
        <p:nvSpPr>
          <p:cNvPr id="3" name="Content Placeholder 2">
            <a:extLst>
              <a:ext uri="{FF2B5EF4-FFF2-40B4-BE49-F238E27FC236}">
                <a16:creationId xmlns:a16="http://schemas.microsoft.com/office/drawing/2014/main" id="{DB587822-8CF3-4D09-A312-72ECFA5D69CC}"/>
              </a:ext>
            </a:extLst>
          </p:cNvPr>
          <p:cNvSpPr>
            <a:spLocks noGrp="1"/>
          </p:cNvSpPr>
          <p:nvPr>
            <p:ph idx="1"/>
          </p:nvPr>
        </p:nvSpPr>
        <p:spPr>
          <a:xfrm>
            <a:off x="838200" y="1825625"/>
            <a:ext cx="10515600" cy="1466215"/>
          </a:xfrm>
        </p:spPr>
        <p:txBody>
          <a:bodyPr/>
          <a:lstStyle/>
          <a:p>
            <a:r>
              <a:rPr lang="en-US"/>
              <a:t>The model on the previous slides defines a </a:t>
            </a:r>
            <a:r>
              <a:rPr lang="en-US" i="1"/>
              <a:t>set</a:t>
            </a:r>
            <a:r>
              <a:rPr lang="en-US"/>
              <a:t> of River objects. Each River object represents a snapshot of the River and its two sides after the farmer has done a ferry.</a:t>
            </a:r>
          </a:p>
        </p:txBody>
      </p:sp>
      <p:sp>
        <p:nvSpPr>
          <p:cNvPr id="4" name="Rectangle 3">
            <a:extLst>
              <a:ext uri="{FF2B5EF4-FFF2-40B4-BE49-F238E27FC236}">
                <a16:creationId xmlns:a16="http://schemas.microsoft.com/office/drawing/2014/main" id="{9000BE8F-7117-4618-AA0F-CDCC8A88C279}"/>
              </a:ext>
            </a:extLst>
          </p:cNvPr>
          <p:cNvSpPr/>
          <p:nvPr/>
        </p:nvSpPr>
        <p:spPr>
          <a:xfrm>
            <a:off x="1950720" y="3426777"/>
            <a:ext cx="2671156" cy="1569660"/>
          </a:xfrm>
          <a:prstGeom prst="rect">
            <a:avLst/>
          </a:prstGeom>
        </p:spPr>
        <p:txBody>
          <a:bodyPr wrap="square">
            <a:spAutoFit/>
          </a:bodyPr>
          <a:lstStyle/>
          <a:p>
            <a:r>
              <a:rPr lang="en-US" sz="2400" b="1">
                <a:latin typeface="Calibri" panose="020F0502020204030204" pitchFamily="34" charset="0"/>
                <a:ea typeface="Calibri" panose="020F0502020204030204" pitchFamily="34" charset="0"/>
                <a:cs typeface="Times New Roman" panose="02020603050405020304" pitchFamily="18" charset="0"/>
              </a:rPr>
              <a:t>sig</a:t>
            </a:r>
            <a:r>
              <a:rPr lang="en-US" sz="2400">
                <a:latin typeface="Calibri" panose="020F0502020204030204" pitchFamily="34" charset="0"/>
                <a:ea typeface="Calibri" panose="020F0502020204030204" pitchFamily="34" charset="0"/>
                <a:cs typeface="Times New Roman" panose="02020603050405020304" pitchFamily="18" charset="0"/>
              </a:rPr>
              <a:t> River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side1: </a:t>
            </a:r>
            <a:r>
              <a:rPr lang="en-US" sz="2400" b="1">
                <a:latin typeface="Calibri" panose="020F0502020204030204" pitchFamily="34" charset="0"/>
                <a:ea typeface="Calibri" panose="020F0502020204030204" pitchFamily="34" charset="0"/>
                <a:cs typeface="Times New Roman" panose="02020603050405020304" pitchFamily="18" charset="0"/>
              </a:rPr>
              <a:t>set</a:t>
            </a:r>
            <a:r>
              <a:rPr lang="en-US" sz="2400">
                <a:latin typeface="Calibri" panose="020F0502020204030204" pitchFamily="34" charset="0"/>
                <a:ea typeface="Calibri" panose="020F0502020204030204" pitchFamily="34" charset="0"/>
                <a:cs typeface="Times New Roman" panose="02020603050405020304" pitchFamily="18" charset="0"/>
              </a:rPr>
              <a:t> Item,</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side2: </a:t>
            </a:r>
            <a:r>
              <a:rPr lang="en-US" sz="2400" b="1">
                <a:latin typeface="Calibri" panose="020F0502020204030204" pitchFamily="34" charset="0"/>
                <a:ea typeface="Calibri" panose="020F0502020204030204" pitchFamily="34" charset="0"/>
                <a:cs typeface="Times New Roman" panose="02020603050405020304" pitchFamily="18" charset="0"/>
              </a:rPr>
              <a:t>set</a:t>
            </a:r>
            <a:r>
              <a:rPr lang="en-US" sz="2400">
                <a:latin typeface="Calibri" panose="020F0502020204030204" pitchFamily="34" charset="0"/>
                <a:ea typeface="Calibri" panose="020F0502020204030204" pitchFamily="34" charset="0"/>
                <a:cs typeface="Times New Roman" panose="02020603050405020304" pitchFamily="18" charset="0"/>
              </a:rPr>
              <a:t> Item</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a:t>
            </a:r>
            <a:endParaRPr lang="en-US" sz="2400"/>
          </a:p>
        </p:txBody>
      </p:sp>
    </p:spTree>
    <p:extLst>
      <p:ext uri="{BB962C8B-B14F-4D97-AF65-F5344CB8AC3E}">
        <p14:creationId xmlns:p14="http://schemas.microsoft.com/office/powerpoint/2010/main" val="2786012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13FF0-ED86-4FE2-BD1D-DC146C1F25D0}"/>
              </a:ext>
            </a:extLst>
          </p:cNvPr>
          <p:cNvSpPr>
            <a:spLocks noGrp="1"/>
          </p:cNvSpPr>
          <p:nvPr>
            <p:ph type="title"/>
          </p:nvPr>
        </p:nvSpPr>
        <p:spPr/>
        <p:txBody>
          <a:bodyPr/>
          <a:lstStyle/>
          <a:p>
            <a:r>
              <a:rPr lang="en-US"/>
              <a:t>Here’s another way to model the problem</a:t>
            </a:r>
          </a:p>
        </p:txBody>
      </p:sp>
      <p:sp>
        <p:nvSpPr>
          <p:cNvPr id="3" name="Content Placeholder 2">
            <a:extLst>
              <a:ext uri="{FF2B5EF4-FFF2-40B4-BE49-F238E27FC236}">
                <a16:creationId xmlns:a16="http://schemas.microsoft.com/office/drawing/2014/main" id="{FFEB7124-258F-4F29-A1D6-170FBC6A7BFB}"/>
              </a:ext>
            </a:extLst>
          </p:cNvPr>
          <p:cNvSpPr>
            <a:spLocks noGrp="1"/>
          </p:cNvSpPr>
          <p:nvPr>
            <p:ph idx="1"/>
          </p:nvPr>
        </p:nvSpPr>
        <p:spPr>
          <a:xfrm>
            <a:off x="838200" y="1825625"/>
            <a:ext cx="10515600" cy="1133706"/>
          </a:xfrm>
        </p:spPr>
        <p:txBody>
          <a:bodyPr/>
          <a:lstStyle/>
          <a:p>
            <a:r>
              <a:rPr lang="en-US"/>
              <a:t>Another model has </a:t>
            </a:r>
            <a:r>
              <a:rPr lang="en-US" i="1"/>
              <a:t>one</a:t>
            </a:r>
            <a:r>
              <a:rPr lang="en-US"/>
              <a:t> River object. The items on the two sides of the River vary over time.</a:t>
            </a:r>
          </a:p>
        </p:txBody>
      </p:sp>
      <p:sp>
        <p:nvSpPr>
          <p:cNvPr id="6" name="Rectangle 5">
            <a:extLst>
              <a:ext uri="{FF2B5EF4-FFF2-40B4-BE49-F238E27FC236}">
                <a16:creationId xmlns:a16="http://schemas.microsoft.com/office/drawing/2014/main" id="{FFE7ECF0-9CBA-4161-B9BE-BF1657C3962B}"/>
              </a:ext>
            </a:extLst>
          </p:cNvPr>
          <p:cNvSpPr/>
          <p:nvPr/>
        </p:nvSpPr>
        <p:spPr>
          <a:xfrm>
            <a:off x="1950720" y="3426777"/>
            <a:ext cx="3020290" cy="1569660"/>
          </a:xfrm>
          <a:prstGeom prst="rect">
            <a:avLst/>
          </a:prstGeom>
        </p:spPr>
        <p:txBody>
          <a:bodyPr wrap="square">
            <a:spAutoFit/>
          </a:bodyPr>
          <a:lstStyle/>
          <a:p>
            <a:r>
              <a:rPr lang="en-US" sz="2400" b="1"/>
              <a:t>one</a:t>
            </a:r>
            <a:r>
              <a:rPr lang="en-US" sz="2400"/>
              <a:t> </a:t>
            </a:r>
            <a:r>
              <a:rPr lang="en-US" sz="2400" b="1"/>
              <a:t>sig</a:t>
            </a:r>
            <a:r>
              <a:rPr lang="en-US" sz="2400"/>
              <a:t> River {</a:t>
            </a:r>
          </a:p>
          <a:p>
            <a:r>
              <a:rPr lang="en-US" sz="2400"/>
              <a:t>    side1: Item -&gt; Time,</a:t>
            </a:r>
          </a:p>
          <a:p>
            <a:r>
              <a:rPr lang="en-US" sz="2400"/>
              <a:t>    side2: Item -&gt; Time</a:t>
            </a:r>
          </a:p>
          <a:p>
            <a:r>
              <a:rPr lang="en-US" sz="2400"/>
              <a:t>}</a:t>
            </a:r>
          </a:p>
        </p:txBody>
      </p:sp>
    </p:spTree>
    <p:extLst>
      <p:ext uri="{BB962C8B-B14F-4D97-AF65-F5344CB8AC3E}">
        <p14:creationId xmlns:p14="http://schemas.microsoft.com/office/powerpoint/2010/main" val="5158058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04A13-7513-48AD-9176-BDAD366E9BCB}"/>
              </a:ext>
            </a:extLst>
          </p:cNvPr>
          <p:cNvSpPr>
            <a:spLocks noGrp="1"/>
          </p:cNvSpPr>
          <p:nvPr>
            <p:ph type="title"/>
          </p:nvPr>
        </p:nvSpPr>
        <p:spPr/>
        <p:txBody>
          <a:bodyPr/>
          <a:lstStyle/>
          <a:p>
            <a:r>
              <a:rPr lang="en-US"/>
              <a:t>Arrow operator</a:t>
            </a:r>
          </a:p>
        </p:txBody>
      </p:sp>
      <p:sp>
        <p:nvSpPr>
          <p:cNvPr id="4" name="Rectangle 3">
            <a:extLst>
              <a:ext uri="{FF2B5EF4-FFF2-40B4-BE49-F238E27FC236}">
                <a16:creationId xmlns:a16="http://schemas.microsoft.com/office/drawing/2014/main" id="{114B7463-1EE5-41FE-9E7A-C381EA89F97C}"/>
              </a:ext>
            </a:extLst>
          </p:cNvPr>
          <p:cNvSpPr/>
          <p:nvPr/>
        </p:nvSpPr>
        <p:spPr>
          <a:xfrm>
            <a:off x="1950720" y="3426777"/>
            <a:ext cx="3020290" cy="1569660"/>
          </a:xfrm>
          <a:prstGeom prst="rect">
            <a:avLst/>
          </a:prstGeom>
        </p:spPr>
        <p:txBody>
          <a:bodyPr wrap="square">
            <a:spAutoFit/>
          </a:bodyPr>
          <a:lstStyle/>
          <a:p>
            <a:r>
              <a:rPr lang="en-US" sz="2400" b="1"/>
              <a:t>one</a:t>
            </a:r>
            <a:r>
              <a:rPr lang="en-US" sz="2400"/>
              <a:t> </a:t>
            </a:r>
            <a:r>
              <a:rPr lang="en-US" sz="2400" b="1"/>
              <a:t>sig</a:t>
            </a:r>
            <a:r>
              <a:rPr lang="en-US" sz="2400"/>
              <a:t> River {</a:t>
            </a:r>
          </a:p>
          <a:p>
            <a:r>
              <a:rPr lang="en-US" sz="2400"/>
              <a:t>    side1: Item -&gt; Time,</a:t>
            </a:r>
          </a:p>
          <a:p>
            <a:r>
              <a:rPr lang="en-US" sz="2400"/>
              <a:t>    side2: Item -&gt; Time</a:t>
            </a:r>
          </a:p>
          <a:p>
            <a:r>
              <a:rPr lang="en-US" sz="2400"/>
              <a:t>}</a:t>
            </a:r>
          </a:p>
        </p:txBody>
      </p:sp>
      <p:sp>
        <p:nvSpPr>
          <p:cNvPr id="5" name="Freeform: Shape 4">
            <a:extLst>
              <a:ext uri="{FF2B5EF4-FFF2-40B4-BE49-F238E27FC236}">
                <a16:creationId xmlns:a16="http://schemas.microsoft.com/office/drawing/2014/main" id="{9A235348-2D16-4BF5-AB0D-E5C13FDAC65E}"/>
              </a:ext>
            </a:extLst>
          </p:cNvPr>
          <p:cNvSpPr/>
          <p:nvPr/>
        </p:nvSpPr>
        <p:spPr>
          <a:xfrm>
            <a:off x="3075101" y="3807229"/>
            <a:ext cx="1780764" cy="467759"/>
          </a:xfrm>
          <a:custGeom>
            <a:avLst/>
            <a:gdLst>
              <a:gd name="connsiteX0" fmla="*/ 632375 w 1780764"/>
              <a:gd name="connsiteY0" fmla="*/ 49876 h 467759"/>
              <a:gd name="connsiteX1" fmla="*/ 299866 w 1780764"/>
              <a:gd name="connsiteY1" fmla="*/ 49876 h 467759"/>
              <a:gd name="connsiteX2" fmla="*/ 33859 w 1780764"/>
              <a:gd name="connsiteY2" fmla="*/ 66502 h 467759"/>
              <a:gd name="connsiteX3" fmla="*/ 608 w 1780764"/>
              <a:gd name="connsiteY3" fmla="*/ 116378 h 467759"/>
              <a:gd name="connsiteX4" fmla="*/ 17234 w 1780764"/>
              <a:gd name="connsiteY4" fmla="*/ 232756 h 467759"/>
              <a:gd name="connsiteX5" fmla="*/ 33859 w 1780764"/>
              <a:gd name="connsiteY5" fmla="*/ 399011 h 467759"/>
              <a:gd name="connsiteX6" fmla="*/ 83735 w 1780764"/>
              <a:gd name="connsiteY6" fmla="*/ 415636 h 467759"/>
              <a:gd name="connsiteX7" fmla="*/ 133612 w 1780764"/>
              <a:gd name="connsiteY7" fmla="*/ 448887 h 467759"/>
              <a:gd name="connsiteX8" fmla="*/ 316492 w 1780764"/>
              <a:gd name="connsiteY8" fmla="*/ 448887 h 467759"/>
              <a:gd name="connsiteX9" fmla="*/ 1114514 w 1780764"/>
              <a:gd name="connsiteY9" fmla="*/ 448887 h 467759"/>
              <a:gd name="connsiteX10" fmla="*/ 1164390 w 1780764"/>
              <a:gd name="connsiteY10" fmla="*/ 432262 h 467759"/>
              <a:gd name="connsiteX11" fmla="*/ 1214266 w 1780764"/>
              <a:gd name="connsiteY11" fmla="*/ 399011 h 467759"/>
              <a:gd name="connsiteX12" fmla="*/ 1297394 w 1780764"/>
              <a:gd name="connsiteY12" fmla="*/ 382386 h 467759"/>
              <a:gd name="connsiteX13" fmla="*/ 1347270 w 1780764"/>
              <a:gd name="connsiteY13" fmla="*/ 365760 h 467759"/>
              <a:gd name="connsiteX14" fmla="*/ 1546775 w 1780764"/>
              <a:gd name="connsiteY14" fmla="*/ 382386 h 467759"/>
              <a:gd name="connsiteX15" fmla="*/ 1646528 w 1780764"/>
              <a:gd name="connsiteY15" fmla="*/ 415636 h 467759"/>
              <a:gd name="connsiteX16" fmla="*/ 1762906 w 1780764"/>
              <a:gd name="connsiteY16" fmla="*/ 399011 h 467759"/>
              <a:gd name="connsiteX17" fmla="*/ 1779532 w 1780764"/>
              <a:gd name="connsiteY17" fmla="*/ 332509 h 467759"/>
              <a:gd name="connsiteX18" fmla="*/ 1762906 w 1780764"/>
              <a:gd name="connsiteY18" fmla="*/ 99753 h 467759"/>
              <a:gd name="connsiteX19" fmla="*/ 1696404 w 1780764"/>
              <a:gd name="connsiteY19" fmla="*/ 83127 h 467759"/>
              <a:gd name="connsiteX20" fmla="*/ 1596652 w 1780764"/>
              <a:gd name="connsiteY20" fmla="*/ 66502 h 467759"/>
              <a:gd name="connsiteX21" fmla="*/ 1447023 w 1780764"/>
              <a:gd name="connsiteY21" fmla="*/ 0 h 467759"/>
              <a:gd name="connsiteX22" fmla="*/ 1114514 w 1780764"/>
              <a:gd name="connsiteY22" fmla="*/ 16626 h 467759"/>
              <a:gd name="connsiteX23" fmla="*/ 1014761 w 1780764"/>
              <a:gd name="connsiteY23" fmla="*/ 33251 h 467759"/>
              <a:gd name="connsiteX24" fmla="*/ 848506 w 1780764"/>
              <a:gd name="connsiteY24" fmla="*/ 49876 h 467759"/>
              <a:gd name="connsiteX25" fmla="*/ 632375 w 1780764"/>
              <a:gd name="connsiteY25" fmla="*/ 49876 h 46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780764" h="467759">
                <a:moveTo>
                  <a:pt x="632375" y="49876"/>
                </a:moveTo>
                <a:lnTo>
                  <a:pt x="299866" y="49876"/>
                </a:lnTo>
                <a:cubicBezTo>
                  <a:pt x="211024" y="49876"/>
                  <a:pt x="122528" y="60960"/>
                  <a:pt x="33859" y="66502"/>
                </a:cubicBezTo>
                <a:cubicBezTo>
                  <a:pt x="22775" y="83127"/>
                  <a:pt x="2596" y="96496"/>
                  <a:pt x="608" y="116378"/>
                </a:cubicBezTo>
                <a:cubicBezTo>
                  <a:pt x="-3291" y="155370"/>
                  <a:pt x="12655" y="193838"/>
                  <a:pt x="17234" y="232756"/>
                </a:cubicBezTo>
                <a:cubicBezTo>
                  <a:pt x="23741" y="288069"/>
                  <a:pt x="14826" y="346669"/>
                  <a:pt x="33859" y="399011"/>
                </a:cubicBezTo>
                <a:cubicBezTo>
                  <a:pt x="39848" y="415481"/>
                  <a:pt x="67110" y="410094"/>
                  <a:pt x="83735" y="415636"/>
                </a:cubicBezTo>
                <a:cubicBezTo>
                  <a:pt x="100361" y="426720"/>
                  <a:pt x="115740" y="439951"/>
                  <a:pt x="133612" y="448887"/>
                </a:cubicBezTo>
                <a:cubicBezTo>
                  <a:pt x="201273" y="482718"/>
                  <a:pt x="228822" y="459846"/>
                  <a:pt x="316492" y="448887"/>
                </a:cubicBezTo>
                <a:cubicBezTo>
                  <a:pt x="596122" y="456445"/>
                  <a:pt x="845735" y="487284"/>
                  <a:pt x="1114514" y="448887"/>
                </a:cubicBezTo>
                <a:cubicBezTo>
                  <a:pt x="1131862" y="446409"/>
                  <a:pt x="1147765" y="437804"/>
                  <a:pt x="1164390" y="432262"/>
                </a:cubicBezTo>
                <a:cubicBezTo>
                  <a:pt x="1181015" y="421178"/>
                  <a:pt x="1195557" y="406027"/>
                  <a:pt x="1214266" y="399011"/>
                </a:cubicBezTo>
                <a:cubicBezTo>
                  <a:pt x="1240725" y="389089"/>
                  <a:pt x="1269980" y="389240"/>
                  <a:pt x="1297394" y="382386"/>
                </a:cubicBezTo>
                <a:cubicBezTo>
                  <a:pt x="1314395" y="378136"/>
                  <a:pt x="1330645" y="371302"/>
                  <a:pt x="1347270" y="365760"/>
                </a:cubicBezTo>
                <a:cubicBezTo>
                  <a:pt x="1413772" y="371302"/>
                  <a:pt x="1480951" y="371415"/>
                  <a:pt x="1546775" y="382386"/>
                </a:cubicBezTo>
                <a:cubicBezTo>
                  <a:pt x="1581348" y="388148"/>
                  <a:pt x="1646528" y="415636"/>
                  <a:pt x="1646528" y="415636"/>
                </a:cubicBezTo>
                <a:cubicBezTo>
                  <a:pt x="1685321" y="410094"/>
                  <a:pt x="1729676" y="419780"/>
                  <a:pt x="1762906" y="399011"/>
                </a:cubicBezTo>
                <a:cubicBezTo>
                  <a:pt x="1782282" y="386901"/>
                  <a:pt x="1779532" y="355359"/>
                  <a:pt x="1779532" y="332509"/>
                </a:cubicBezTo>
                <a:cubicBezTo>
                  <a:pt x="1779532" y="254726"/>
                  <a:pt x="1787503" y="173544"/>
                  <a:pt x="1762906" y="99753"/>
                </a:cubicBezTo>
                <a:cubicBezTo>
                  <a:pt x="1755680" y="78076"/>
                  <a:pt x="1718810" y="87608"/>
                  <a:pt x="1696404" y="83127"/>
                </a:cubicBezTo>
                <a:cubicBezTo>
                  <a:pt x="1663349" y="76516"/>
                  <a:pt x="1629903" y="72044"/>
                  <a:pt x="1596652" y="66502"/>
                </a:cubicBezTo>
                <a:cubicBezTo>
                  <a:pt x="1477943" y="26932"/>
                  <a:pt x="1526062" y="52693"/>
                  <a:pt x="1447023" y="0"/>
                </a:cubicBezTo>
                <a:cubicBezTo>
                  <a:pt x="1336187" y="5542"/>
                  <a:pt x="1225162" y="8115"/>
                  <a:pt x="1114514" y="16626"/>
                </a:cubicBezTo>
                <a:cubicBezTo>
                  <a:pt x="1080904" y="19211"/>
                  <a:pt x="1048210" y="29070"/>
                  <a:pt x="1014761" y="33251"/>
                </a:cubicBezTo>
                <a:cubicBezTo>
                  <a:pt x="959496" y="40159"/>
                  <a:pt x="904138" y="47227"/>
                  <a:pt x="848506" y="49876"/>
                </a:cubicBezTo>
                <a:cubicBezTo>
                  <a:pt x="787615" y="52775"/>
                  <a:pt x="723815" y="49876"/>
                  <a:pt x="632375" y="49876"/>
                </a:cubicBezTo>
                <a:close/>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DD6EC105-A7B7-4737-9DB3-2BEB390F64C5}"/>
              </a:ext>
            </a:extLst>
          </p:cNvPr>
          <p:cNvCxnSpPr>
            <a:stCxn id="5" idx="21"/>
          </p:cNvCxnSpPr>
          <p:nvPr/>
        </p:nvCxnSpPr>
        <p:spPr>
          <a:xfrm flipV="1">
            <a:off x="4522124" y="2759825"/>
            <a:ext cx="1014152" cy="10474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82B579E-65CD-45EB-95A2-189171184B2C}"/>
              </a:ext>
            </a:extLst>
          </p:cNvPr>
          <p:cNvSpPr txBox="1"/>
          <p:nvPr/>
        </p:nvSpPr>
        <p:spPr>
          <a:xfrm>
            <a:off x="5536276" y="2261062"/>
            <a:ext cx="3476593" cy="461665"/>
          </a:xfrm>
          <a:prstGeom prst="rect">
            <a:avLst/>
          </a:prstGeom>
          <a:noFill/>
        </p:spPr>
        <p:txBody>
          <a:bodyPr wrap="none" rtlCol="0">
            <a:spAutoFit/>
          </a:bodyPr>
          <a:lstStyle/>
          <a:p>
            <a:r>
              <a:rPr lang="en-US" sz="2400"/>
              <a:t>A set of (Item, Time) pairs.</a:t>
            </a:r>
          </a:p>
        </p:txBody>
      </p:sp>
    </p:spTree>
    <p:extLst>
      <p:ext uri="{BB962C8B-B14F-4D97-AF65-F5344CB8AC3E}">
        <p14:creationId xmlns:p14="http://schemas.microsoft.com/office/powerpoint/2010/main" val="8409694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04A13-7513-48AD-9176-BDAD366E9BCB}"/>
              </a:ext>
            </a:extLst>
          </p:cNvPr>
          <p:cNvSpPr>
            <a:spLocks noGrp="1"/>
          </p:cNvSpPr>
          <p:nvPr>
            <p:ph type="title"/>
          </p:nvPr>
        </p:nvSpPr>
        <p:spPr/>
        <p:txBody>
          <a:bodyPr/>
          <a:lstStyle/>
          <a:p>
            <a:r>
              <a:rPr lang="en-US"/>
              <a:t>Arrow operator (cont.)</a:t>
            </a:r>
          </a:p>
        </p:txBody>
      </p:sp>
      <p:sp>
        <p:nvSpPr>
          <p:cNvPr id="4" name="Rectangle 3">
            <a:extLst>
              <a:ext uri="{FF2B5EF4-FFF2-40B4-BE49-F238E27FC236}">
                <a16:creationId xmlns:a16="http://schemas.microsoft.com/office/drawing/2014/main" id="{114B7463-1EE5-41FE-9E7A-C381EA89F97C}"/>
              </a:ext>
            </a:extLst>
          </p:cNvPr>
          <p:cNvSpPr/>
          <p:nvPr/>
        </p:nvSpPr>
        <p:spPr>
          <a:xfrm>
            <a:off x="1950720" y="3426777"/>
            <a:ext cx="3020290" cy="1569660"/>
          </a:xfrm>
          <a:prstGeom prst="rect">
            <a:avLst/>
          </a:prstGeom>
        </p:spPr>
        <p:txBody>
          <a:bodyPr wrap="square">
            <a:spAutoFit/>
          </a:bodyPr>
          <a:lstStyle/>
          <a:p>
            <a:r>
              <a:rPr lang="en-US" sz="2400" b="1"/>
              <a:t>one</a:t>
            </a:r>
            <a:r>
              <a:rPr lang="en-US" sz="2400"/>
              <a:t> </a:t>
            </a:r>
            <a:r>
              <a:rPr lang="en-US" sz="2400" b="1"/>
              <a:t>sig</a:t>
            </a:r>
            <a:r>
              <a:rPr lang="en-US" sz="2400"/>
              <a:t> River {</a:t>
            </a:r>
          </a:p>
          <a:p>
            <a:r>
              <a:rPr lang="en-US" sz="2400"/>
              <a:t>    side1: Item -&gt; Time,</a:t>
            </a:r>
          </a:p>
          <a:p>
            <a:r>
              <a:rPr lang="en-US" sz="2400"/>
              <a:t>    side2: Item -&gt; Time</a:t>
            </a:r>
          </a:p>
          <a:p>
            <a:r>
              <a:rPr lang="en-US" sz="2400"/>
              <a:t>}</a:t>
            </a:r>
          </a:p>
        </p:txBody>
      </p:sp>
      <p:sp>
        <p:nvSpPr>
          <p:cNvPr id="5" name="Freeform: Shape 4">
            <a:extLst>
              <a:ext uri="{FF2B5EF4-FFF2-40B4-BE49-F238E27FC236}">
                <a16:creationId xmlns:a16="http://schemas.microsoft.com/office/drawing/2014/main" id="{9A235348-2D16-4BF5-AB0D-E5C13FDAC65E}"/>
              </a:ext>
            </a:extLst>
          </p:cNvPr>
          <p:cNvSpPr/>
          <p:nvPr/>
        </p:nvSpPr>
        <p:spPr>
          <a:xfrm>
            <a:off x="3075101" y="3807229"/>
            <a:ext cx="1780764" cy="467759"/>
          </a:xfrm>
          <a:custGeom>
            <a:avLst/>
            <a:gdLst>
              <a:gd name="connsiteX0" fmla="*/ 632375 w 1780764"/>
              <a:gd name="connsiteY0" fmla="*/ 49876 h 467759"/>
              <a:gd name="connsiteX1" fmla="*/ 299866 w 1780764"/>
              <a:gd name="connsiteY1" fmla="*/ 49876 h 467759"/>
              <a:gd name="connsiteX2" fmla="*/ 33859 w 1780764"/>
              <a:gd name="connsiteY2" fmla="*/ 66502 h 467759"/>
              <a:gd name="connsiteX3" fmla="*/ 608 w 1780764"/>
              <a:gd name="connsiteY3" fmla="*/ 116378 h 467759"/>
              <a:gd name="connsiteX4" fmla="*/ 17234 w 1780764"/>
              <a:gd name="connsiteY4" fmla="*/ 232756 h 467759"/>
              <a:gd name="connsiteX5" fmla="*/ 33859 w 1780764"/>
              <a:gd name="connsiteY5" fmla="*/ 399011 h 467759"/>
              <a:gd name="connsiteX6" fmla="*/ 83735 w 1780764"/>
              <a:gd name="connsiteY6" fmla="*/ 415636 h 467759"/>
              <a:gd name="connsiteX7" fmla="*/ 133612 w 1780764"/>
              <a:gd name="connsiteY7" fmla="*/ 448887 h 467759"/>
              <a:gd name="connsiteX8" fmla="*/ 316492 w 1780764"/>
              <a:gd name="connsiteY8" fmla="*/ 448887 h 467759"/>
              <a:gd name="connsiteX9" fmla="*/ 1114514 w 1780764"/>
              <a:gd name="connsiteY9" fmla="*/ 448887 h 467759"/>
              <a:gd name="connsiteX10" fmla="*/ 1164390 w 1780764"/>
              <a:gd name="connsiteY10" fmla="*/ 432262 h 467759"/>
              <a:gd name="connsiteX11" fmla="*/ 1214266 w 1780764"/>
              <a:gd name="connsiteY11" fmla="*/ 399011 h 467759"/>
              <a:gd name="connsiteX12" fmla="*/ 1297394 w 1780764"/>
              <a:gd name="connsiteY12" fmla="*/ 382386 h 467759"/>
              <a:gd name="connsiteX13" fmla="*/ 1347270 w 1780764"/>
              <a:gd name="connsiteY13" fmla="*/ 365760 h 467759"/>
              <a:gd name="connsiteX14" fmla="*/ 1546775 w 1780764"/>
              <a:gd name="connsiteY14" fmla="*/ 382386 h 467759"/>
              <a:gd name="connsiteX15" fmla="*/ 1646528 w 1780764"/>
              <a:gd name="connsiteY15" fmla="*/ 415636 h 467759"/>
              <a:gd name="connsiteX16" fmla="*/ 1762906 w 1780764"/>
              <a:gd name="connsiteY16" fmla="*/ 399011 h 467759"/>
              <a:gd name="connsiteX17" fmla="*/ 1779532 w 1780764"/>
              <a:gd name="connsiteY17" fmla="*/ 332509 h 467759"/>
              <a:gd name="connsiteX18" fmla="*/ 1762906 w 1780764"/>
              <a:gd name="connsiteY18" fmla="*/ 99753 h 467759"/>
              <a:gd name="connsiteX19" fmla="*/ 1696404 w 1780764"/>
              <a:gd name="connsiteY19" fmla="*/ 83127 h 467759"/>
              <a:gd name="connsiteX20" fmla="*/ 1596652 w 1780764"/>
              <a:gd name="connsiteY20" fmla="*/ 66502 h 467759"/>
              <a:gd name="connsiteX21" fmla="*/ 1447023 w 1780764"/>
              <a:gd name="connsiteY21" fmla="*/ 0 h 467759"/>
              <a:gd name="connsiteX22" fmla="*/ 1114514 w 1780764"/>
              <a:gd name="connsiteY22" fmla="*/ 16626 h 467759"/>
              <a:gd name="connsiteX23" fmla="*/ 1014761 w 1780764"/>
              <a:gd name="connsiteY23" fmla="*/ 33251 h 467759"/>
              <a:gd name="connsiteX24" fmla="*/ 848506 w 1780764"/>
              <a:gd name="connsiteY24" fmla="*/ 49876 h 467759"/>
              <a:gd name="connsiteX25" fmla="*/ 632375 w 1780764"/>
              <a:gd name="connsiteY25" fmla="*/ 49876 h 46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780764" h="467759">
                <a:moveTo>
                  <a:pt x="632375" y="49876"/>
                </a:moveTo>
                <a:lnTo>
                  <a:pt x="299866" y="49876"/>
                </a:lnTo>
                <a:cubicBezTo>
                  <a:pt x="211024" y="49876"/>
                  <a:pt x="122528" y="60960"/>
                  <a:pt x="33859" y="66502"/>
                </a:cubicBezTo>
                <a:cubicBezTo>
                  <a:pt x="22775" y="83127"/>
                  <a:pt x="2596" y="96496"/>
                  <a:pt x="608" y="116378"/>
                </a:cubicBezTo>
                <a:cubicBezTo>
                  <a:pt x="-3291" y="155370"/>
                  <a:pt x="12655" y="193838"/>
                  <a:pt x="17234" y="232756"/>
                </a:cubicBezTo>
                <a:cubicBezTo>
                  <a:pt x="23741" y="288069"/>
                  <a:pt x="14826" y="346669"/>
                  <a:pt x="33859" y="399011"/>
                </a:cubicBezTo>
                <a:cubicBezTo>
                  <a:pt x="39848" y="415481"/>
                  <a:pt x="67110" y="410094"/>
                  <a:pt x="83735" y="415636"/>
                </a:cubicBezTo>
                <a:cubicBezTo>
                  <a:pt x="100361" y="426720"/>
                  <a:pt x="115740" y="439951"/>
                  <a:pt x="133612" y="448887"/>
                </a:cubicBezTo>
                <a:cubicBezTo>
                  <a:pt x="201273" y="482718"/>
                  <a:pt x="228822" y="459846"/>
                  <a:pt x="316492" y="448887"/>
                </a:cubicBezTo>
                <a:cubicBezTo>
                  <a:pt x="596122" y="456445"/>
                  <a:pt x="845735" y="487284"/>
                  <a:pt x="1114514" y="448887"/>
                </a:cubicBezTo>
                <a:cubicBezTo>
                  <a:pt x="1131862" y="446409"/>
                  <a:pt x="1147765" y="437804"/>
                  <a:pt x="1164390" y="432262"/>
                </a:cubicBezTo>
                <a:cubicBezTo>
                  <a:pt x="1181015" y="421178"/>
                  <a:pt x="1195557" y="406027"/>
                  <a:pt x="1214266" y="399011"/>
                </a:cubicBezTo>
                <a:cubicBezTo>
                  <a:pt x="1240725" y="389089"/>
                  <a:pt x="1269980" y="389240"/>
                  <a:pt x="1297394" y="382386"/>
                </a:cubicBezTo>
                <a:cubicBezTo>
                  <a:pt x="1314395" y="378136"/>
                  <a:pt x="1330645" y="371302"/>
                  <a:pt x="1347270" y="365760"/>
                </a:cubicBezTo>
                <a:cubicBezTo>
                  <a:pt x="1413772" y="371302"/>
                  <a:pt x="1480951" y="371415"/>
                  <a:pt x="1546775" y="382386"/>
                </a:cubicBezTo>
                <a:cubicBezTo>
                  <a:pt x="1581348" y="388148"/>
                  <a:pt x="1646528" y="415636"/>
                  <a:pt x="1646528" y="415636"/>
                </a:cubicBezTo>
                <a:cubicBezTo>
                  <a:pt x="1685321" y="410094"/>
                  <a:pt x="1729676" y="419780"/>
                  <a:pt x="1762906" y="399011"/>
                </a:cubicBezTo>
                <a:cubicBezTo>
                  <a:pt x="1782282" y="386901"/>
                  <a:pt x="1779532" y="355359"/>
                  <a:pt x="1779532" y="332509"/>
                </a:cubicBezTo>
                <a:cubicBezTo>
                  <a:pt x="1779532" y="254726"/>
                  <a:pt x="1787503" y="173544"/>
                  <a:pt x="1762906" y="99753"/>
                </a:cubicBezTo>
                <a:cubicBezTo>
                  <a:pt x="1755680" y="78076"/>
                  <a:pt x="1718810" y="87608"/>
                  <a:pt x="1696404" y="83127"/>
                </a:cubicBezTo>
                <a:cubicBezTo>
                  <a:pt x="1663349" y="76516"/>
                  <a:pt x="1629903" y="72044"/>
                  <a:pt x="1596652" y="66502"/>
                </a:cubicBezTo>
                <a:cubicBezTo>
                  <a:pt x="1477943" y="26932"/>
                  <a:pt x="1526062" y="52693"/>
                  <a:pt x="1447023" y="0"/>
                </a:cubicBezTo>
                <a:cubicBezTo>
                  <a:pt x="1336187" y="5542"/>
                  <a:pt x="1225162" y="8115"/>
                  <a:pt x="1114514" y="16626"/>
                </a:cubicBezTo>
                <a:cubicBezTo>
                  <a:pt x="1080904" y="19211"/>
                  <a:pt x="1048210" y="29070"/>
                  <a:pt x="1014761" y="33251"/>
                </a:cubicBezTo>
                <a:cubicBezTo>
                  <a:pt x="959496" y="40159"/>
                  <a:pt x="904138" y="47227"/>
                  <a:pt x="848506" y="49876"/>
                </a:cubicBezTo>
                <a:cubicBezTo>
                  <a:pt x="787615" y="52775"/>
                  <a:pt x="723815" y="49876"/>
                  <a:pt x="632375" y="49876"/>
                </a:cubicBezTo>
                <a:close/>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DD6EC105-A7B7-4737-9DB3-2BEB390F64C5}"/>
              </a:ext>
            </a:extLst>
          </p:cNvPr>
          <p:cNvCxnSpPr>
            <a:stCxn id="5" idx="21"/>
          </p:cNvCxnSpPr>
          <p:nvPr/>
        </p:nvCxnSpPr>
        <p:spPr>
          <a:xfrm flipV="1">
            <a:off x="4522124" y="2759825"/>
            <a:ext cx="1014152" cy="10474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82B579E-65CD-45EB-95A2-189171184B2C}"/>
              </a:ext>
            </a:extLst>
          </p:cNvPr>
          <p:cNvSpPr txBox="1"/>
          <p:nvPr/>
        </p:nvSpPr>
        <p:spPr>
          <a:xfrm>
            <a:off x="5536276" y="2261062"/>
            <a:ext cx="6655724" cy="2308324"/>
          </a:xfrm>
          <a:prstGeom prst="rect">
            <a:avLst/>
          </a:prstGeom>
          <a:noFill/>
        </p:spPr>
        <p:txBody>
          <a:bodyPr wrap="square" rtlCol="0">
            <a:spAutoFit/>
          </a:bodyPr>
          <a:lstStyle/>
          <a:p>
            <a:r>
              <a:rPr lang="en-US" sz="2400">
                <a:solidFill>
                  <a:schemeClr val="bg1">
                    <a:lumMod val="65000"/>
                  </a:schemeClr>
                </a:solidFill>
              </a:rPr>
              <a:t>A set of (Item, Time) pairs.</a:t>
            </a:r>
            <a:r>
              <a:rPr lang="en-US" sz="2400"/>
              <a:t> In fact, the arrow operator produces all possible combinations of Items and Time: (Farmer, Time0), (Farmer, Time1), …, (Goat, Time0), (Goat, Time1), …, (Wolf, Time0), (Wolf, Time1), …, (Cabbage, Time0), (Cabbage, Time1), …</a:t>
            </a:r>
          </a:p>
        </p:txBody>
      </p:sp>
    </p:spTree>
    <p:extLst>
      <p:ext uri="{BB962C8B-B14F-4D97-AF65-F5344CB8AC3E}">
        <p14:creationId xmlns:p14="http://schemas.microsoft.com/office/powerpoint/2010/main" val="19284730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04A13-7513-48AD-9176-BDAD366E9BCB}"/>
              </a:ext>
            </a:extLst>
          </p:cNvPr>
          <p:cNvSpPr>
            <a:spLocks noGrp="1"/>
          </p:cNvSpPr>
          <p:nvPr>
            <p:ph type="title"/>
          </p:nvPr>
        </p:nvSpPr>
        <p:spPr/>
        <p:txBody>
          <a:bodyPr/>
          <a:lstStyle/>
          <a:p>
            <a:r>
              <a:rPr lang="en-US"/>
              <a:t>Triples (River</a:t>
            </a:r>
            <a:r>
              <a:rPr lang="en-US" baseline="-25000"/>
              <a:t>i</a:t>
            </a:r>
            <a:r>
              <a:rPr lang="en-US"/>
              <a:t>, Item</a:t>
            </a:r>
            <a:r>
              <a:rPr lang="en-US" baseline="-25000"/>
              <a:t>i</a:t>
            </a:r>
            <a:r>
              <a:rPr lang="en-US"/>
              <a:t>, Time</a:t>
            </a:r>
            <a:r>
              <a:rPr lang="en-US" baseline="-25000"/>
              <a:t>i</a:t>
            </a:r>
            <a:r>
              <a:rPr lang="en-US"/>
              <a:t>)</a:t>
            </a:r>
          </a:p>
        </p:txBody>
      </p:sp>
      <p:sp>
        <p:nvSpPr>
          <p:cNvPr id="4" name="Rectangle 3">
            <a:extLst>
              <a:ext uri="{FF2B5EF4-FFF2-40B4-BE49-F238E27FC236}">
                <a16:creationId xmlns:a16="http://schemas.microsoft.com/office/drawing/2014/main" id="{114B7463-1EE5-41FE-9E7A-C381EA89F97C}"/>
              </a:ext>
            </a:extLst>
          </p:cNvPr>
          <p:cNvSpPr/>
          <p:nvPr/>
        </p:nvSpPr>
        <p:spPr>
          <a:xfrm>
            <a:off x="1950720" y="3426777"/>
            <a:ext cx="3020290" cy="1569660"/>
          </a:xfrm>
          <a:prstGeom prst="rect">
            <a:avLst/>
          </a:prstGeom>
        </p:spPr>
        <p:txBody>
          <a:bodyPr wrap="square">
            <a:spAutoFit/>
          </a:bodyPr>
          <a:lstStyle/>
          <a:p>
            <a:r>
              <a:rPr lang="en-US" sz="2400" b="1"/>
              <a:t>one</a:t>
            </a:r>
            <a:r>
              <a:rPr lang="en-US" sz="2400"/>
              <a:t> </a:t>
            </a:r>
            <a:r>
              <a:rPr lang="en-US" sz="2400" b="1"/>
              <a:t>sig</a:t>
            </a:r>
            <a:r>
              <a:rPr lang="en-US" sz="2400"/>
              <a:t> River {</a:t>
            </a:r>
          </a:p>
          <a:p>
            <a:r>
              <a:rPr lang="en-US" sz="2400"/>
              <a:t>    side1: Item -&gt; Time,</a:t>
            </a:r>
          </a:p>
          <a:p>
            <a:r>
              <a:rPr lang="en-US" sz="2400"/>
              <a:t>    side2: Item -&gt; Time</a:t>
            </a:r>
          </a:p>
          <a:p>
            <a:r>
              <a:rPr lang="en-US" sz="2400"/>
              <a:t>}</a:t>
            </a:r>
          </a:p>
        </p:txBody>
      </p:sp>
      <p:cxnSp>
        <p:nvCxnSpPr>
          <p:cNvPr id="7" name="Straight Arrow Connector 6">
            <a:extLst>
              <a:ext uri="{FF2B5EF4-FFF2-40B4-BE49-F238E27FC236}">
                <a16:creationId xmlns:a16="http://schemas.microsoft.com/office/drawing/2014/main" id="{DD6EC105-A7B7-4737-9DB3-2BEB390F64C5}"/>
              </a:ext>
            </a:extLst>
          </p:cNvPr>
          <p:cNvCxnSpPr>
            <a:cxnSpLocks/>
          </p:cNvCxnSpPr>
          <p:nvPr/>
        </p:nvCxnSpPr>
        <p:spPr>
          <a:xfrm flipV="1">
            <a:off x="2981126" y="2759825"/>
            <a:ext cx="2555150" cy="10622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82B579E-65CD-45EB-95A2-189171184B2C}"/>
              </a:ext>
            </a:extLst>
          </p:cNvPr>
          <p:cNvSpPr txBox="1"/>
          <p:nvPr/>
        </p:nvSpPr>
        <p:spPr>
          <a:xfrm>
            <a:off x="5536276" y="2261062"/>
            <a:ext cx="6655724" cy="830997"/>
          </a:xfrm>
          <a:prstGeom prst="rect">
            <a:avLst/>
          </a:prstGeom>
          <a:noFill/>
        </p:spPr>
        <p:txBody>
          <a:bodyPr wrap="square" rtlCol="0">
            <a:spAutoFit/>
          </a:bodyPr>
          <a:lstStyle/>
          <a:p>
            <a:r>
              <a:rPr lang="en-US" sz="2400"/>
              <a:t>side1 maps each River object to the set of (Item, Time) pairs.</a:t>
            </a:r>
          </a:p>
        </p:txBody>
      </p:sp>
      <p:sp>
        <p:nvSpPr>
          <p:cNvPr id="3" name="Freeform: Shape 2">
            <a:extLst>
              <a:ext uri="{FF2B5EF4-FFF2-40B4-BE49-F238E27FC236}">
                <a16:creationId xmlns:a16="http://schemas.microsoft.com/office/drawing/2014/main" id="{B1CFF6BE-132F-4094-ADDF-5C83733DD215}"/>
              </a:ext>
            </a:extLst>
          </p:cNvPr>
          <p:cNvSpPr/>
          <p:nvPr/>
        </p:nvSpPr>
        <p:spPr>
          <a:xfrm>
            <a:off x="2242359" y="3822119"/>
            <a:ext cx="738767" cy="384121"/>
          </a:xfrm>
          <a:custGeom>
            <a:avLst/>
            <a:gdLst>
              <a:gd name="connsiteX0" fmla="*/ 184957 w 738767"/>
              <a:gd name="connsiteY0" fmla="*/ 18361 h 384121"/>
              <a:gd name="connsiteX1" fmla="*/ 18703 w 738767"/>
              <a:gd name="connsiteY1" fmla="*/ 334245 h 384121"/>
              <a:gd name="connsiteX2" fmla="*/ 68579 w 738767"/>
              <a:gd name="connsiteY2" fmla="*/ 350870 h 384121"/>
              <a:gd name="connsiteX3" fmla="*/ 467590 w 738767"/>
              <a:gd name="connsiteY3" fmla="*/ 384121 h 384121"/>
              <a:gd name="connsiteX4" fmla="*/ 733597 w 738767"/>
              <a:gd name="connsiteY4" fmla="*/ 367496 h 384121"/>
              <a:gd name="connsiteX5" fmla="*/ 716972 w 738767"/>
              <a:gd name="connsiteY5" fmla="*/ 317619 h 384121"/>
              <a:gd name="connsiteX6" fmla="*/ 700346 w 738767"/>
              <a:gd name="connsiteY6" fmla="*/ 217866 h 384121"/>
              <a:gd name="connsiteX7" fmla="*/ 683721 w 738767"/>
              <a:gd name="connsiteY7" fmla="*/ 68237 h 384121"/>
              <a:gd name="connsiteX8" fmla="*/ 633845 w 738767"/>
              <a:gd name="connsiteY8" fmla="*/ 34986 h 384121"/>
              <a:gd name="connsiteX9" fmla="*/ 450965 w 738767"/>
              <a:gd name="connsiteY9" fmla="*/ 18361 h 384121"/>
              <a:gd name="connsiteX10" fmla="*/ 184957 w 738767"/>
              <a:gd name="connsiteY10" fmla="*/ 18361 h 384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8767" h="384121">
                <a:moveTo>
                  <a:pt x="184957" y="18361"/>
                </a:moveTo>
                <a:cubicBezTo>
                  <a:pt x="112913" y="71008"/>
                  <a:pt x="-56117" y="-21150"/>
                  <a:pt x="18703" y="334245"/>
                </a:cubicBezTo>
                <a:cubicBezTo>
                  <a:pt x="22313" y="351394"/>
                  <a:pt x="51162" y="348935"/>
                  <a:pt x="68579" y="350870"/>
                </a:cubicBezTo>
                <a:cubicBezTo>
                  <a:pt x="201227" y="365609"/>
                  <a:pt x="467590" y="384121"/>
                  <a:pt x="467590" y="384121"/>
                </a:cubicBezTo>
                <a:cubicBezTo>
                  <a:pt x="556259" y="378579"/>
                  <a:pt x="647755" y="390387"/>
                  <a:pt x="733597" y="367496"/>
                </a:cubicBezTo>
                <a:cubicBezTo>
                  <a:pt x="750530" y="362980"/>
                  <a:pt x="720774" y="334727"/>
                  <a:pt x="716972" y="317619"/>
                </a:cubicBezTo>
                <a:cubicBezTo>
                  <a:pt x="709659" y="284712"/>
                  <a:pt x="704801" y="251280"/>
                  <a:pt x="700346" y="217866"/>
                </a:cubicBezTo>
                <a:cubicBezTo>
                  <a:pt x="693714" y="168123"/>
                  <a:pt x="700871" y="115399"/>
                  <a:pt x="683721" y="68237"/>
                </a:cubicBezTo>
                <a:cubicBezTo>
                  <a:pt x="676893" y="49459"/>
                  <a:pt x="653383" y="39173"/>
                  <a:pt x="633845" y="34986"/>
                </a:cubicBezTo>
                <a:cubicBezTo>
                  <a:pt x="573992" y="22161"/>
                  <a:pt x="511925" y="23903"/>
                  <a:pt x="450965" y="18361"/>
                </a:cubicBezTo>
                <a:cubicBezTo>
                  <a:pt x="313495" y="45854"/>
                  <a:pt x="257001" y="-34286"/>
                  <a:pt x="184957" y="18361"/>
                </a:cubicBez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64234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1C8686-2796-4C3F-ADBA-C5889B248EF5}"/>
              </a:ext>
            </a:extLst>
          </p:cNvPr>
          <p:cNvSpPr/>
          <p:nvPr/>
        </p:nvSpPr>
        <p:spPr>
          <a:xfrm>
            <a:off x="3790604" y="79802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4" name="Rectangle 3">
            <a:extLst>
              <a:ext uri="{FF2B5EF4-FFF2-40B4-BE49-F238E27FC236}">
                <a16:creationId xmlns:a16="http://schemas.microsoft.com/office/drawing/2014/main" id="{88684B20-F92F-4EAB-8890-425546AEC442}"/>
              </a:ext>
            </a:extLst>
          </p:cNvPr>
          <p:cNvSpPr/>
          <p:nvPr/>
        </p:nvSpPr>
        <p:spPr>
          <a:xfrm>
            <a:off x="5104015" y="79802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5" name="Rectangle 4">
            <a:extLst>
              <a:ext uri="{FF2B5EF4-FFF2-40B4-BE49-F238E27FC236}">
                <a16:creationId xmlns:a16="http://schemas.microsoft.com/office/drawing/2014/main" id="{2C7E9A31-F2E5-4BF0-B943-7102AC350D94}"/>
              </a:ext>
            </a:extLst>
          </p:cNvPr>
          <p:cNvSpPr/>
          <p:nvPr/>
        </p:nvSpPr>
        <p:spPr>
          <a:xfrm>
            <a:off x="6417426" y="79802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Time0</a:t>
            </a:r>
          </a:p>
        </p:txBody>
      </p:sp>
      <p:sp>
        <p:nvSpPr>
          <p:cNvPr id="6" name="Rectangle 5">
            <a:extLst>
              <a:ext uri="{FF2B5EF4-FFF2-40B4-BE49-F238E27FC236}">
                <a16:creationId xmlns:a16="http://schemas.microsoft.com/office/drawing/2014/main" id="{51432FCF-F8A5-4465-AEBA-8B866F050C95}"/>
              </a:ext>
            </a:extLst>
          </p:cNvPr>
          <p:cNvSpPr/>
          <p:nvPr/>
        </p:nvSpPr>
        <p:spPr>
          <a:xfrm>
            <a:off x="3790604" y="116378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7" name="Rectangle 6">
            <a:extLst>
              <a:ext uri="{FF2B5EF4-FFF2-40B4-BE49-F238E27FC236}">
                <a16:creationId xmlns:a16="http://schemas.microsoft.com/office/drawing/2014/main" id="{88CF6EFD-BD48-4A73-93FE-3F7CD272B1FC}"/>
              </a:ext>
            </a:extLst>
          </p:cNvPr>
          <p:cNvSpPr/>
          <p:nvPr/>
        </p:nvSpPr>
        <p:spPr>
          <a:xfrm>
            <a:off x="5104015" y="116378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8" name="Rectangle 7">
            <a:extLst>
              <a:ext uri="{FF2B5EF4-FFF2-40B4-BE49-F238E27FC236}">
                <a16:creationId xmlns:a16="http://schemas.microsoft.com/office/drawing/2014/main" id="{C974E792-B052-4898-A774-88D8BF7B8633}"/>
              </a:ext>
            </a:extLst>
          </p:cNvPr>
          <p:cNvSpPr/>
          <p:nvPr/>
        </p:nvSpPr>
        <p:spPr>
          <a:xfrm>
            <a:off x="6417426" y="116378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Time1</a:t>
            </a:r>
          </a:p>
        </p:txBody>
      </p:sp>
      <p:sp>
        <p:nvSpPr>
          <p:cNvPr id="9" name="Rectangle 8">
            <a:extLst>
              <a:ext uri="{FF2B5EF4-FFF2-40B4-BE49-F238E27FC236}">
                <a16:creationId xmlns:a16="http://schemas.microsoft.com/office/drawing/2014/main" id="{58E16FBE-D8EC-4304-9047-D54D488A9D89}"/>
              </a:ext>
            </a:extLst>
          </p:cNvPr>
          <p:cNvSpPr/>
          <p:nvPr/>
        </p:nvSpPr>
        <p:spPr>
          <a:xfrm>
            <a:off x="3790604" y="189530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10" name="Rectangle 9">
            <a:extLst>
              <a:ext uri="{FF2B5EF4-FFF2-40B4-BE49-F238E27FC236}">
                <a16:creationId xmlns:a16="http://schemas.microsoft.com/office/drawing/2014/main" id="{A7EC9B78-1CC3-4827-9E0A-F0DC755F9C48}"/>
              </a:ext>
            </a:extLst>
          </p:cNvPr>
          <p:cNvSpPr/>
          <p:nvPr/>
        </p:nvSpPr>
        <p:spPr>
          <a:xfrm>
            <a:off x="5104015" y="189530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Goat</a:t>
            </a:r>
          </a:p>
        </p:txBody>
      </p:sp>
      <p:sp>
        <p:nvSpPr>
          <p:cNvPr id="11" name="Rectangle 10">
            <a:extLst>
              <a:ext uri="{FF2B5EF4-FFF2-40B4-BE49-F238E27FC236}">
                <a16:creationId xmlns:a16="http://schemas.microsoft.com/office/drawing/2014/main" id="{F5423B41-03EA-4B60-BAF0-CC225F6C2C4F}"/>
              </a:ext>
            </a:extLst>
          </p:cNvPr>
          <p:cNvSpPr/>
          <p:nvPr/>
        </p:nvSpPr>
        <p:spPr>
          <a:xfrm>
            <a:off x="6417426" y="189530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Time0</a:t>
            </a:r>
          </a:p>
        </p:txBody>
      </p:sp>
      <p:sp>
        <p:nvSpPr>
          <p:cNvPr id="12" name="TextBox 11">
            <a:extLst>
              <a:ext uri="{FF2B5EF4-FFF2-40B4-BE49-F238E27FC236}">
                <a16:creationId xmlns:a16="http://schemas.microsoft.com/office/drawing/2014/main" id="{36A22140-9D26-48D1-BB5C-4C8145831E59}"/>
              </a:ext>
            </a:extLst>
          </p:cNvPr>
          <p:cNvSpPr txBox="1"/>
          <p:nvPr/>
        </p:nvSpPr>
        <p:spPr>
          <a:xfrm>
            <a:off x="5383137" y="1253916"/>
            <a:ext cx="805029" cy="707886"/>
          </a:xfrm>
          <a:prstGeom prst="rect">
            <a:avLst/>
          </a:prstGeom>
          <a:noFill/>
        </p:spPr>
        <p:txBody>
          <a:bodyPr wrap="none" rtlCol="0">
            <a:spAutoFit/>
          </a:bodyPr>
          <a:lstStyle/>
          <a:p>
            <a:r>
              <a:rPr lang="en-US" sz="4000"/>
              <a:t>. . .</a:t>
            </a:r>
          </a:p>
        </p:txBody>
      </p:sp>
      <p:sp>
        <p:nvSpPr>
          <p:cNvPr id="13" name="Rectangle 12">
            <a:extLst>
              <a:ext uri="{FF2B5EF4-FFF2-40B4-BE49-F238E27FC236}">
                <a16:creationId xmlns:a16="http://schemas.microsoft.com/office/drawing/2014/main" id="{04097422-2A9F-49B5-B32E-E2034D373CDB}"/>
              </a:ext>
            </a:extLst>
          </p:cNvPr>
          <p:cNvSpPr/>
          <p:nvPr/>
        </p:nvSpPr>
        <p:spPr>
          <a:xfrm>
            <a:off x="3790604" y="226106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14" name="Rectangle 13">
            <a:extLst>
              <a:ext uri="{FF2B5EF4-FFF2-40B4-BE49-F238E27FC236}">
                <a16:creationId xmlns:a16="http://schemas.microsoft.com/office/drawing/2014/main" id="{29F9A25E-433F-4691-9820-D47B91BE9E86}"/>
              </a:ext>
            </a:extLst>
          </p:cNvPr>
          <p:cNvSpPr/>
          <p:nvPr/>
        </p:nvSpPr>
        <p:spPr>
          <a:xfrm>
            <a:off x="5104015" y="226106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Goat</a:t>
            </a:r>
          </a:p>
        </p:txBody>
      </p:sp>
      <p:sp>
        <p:nvSpPr>
          <p:cNvPr id="15" name="Rectangle 14">
            <a:extLst>
              <a:ext uri="{FF2B5EF4-FFF2-40B4-BE49-F238E27FC236}">
                <a16:creationId xmlns:a16="http://schemas.microsoft.com/office/drawing/2014/main" id="{4B18A88A-B582-48AA-8454-02AAB31ADEFC}"/>
              </a:ext>
            </a:extLst>
          </p:cNvPr>
          <p:cNvSpPr/>
          <p:nvPr/>
        </p:nvSpPr>
        <p:spPr>
          <a:xfrm>
            <a:off x="6417426" y="226106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Time1</a:t>
            </a:r>
          </a:p>
        </p:txBody>
      </p:sp>
      <p:sp>
        <p:nvSpPr>
          <p:cNvPr id="16" name="TextBox 15">
            <a:extLst>
              <a:ext uri="{FF2B5EF4-FFF2-40B4-BE49-F238E27FC236}">
                <a16:creationId xmlns:a16="http://schemas.microsoft.com/office/drawing/2014/main" id="{7FE84EC9-4410-47B3-B2E6-195A70BDBEF7}"/>
              </a:ext>
            </a:extLst>
          </p:cNvPr>
          <p:cNvSpPr txBox="1"/>
          <p:nvPr/>
        </p:nvSpPr>
        <p:spPr>
          <a:xfrm>
            <a:off x="5383137" y="2327562"/>
            <a:ext cx="805029" cy="707886"/>
          </a:xfrm>
          <a:prstGeom prst="rect">
            <a:avLst/>
          </a:prstGeom>
          <a:noFill/>
        </p:spPr>
        <p:txBody>
          <a:bodyPr wrap="none" rtlCol="0">
            <a:spAutoFit/>
          </a:bodyPr>
          <a:lstStyle/>
          <a:p>
            <a:r>
              <a:rPr lang="en-US" sz="4000"/>
              <a:t>. . .</a:t>
            </a:r>
          </a:p>
        </p:txBody>
      </p:sp>
      <p:sp>
        <p:nvSpPr>
          <p:cNvPr id="17" name="Rectangle 16">
            <a:extLst>
              <a:ext uri="{FF2B5EF4-FFF2-40B4-BE49-F238E27FC236}">
                <a16:creationId xmlns:a16="http://schemas.microsoft.com/office/drawing/2014/main" id="{DC15BB76-1C8E-499C-B9B6-9ABDD2435708}"/>
              </a:ext>
            </a:extLst>
          </p:cNvPr>
          <p:cNvSpPr/>
          <p:nvPr/>
        </p:nvSpPr>
        <p:spPr>
          <a:xfrm>
            <a:off x="3790604" y="3007004"/>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18" name="Rectangle 17">
            <a:extLst>
              <a:ext uri="{FF2B5EF4-FFF2-40B4-BE49-F238E27FC236}">
                <a16:creationId xmlns:a16="http://schemas.microsoft.com/office/drawing/2014/main" id="{3897DFF9-68F1-4A72-B907-D3EFB77BE9EB}"/>
              </a:ext>
            </a:extLst>
          </p:cNvPr>
          <p:cNvSpPr/>
          <p:nvPr/>
        </p:nvSpPr>
        <p:spPr>
          <a:xfrm>
            <a:off x="5104015" y="3007004"/>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Wolf</a:t>
            </a:r>
          </a:p>
        </p:txBody>
      </p:sp>
      <p:sp>
        <p:nvSpPr>
          <p:cNvPr id="19" name="Rectangle 18">
            <a:extLst>
              <a:ext uri="{FF2B5EF4-FFF2-40B4-BE49-F238E27FC236}">
                <a16:creationId xmlns:a16="http://schemas.microsoft.com/office/drawing/2014/main" id="{C5EFCA79-127F-4144-BD82-5E287A659F5A}"/>
              </a:ext>
            </a:extLst>
          </p:cNvPr>
          <p:cNvSpPr/>
          <p:nvPr/>
        </p:nvSpPr>
        <p:spPr>
          <a:xfrm>
            <a:off x="6417426" y="3007004"/>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Time0</a:t>
            </a:r>
          </a:p>
        </p:txBody>
      </p:sp>
      <p:sp>
        <p:nvSpPr>
          <p:cNvPr id="20" name="Rectangle 19">
            <a:extLst>
              <a:ext uri="{FF2B5EF4-FFF2-40B4-BE49-F238E27FC236}">
                <a16:creationId xmlns:a16="http://schemas.microsoft.com/office/drawing/2014/main" id="{C9C8A5F6-6A00-40A9-AC80-5F981E745F21}"/>
              </a:ext>
            </a:extLst>
          </p:cNvPr>
          <p:cNvSpPr/>
          <p:nvPr/>
        </p:nvSpPr>
        <p:spPr>
          <a:xfrm>
            <a:off x="3790604" y="3372764"/>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21" name="Rectangle 20">
            <a:extLst>
              <a:ext uri="{FF2B5EF4-FFF2-40B4-BE49-F238E27FC236}">
                <a16:creationId xmlns:a16="http://schemas.microsoft.com/office/drawing/2014/main" id="{F66A33ED-EFE2-4277-85F8-B312D4CEDF12}"/>
              </a:ext>
            </a:extLst>
          </p:cNvPr>
          <p:cNvSpPr/>
          <p:nvPr/>
        </p:nvSpPr>
        <p:spPr>
          <a:xfrm>
            <a:off x="5104015" y="3372764"/>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Wolf</a:t>
            </a:r>
          </a:p>
        </p:txBody>
      </p:sp>
      <p:sp>
        <p:nvSpPr>
          <p:cNvPr id="22" name="Rectangle 21">
            <a:extLst>
              <a:ext uri="{FF2B5EF4-FFF2-40B4-BE49-F238E27FC236}">
                <a16:creationId xmlns:a16="http://schemas.microsoft.com/office/drawing/2014/main" id="{84EB06BD-4055-4B02-BC58-6479EB78AC58}"/>
              </a:ext>
            </a:extLst>
          </p:cNvPr>
          <p:cNvSpPr/>
          <p:nvPr/>
        </p:nvSpPr>
        <p:spPr>
          <a:xfrm>
            <a:off x="6417426" y="3372764"/>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Time1</a:t>
            </a:r>
          </a:p>
        </p:txBody>
      </p:sp>
      <p:sp>
        <p:nvSpPr>
          <p:cNvPr id="23" name="TextBox 22">
            <a:extLst>
              <a:ext uri="{FF2B5EF4-FFF2-40B4-BE49-F238E27FC236}">
                <a16:creationId xmlns:a16="http://schemas.microsoft.com/office/drawing/2014/main" id="{5E86717D-B427-423B-B853-4CABFA1B3B6B}"/>
              </a:ext>
            </a:extLst>
          </p:cNvPr>
          <p:cNvSpPr txBox="1"/>
          <p:nvPr/>
        </p:nvSpPr>
        <p:spPr>
          <a:xfrm>
            <a:off x="5383137" y="3439264"/>
            <a:ext cx="805029" cy="707886"/>
          </a:xfrm>
          <a:prstGeom prst="rect">
            <a:avLst/>
          </a:prstGeom>
          <a:noFill/>
        </p:spPr>
        <p:txBody>
          <a:bodyPr wrap="none" rtlCol="0">
            <a:spAutoFit/>
          </a:bodyPr>
          <a:lstStyle/>
          <a:p>
            <a:r>
              <a:rPr lang="en-US" sz="4000"/>
              <a:t>. . .</a:t>
            </a:r>
          </a:p>
        </p:txBody>
      </p:sp>
      <p:sp>
        <p:nvSpPr>
          <p:cNvPr id="24" name="Rectangle 23">
            <a:extLst>
              <a:ext uri="{FF2B5EF4-FFF2-40B4-BE49-F238E27FC236}">
                <a16:creationId xmlns:a16="http://schemas.microsoft.com/office/drawing/2014/main" id="{16775739-F139-420D-BD1C-597FDDCEB184}"/>
              </a:ext>
            </a:extLst>
          </p:cNvPr>
          <p:cNvSpPr/>
          <p:nvPr/>
        </p:nvSpPr>
        <p:spPr>
          <a:xfrm>
            <a:off x="3790604" y="4147150"/>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25" name="Rectangle 24">
            <a:extLst>
              <a:ext uri="{FF2B5EF4-FFF2-40B4-BE49-F238E27FC236}">
                <a16:creationId xmlns:a16="http://schemas.microsoft.com/office/drawing/2014/main" id="{5AC52C72-B0C5-48DE-88BF-2E7F937E701F}"/>
              </a:ext>
            </a:extLst>
          </p:cNvPr>
          <p:cNvSpPr/>
          <p:nvPr/>
        </p:nvSpPr>
        <p:spPr>
          <a:xfrm>
            <a:off x="5104015" y="4147150"/>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Cabbage</a:t>
            </a:r>
          </a:p>
        </p:txBody>
      </p:sp>
      <p:sp>
        <p:nvSpPr>
          <p:cNvPr id="26" name="Rectangle 25">
            <a:extLst>
              <a:ext uri="{FF2B5EF4-FFF2-40B4-BE49-F238E27FC236}">
                <a16:creationId xmlns:a16="http://schemas.microsoft.com/office/drawing/2014/main" id="{3DEFF632-4ABE-403D-B119-9BD1215DAC39}"/>
              </a:ext>
            </a:extLst>
          </p:cNvPr>
          <p:cNvSpPr/>
          <p:nvPr/>
        </p:nvSpPr>
        <p:spPr>
          <a:xfrm>
            <a:off x="6417426" y="4147150"/>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Time0</a:t>
            </a:r>
          </a:p>
        </p:txBody>
      </p:sp>
      <p:sp>
        <p:nvSpPr>
          <p:cNvPr id="27" name="Rectangle 26">
            <a:extLst>
              <a:ext uri="{FF2B5EF4-FFF2-40B4-BE49-F238E27FC236}">
                <a16:creationId xmlns:a16="http://schemas.microsoft.com/office/drawing/2014/main" id="{30E277C4-1C2A-4678-9165-989768C2E88B}"/>
              </a:ext>
            </a:extLst>
          </p:cNvPr>
          <p:cNvSpPr/>
          <p:nvPr/>
        </p:nvSpPr>
        <p:spPr>
          <a:xfrm>
            <a:off x="3790604" y="4512910"/>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28" name="Rectangle 27">
            <a:extLst>
              <a:ext uri="{FF2B5EF4-FFF2-40B4-BE49-F238E27FC236}">
                <a16:creationId xmlns:a16="http://schemas.microsoft.com/office/drawing/2014/main" id="{D5B33C22-1E03-4C76-A8DD-D635C5650722}"/>
              </a:ext>
            </a:extLst>
          </p:cNvPr>
          <p:cNvSpPr/>
          <p:nvPr/>
        </p:nvSpPr>
        <p:spPr>
          <a:xfrm>
            <a:off x="5104015" y="4512910"/>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Cabbage</a:t>
            </a:r>
          </a:p>
        </p:txBody>
      </p:sp>
      <p:sp>
        <p:nvSpPr>
          <p:cNvPr id="29" name="Rectangle 28">
            <a:extLst>
              <a:ext uri="{FF2B5EF4-FFF2-40B4-BE49-F238E27FC236}">
                <a16:creationId xmlns:a16="http://schemas.microsoft.com/office/drawing/2014/main" id="{65892407-E968-4533-9214-FF205C751D98}"/>
              </a:ext>
            </a:extLst>
          </p:cNvPr>
          <p:cNvSpPr/>
          <p:nvPr/>
        </p:nvSpPr>
        <p:spPr>
          <a:xfrm>
            <a:off x="6417426" y="4512910"/>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Time1</a:t>
            </a:r>
          </a:p>
        </p:txBody>
      </p:sp>
      <p:sp>
        <p:nvSpPr>
          <p:cNvPr id="30" name="TextBox 29">
            <a:extLst>
              <a:ext uri="{FF2B5EF4-FFF2-40B4-BE49-F238E27FC236}">
                <a16:creationId xmlns:a16="http://schemas.microsoft.com/office/drawing/2014/main" id="{06026F3F-0608-43BA-9A7E-B3D75B6E5A8A}"/>
              </a:ext>
            </a:extLst>
          </p:cNvPr>
          <p:cNvSpPr txBox="1"/>
          <p:nvPr/>
        </p:nvSpPr>
        <p:spPr>
          <a:xfrm>
            <a:off x="5383137" y="4579410"/>
            <a:ext cx="805029" cy="707886"/>
          </a:xfrm>
          <a:prstGeom prst="rect">
            <a:avLst/>
          </a:prstGeom>
          <a:noFill/>
        </p:spPr>
        <p:txBody>
          <a:bodyPr wrap="none" rtlCol="0">
            <a:spAutoFit/>
          </a:bodyPr>
          <a:lstStyle/>
          <a:p>
            <a:r>
              <a:rPr lang="en-US" sz="4000"/>
              <a:t>. . .</a:t>
            </a:r>
          </a:p>
        </p:txBody>
      </p:sp>
      <p:sp>
        <p:nvSpPr>
          <p:cNvPr id="31" name="Rectangle 30">
            <a:extLst>
              <a:ext uri="{FF2B5EF4-FFF2-40B4-BE49-F238E27FC236}">
                <a16:creationId xmlns:a16="http://schemas.microsoft.com/office/drawing/2014/main" id="{A3FC32F2-8E66-45B7-85CB-23557363F026}"/>
              </a:ext>
            </a:extLst>
          </p:cNvPr>
          <p:cNvSpPr/>
          <p:nvPr/>
        </p:nvSpPr>
        <p:spPr>
          <a:xfrm>
            <a:off x="3790604" y="527067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32" name="Rectangle 31">
            <a:extLst>
              <a:ext uri="{FF2B5EF4-FFF2-40B4-BE49-F238E27FC236}">
                <a16:creationId xmlns:a16="http://schemas.microsoft.com/office/drawing/2014/main" id="{AEF2EAF8-1630-4B32-B353-E8EBE0E1E224}"/>
              </a:ext>
            </a:extLst>
          </p:cNvPr>
          <p:cNvSpPr/>
          <p:nvPr/>
        </p:nvSpPr>
        <p:spPr>
          <a:xfrm>
            <a:off x="5104015" y="527067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33" name="Rectangle 32">
            <a:extLst>
              <a:ext uri="{FF2B5EF4-FFF2-40B4-BE49-F238E27FC236}">
                <a16:creationId xmlns:a16="http://schemas.microsoft.com/office/drawing/2014/main" id="{DC718B04-B1D2-4B8C-8689-92108CFD9240}"/>
              </a:ext>
            </a:extLst>
          </p:cNvPr>
          <p:cNvSpPr/>
          <p:nvPr/>
        </p:nvSpPr>
        <p:spPr>
          <a:xfrm>
            <a:off x="6417426" y="527067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Time0</a:t>
            </a:r>
          </a:p>
        </p:txBody>
      </p:sp>
      <p:sp>
        <p:nvSpPr>
          <p:cNvPr id="34" name="Rectangle 33">
            <a:extLst>
              <a:ext uri="{FF2B5EF4-FFF2-40B4-BE49-F238E27FC236}">
                <a16:creationId xmlns:a16="http://schemas.microsoft.com/office/drawing/2014/main" id="{A8AAC831-E6CA-45E6-8F73-AEC656BD7B00}"/>
              </a:ext>
            </a:extLst>
          </p:cNvPr>
          <p:cNvSpPr/>
          <p:nvPr/>
        </p:nvSpPr>
        <p:spPr>
          <a:xfrm>
            <a:off x="3790604" y="563643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35" name="Rectangle 34">
            <a:extLst>
              <a:ext uri="{FF2B5EF4-FFF2-40B4-BE49-F238E27FC236}">
                <a16:creationId xmlns:a16="http://schemas.microsoft.com/office/drawing/2014/main" id="{8EB71EC3-AB47-4532-B0F6-1CBFBAFA7F69}"/>
              </a:ext>
            </a:extLst>
          </p:cNvPr>
          <p:cNvSpPr/>
          <p:nvPr/>
        </p:nvSpPr>
        <p:spPr>
          <a:xfrm>
            <a:off x="5104015" y="563643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36" name="Rectangle 35">
            <a:extLst>
              <a:ext uri="{FF2B5EF4-FFF2-40B4-BE49-F238E27FC236}">
                <a16:creationId xmlns:a16="http://schemas.microsoft.com/office/drawing/2014/main" id="{8257E5CF-55F9-46DD-84AE-24DE614281AB}"/>
              </a:ext>
            </a:extLst>
          </p:cNvPr>
          <p:cNvSpPr/>
          <p:nvPr/>
        </p:nvSpPr>
        <p:spPr>
          <a:xfrm>
            <a:off x="6417426" y="563643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Time1</a:t>
            </a:r>
          </a:p>
        </p:txBody>
      </p:sp>
      <p:sp>
        <p:nvSpPr>
          <p:cNvPr id="37" name="TextBox 36">
            <a:extLst>
              <a:ext uri="{FF2B5EF4-FFF2-40B4-BE49-F238E27FC236}">
                <a16:creationId xmlns:a16="http://schemas.microsoft.com/office/drawing/2014/main" id="{9EC81D7A-8899-457D-923D-F1B4393EAA7A}"/>
              </a:ext>
            </a:extLst>
          </p:cNvPr>
          <p:cNvSpPr txBox="1"/>
          <p:nvPr/>
        </p:nvSpPr>
        <p:spPr>
          <a:xfrm>
            <a:off x="5383137" y="5726566"/>
            <a:ext cx="805029" cy="707886"/>
          </a:xfrm>
          <a:prstGeom prst="rect">
            <a:avLst/>
          </a:prstGeom>
          <a:noFill/>
        </p:spPr>
        <p:txBody>
          <a:bodyPr wrap="none" rtlCol="0">
            <a:spAutoFit/>
          </a:bodyPr>
          <a:lstStyle/>
          <a:p>
            <a:r>
              <a:rPr lang="en-US" sz="4000"/>
              <a:t>. . .</a:t>
            </a:r>
          </a:p>
        </p:txBody>
      </p:sp>
      <p:sp>
        <p:nvSpPr>
          <p:cNvPr id="38" name="TextBox 37">
            <a:extLst>
              <a:ext uri="{FF2B5EF4-FFF2-40B4-BE49-F238E27FC236}">
                <a16:creationId xmlns:a16="http://schemas.microsoft.com/office/drawing/2014/main" id="{1DFF619B-5BE7-47E5-8456-D23742117004}"/>
              </a:ext>
            </a:extLst>
          </p:cNvPr>
          <p:cNvSpPr txBox="1"/>
          <p:nvPr/>
        </p:nvSpPr>
        <p:spPr>
          <a:xfrm>
            <a:off x="5337366" y="315266"/>
            <a:ext cx="859531" cy="461665"/>
          </a:xfrm>
          <a:prstGeom prst="rect">
            <a:avLst/>
          </a:prstGeom>
          <a:noFill/>
        </p:spPr>
        <p:txBody>
          <a:bodyPr wrap="none" rtlCol="0">
            <a:spAutoFit/>
          </a:bodyPr>
          <a:lstStyle/>
          <a:p>
            <a:r>
              <a:rPr lang="en-US" sz="2400" b="1"/>
              <a:t>side1</a:t>
            </a:r>
          </a:p>
        </p:txBody>
      </p:sp>
      <p:cxnSp>
        <p:nvCxnSpPr>
          <p:cNvPr id="40" name="Straight Connector 39">
            <a:extLst>
              <a:ext uri="{FF2B5EF4-FFF2-40B4-BE49-F238E27FC236}">
                <a16:creationId xmlns:a16="http://schemas.microsoft.com/office/drawing/2014/main" id="{90460414-A9E0-4EAE-BDEE-C77A878FDD4B}"/>
              </a:ext>
            </a:extLst>
          </p:cNvPr>
          <p:cNvCxnSpPr/>
          <p:nvPr/>
        </p:nvCxnSpPr>
        <p:spPr>
          <a:xfrm>
            <a:off x="3790604" y="776931"/>
            <a:ext cx="0" cy="56575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62D66E3-61E6-4FD7-B0ED-C52ADC3860F0}"/>
              </a:ext>
            </a:extLst>
          </p:cNvPr>
          <p:cNvCxnSpPr/>
          <p:nvPr/>
        </p:nvCxnSpPr>
        <p:spPr>
          <a:xfrm>
            <a:off x="7730837" y="798022"/>
            <a:ext cx="0" cy="56575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8833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1C8686-2796-4C3F-ADBA-C5889B248EF5}"/>
              </a:ext>
            </a:extLst>
          </p:cNvPr>
          <p:cNvSpPr/>
          <p:nvPr/>
        </p:nvSpPr>
        <p:spPr>
          <a:xfrm>
            <a:off x="3790604" y="79802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4" name="Rectangle 3">
            <a:extLst>
              <a:ext uri="{FF2B5EF4-FFF2-40B4-BE49-F238E27FC236}">
                <a16:creationId xmlns:a16="http://schemas.microsoft.com/office/drawing/2014/main" id="{88684B20-F92F-4EAB-8890-425546AEC442}"/>
              </a:ext>
            </a:extLst>
          </p:cNvPr>
          <p:cNvSpPr/>
          <p:nvPr/>
        </p:nvSpPr>
        <p:spPr>
          <a:xfrm>
            <a:off x="5104015" y="79802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5" name="Rectangle 4">
            <a:extLst>
              <a:ext uri="{FF2B5EF4-FFF2-40B4-BE49-F238E27FC236}">
                <a16:creationId xmlns:a16="http://schemas.microsoft.com/office/drawing/2014/main" id="{2C7E9A31-F2E5-4BF0-B943-7102AC350D94}"/>
              </a:ext>
            </a:extLst>
          </p:cNvPr>
          <p:cNvSpPr/>
          <p:nvPr/>
        </p:nvSpPr>
        <p:spPr>
          <a:xfrm>
            <a:off x="6417426" y="79802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Time0</a:t>
            </a:r>
          </a:p>
        </p:txBody>
      </p:sp>
      <p:sp>
        <p:nvSpPr>
          <p:cNvPr id="6" name="Rectangle 5">
            <a:extLst>
              <a:ext uri="{FF2B5EF4-FFF2-40B4-BE49-F238E27FC236}">
                <a16:creationId xmlns:a16="http://schemas.microsoft.com/office/drawing/2014/main" id="{51432FCF-F8A5-4465-AEBA-8B866F050C95}"/>
              </a:ext>
            </a:extLst>
          </p:cNvPr>
          <p:cNvSpPr/>
          <p:nvPr/>
        </p:nvSpPr>
        <p:spPr>
          <a:xfrm>
            <a:off x="3790604" y="116378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7" name="Rectangle 6">
            <a:extLst>
              <a:ext uri="{FF2B5EF4-FFF2-40B4-BE49-F238E27FC236}">
                <a16:creationId xmlns:a16="http://schemas.microsoft.com/office/drawing/2014/main" id="{88CF6EFD-BD48-4A73-93FE-3F7CD272B1FC}"/>
              </a:ext>
            </a:extLst>
          </p:cNvPr>
          <p:cNvSpPr/>
          <p:nvPr/>
        </p:nvSpPr>
        <p:spPr>
          <a:xfrm>
            <a:off x="5104015" y="116378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8" name="Rectangle 7">
            <a:extLst>
              <a:ext uri="{FF2B5EF4-FFF2-40B4-BE49-F238E27FC236}">
                <a16:creationId xmlns:a16="http://schemas.microsoft.com/office/drawing/2014/main" id="{C974E792-B052-4898-A774-88D8BF7B8633}"/>
              </a:ext>
            </a:extLst>
          </p:cNvPr>
          <p:cNvSpPr/>
          <p:nvPr/>
        </p:nvSpPr>
        <p:spPr>
          <a:xfrm>
            <a:off x="6417426" y="116378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Time1</a:t>
            </a:r>
          </a:p>
        </p:txBody>
      </p:sp>
      <p:sp>
        <p:nvSpPr>
          <p:cNvPr id="9" name="Rectangle 8">
            <a:extLst>
              <a:ext uri="{FF2B5EF4-FFF2-40B4-BE49-F238E27FC236}">
                <a16:creationId xmlns:a16="http://schemas.microsoft.com/office/drawing/2014/main" id="{58E16FBE-D8EC-4304-9047-D54D488A9D89}"/>
              </a:ext>
            </a:extLst>
          </p:cNvPr>
          <p:cNvSpPr/>
          <p:nvPr/>
        </p:nvSpPr>
        <p:spPr>
          <a:xfrm>
            <a:off x="3790604" y="189530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10" name="Rectangle 9">
            <a:extLst>
              <a:ext uri="{FF2B5EF4-FFF2-40B4-BE49-F238E27FC236}">
                <a16:creationId xmlns:a16="http://schemas.microsoft.com/office/drawing/2014/main" id="{A7EC9B78-1CC3-4827-9E0A-F0DC755F9C48}"/>
              </a:ext>
            </a:extLst>
          </p:cNvPr>
          <p:cNvSpPr/>
          <p:nvPr/>
        </p:nvSpPr>
        <p:spPr>
          <a:xfrm>
            <a:off x="5104015" y="189530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Goat</a:t>
            </a:r>
          </a:p>
        </p:txBody>
      </p:sp>
      <p:sp>
        <p:nvSpPr>
          <p:cNvPr id="11" name="Rectangle 10">
            <a:extLst>
              <a:ext uri="{FF2B5EF4-FFF2-40B4-BE49-F238E27FC236}">
                <a16:creationId xmlns:a16="http://schemas.microsoft.com/office/drawing/2014/main" id="{F5423B41-03EA-4B60-BAF0-CC225F6C2C4F}"/>
              </a:ext>
            </a:extLst>
          </p:cNvPr>
          <p:cNvSpPr/>
          <p:nvPr/>
        </p:nvSpPr>
        <p:spPr>
          <a:xfrm>
            <a:off x="6417426" y="189530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Time0</a:t>
            </a:r>
          </a:p>
        </p:txBody>
      </p:sp>
      <p:sp>
        <p:nvSpPr>
          <p:cNvPr id="12" name="TextBox 11">
            <a:extLst>
              <a:ext uri="{FF2B5EF4-FFF2-40B4-BE49-F238E27FC236}">
                <a16:creationId xmlns:a16="http://schemas.microsoft.com/office/drawing/2014/main" id="{36A22140-9D26-48D1-BB5C-4C8145831E59}"/>
              </a:ext>
            </a:extLst>
          </p:cNvPr>
          <p:cNvSpPr txBox="1"/>
          <p:nvPr/>
        </p:nvSpPr>
        <p:spPr>
          <a:xfrm>
            <a:off x="5383137" y="1253916"/>
            <a:ext cx="805029" cy="707886"/>
          </a:xfrm>
          <a:prstGeom prst="rect">
            <a:avLst/>
          </a:prstGeom>
          <a:noFill/>
        </p:spPr>
        <p:txBody>
          <a:bodyPr wrap="none" rtlCol="0">
            <a:spAutoFit/>
          </a:bodyPr>
          <a:lstStyle/>
          <a:p>
            <a:r>
              <a:rPr lang="en-US" sz="4000"/>
              <a:t>. . .</a:t>
            </a:r>
          </a:p>
        </p:txBody>
      </p:sp>
      <p:sp>
        <p:nvSpPr>
          <p:cNvPr id="13" name="Rectangle 12">
            <a:extLst>
              <a:ext uri="{FF2B5EF4-FFF2-40B4-BE49-F238E27FC236}">
                <a16:creationId xmlns:a16="http://schemas.microsoft.com/office/drawing/2014/main" id="{04097422-2A9F-49B5-B32E-E2034D373CDB}"/>
              </a:ext>
            </a:extLst>
          </p:cNvPr>
          <p:cNvSpPr/>
          <p:nvPr/>
        </p:nvSpPr>
        <p:spPr>
          <a:xfrm>
            <a:off x="3790604" y="226106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14" name="Rectangle 13">
            <a:extLst>
              <a:ext uri="{FF2B5EF4-FFF2-40B4-BE49-F238E27FC236}">
                <a16:creationId xmlns:a16="http://schemas.microsoft.com/office/drawing/2014/main" id="{29F9A25E-433F-4691-9820-D47B91BE9E86}"/>
              </a:ext>
            </a:extLst>
          </p:cNvPr>
          <p:cNvSpPr/>
          <p:nvPr/>
        </p:nvSpPr>
        <p:spPr>
          <a:xfrm>
            <a:off x="5104015" y="226106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Goat</a:t>
            </a:r>
          </a:p>
        </p:txBody>
      </p:sp>
      <p:sp>
        <p:nvSpPr>
          <p:cNvPr id="15" name="Rectangle 14">
            <a:extLst>
              <a:ext uri="{FF2B5EF4-FFF2-40B4-BE49-F238E27FC236}">
                <a16:creationId xmlns:a16="http://schemas.microsoft.com/office/drawing/2014/main" id="{4B18A88A-B582-48AA-8454-02AAB31ADEFC}"/>
              </a:ext>
            </a:extLst>
          </p:cNvPr>
          <p:cNvSpPr/>
          <p:nvPr/>
        </p:nvSpPr>
        <p:spPr>
          <a:xfrm>
            <a:off x="6417426" y="226106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Time1</a:t>
            </a:r>
          </a:p>
        </p:txBody>
      </p:sp>
      <p:sp>
        <p:nvSpPr>
          <p:cNvPr id="16" name="TextBox 15">
            <a:extLst>
              <a:ext uri="{FF2B5EF4-FFF2-40B4-BE49-F238E27FC236}">
                <a16:creationId xmlns:a16="http://schemas.microsoft.com/office/drawing/2014/main" id="{7FE84EC9-4410-47B3-B2E6-195A70BDBEF7}"/>
              </a:ext>
            </a:extLst>
          </p:cNvPr>
          <p:cNvSpPr txBox="1"/>
          <p:nvPr/>
        </p:nvSpPr>
        <p:spPr>
          <a:xfrm>
            <a:off x="5383137" y="2327562"/>
            <a:ext cx="805029" cy="707886"/>
          </a:xfrm>
          <a:prstGeom prst="rect">
            <a:avLst/>
          </a:prstGeom>
          <a:noFill/>
        </p:spPr>
        <p:txBody>
          <a:bodyPr wrap="none" rtlCol="0">
            <a:spAutoFit/>
          </a:bodyPr>
          <a:lstStyle/>
          <a:p>
            <a:r>
              <a:rPr lang="en-US" sz="4000"/>
              <a:t>. . .</a:t>
            </a:r>
          </a:p>
        </p:txBody>
      </p:sp>
      <p:sp>
        <p:nvSpPr>
          <p:cNvPr id="17" name="Rectangle 16">
            <a:extLst>
              <a:ext uri="{FF2B5EF4-FFF2-40B4-BE49-F238E27FC236}">
                <a16:creationId xmlns:a16="http://schemas.microsoft.com/office/drawing/2014/main" id="{DC15BB76-1C8E-499C-B9B6-9ABDD2435708}"/>
              </a:ext>
            </a:extLst>
          </p:cNvPr>
          <p:cNvSpPr/>
          <p:nvPr/>
        </p:nvSpPr>
        <p:spPr>
          <a:xfrm>
            <a:off x="3790604" y="3007004"/>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18" name="Rectangle 17">
            <a:extLst>
              <a:ext uri="{FF2B5EF4-FFF2-40B4-BE49-F238E27FC236}">
                <a16:creationId xmlns:a16="http://schemas.microsoft.com/office/drawing/2014/main" id="{3897DFF9-68F1-4A72-B907-D3EFB77BE9EB}"/>
              </a:ext>
            </a:extLst>
          </p:cNvPr>
          <p:cNvSpPr/>
          <p:nvPr/>
        </p:nvSpPr>
        <p:spPr>
          <a:xfrm>
            <a:off x="5104015" y="3007004"/>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Wolf</a:t>
            </a:r>
          </a:p>
        </p:txBody>
      </p:sp>
      <p:sp>
        <p:nvSpPr>
          <p:cNvPr id="19" name="Rectangle 18">
            <a:extLst>
              <a:ext uri="{FF2B5EF4-FFF2-40B4-BE49-F238E27FC236}">
                <a16:creationId xmlns:a16="http://schemas.microsoft.com/office/drawing/2014/main" id="{C5EFCA79-127F-4144-BD82-5E287A659F5A}"/>
              </a:ext>
            </a:extLst>
          </p:cNvPr>
          <p:cNvSpPr/>
          <p:nvPr/>
        </p:nvSpPr>
        <p:spPr>
          <a:xfrm>
            <a:off x="6417426" y="3007004"/>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Time0</a:t>
            </a:r>
          </a:p>
        </p:txBody>
      </p:sp>
      <p:sp>
        <p:nvSpPr>
          <p:cNvPr id="20" name="Rectangle 19">
            <a:extLst>
              <a:ext uri="{FF2B5EF4-FFF2-40B4-BE49-F238E27FC236}">
                <a16:creationId xmlns:a16="http://schemas.microsoft.com/office/drawing/2014/main" id="{C9C8A5F6-6A00-40A9-AC80-5F981E745F21}"/>
              </a:ext>
            </a:extLst>
          </p:cNvPr>
          <p:cNvSpPr/>
          <p:nvPr/>
        </p:nvSpPr>
        <p:spPr>
          <a:xfrm>
            <a:off x="3790604" y="3372764"/>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21" name="Rectangle 20">
            <a:extLst>
              <a:ext uri="{FF2B5EF4-FFF2-40B4-BE49-F238E27FC236}">
                <a16:creationId xmlns:a16="http://schemas.microsoft.com/office/drawing/2014/main" id="{F66A33ED-EFE2-4277-85F8-B312D4CEDF12}"/>
              </a:ext>
            </a:extLst>
          </p:cNvPr>
          <p:cNvSpPr/>
          <p:nvPr/>
        </p:nvSpPr>
        <p:spPr>
          <a:xfrm>
            <a:off x="5104015" y="3372764"/>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Wolf</a:t>
            </a:r>
          </a:p>
        </p:txBody>
      </p:sp>
      <p:sp>
        <p:nvSpPr>
          <p:cNvPr id="22" name="Rectangle 21">
            <a:extLst>
              <a:ext uri="{FF2B5EF4-FFF2-40B4-BE49-F238E27FC236}">
                <a16:creationId xmlns:a16="http://schemas.microsoft.com/office/drawing/2014/main" id="{84EB06BD-4055-4B02-BC58-6479EB78AC58}"/>
              </a:ext>
            </a:extLst>
          </p:cNvPr>
          <p:cNvSpPr/>
          <p:nvPr/>
        </p:nvSpPr>
        <p:spPr>
          <a:xfrm>
            <a:off x="6417426" y="3372764"/>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Time1</a:t>
            </a:r>
          </a:p>
        </p:txBody>
      </p:sp>
      <p:sp>
        <p:nvSpPr>
          <p:cNvPr id="23" name="TextBox 22">
            <a:extLst>
              <a:ext uri="{FF2B5EF4-FFF2-40B4-BE49-F238E27FC236}">
                <a16:creationId xmlns:a16="http://schemas.microsoft.com/office/drawing/2014/main" id="{5E86717D-B427-423B-B853-4CABFA1B3B6B}"/>
              </a:ext>
            </a:extLst>
          </p:cNvPr>
          <p:cNvSpPr txBox="1"/>
          <p:nvPr/>
        </p:nvSpPr>
        <p:spPr>
          <a:xfrm>
            <a:off x="5383137" y="3439264"/>
            <a:ext cx="805029" cy="707886"/>
          </a:xfrm>
          <a:prstGeom prst="rect">
            <a:avLst/>
          </a:prstGeom>
          <a:noFill/>
        </p:spPr>
        <p:txBody>
          <a:bodyPr wrap="none" rtlCol="0">
            <a:spAutoFit/>
          </a:bodyPr>
          <a:lstStyle/>
          <a:p>
            <a:r>
              <a:rPr lang="en-US" sz="4000"/>
              <a:t>. . .</a:t>
            </a:r>
          </a:p>
        </p:txBody>
      </p:sp>
      <p:sp>
        <p:nvSpPr>
          <p:cNvPr id="24" name="Rectangle 23">
            <a:extLst>
              <a:ext uri="{FF2B5EF4-FFF2-40B4-BE49-F238E27FC236}">
                <a16:creationId xmlns:a16="http://schemas.microsoft.com/office/drawing/2014/main" id="{16775739-F139-420D-BD1C-597FDDCEB184}"/>
              </a:ext>
            </a:extLst>
          </p:cNvPr>
          <p:cNvSpPr/>
          <p:nvPr/>
        </p:nvSpPr>
        <p:spPr>
          <a:xfrm>
            <a:off x="3790604" y="4147150"/>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25" name="Rectangle 24">
            <a:extLst>
              <a:ext uri="{FF2B5EF4-FFF2-40B4-BE49-F238E27FC236}">
                <a16:creationId xmlns:a16="http://schemas.microsoft.com/office/drawing/2014/main" id="{5AC52C72-B0C5-48DE-88BF-2E7F937E701F}"/>
              </a:ext>
            </a:extLst>
          </p:cNvPr>
          <p:cNvSpPr/>
          <p:nvPr/>
        </p:nvSpPr>
        <p:spPr>
          <a:xfrm>
            <a:off x="5104015" y="4147150"/>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Cabbage</a:t>
            </a:r>
          </a:p>
        </p:txBody>
      </p:sp>
      <p:sp>
        <p:nvSpPr>
          <p:cNvPr id="26" name="Rectangle 25">
            <a:extLst>
              <a:ext uri="{FF2B5EF4-FFF2-40B4-BE49-F238E27FC236}">
                <a16:creationId xmlns:a16="http://schemas.microsoft.com/office/drawing/2014/main" id="{3DEFF632-4ABE-403D-B119-9BD1215DAC39}"/>
              </a:ext>
            </a:extLst>
          </p:cNvPr>
          <p:cNvSpPr/>
          <p:nvPr/>
        </p:nvSpPr>
        <p:spPr>
          <a:xfrm>
            <a:off x="6417426" y="4147150"/>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Time0</a:t>
            </a:r>
          </a:p>
        </p:txBody>
      </p:sp>
      <p:sp>
        <p:nvSpPr>
          <p:cNvPr id="27" name="Rectangle 26">
            <a:extLst>
              <a:ext uri="{FF2B5EF4-FFF2-40B4-BE49-F238E27FC236}">
                <a16:creationId xmlns:a16="http://schemas.microsoft.com/office/drawing/2014/main" id="{30E277C4-1C2A-4678-9165-989768C2E88B}"/>
              </a:ext>
            </a:extLst>
          </p:cNvPr>
          <p:cNvSpPr/>
          <p:nvPr/>
        </p:nvSpPr>
        <p:spPr>
          <a:xfrm>
            <a:off x="3790604" y="4512910"/>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28" name="Rectangle 27">
            <a:extLst>
              <a:ext uri="{FF2B5EF4-FFF2-40B4-BE49-F238E27FC236}">
                <a16:creationId xmlns:a16="http://schemas.microsoft.com/office/drawing/2014/main" id="{D5B33C22-1E03-4C76-A8DD-D635C5650722}"/>
              </a:ext>
            </a:extLst>
          </p:cNvPr>
          <p:cNvSpPr/>
          <p:nvPr/>
        </p:nvSpPr>
        <p:spPr>
          <a:xfrm>
            <a:off x="5104015" y="4512910"/>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Cabbage</a:t>
            </a:r>
          </a:p>
        </p:txBody>
      </p:sp>
      <p:sp>
        <p:nvSpPr>
          <p:cNvPr id="29" name="Rectangle 28">
            <a:extLst>
              <a:ext uri="{FF2B5EF4-FFF2-40B4-BE49-F238E27FC236}">
                <a16:creationId xmlns:a16="http://schemas.microsoft.com/office/drawing/2014/main" id="{65892407-E968-4533-9214-FF205C751D98}"/>
              </a:ext>
            </a:extLst>
          </p:cNvPr>
          <p:cNvSpPr/>
          <p:nvPr/>
        </p:nvSpPr>
        <p:spPr>
          <a:xfrm>
            <a:off x="6417426" y="4512910"/>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Time1</a:t>
            </a:r>
          </a:p>
        </p:txBody>
      </p:sp>
      <p:sp>
        <p:nvSpPr>
          <p:cNvPr id="30" name="TextBox 29">
            <a:extLst>
              <a:ext uri="{FF2B5EF4-FFF2-40B4-BE49-F238E27FC236}">
                <a16:creationId xmlns:a16="http://schemas.microsoft.com/office/drawing/2014/main" id="{06026F3F-0608-43BA-9A7E-B3D75B6E5A8A}"/>
              </a:ext>
            </a:extLst>
          </p:cNvPr>
          <p:cNvSpPr txBox="1"/>
          <p:nvPr/>
        </p:nvSpPr>
        <p:spPr>
          <a:xfrm>
            <a:off x="5383137" y="4579410"/>
            <a:ext cx="805029" cy="707886"/>
          </a:xfrm>
          <a:prstGeom prst="rect">
            <a:avLst/>
          </a:prstGeom>
          <a:noFill/>
        </p:spPr>
        <p:txBody>
          <a:bodyPr wrap="none" rtlCol="0">
            <a:spAutoFit/>
          </a:bodyPr>
          <a:lstStyle/>
          <a:p>
            <a:r>
              <a:rPr lang="en-US" sz="4000"/>
              <a:t>. . .</a:t>
            </a:r>
          </a:p>
        </p:txBody>
      </p:sp>
      <p:sp>
        <p:nvSpPr>
          <p:cNvPr id="31" name="Rectangle 30">
            <a:extLst>
              <a:ext uri="{FF2B5EF4-FFF2-40B4-BE49-F238E27FC236}">
                <a16:creationId xmlns:a16="http://schemas.microsoft.com/office/drawing/2014/main" id="{A3FC32F2-8E66-45B7-85CB-23557363F026}"/>
              </a:ext>
            </a:extLst>
          </p:cNvPr>
          <p:cNvSpPr/>
          <p:nvPr/>
        </p:nvSpPr>
        <p:spPr>
          <a:xfrm>
            <a:off x="3790604" y="527067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32" name="Rectangle 31">
            <a:extLst>
              <a:ext uri="{FF2B5EF4-FFF2-40B4-BE49-F238E27FC236}">
                <a16:creationId xmlns:a16="http://schemas.microsoft.com/office/drawing/2014/main" id="{AEF2EAF8-1630-4B32-B353-E8EBE0E1E224}"/>
              </a:ext>
            </a:extLst>
          </p:cNvPr>
          <p:cNvSpPr/>
          <p:nvPr/>
        </p:nvSpPr>
        <p:spPr>
          <a:xfrm>
            <a:off x="5104015" y="527067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33" name="Rectangle 32">
            <a:extLst>
              <a:ext uri="{FF2B5EF4-FFF2-40B4-BE49-F238E27FC236}">
                <a16:creationId xmlns:a16="http://schemas.microsoft.com/office/drawing/2014/main" id="{DC718B04-B1D2-4B8C-8689-92108CFD9240}"/>
              </a:ext>
            </a:extLst>
          </p:cNvPr>
          <p:cNvSpPr/>
          <p:nvPr/>
        </p:nvSpPr>
        <p:spPr>
          <a:xfrm>
            <a:off x="6417426" y="527067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Time0</a:t>
            </a:r>
          </a:p>
        </p:txBody>
      </p:sp>
      <p:sp>
        <p:nvSpPr>
          <p:cNvPr id="34" name="Rectangle 33">
            <a:extLst>
              <a:ext uri="{FF2B5EF4-FFF2-40B4-BE49-F238E27FC236}">
                <a16:creationId xmlns:a16="http://schemas.microsoft.com/office/drawing/2014/main" id="{A8AAC831-E6CA-45E6-8F73-AEC656BD7B00}"/>
              </a:ext>
            </a:extLst>
          </p:cNvPr>
          <p:cNvSpPr/>
          <p:nvPr/>
        </p:nvSpPr>
        <p:spPr>
          <a:xfrm>
            <a:off x="3790604" y="563643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35" name="Rectangle 34">
            <a:extLst>
              <a:ext uri="{FF2B5EF4-FFF2-40B4-BE49-F238E27FC236}">
                <a16:creationId xmlns:a16="http://schemas.microsoft.com/office/drawing/2014/main" id="{8EB71EC3-AB47-4532-B0F6-1CBFBAFA7F69}"/>
              </a:ext>
            </a:extLst>
          </p:cNvPr>
          <p:cNvSpPr/>
          <p:nvPr/>
        </p:nvSpPr>
        <p:spPr>
          <a:xfrm>
            <a:off x="5104015" y="563643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36" name="Rectangle 35">
            <a:extLst>
              <a:ext uri="{FF2B5EF4-FFF2-40B4-BE49-F238E27FC236}">
                <a16:creationId xmlns:a16="http://schemas.microsoft.com/office/drawing/2014/main" id="{8257E5CF-55F9-46DD-84AE-24DE614281AB}"/>
              </a:ext>
            </a:extLst>
          </p:cNvPr>
          <p:cNvSpPr/>
          <p:nvPr/>
        </p:nvSpPr>
        <p:spPr>
          <a:xfrm>
            <a:off x="6417426" y="563643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Time1</a:t>
            </a:r>
          </a:p>
        </p:txBody>
      </p:sp>
      <p:sp>
        <p:nvSpPr>
          <p:cNvPr id="37" name="TextBox 36">
            <a:extLst>
              <a:ext uri="{FF2B5EF4-FFF2-40B4-BE49-F238E27FC236}">
                <a16:creationId xmlns:a16="http://schemas.microsoft.com/office/drawing/2014/main" id="{9EC81D7A-8899-457D-923D-F1B4393EAA7A}"/>
              </a:ext>
            </a:extLst>
          </p:cNvPr>
          <p:cNvSpPr txBox="1"/>
          <p:nvPr/>
        </p:nvSpPr>
        <p:spPr>
          <a:xfrm>
            <a:off x="5383137" y="5726566"/>
            <a:ext cx="805029" cy="707886"/>
          </a:xfrm>
          <a:prstGeom prst="rect">
            <a:avLst/>
          </a:prstGeom>
          <a:noFill/>
        </p:spPr>
        <p:txBody>
          <a:bodyPr wrap="none" rtlCol="0">
            <a:spAutoFit/>
          </a:bodyPr>
          <a:lstStyle/>
          <a:p>
            <a:r>
              <a:rPr lang="en-US" sz="4000"/>
              <a:t>. . .</a:t>
            </a:r>
          </a:p>
        </p:txBody>
      </p:sp>
      <p:sp>
        <p:nvSpPr>
          <p:cNvPr id="38" name="TextBox 37">
            <a:extLst>
              <a:ext uri="{FF2B5EF4-FFF2-40B4-BE49-F238E27FC236}">
                <a16:creationId xmlns:a16="http://schemas.microsoft.com/office/drawing/2014/main" id="{1DFF619B-5BE7-47E5-8456-D23742117004}"/>
              </a:ext>
            </a:extLst>
          </p:cNvPr>
          <p:cNvSpPr txBox="1"/>
          <p:nvPr/>
        </p:nvSpPr>
        <p:spPr>
          <a:xfrm>
            <a:off x="5337366" y="315266"/>
            <a:ext cx="859531" cy="461665"/>
          </a:xfrm>
          <a:prstGeom prst="rect">
            <a:avLst/>
          </a:prstGeom>
          <a:noFill/>
        </p:spPr>
        <p:txBody>
          <a:bodyPr wrap="none" rtlCol="0">
            <a:spAutoFit/>
          </a:bodyPr>
          <a:lstStyle/>
          <a:p>
            <a:r>
              <a:rPr lang="en-US" sz="2400" b="1"/>
              <a:t>side1</a:t>
            </a:r>
          </a:p>
        </p:txBody>
      </p:sp>
      <p:sp>
        <p:nvSpPr>
          <p:cNvPr id="2" name="Right Brace 1">
            <a:extLst>
              <a:ext uri="{FF2B5EF4-FFF2-40B4-BE49-F238E27FC236}">
                <a16:creationId xmlns:a16="http://schemas.microsoft.com/office/drawing/2014/main" id="{93AA07B2-AC88-4E1A-8218-32DE2DBE3255}"/>
              </a:ext>
            </a:extLst>
          </p:cNvPr>
          <p:cNvSpPr/>
          <p:nvPr/>
        </p:nvSpPr>
        <p:spPr>
          <a:xfrm>
            <a:off x="7863840" y="776931"/>
            <a:ext cx="781396" cy="449374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8DBFE52C-0F01-4C6D-A3B3-3B3626441CBE}"/>
              </a:ext>
            </a:extLst>
          </p:cNvPr>
          <p:cNvSpPr txBox="1"/>
          <p:nvPr/>
        </p:nvSpPr>
        <p:spPr>
          <a:xfrm>
            <a:off x="8760942" y="2577490"/>
            <a:ext cx="3314007" cy="1569660"/>
          </a:xfrm>
          <a:prstGeom prst="rect">
            <a:avLst/>
          </a:prstGeom>
          <a:noFill/>
        </p:spPr>
        <p:txBody>
          <a:bodyPr wrap="square" rtlCol="0">
            <a:spAutoFit/>
          </a:bodyPr>
          <a:lstStyle/>
          <a:p>
            <a:r>
              <a:rPr lang="en-US" sz="2400"/>
              <a:t>The first River object (River0) has the farmer, goat, wolf, and cabbage on side1 at every time.</a:t>
            </a:r>
          </a:p>
        </p:txBody>
      </p:sp>
      <p:cxnSp>
        <p:nvCxnSpPr>
          <p:cNvPr id="40" name="Straight Connector 39">
            <a:extLst>
              <a:ext uri="{FF2B5EF4-FFF2-40B4-BE49-F238E27FC236}">
                <a16:creationId xmlns:a16="http://schemas.microsoft.com/office/drawing/2014/main" id="{9807768F-F7A5-4F34-A673-0F98616269E2}"/>
              </a:ext>
            </a:extLst>
          </p:cNvPr>
          <p:cNvCxnSpPr/>
          <p:nvPr/>
        </p:nvCxnSpPr>
        <p:spPr>
          <a:xfrm>
            <a:off x="3790604" y="776931"/>
            <a:ext cx="0" cy="56575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2B9459F-A46E-4428-A650-AFF3DBECDB39}"/>
              </a:ext>
            </a:extLst>
          </p:cNvPr>
          <p:cNvCxnSpPr/>
          <p:nvPr/>
        </p:nvCxnSpPr>
        <p:spPr>
          <a:xfrm>
            <a:off x="7730837" y="798022"/>
            <a:ext cx="0" cy="56575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752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1C8686-2796-4C3F-ADBA-C5889B248EF5}"/>
              </a:ext>
            </a:extLst>
          </p:cNvPr>
          <p:cNvSpPr/>
          <p:nvPr/>
        </p:nvSpPr>
        <p:spPr>
          <a:xfrm>
            <a:off x="3790604" y="79802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4" name="Rectangle 3">
            <a:extLst>
              <a:ext uri="{FF2B5EF4-FFF2-40B4-BE49-F238E27FC236}">
                <a16:creationId xmlns:a16="http://schemas.microsoft.com/office/drawing/2014/main" id="{88684B20-F92F-4EAB-8890-425546AEC442}"/>
              </a:ext>
            </a:extLst>
          </p:cNvPr>
          <p:cNvSpPr/>
          <p:nvPr/>
        </p:nvSpPr>
        <p:spPr>
          <a:xfrm>
            <a:off x="5104015" y="79802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5" name="Rectangle 4">
            <a:extLst>
              <a:ext uri="{FF2B5EF4-FFF2-40B4-BE49-F238E27FC236}">
                <a16:creationId xmlns:a16="http://schemas.microsoft.com/office/drawing/2014/main" id="{2C7E9A31-F2E5-4BF0-B943-7102AC350D94}"/>
              </a:ext>
            </a:extLst>
          </p:cNvPr>
          <p:cNvSpPr/>
          <p:nvPr/>
        </p:nvSpPr>
        <p:spPr>
          <a:xfrm>
            <a:off x="6417426" y="79802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Time0</a:t>
            </a:r>
          </a:p>
        </p:txBody>
      </p:sp>
      <p:sp>
        <p:nvSpPr>
          <p:cNvPr id="6" name="Rectangle 5">
            <a:extLst>
              <a:ext uri="{FF2B5EF4-FFF2-40B4-BE49-F238E27FC236}">
                <a16:creationId xmlns:a16="http://schemas.microsoft.com/office/drawing/2014/main" id="{51432FCF-F8A5-4465-AEBA-8B866F050C95}"/>
              </a:ext>
            </a:extLst>
          </p:cNvPr>
          <p:cNvSpPr/>
          <p:nvPr/>
        </p:nvSpPr>
        <p:spPr>
          <a:xfrm>
            <a:off x="3790604" y="116378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7" name="Rectangle 6">
            <a:extLst>
              <a:ext uri="{FF2B5EF4-FFF2-40B4-BE49-F238E27FC236}">
                <a16:creationId xmlns:a16="http://schemas.microsoft.com/office/drawing/2014/main" id="{88CF6EFD-BD48-4A73-93FE-3F7CD272B1FC}"/>
              </a:ext>
            </a:extLst>
          </p:cNvPr>
          <p:cNvSpPr/>
          <p:nvPr/>
        </p:nvSpPr>
        <p:spPr>
          <a:xfrm>
            <a:off x="5104015" y="116378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8" name="Rectangle 7">
            <a:extLst>
              <a:ext uri="{FF2B5EF4-FFF2-40B4-BE49-F238E27FC236}">
                <a16:creationId xmlns:a16="http://schemas.microsoft.com/office/drawing/2014/main" id="{C974E792-B052-4898-A774-88D8BF7B8633}"/>
              </a:ext>
            </a:extLst>
          </p:cNvPr>
          <p:cNvSpPr/>
          <p:nvPr/>
        </p:nvSpPr>
        <p:spPr>
          <a:xfrm>
            <a:off x="6417426" y="116378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Time1</a:t>
            </a:r>
          </a:p>
        </p:txBody>
      </p:sp>
      <p:sp>
        <p:nvSpPr>
          <p:cNvPr id="9" name="Rectangle 8">
            <a:extLst>
              <a:ext uri="{FF2B5EF4-FFF2-40B4-BE49-F238E27FC236}">
                <a16:creationId xmlns:a16="http://schemas.microsoft.com/office/drawing/2014/main" id="{58E16FBE-D8EC-4304-9047-D54D488A9D89}"/>
              </a:ext>
            </a:extLst>
          </p:cNvPr>
          <p:cNvSpPr/>
          <p:nvPr/>
        </p:nvSpPr>
        <p:spPr>
          <a:xfrm>
            <a:off x="3790604" y="189530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10" name="Rectangle 9">
            <a:extLst>
              <a:ext uri="{FF2B5EF4-FFF2-40B4-BE49-F238E27FC236}">
                <a16:creationId xmlns:a16="http://schemas.microsoft.com/office/drawing/2014/main" id="{A7EC9B78-1CC3-4827-9E0A-F0DC755F9C48}"/>
              </a:ext>
            </a:extLst>
          </p:cNvPr>
          <p:cNvSpPr/>
          <p:nvPr/>
        </p:nvSpPr>
        <p:spPr>
          <a:xfrm>
            <a:off x="5104015" y="189530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Goat</a:t>
            </a:r>
          </a:p>
        </p:txBody>
      </p:sp>
      <p:sp>
        <p:nvSpPr>
          <p:cNvPr id="11" name="Rectangle 10">
            <a:extLst>
              <a:ext uri="{FF2B5EF4-FFF2-40B4-BE49-F238E27FC236}">
                <a16:creationId xmlns:a16="http://schemas.microsoft.com/office/drawing/2014/main" id="{F5423B41-03EA-4B60-BAF0-CC225F6C2C4F}"/>
              </a:ext>
            </a:extLst>
          </p:cNvPr>
          <p:cNvSpPr/>
          <p:nvPr/>
        </p:nvSpPr>
        <p:spPr>
          <a:xfrm>
            <a:off x="6417426" y="189530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Time0</a:t>
            </a:r>
          </a:p>
        </p:txBody>
      </p:sp>
      <p:sp>
        <p:nvSpPr>
          <p:cNvPr id="12" name="TextBox 11">
            <a:extLst>
              <a:ext uri="{FF2B5EF4-FFF2-40B4-BE49-F238E27FC236}">
                <a16:creationId xmlns:a16="http://schemas.microsoft.com/office/drawing/2014/main" id="{36A22140-9D26-48D1-BB5C-4C8145831E59}"/>
              </a:ext>
            </a:extLst>
          </p:cNvPr>
          <p:cNvSpPr txBox="1"/>
          <p:nvPr/>
        </p:nvSpPr>
        <p:spPr>
          <a:xfrm>
            <a:off x="5383137" y="1253916"/>
            <a:ext cx="805029" cy="707886"/>
          </a:xfrm>
          <a:prstGeom prst="rect">
            <a:avLst/>
          </a:prstGeom>
          <a:noFill/>
        </p:spPr>
        <p:txBody>
          <a:bodyPr wrap="none" rtlCol="0">
            <a:spAutoFit/>
          </a:bodyPr>
          <a:lstStyle/>
          <a:p>
            <a:r>
              <a:rPr lang="en-US" sz="4000"/>
              <a:t>. . .</a:t>
            </a:r>
          </a:p>
        </p:txBody>
      </p:sp>
      <p:sp>
        <p:nvSpPr>
          <p:cNvPr id="13" name="Rectangle 12">
            <a:extLst>
              <a:ext uri="{FF2B5EF4-FFF2-40B4-BE49-F238E27FC236}">
                <a16:creationId xmlns:a16="http://schemas.microsoft.com/office/drawing/2014/main" id="{04097422-2A9F-49B5-B32E-E2034D373CDB}"/>
              </a:ext>
            </a:extLst>
          </p:cNvPr>
          <p:cNvSpPr/>
          <p:nvPr/>
        </p:nvSpPr>
        <p:spPr>
          <a:xfrm>
            <a:off x="3790604" y="226106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14" name="Rectangle 13">
            <a:extLst>
              <a:ext uri="{FF2B5EF4-FFF2-40B4-BE49-F238E27FC236}">
                <a16:creationId xmlns:a16="http://schemas.microsoft.com/office/drawing/2014/main" id="{29F9A25E-433F-4691-9820-D47B91BE9E86}"/>
              </a:ext>
            </a:extLst>
          </p:cNvPr>
          <p:cNvSpPr/>
          <p:nvPr/>
        </p:nvSpPr>
        <p:spPr>
          <a:xfrm>
            <a:off x="5104015" y="226106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Goat</a:t>
            </a:r>
          </a:p>
        </p:txBody>
      </p:sp>
      <p:sp>
        <p:nvSpPr>
          <p:cNvPr id="15" name="Rectangle 14">
            <a:extLst>
              <a:ext uri="{FF2B5EF4-FFF2-40B4-BE49-F238E27FC236}">
                <a16:creationId xmlns:a16="http://schemas.microsoft.com/office/drawing/2014/main" id="{4B18A88A-B582-48AA-8454-02AAB31ADEFC}"/>
              </a:ext>
            </a:extLst>
          </p:cNvPr>
          <p:cNvSpPr/>
          <p:nvPr/>
        </p:nvSpPr>
        <p:spPr>
          <a:xfrm>
            <a:off x="6417426" y="226106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Time1</a:t>
            </a:r>
          </a:p>
        </p:txBody>
      </p:sp>
      <p:sp>
        <p:nvSpPr>
          <p:cNvPr id="16" name="TextBox 15">
            <a:extLst>
              <a:ext uri="{FF2B5EF4-FFF2-40B4-BE49-F238E27FC236}">
                <a16:creationId xmlns:a16="http://schemas.microsoft.com/office/drawing/2014/main" id="{7FE84EC9-4410-47B3-B2E6-195A70BDBEF7}"/>
              </a:ext>
            </a:extLst>
          </p:cNvPr>
          <p:cNvSpPr txBox="1"/>
          <p:nvPr/>
        </p:nvSpPr>
        <p:spPr>
          <a:xfrm>
            <a:off x="5383137" y="2327562"/>
            <a:ext cx="805029" cy="707886"/>
          </a:xfrm>
          <a:prstGeom prst="rect">
            <a:avLst/>
          </a:prstGeom>
          <a:noFill/>
        </p:spPr>
        <p:txBody>
          <a:bodyPr wrap="none" rtlCol="0">
            <a:spAutoFit/>
          </a:bodyPr>
          <a:lstStyle/>
          <a:p>
            <a:r>
              <a:rPr lang="en-US" sz="4000"/>
              <a:t>. . .</a:t>
            </a:r>
          </a:p>
        </p:txBody>
      </p:sp>
      <p:sp>
        <p:nvSpPr>
          <p:cNvPr id="17" name="Rectangle 16">
            <a:extLst>
              <a:ext uri="{FF2B5EF4-FFF2-40B4-BE49-F238E27FC236}">
                <a16:creationId xmlns:a16="http://schemas.microsoft.com/office/drawing/2014/main" id="{DC15BB76-1C8E-499C-B9B6-9ABDD2435708}"/>
              </a:ext>
            </a:extLst>
          </p:cNvPr>
          <p:cNvSpPr/>
          <p:nvPr/>
        </p:nvSpPr>
        <p:spPr>
          <a:xfrm>
            <a:off x="3790604" y="3007004"/>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18" name="Rectangle 17">
            <a:extLst>
              <a:ext uri="{FF2B5EF4-FFF2-40B4-BE49-F238E27FC236}">
                <a16:creationId xmlns:a16="http://schemas.microsoft.com/office/drawing/2014/main" id="{3897DFF9-68F1-4A72-B907-D3EFB77BE9EB}"/>
              </a:ext>
            </a:extLst>
          </p:cNvPr>
          <p:cNvSpPr/>
          <p:nvPr/>
        </p:nvSpPr>
        <p:spPr>
          <a:xfrm>
            <a:off x="5104015" y="3007004"/>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Wolf</a:t>
            </a:r>
          </a:p>
        </p:txBody>
      </p:sp>
      <p:sp>
        <p:nvSpPr>
          <p:cNvPr id="19" name="Rectangle 18">
            <a:extLst>
              <a:ext uri="{FF2B5EF4-FFF2-40B4-BE49-F238E27FC236}">
                <a16:creationId xmlns:a16="http://schemas.microsoft.com/office/drawing/2014/main" id="{C5EFCA79-127F-4144-BD82-5E287A659F5A}"/>
              </a:ext>
            </a:extLst>
          </p:cNvPr>
          <p:cNvSpPr/>
          <p:nvPr/>
        </p:nvSpPr>
        <p:spPr>
          <a:xfrm>
            <a:off x="6417426" y="3007004"/>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Time0</a:t>
            </a:r>
          </a:p>
        </p:txBody>
      </p:sp>
      <p:sp>
        <p:nvSpPr>
          <p:cNvPr id="20" name="Rectangle 19">
            <a:extLst>
              <a:ext uri="{FF2B5EF4-FFF2-40B4-BE49-F238E27FC236}">
                <a16:creationId xmlns:a16="http://schemas.microsoft.com/office/drawing/2014/main" id="{C9C8A5F6-6A00-40A9-AC80-5F981E745F21}"/>
              </a:ext>
            </a:extLst>
          </p:cNvPr>
          <p:cNvSpPr/>
          <p:nvPr/>
        </p:nvSpPr>
        <p:spPr>
          <a:xfrm>
            <a:off x="3790604" y="3372764"/>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21" name="Rectangle 20">
            <a:extLst>
              <a:ext uri="{FF2B5EF4-FFF2-40B4-BE49-F238E27FC236}">
                <a16:creationId xmlns:a16="http://schemas.microsoft.com/office/drawing/2014/main" id="{F66A33ED-EFE2-4277-85F8-B312D4CEDF12}"/>
              </a:ext>
            </a:extLst>
          </p:cNvPr>
          <p:cNvSpPr/>
          <p:nvPr/>
        </p:nvSpPr>
        <p:spPr>
          <a:xfrm>
            <a:off x="5104015" y="3372764"/>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Wolf</a:t>
            </a:r>
          </a:p>
        </p:txBody>
      </p:sp>
      <p:sp>
        <p:nvSpPr>
          <p:cNvPr id="22" name="Rectangle 21">
            <a:extLst>
              <a:ext uri="{FF2B5EF4-FFF2-40B4-BE49-F238E27FC236}">
                <a16:creationId xmlns:a16="http://schemas.microsoft.com/office/drawing/2014/main" id="{84EB06BD-4055-4B02-BC58-6479EB78AC58}"/>
              </a:ext>
            </a:extLst>
          </p:cNvPr>
          <p:cNvSpPr/>
          <p:nvPr/>
        </p:nvSpPr>
        <p:spPr>
          <a:xfrm>
            <a:off x="6417426" y="3372764"/>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Time1</a:t>
            </a:r>
          </a:p>
        </p:txBody>
      </p:sp>
      <p:sp>
        <p:nvSpPr>
          <p:cNvPr id="23" name="TextBox 22">
            <a:extLst>
              <a:ext uri="{FF2B5EF4-FFF2-40B4-BE49-F238E27FC236}">
                <a16:creationId xmlns:a16="http://schemas.microsoft.com/office/drawing/2014/main" id="{5E86717D-B427-423B-B853-4CABFA1B3B6B}"/>
              </a:ext>
            </a:extLst>
          </p:cNvPr>
          <p:cNvSpPr txBox="1"/>
          <p:nvPr/>
        </p:nvSpPr>
        <p:spPr>
          <a:xfrm>
            <a:off x="5383137" y="3439264"/>
            <a:ext cx="805029" cy="707886"/>
          </a:xfrm>
          <a:prstGeom prst="rect">
            <a:avLst/>
          </a:prstGeom>
          <a:noFill/>
        </p:spPr>
        <p:txBody>
          <a:bodyPr wrap="none" rtlCol="0">
            <a:spAutoFit/>
          </a:bodyPr>
          <a:lstStyle/>
          <a:p>
            <a:r>
              <a:rPr lang="en-US" sz="4000"/>
              <a:t>. . .</a:t>
            </a:r>
          </a:p>
        </p:txBody>
      </p:sp>
      <p:sp>
        <p:nvSpPr>
          <p:cNvPr id="24" name="Rectangle 23">
            <a:extLst>
              <a:ext uri="{FF2B5EF4-FFF2-40B4-BE49-F238E27FC236}">
                <a16:creationId xmlns:a16="http://schemas.microsoft.com/office/drawing/2014/main" id="{16775739-F139-420D-BD1C-597FDDCEB184}"/>
              </a:ext>
            </a:extLst>
          </p:cNvPr>
          <p:cNvSpPr/>
          <p:nvPr/>
        </p:nvSpPr>
        <p:spPr>
          <a:xfrm>
            <a:off x="3790604" y="4147150"/>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25" name="Rectangle 24">
            <a:extLst>
              <a:ext uri="{FF2B5EF4-FFF2-40B4-BE49-F238E27FC236}">
                <a16:creationId xmlns:a16="http://schemas.microsoft.com/office/drawing/2014/main" id="{5AC52C72-B0C5-48DE-88BF-2E7F937E701F}"/>
              </a:ext>
            </a:extLst>
          </p:cNvPr>
          <p:cNvSpPr/>
          <p:nvPr/>
        </p:nvSpPr>
        <p:spPr>
          <a:xfrm>
            <a:off x="5104015" y="4147150"/>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Cabbage</a:t>
            </a:r>
          </a:p>
        </p:txBody>
      </p:sp>
      <p:sp>
        <p:nvSpPr>
          <p:cNvPr id="26" name="Rectangle 25">
            <a:extLst>
              <a:ext uri="{FF2B5EF4-FFF2-40B4-BE49-F238E27FC236}">
                <a16:creationId xmlns:a16="http://schemas.microsoft.com/office/drawing/2014/main" id="{3DEFF632-4ABE-403D-B119-9BD1215DAC39}"/>
              </a:ext>
            </a:extLst>
          </p:cNvPr>
          <p:cNvSpPr/>
          <p:nvPr/>
        </p:nvSpPr>
        <p:spPr>
          <a:xfrm>
            <a:off x="6417426" y="4147150"/>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Time0</a:t>
            </a:r>
          </a:p>
        </p:txBody>
      </p:sp>
      <p:sp>
        <p:nvSpPr>
          <p:cNvPr id="27" name="Rectangle 26">
            <a:extLst>
              <a:ext uri="{FF2B5EF4-FFF2-40B4-BE49-F238E27FC236}">
                <a16:creationId xmlns:a16="http://schemas.microsoft.com/office/drawing/2014/main" id="{30E277C4-1C2A-4678-9165-989768C2E88B}"/>
              </a:ext>
            </a:extLst>
          </p:cNvPr>
          <p:cNvSpPr/>
          <p:nvPr/>
        </p:nvSpPr>
        <p:spPr>
          <a:xfrm>
            <a:off x="3790604" y="4512910"/>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28" name="Rectangle 27">
            <a:extLst>
              <a:ext uri="{FF2B5EF4-FFF2-40B4-BE49-F238E27FC236}">
                <a16:creationId xmlns:a16="http://schemas.microsoft.com/office/drawing/2014/main" id="{D5B33C22-1E03-4C76-A8DD-D635C5650722}"/>
              </a:ext>
            </a:extLst>
          </p:cNvPr>
          <p:cNvSpPr/>
          <p:nvPr/>
        </p:nvSpPr>
        <p:spPr>
          <a:xfrm>
            <a:off x="5104015" y="4512910"/>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Cabbage</a:t>
            </a:r>
          </a:p>
        </p:txBody>
      </p:sp>
      <p:sp>
        <p:nvSpPr>
          <p:cNvPr id="29" name="Rectangle 28">
            <a:extLst>
              <a:ext uri="{FF2B5EF4-FFF2-40B4-BE49-F238E27FC236}">
                <a16:creationId xmlns:a16="http://schemas.microsoft.com/office/drawing/2014/main" id="{65892407-E968-4533-9214-FF205C751D98}"/>
              </a:ext>
            </a:extLst>
          </p:cNvPr>
          <p:cNvSpPr/>
          <p:nvPr/>
        </p:nvSpPr>
        <p:spPr>
          <a:xfrm>
            <a:off x="6417426" y="4512910"/>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Time1</a:t>
            </a:r>
          </a:p>
        </p:txBody>
      </p:sp>
      <p:sp>
        <p:nvSpPr>
          <p:cNvPr id="30" name="TextBox 29">
            <a:extLst>
              <a:ext uri="{FF2B5EF4-FFF2-40B4-BE49-F238E27FC236}">
                <a16:creationId xmlns:a16="http://schemas.microsoft.com/office/drawing/2014/main" id="{06026F3F-0608-43BA-9A7E-B3D75B6E5A8A}"/>
              </a:ext>
            </a:extLst>
          </p:cNvPr>
          <p:cNvSpPr txBox="1"/>
          <p:nvPr/>
        </p:nvSpPr>
        <p:spPr>
          <a:xfrm>
            <a:off x="5383137" y="4579410"/>
            <a:ext cx="805029" cy="707886"/>
          </a:xfrm>
          <a:prstGeom prst="rect">
            <a:avLst/>
          </a:prstGeom>
          <a:noFill/>
        </p:spPr>
        <p:txBody>
          <a:bodyPr wrap="none" rtlCol="0">
            <a:spAutoFit/>
          </a:bodyPr>
          <a:lstStyle/>
          <a:p>
            <a:r>
              <a:rPr lang="en-US" sz="4000"/>
              <a:t>. . .</a:t>
            </a:r>
          </a:p>
        </p:txBody>
      </p:sp>
      <p:sp>
        <p:nvSpPr>
          <p:cNvPr id="31" name="Rectangle 30">
            <a:extLst>
              <a:ext uri="{FF2B5EF4-FFF2-40B4-BE49-F238E27FC236}">
                <a16:creationId xmlns:a16="http://schemas.microsoft.com/office/drawing/2014/main" id="{A3FC32F2-8E66-45B7-85CB-23557363F026}"/>
              </a:ext>
            </a:extLst>
          </p:cNvPr>
          <p:cNvSpPr/>
          <p:nvPr/>
        </p:nvSpPr>
        <p:spPr>
          <a:xfrm>
            <a:off x="3790604" y="527067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32" name="Rectangle 31">
            <a:extLst>
              <a:ext uri="{FF2B5EF4-FFF2-40B4-BE49-F238E27FC236}">
                <a16:creationId xmlns:a16="http://schemas.microsoft.com/office/drawing/2014/main" id="{AEF2EAF8-1630-4B32-B353-E8EBE0E1E224}"/>
              </a:ext>
            </a:extLst>
          </p:cNvPr>
          <p:cNvSpPr/>
          <p:nvPr/>
        </p:nvSpPr>
        <p:spPr>
          <a:xfrm>
            <a:off x="5104015" y="527067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33" name="Rectangle 32">
            <a:extLst>
              <a:ext uri="{FF2B5EF4-FFF2-40B4-BE49-F238E27FC236}">
                <a16:creationId xmlns:a16="http://schemas.microsoft.com/office/drawing/2014/main" id="{DC718B04-B1D2-4B8C-8689-92108CFD9240}"/>
              </a:ext>
            </a:extLst>
          </p:cNvPr>
          <p:cNvSpPr/>
          <p:nvPr/>
        </p:nvSpPr>
        <p:spPr>
          <a:xfrm>
            <a:off x="6417426" y="527067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Time0</a:t>
            </a:r>
          </a:p>
        </p:txBody>
      </p:sp>
      <p:sp>
        <p:nvSpPr>
          <p:cNvPr id="34" name="Rectangle 33">
            <a:extLst>
              <a:ext uri="{FF2B5EF4-FFF2-40B4-BE49-F238E27FC236}">
                <a16:creationId xmlns:a16="http://schemas.microsoft.com/office/drawing/2014/main" id="{A8AAC831-E6CA-45E6-8F73-AEC656BD7B00}"/>
              </a:ext>
            </a:extLst>
          </p:cNvPr>
          <p:cNvSpPr/>
          <p:nvPr/>
        </p:nvSpPr>
        <p:spPr>
          <a:xfrm>
            <a:off x="3790604" y="563643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35" name="Rectangle 34">
            <a:extLst>
              <a:ext uri="{FF2B5EF4-FFF2-40B4-BE49-F238E27FC236}">
                <a16:creationId xmlns:a16="http://schemas.microsoft.com/office/drawing/2014/main" id="{8EB71EC3-AB47-4532-B0F6-1CBFBAFA7F69}"/>
              </a:ext>
            </a:extLst>
          </p:cNvPr>
          <p:cNvSpPr/>
          <p:nvPr/>
        </p:nvSpPr>
        <p:spPr>
          <a:xfrm>
            <a:off x="5104015" y="563643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36" name="Rectangle 35">
            <a:extLst>
              <a:ext uri="{FF2B5EF4-FFF2-40B4-BE49-F238E27FC236}">
                <a16:creationId xmlns:a16="http://schemas.microsoft.com/office/drawing/2014/main" id="{8257E5CF-55F9-46DD-84AE-24DE614281AB}"/>
              </a:ext>
            </a:extLst>
          </p:cNvPr>
          <p:cNvSpPr/>
          <p:nvPr/>
        </p:nvSpPr>
        <p:spPr>
          <a:xfrm>
            <a:off x="6417426" y="5636432"/>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Time1</a:t>
            </a:r>
          </a:p>
        </p:txBody>
      </p:sp>
      <p:sp>
        <p:nvSpPr>
          <p:cNvPr id="37" name="TextBox 36">
            <a:extLst>
              <a:ext uri="{FF2B5EF4-FFF2-40B4-BE49-F238E27FC236}">
                <a16:creationId xmlns:a16="http://schemas.microsoft.com/office/drawing/2014/main" id="{9EC81D7A-8899-457D-923D-F1B4393EAA7A}"/>
              </a:ext>
            </a:extLst>
          </p:cNvPr>
          <p:cNvSpPr txBox="1"/>
          <p:nvPr/>
        </p:nvSpPr>
        <p:spPr>
          <a:xfrm>
            <a:off x="5383137" y="5726566"/>
            <a:ext cx="805029" cy="707886"/>
          </a:xfrm>
          <a:prstGeom prst="rect">
            <a:avLst/>
          </a:prstGeom>
          <a:noFill/>
        </p:spPr>
        <p:txBody>
          <a:bodyPr wrap="none" rtlCol="0">
            <a:spAutoFit/>
          </a:bodyPr>
          <a:lstStyle/>
          <a:p>
            <a:r>
              <a:rPr lang="en-US" sz="4000"/>
              <a:t>. . .</a:t>
            </a:r>
          </a:p>
        </p:txBody>
      </p:sp>
      <p:sp>
        <p:nvSpPr>
          <p:cNvPr id="38" name="TextBox 37">
            <a:extLst>
              <a:ext uri="{FF2B5EF4-FFF2-40B4-BE49-F238E27FC236}">
                <a16:creationId xmlns:a16="http://schemas.microsoft.com/office/drawing/2014/main" id="{1DFF619B-5BE7-47E5-8456-D23742117004}"/>
              </a:ext>
            </a:extLst>
          </p:cNvPr>
          <p:cNvSpPr txBox="1"/>
          <p:nvPr/>
        </p:nvSpPr>
        <p:spPr>
          <a:xfrm>
            <a:off x="5337366" y="315266"/>
            <a:ext cx="859531" cy="461665"/>
          </a:xfrm>
          <a:prstGeom prst="rect">
            <a:avLst/>
          </a:prstGeom>
          <a:noFill/>
        </p:spPr>
        <p:txBody>
          <a:bodyPr wrap="none" rtlCol="0">
            <a:spAutoFit/>
          </a:bodyPr>
          <a:lstStyle/>
          <a:p>
            <a:r>
              <a:rPr lang="en-US" sz="2400" b="1"/>
              <a:t>side1</a:t>
            </a:r>
          </a:p>
        </p:txBody>
      </p:sp>
      <p:sp>
        <p:nvSpPr>
          <p:cNvPr id="2" name="Right Brace 1">
            <a:extLst>
              <a:ext uri="{FF2B5EF4-FFF2-40B4-BE49-F238E27FC236}">
                <a16:creationId xmlns:a16="http://schemas.microsoft.com/office/drawing/2014/main" id="{93AA07B2-AC88-4E1A-8218-32DE2DBE3255}"/>
              </a:ext>
            </a:extLst>
          </p:cNvPr>
          <p:cNvSpPr/>
          <p:nvPr/>
        </p:nvSpPr>
        <p:spPr>
          <a:xfrm>
            <a:off x="7863840" y="776931"/>
            <a:ext cx="781396" cy="449374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8DBFE52C-0F01-4C6D-A3B3-3B3626441CBE}"/>
              </a:ext>
            </a:extLst>
          </p:cNvPr>
          <p:cNvSpPr txBox="1"/>
          <p:nvPr/>
        </p:nvSpPr>
        <p:spPr>
          <a:xfrm>
            <a:off x="8760942" y="2577490"/>
            <a:ext cx="3314007" cy="1569660"/>
          </a:xfrm>
          <a:prstGeom prst="rect">
            <a:avLst/>
          </a:prstGeom>
          <a:noFill/>
        </p:spPr>
        <p:txBody>
          <a:bodyPr wrap="square" rtlCol="0">
            <a:spAutoFit/>
          </a:bodyPr>
          <a:lstStyle/>
          <a:p>
            <a:r>
              <a:rPr lang="en-US" sz="2400">
                <a:solidFill>
                  <a:schemeClr val="bg1">
                    <a:lumMod val="65000"/>
                  </a:schemeClr>
                </a:solidFill>
              </a:rPr>
              <a:t>The first River object (River0) has the farmer, goat, wolf, and cabbage on side1 at every time.</a:t>
            </a:r>
          </a:p>
        </p:txBody>
      </p:sp>
      <p:sp>
        <p:nvSpPr>
          <p:cNvPr id="40" name="Arrow: Down 39">
            <a:extLst>
              <a:ext uri="{FF2B5EF4-FFF2-40B4-BE49-F238E27FC236}">
                <a16:creationId xmlns:a16="http://schemas.microsoft.com/office/drawing/2014/main" id="{D3C50588-D952-4C16-ADB5-6E5071081D7F}"/>
              </a:ext>
            </a:extLst>
          </p:cNvPr>
          <p:cNvSpPr/>
          <p:nvPr/>
        </p:nvSpPr>
        <p:spPr>
          <a:xfrm flipV="1">
            <a:off x="9851366" y="4147150"/>
            <a:ext cx="517585" cy="731520"/>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919E84BA-E816-490D-97AF-070127755D92}"/>
              </a:ext>
            </a:extLst>
          </p:cNvPr>
          <p:cNvSpPr txBox="1"/>
          <p:nvPr/>
        </p:nvSpPr>
        <p:spPr>
          <a:xfrm>
            <a:off x="8760942" y="4878670"/>
            <a:ext cx="3314007" cy="1938992"/>
          </a:xfrm>
          <a:prstGeom prst="rect">
            <a:avLst/>
          </a:prstGeom>
          <a:noFill/>
        </p:spPr>
        <p:txBody>
          <a:bodyPr wrap="square" rtlCol="0">
            <a:spAutoFit/>
          </a:bodyPr>
          <a:lstStyle/>
          <a:p>
            <a:r>
              <a:rPr lang="en-US" sz="2400"/>
              <a:t>Clearly, that is not what we want. We need to constrain the (Item, Time) pairs for each River object.</a:t>
            </a:r>
          </a:p>
        </p:txBody>
      </p:sp>
      <p:cxnSp>
        <p:nvCxnSpPr>
          <p:cNvPr id="42" name="Straight Connector 41">
            <a:extLst>
              <a:ext uri="{FF2B5EF4-FFF2-40B4-BE49-F238E27FC236}">
                <a16:creationId xmlns:a16="http://schemas.microsoft.com/office/drawing/2014/main" id="{007C91FD-FBF7-4F67-AD31-21F3F586F601}"/>
              </a:ext>
            </a:extLst>
          </p:cNvPr>
          <p:cNvCxnSpPr/>
          <p:nvPr/>
        </p:nvCxnSpPr>
        <p:spPr>
          <a:xfrm>
            <a:off x="3790604" y="776931"/>
            <a:ext cx="0" cy="56575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78BD6D9-0A81-44E9-9401-8EDF76F14946}"/>
              </a:ext>
            </a:extLst>
          </p:cNvPr>
          <p:cNvCxnSpPr/>
          <p:nvPr/>
        </p:nvCxnSpPr>
        <p:spPr>
          <a:xfrm>
            <a:off x="7730837" y="798022"/>
            <a:ext cx="0" cy="56575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520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9D3C0-5C54-488F-B6A0-C2A3E9E1DF0F}"/>
              </a:ext>
            </a:extLst>
          </p:cNvPr>
          <p:cNvSpPr>
            <a:spLocks noGrp="1"/>
          </p:cNvSpPr>
          <p:nvPr>
            <p:ph type="title"/>
          </p:nvPr>
        </p:nvSpPr>
        <p:spPr/>
        <p:txBody>
          <a:bodyPr/>
          <a:lstStyle/>
          <a:p>
            <a:r>
              <a:rPr lang="en-US"/>
              <a:t>Alloy found two solutions. Here is one of them:</a:t>
            </a:r>
          </a:p>
        </p:txBody>
      </p:sp>
      <p:pic>
        <p:nvPicPr>
          <p:cNvPr id="5" name="Picture 4">
            <a:extLst>
              <a:ext uri="{FF2B5EF4-FFF2-40B4-BE49-F238E27FC236}">
                <a16:creationId xmlns:a16="http://schemas.microsoft.com/office/drawing/2014/main" id="{61231A68-DDFF-44FD-A725-25A3504562A4}"/>
              </a:ext>
            </a:extLst>
          </p:cNvPr>
          <p:cNvPicPr>
            <a:picLocks noChangeAspect="1"/>
          </p:cNvPicPr>
          <p:nvPr/>
        </p:nvPicPr>
        <p:blipFill>
          <a:blip r:embed="rId2"/>
          <a:stretch>
            <a:fillRect/>
          </a:stretch>
        </p:blipFill>
        <p:spPr>
          <a:xfrm>
            <a:off x="1691258" y="1690688"/>
            <a:ext cx="8809484" cy="4755292"/>
          </a:xfrm>
          <a:prstGeom prst="rect">
            <a:avLst/>
          </a:prstGeom>
        </p:spPr>
      </p:pic>
    </p:spTree>
    <p:extLst>
      <p:ext uri="{BB962C8B-B14F-4D97-AF65-F5344CB8AC3E}">
        <p14:creationId xmlns:p14="http://schemas.microsoft.com/office/powerpoint/2010/main" val="26496417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6914-14D4-40D9-B98B-FC12741FA9E0}"/>
              </a:ext>
            </a:extLst>
          </p:cNvPr>
          <p:cNvSpPr>
            <a:spLocks noGrp="1"/>
          </p:cNvSpPr>
          <p:nvPr>
            <p:ph type="title"/>
          </p:nvPr>
        </p:nvSpPr>
        <p:spPr/>
        <p:txBody>
          <a:bodyPr/>
          <a:lstStyle/>
          <a:p>
            <a:r>
              <a:rPr lang="en-US"/>
              <a:t>A set of ordered Time atoms</a:t>
            </a:r>
          </a:p>
        </p:txBody>
      </p:sp>
      <p:sp>
        <p:nvSpPr>
          <p:cNvPr id="3" name="Rectangle 2">
            <a:extLst>
              <a:ext uri="{FF2B5EF4-FFF2-40B4-BE49-F238E27FC236}">
                <a16:creationId xmlns:a16="http://schemas.microsoft.com/office/drawing/2014/main" id="{FCD11B29-4919-4B7F-9901-D44820FE79B4}"/>
              </a:ext>
            </a:extLst>
          </p:cNvPr>
          <p:cNvSpPr/>
          <p:nvPr/>
        </p:nvSpPr>
        <p:spPr>
          <a:xfrm>
            <a:off x="2299854" y="2385444"/>
            <a:ext cx="3369425" cy="1200329"/>
          </a:xfrm>
          <a:prstGeom prst="rect">
            <a:avLst/>
          </a:prstGeom>
        </p:spPr>
        <p:txBody>
          <a:bodyPr wrap="square">
            <a:spAutoFit/>
          </a:bodyPr>
          <a:lstStyle/>
          <a:p>
            <a:r>
              <a:rPr lang="en-US" sz="2400" b="1"/>
              <a:t>open</a:t>
            </a:r>
            <a:r>
              <a:rPr lang="en-US" sz="2400"/>
              <a:t> util/ordering[Time]</a:t>
            </a:r>
          </a:p>
          <a:p>
            <a:endParaRPr lang="en-US" sz="2400"/>
          </a:p>
          <a:p>
            <a:r>
              <a:rPr lang="en-US" sz="2400" b="1"/>
              <a:t>sig</a:t>
            </a:r>
            <a:r>
              <a:rPr lang="en-US" sz="2400"/>
              <a:t> Time {}</a:t>
            </a:r>
          </a:p>
        </p:txBody>
      </p:sp>
    </p:spTree>
    <p:extLst>
      <p:ext uri="{BB962C8B-B14F-4D97-AF65-F5344CB8AC3E}">
        <p14:creationId xmlns:p14="http://schemas.microsoft.com/office/powerpoint/2010/main" val="4730492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9AE7-8DA4-4C33-87AD-E5A55B708EB0}"/>
              </a:ext>
            </a:extLst>
          </p:cNvPr>
          <p:cNvSpPr>
            <a:spLocks noGrp="1"/>
          </p:cNvSpPr>
          <p:nvPr>
            <p:ph type="title"/>
          </p:nvPr>
        </p:nvSpPr>
        <p:spPr/>
        <p:txBody>
          <a:bodyPr/>
          <a:lstStyle/>
          <a:p>
            <a:r>
              <a:rPr lang="en-US"/>
              <a:t>One River, enumerate the items</a:t>
            </a:r>
          </a:p>
        </p:txBody>
      </p:sp>
      <p:sp>
        <p:nvSpPr>
          <p:cNvPr id="3" name="Rectangle 2">
            <a:extLst>
              <a:ext uri="{FF2B5EF4-FFF2-40B4-BE49-F238E27FC236}">
                <a16:creationId xmlns:a16="http://schemas.microsoft.com/office/drawing/2014/main" id="{A9BC6E79-3FBC-43AF-AF86-222AD1555099}"/>
              </a:ext>
            </a:extLst>
          </p:cNvPr>
          <p:cNvSpPr/>
          <p:nvPr/>
        </p:nvSpPr>
        <p:spPr>
          <a:xfrm>
            <a:off x="2333106" y="2208336"/>
            <a:ext cx="5730240" cy="3046988"/>
          </a:xfrm>
          <a:prstGeom prst="rect">
            <a:avLst/>
          </a:prstGeom>
        </p:spPr>
        <p:txBody>
          <a:bodyPr wrap="square">
            <a:spAutoFit/>
          </a:bodyPr>
          <a:lstStyle/>
          <a:p>
            <a:r>
              <a:rPr lang="en-US" sz="2400">
                <a:solidFill>
                  <a:schemeClr val="accent6">
                    <a:lumMod val="75000"/>
                  </a:schemeClr>
                </a:solidFill>
              </a:rPr>
              <a:t>-- One River, the items are side1 and side2</a:t>
            </a:r>
          </a:p>
          <a:p>
            <a:r>
              <a:rPr lang="en-US" sz="2400">
                <a:solidFill>
                  <a:schemeClr val="accent6">
                    <a:lumMod val="75000"/>
                  </a:schemeClr>
                </a:solidFill>
              </a:rPr>
              <a:t>-- vary with time</a:t>
            </a:r>
          </a:p>
          <a:p>
            <a:r>
              <a:rPr lang="en-US" sz="2400" b="1"/>
              <a:t>one</a:t>
            </a:r>
            <a:r>
              <a:rPr lang="en-US" sz="2400"/>
              <a:t> </a:t>
            </a:r>
            <a:r>
              <a:rPr lang="en-US" sz="2400" b="1"/>
              <a:t>sig</a:t>
            </a:r>
            <a:r>
              <a:rPr lang="en-US" sz="2400"/>
              <a:t> River {</a:t>
            </a:r>
          </a:p>
          <a:p>
            <a:r>
              <a:rPr lang="en-US" sz="2400"/>
              <a:t>    side1: Item -&gt; Time,</a:t>
            </a:r>
          </a:p>
          <a:p>
            <a:r>
              <a:rPr lang="en-US" sz="2400"/>
              <a:t>    side2: Item -&gt; Time</a:t>
            </a:r>
          </a:p>
          <a:p>
            <a:r>
              <a:rPr lang="en-US" sz="2400"/>
              <a:t>}</a:t>
            </a:r>
          </a:p>
          <a:p>
            <a:endParaRPr lang="en-US" sz="2400"/>
          </a:p>
          <a:p>
            <a:r>
              <a:rPr lang="en-US" sz="2400" b="1"/>
              <a:t>enum</a:t>
            </a:r>
            <a:r>
              <a:rPr lang="en-US" sz="2400"/>
              <a:t> Item { farmer, goat, cabbage, wolf }</a:t>
            </a:r>
          </a:p>
        </p:txBody>
      </p:sp>
    </p:spTree>
    <p:extLst>
      <p:ext uri="{BB962C8B-B14F-4D97-AF65-F5344CB8AC3E}">
        <p14:creationId xmlns:p14="http://schemas.microsoft.com/office/powerpoint/2010/main" val="37656791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92848-EAB8-4D58-AC4B-C001072A2202}"/>
              </a:ext>
            </a:extLst>
          </p:cNvPr>
          <p:cNvSpPr>
            <a:spLocks noGrp="1"/>
          </p:cNvSpPr>
          <p:nvPr>
            <p:ph type="title"/>
          </p:nvPr>
        </p:nvSpPr>
        <p:spPr/>
        <p:txBody>
          <a:bodyPr/>
          <a:lstStyle/>
          <a:p>
            <a:r>
              <a:rPr lang="en-US"/>
              <a:t>Items on side1 and side2 at t=0</a:t>
            </a:r>
          </a:p>
        </p:txBody>
      </p:sp>
      <p:sp>
        <p:nvSpPr>
          <p:cNvPr id="3" name="Rectangle 2">
            <a:extLst>
              <a:ext uri="{FF2B5EF4-FFF2-40B4-BE49-F238E27FC236}">
                <a16:creationId xmlns:a16="http://schemas.microsoft.com/office/drawing/2014/main" id="{CFE63C6D-97DB-4407-BB79-151E781975E2}"/>
              </a:ext>
            </a:extLst>
          </p:cNvPr>
          <p:cNvSpPr/>
          <p:nvPr/>
        </p:nvSpPr>
        <p:spPr>
          <a:xfrm>
            <a:off x="1801091" y="2180581"/>
            <a:ext cx="6827520" cy="2677656"/>
          </a:xfrm>
          <a:prstGeom prst="rect">
            <a:avLst/>
          </a:prstGeom>
        </p:spPr>
        <p:txBody>
          <a:bodyPr wrap="square">
            <a:spAutoFit/>
          </a:bodyPr>
          <a:lstStyle/>
          <a:p>
            <a:r>
              <a:rPr lang="en-US" sz="2400">
                <a:solidFill>
                  <a:schemeClr val="accent6">
                    <a:lumMod val="75000"/>
                  </a:schemeClr>
                </a:solidFill>
              </a:rPr>
              <a:t>-- Initially the farmer, goat, cabbage, </a:t>
            </a:r>
          </a:p>
          <a:p>
            <a:r>
              <a:rPr lang="en-US" sz="2400">
                <a:solidFill>
                  <a:schemeClr val="accent6">
                    <a:lumMod val="75000"/>
                  </a:schemeClr>
                </a:solidFill>
              </a:rPr>
              <a:t>-- and wolf are on side1 and nothing </a:t>
            </a:r>
          </a:p>
          <a:p>
            <a:r>
              <a:rPr lang="en-US" sz="2400">
                <a:solidFill>
                  <a:schemeClr val="accent6">
                    <a:lumMod val="75000"/>
                  </a:schemeClr>
                </a:solidFill>
              </a:rPr>
              <a:t>-- is on side2</a:t>
            </a:r>
          </a:p>
          <a:p>
            <a:r>
              <a:rPr lang="en-US" sz="2400" b="1"/>
              <a:t>fact</a:t>
            </a:r>
            <a:r>
              <a:rPr lang="en-US" sz="2400"/>
              <a:t> {</a:t>
            </a:r>
          </a:p>
          <a:p>
            <a:r>
              <a:rPr lang="en-US" sz="2400"/>
              <a:t>    River.side1.first = farmer + goat + cabbage + wolf</a:t>
            </a:r>
          </a:p>
          <a:p>
            <a:r>
              <a:rPr lang="en-US" sz="2400"/>
              <a:t>    River.side2.first = </a:t>
            </a:r>
            <a:r>
              <a:rPr lang="en-US" sz="2400" b="1"/>
              <a:t>none</a:t>
            </a:r>
          </a:p>
          <a:p>
            <a:r>
              <a:rPr lang="en-US" sz="2400"/>
              <a:t>}</a:t>
            </a:r>
          </a:p>
        </p:txBody>
      </p:sp>
    </p:spTree>
    <p:extLst>
      <p:ext uri="{BB962C8B-B14F-4D97-AF65-F5344CB8AC3E}">
        <p14:creationId xmlns:p14="http://schemas.microsoft.com/office/powerpoint/2010/main" val="3222584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6366-E9F5-4EAD-B07C-984BFDDFFFBF}"/>
              </a:ext>
            </a:extLst>
          </p:cNvPr>
          <p:cNvSpPr>
            <a:spLocks noGrp="1"/>
          </p:cNvSpPr>
          <p:nvPr>
            <p:ph type="title"/>
          </p:nvPr>
        </p:nvSpPr>
        <p:spPr/>
        <p:txBody>
          <a:bodyPr/>
          <a:lstStyle/>
          <a:p>
            <a:r>
              <a:rPr lang="en-US"/>
              <a:t>Constrain the side1 and side2 triples</a:t>
            </a:r>
          </a:p>
        </p:txBody>
      </p:sp>
      <p:sp>
        <p:nvSpPr>
          <p:cNvPr id="3" name="Rectangle 2">
            <a:extLst>
              <a:ext uri="{FF2B5EF4-FFF2-40B4-BE49-F238E27FC236}">
                <a16:creationId xmlns:a16="http://schemas.microsoft.com/office/drawing/2014/main" id="{778BE51C-088B-48E8-A07B-2474D3BB7F51}"/>
              </a:ext>
            </a:extLst>
          </p:cNvPr>
          <p:cNvSpPr/>
          <p:nvPr/>
        </p:nvSpPr>
        <p:spPr>
          <a:xfrm>
            <a:off x="1801091" y="2208474"/>
            <a:ext cx="9022080" cy="3416320"/>
          </a:xfrm>
          <a:prstGeom prst="rect">
            <a:avLst/>
          </a:prstGeom>
        </p:spPr>
        <p:txBody>
          <a:bodyPr wrap="square">
            <a:spAutoFit/>
          </a:bodyPr>
          <a:lstStyle/>
          <a:p>
            <a:r>
              <a:rPr lang="en-US" sz="2400">
                <a:solidFill>
                  <a:schemeClr val="accent6">
                    <a:lumMod val="75000"/>
                  </a:schemeClr>
                </a:solidFill>
              </a:rPr>
              <a:t>-- At no time are the goat and cabbage alone together</a:t>
            </a:r>
          </a:p>
          <a:p>
            <a:r>
              <a:rPr lang="en-US" sz="2400">
                <a:solidFill>
                  <a:schemeClr val="accent6">
                    <a:lumMod val="75000"/>
                  </a:schemeClr>
                </a:solidFill>
              </a:rPr>
              <a:t>-- and at no time are the goat and wolf alone together.</a:t>
            </a:r>
          </a:p>
          <a:p>
            <a:r>
              <a:rPr lang="en-US" sz="2400" b="1"/>
              <a:t>fact</a:t>
            </a:r>
            <a:r>
              <a:rPr lang="en-US" sz="2400"/>
              <a:t> {</a:t>
            </a:r>
          </a:p>
          <a:p>
            <a:r>
              <a:rPr lang="en-US" sz="2400"/>
              <a:t>    </a:t>
            </a:r>
            <a:r>
              <a:rPr lang="en-US" sz="2400" b="1"/>
              <a:t>no</a:t>
            </a:r>
            <a:r>
              <a:rPr lang="en-US" sz="2400"/>
              <a:t> t: Time | </a:t>
            </a:r>
          </a:p>
          <a:p>
            <a:r>
              <a:rPr lang="en-US" sz="2400"/>
              <a:t>        (farmer </a:t>
            </a:r>
            <a:r>
              <a:rPr lang="en-US" sz="2400" b="1"/>
              <a:t>in</a:t>
            </a:r>
            <a:r>
              <a:rPr lang="en-US" sz="2400"/>
              <a:t> River.side1.t) </a:t>
            </a:r>
            <a:r>
              <a:rPr lang="en-US" sz="2400" b="1"/>
              <a:t>and</a:t>
            </a:r>
            <a:r>
              <a:rPr lang="en-US" sz="2400"/>
              <a:t> (goat + cabbage </a:t>
            </a:r>
            <a:r>
              <a:rPr lang="en-US" sz="2400" b="1"/>
              <a:t>in</a:t>
            </a:r>
            <a:r>
              <a:rPr lang="en-US" sz="2400"/>
              <a:t> River.side2.t) </a:t>
            </a:r>
            <a:r>
              <a:rPr lang="en-US" sz="2400" b="1"/>
              <a:t>or</a:t>
            </a:r>
          </a:p>
          <a:p>
            <a:r>
              <a:rPr lang="en-US" sz="2400"/>
              <a:t>        (farmer </a:t>
            </a:r>
            <a:r>
              <a:rPr lang="en-US" sz="2400" b="1"/>
              <a:t>in</a:t>
            </a:r>
            <a:r>
              <a:rPr lang="en-US" sz="2400"/>
              <a:t> River.side2.t) </a:t>
            </a:r>
            <a:r>
              <a:rPr lang="en-US" sz="2400" b="1"/>
              <a:t>and</a:t>
            </a:r>
            <a:r>
              <a:rPr lang="en-US" sz="2400"/>
              <a:t> (goat + cabbage </a:t>
            </a:r>
            <a:r>
              <a:rPr lang="en-US" sz="2400" b="1"/>
              <a:t>in</a:t>
            </a:r>
            <a:r>
              <a:rPr lang="en-US" sz="2400"/>
              <a:t> River.side1.t) </a:t>
            </a:r>
            <a:r>
              <a:rPr lang="en-US" sz="2400" b="1"/>
              <a:t>or</a:t>
            </a:r>
          </a:p>
          <a:p>
            <a:r>
              <a:rPr lang="en-US" sz="2400"/>
              <a:t>        (farmer </a:t>
            </a:r>
            <a:r>
              <a:rPr lang="en-US" sz="2400" b="1"/>
              <a:t>in</a:t>
            </a:r>
            <a:r>
              <a:rPr lang="en-US" sz="2400"/>
              <a:t> River.side1.t) </a:t>
            </a:r>
            <a:r>
              <a:rPr lang="en-US" sz="2400" b="1"/>
              <a:t>and</a:t>
            </a:r>
            <a:r>
              <a:rPr lang="en-US" sz="2400"/>
              <a:t> (goat + wolf </a:t>
            </a:r>
            <a:r>
              <a:rPr lang="en-US" sz="2400" b="1"/>
              <a:t>in</a:t>
            </a:r>
            <a:r>
              <a:rPr lang="en-US" sz="2400"/>
              <a:t> River.side2.t) </a:t>
            </a:r>
            <a:r>
              <a:rPr lang="en-US" sz="2400" b="1"/>
              <a:t>or</a:t>
            </a:r>
          </a:p>
          <a:p>
            <a:r>
              <a:rPr lang="en-US" sz="2400"/>
              <a:t>        (farmer </a:t>
            </a:r>
            <a:r>
              <a:rPr lang="en-US" sz="2400" b="1"/>
              <a:t>in</a:t>
            </a:r>
            <a:r>
              <a:rPr lang="en-US" sz="2400"/>
              <a:t> River.side2.t) </a:t>
            </a:r>
            <a:r>
              <a:rPr lang="en-US" sz="2400" b="1"/>
              <a:t>and</a:t>
            </a:r>
            <a:r>
              <a:rPr lang="en-US" sz="2400"/>
              <a:t> (goat + wolf </a:t>
            </a:r>
            <a:r>
              <a:rPr lang="en-US" sz="2400" b="1"/>
              <a:t>in</a:t>
            </a:r>
            <a:r>
              <a:rPr lang="en-US" sz="2400"/>
              <a:t> River.side1.t)</a:t>
            </a:r>
          </a:p>
          <a:p>
            <a:r>
              <a:rPr lang="en-US" sz="2400"/>
              <a:t>}</a:t>
            </a:r>
          </a:p>
        </p:txBody>
      </p:sp>
    </p:spTree>
    <p:extLst>
      <p:ext uri="{BB962C8B-B14F-4D97-AF65-F5344CB8AC3E}">
        <p14:creationId xmlns:p14="http://schemas.microsoft.com/office/powerpoint/2010/main" val="23619393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CE6D20E-283F-4DEC-8954-FFD2822B3382}"/>
              </a:ext>
            </a:extLst>
          </p:cNvPr>
          <p:cNvSpPr/>
          <p:nvPr/>
        </p:nvSpPr>
        <p:spPr>
          <a:xfrm>
            <a:off x="3810720" y="810165"/>
            <a:ext cx="1313411" cy="36576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4" name="Rectangle 3">
            <a:extLst>
              <a:ext uri="{FF2B5EF4-FFF2-40B4-BE49-F238E27FC236}">
                <a16:creationId xmlns:a16="http://schemas.microsoft.com/office/drawing/2014/main" id="{5A5152AB-24CF-4C63-923A-CAA59AF204E8}"/>
              </a:ext>
            </a:extLst>
          </p:cNvPr>
          <p:cNvSpPr/>
          <p:nvPr/>
        </p:nvSpPr>
        <p:spPr>
          <a:xfrm>
            <a:off x="5124131" y="810165"/>
            <a:ext cx="1313411" cy="36576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5" name="Rectangle 4">
            <a:extLst>
              <a:ext uri="{FF2B5EF4-FFF2-40B4-BE49-F238E27FC236}">
                <a16:creationId xmlns:a16="http://schemas.microsoft.com/office/drawing/2014/main" id="{E1B1C175-B6C4-41E1-941E-6F26521D9586}"/>
              </a:ext>
            </a:extLst>
          </p:cNvPr>
          <p:cNvSpPr/>
          <p:nvPr/>
        </p:nvSpPr>
        <p:spPr>
          <a:xfrm>
            <a:off x="6437542" y="810165"/>
            <a:ext cx="1313411" cy="36576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Time0</a:t>
            </a:r>
          </a:p>
        </p:txBody>
      </p:sp>
      <p:sp>
        <p:nvSpPr>
          <p:cNvPr id="6" name="Rectangle 5">
            <a:extLst>
              <a:ext uri="{FF2B5EF4-FFF2-40B4-BE49-F238E27FC236}">
                <a16:creationId xmlns:a16="http://schemas.microsoft.com/office/drawing/2014/main" id="{82164467-0DB2-4381-8FF4-DB51073B7C33}"/>
              </a:ext>
            </a:extLst>
          </p:cNvPr>
          <p:cNvSpPr/>
          <p:nvPr/>
        </p:nvSpPr>
        <p:spPr>
          <a:xfrm>
            <a:off x="3810720" y="1175925"/>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7" name="Rectangle 6">
            <a:extLst>
              <a:ext uri="{FF2B5EF4-FFF2-40B4-BE49-F238E27FC236}">
                <a16:creationId xmlns:a16="http://schemas.microsoft.com/office/drawing/2014/main" id="{817A305E-CDD5-4904-ADC8-DFA6CDD9342A}"/>
              </a:ext>
            </a:extLst>
          </p:cNvPr>
          <p:cNvSpPr/>
          <p:nvPr/>
        </p:nvSpPr>
        <p:spPr>
          <a:xfrm>
            <a:off x="5124131" y="1175925"/>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8" name="Rectangle 7">
            <a:extLst>
              <a:ext uri="{FF2B5EF4-FFF2-40B4-BE49-F238E27FC236}">
                <a16:creationId xmlns:a16="http://schemas.microsoft.com/office/drawing/2014/main" id="{08ADCD1D-1D2F-4687-828C-422BECEA1784}"/>
              </a:ext>
            </a:extLst>
          </p:cNvPr>
          <p:cNvSpPr/>
          <p:nvPr/>
        </p:nvSpPr>
        <p:spPr>
          <a:xfrm>
            <a:off x="6437542" y="1175925"/>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Time1</a:t>
            </a:r>
          </a:p>
        </p:txBody>
      </p:sp>
      <p:sp>
        <p:nvSpPr>
          <p:cNvPr id="9" name="Rectangle 8">
            <a:extLst>
              <a:ext uri="{FF2B5EF4-FFF2-40B4-BE49-F238E27FC236}">
                <a16:creationId xmlns:a16="http://schemas.microsoft.com/office/drawing/2014/main" id="{D7684031-9B5E-4817-B3F7-C03CB1EF4AE1}"/>
              </a:ext>
            </a:extLst>
          </p:cNvPr>
          <p:cNvSpPr/>
          <p:nvPr/>
        </p:nvSpPr>
        <p:spPr>
          <a:xfrm>
            <a:off x="3810720" y="1907445"/>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10" name="Rectangle 9">
            <a:extLst>
              <a:ext uri="{FF2B5EF4-FFF2-40B4-BE49-F238E27FC236}">
                <a16:creationId xmlns:a16="http://schemas.microsoft.com/office/drawing/2014/main" id="{DC893B80-DD1A-4044-A2D6-44DC9BFD024A}"/>
              </a:ext>
            </a:extLst>
          </p:cNvPr>
          <p:cNvSpPr/>
          <p:nvPr/>
        </p:nvSpPr>
        <p:spPr>
          <a:xfrm>
            <a:off x="5124131" y="1907445"/>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Goat</a:t>
            </a:r>
          </a:p>
        </p:txBody>
      </p:sp>
      <p:sp>
        <p:nvSpPr>
          <p:cNvPr id="11" name="Rectangle 10">
            <a:extLst>
              <a:ext uri="{FF2B5EF4-FFF2-40B4-BE49-F238E27FC236}">
                <a16:creationId xmlns:a16="http://schemas.microsoft.com/office/drawing/2014/main" id="{3B94605C-2AE9-4C58-BE0F-E34F11E897C8}"/>
              </a:ext>
            </a:extLst>
          </p:cNvPr>
          <p:cNvSpPr/>
          <p:nvPr/>
        </p:nvSpPr>
        <p:spPr>
          <a:xfrm>
            <a:off x="6437542" y="1907445"/>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Time0</a:t>
            </a:r>
          </a:p>
        </p:txBody>
      </p:sp>
      <p:sp>
        <p:nvSpPr>
          <p:cNvPr id="12" name="TextBox 11">
            <a:extLst>
              <a:ext uri="{FF2B5EF4-FFF2-40B4-BE49-F238E27FC236}">
                <a16:creationId xmlns:a16="http://schemas.microsoft.com/office/drawing/2014/main" id="{F6A8CA83-72C7-469E-8BAD-654015E20A8B}"/>
              </a:ext>
            </a:extLst>
          </p:cNvPr>
          <p:cNvSpPr txBox="1"/>
          <p:nvPr/>
        </p:nvSpPr>
        <p:spPr>
          <a:xfrm>
            <a:off x="5403253" y="1266059"/>
            <a:ext cx="805029" cy="707886"/>
          </a:xfrm>
          <a:prstGeom prst="rect">
            <a:avLst/>
          </a:prstGeom>
          <a:noFill/>
        </p:spPr>
        <p:txBody>
          <a:bodyPr wrap="none" rtlCol="0">
            <a:spAutoFit/>
          </a:bodyPr>
          <a:lstStyle/>
          <a:p>
            <a:r>
              <a:rPr lang="en-US" sz="4000"/>
              <a:t>. . .</a:t>
            </a:r>
          </a:p>
        </p:txBody>
      </p:sp>
      <p:sp>
        <p:nvSpPr>
          <p:cNvPr id="13" name="Rectangle 12">
            <a:extLst>
              <a:ext uri="{FF2B5EF4-FFF2-40B4-BE49-F238E27FC236}">
                <a16:creationId xmlns:a16="http://schemas.microsoft.com/office/drawing/2014/main" id="{F1705034-957C-400B-B203-B8C380742A87}"/>
              </a:ext>
            </a:extLst>
          </p:cNvPr>
          <p:cNvSpPr/>
          <p:nvPr/>
        </p:nvSpPr>
        <p:spPr>
          <a:xfrm>
            <a:off x="3810720" y="2273205"/>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14" name="Rectangle 13">
            <a:extLst>
              <a:ext uri="{FF2B5EF4-FFF2-40B4-BE49-F238E27FC236}">
                <a16:creationId xmlns:a16="http://schemas.microsoft.com/office/drawing/2014/main" id="{336E6402-19BD-43CB-BA38-DE0DAFFAAB58}"/>
              </a:ext>
            </a:extLst>
          </p:cNvPr>
          <p:cNvSpPr/>
          <p:nvPr/>
        </p:nvSpPr>
        <p:spPr>
          <a:xfrm>
            <a:off x="5124131" y="2273205"/>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Goat</a:t>
            </a:r>
          </a:p>
        </p:txBody>
      </p:sp>
      <p:sp>
        <p:nvSpPr>
          <p:cNvPr id="15" name="Rectangle 14">
            <a:extLst>
              <a:ext uri="{FF2B5EF4-FFF2-40B4-BE49-F238E27FC236}">
                <a16:creationId xmlns:a16="http://schemas.microsoft.com/office/drawing/2014/main" id="{DE5748A4-38E7-4490-9041-574D17DD2206}"/>
              </a:ext>
            </a:extLst>
          </p:cNvPr>
          <p:cNvSpPr/>
          <p:nvPr/>
        </p:nvSpPr>
        <p:spPr>
          <a:xfrm>
            <a:off x="6437542" y="2273205"/>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Time1</a:t>
            </a:r>
          </a:p>
        </p:txBody>
      </p:sp>
      <p:sp>
        <p:nvSpPr>
          <p:cNvPr id="16" name="TextBox 15">
            <a:extLst>
              <a:ext uri="{FF2B5EF4-FFF2-40B4-BE49-F238E27FC236}">
                <a16:creationId xmlns:a16="http://schemas.microsoft.com/office/drawing/2014/main" id="{50F95A24-27C3-4AD6-B6A5-DB015A153137}"/>
              </a:ext>
            </a:extLst>
          </p:cNvPr>
          <p:cNvSpPr txBox="1"/>
          <p:nvPr/>
        </p:nvSpPr>
        <p:spPr>
          <a:xfrm>
            <a:off x="5403253" y="2339705"/>
            <a:ext cx="805029" cy="707886"/>
          </a:xfrm>
          <a:prstGeom prst="rect">
            <a:avLst/>
          </a:prstGeom>
          <a:noFill/>
        </p:spPr>
        <p:txBody>
          <a:bodyPr wrap="none" rtlCol="0">
            <a:spAutoFit/>
          </a:bodyPr>
          <a:lstStyle/>
          <a:p>
            <a:r>
              <a:rPr lang="en-US" sz="4000"/>
              <a:t>. . .</a:t>
            </a:r>
          </a:p>
        </p:txBody>
      </p:sp>
      <p:sp>
        <p:nvSpPr>
          <p:cNvPr id="17" name="Rectangle 16">
            <a:extLst>
              <a:ext uri="{FF2B5EF4-FFF2-40B4-BE49-F238E27FC236}">
                <a16:creationId xmlns:a16="http://schemas.microsoft.com/office/drawing/2014/main" id="{1B99D99D-F367-487A-A21E-58DF9AF2D5AA}"/>
              </a:ext>
            </a:extLst>
          </p:cNvPr>
          <p:cNvSpPr/>
          <p:nvPr/>
        </p:nvSpPr>
        <p:spPr>
          <a:xfrm>
            <a:off x="3810720" y="3019147"/>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18" name="Rectangle 17">
            <a:extLst>
              <a:ext uri="{FF2B5EF4-FFF2-40B4-BE49-F238E27FC236}">
                <a16:creationId xmlns:a16="http://schemas.microsoft.com/office/drawing/2014/main" id="{B5BE1B57-4347-453E-B90E-717E03CB686E}"/>
              </a:ext>
            </a:extLst>
          </p:cNvPr>
          <p:cNvSpPr/>
          <p:nvPr/>
        </p:nvSpPr>
        <p:spPr>
          <a:xfrm>
            <a:off x="5124131" y="3019147"/>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Wolf</a:t>
            </a:r>
          </a:p>
        </p:txBody>
      </p:sp>
      <p:sp>
        <p:nvSpPr>
          <p:cNvPr id="19" name="Rectangle 18">
            <a:extLst>
              <a:ext uri="{FF2B5EF4-FFF2-40B4-BE49-F238E27FC236}">
                <a16:creationId xmlns:a16="http://schemas.microsoft.com/office/drawing/2014/main" id="{302E0670-6EE5-4DE3-87C6-1140A75DAC72}"/>
              </a:ext>
            </a:extLst>
          </p:cNvPr>
          <p:cNvSpPr/>
          <p:nvPr/>
        </p:nvSpPr>
        <p:spPr>
          <a:xfrm>
            <a:off x="6437542" y="3019147"/>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Time0</a:t>
            </a:r>
          </a:p>
        </p:txBody>
      </p:sp>
      <p:sp>
        <p:nvSpPr>
          <p:cNvPr id="20" name="Rectangle 19">
            <a:extLst>
              <a:ext uri="{FF2B5EF4-FFF2-40B4-BE49-F238E27FC236}">
                <a16:creationId xmlns:a16="http://schemas.microsoft.com/office/drawing/2014/main" id="{F29589BE-3879-4764-892F-87FBF5E1541E}"/>
              </a:ext>
            </a:extLst>
          </p:cNvPr>
          <p:cNvSpPr/>
          <p:nvPr/>
        </p:nvSpPr>
        <p:spPr>
          <a:xfrm>
            <a:off x="3810720" y="3384907"/>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21" name="Rectangle 20">
            <a:extLst>
              <a:ext uri="{FF2B5EF4-FFF2-40B4-BE49-F238E27FC236}">
                <a16:creationId xmlns:a16="http://schemas.microsoft.com/office/drawing/2014/main" id="{E0E0E51A-6D65-4295-9D31-DC813A0455AD}"/>
              </a:ext>
            </a:extLst>
          </p:cNvPr>
          <p:cNvSpPr/>
          <p:nvPr/>
        </p:nvSpPr>
        <p:spPr>
          <a:xfrm>
            <a:off x="5124131" y="3384907"/>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Wolf</a:t>
            </a:r>
          </a:p>
        </p:txBody>
      </p:sp>
      <p:sp>
        <p:nvSpPr>
          <p:cNvPr id="22" name="Rectangle 21">
            <a:extLst>
              <a:ext uri="{FF2B5EF4-FFF2-40B4-BE49-F238E27FC236}">
                <a16:creationId xmlns:a16="http://schemas.microsoft.com/office/drawing/2014/main" id="{B73CAAE9-8929-47A4-AC4E-A0C73ACABC4E}"/>
              </a:ext>
            </a:extLst>
          </p:cNvPr>
          <p:cNvSpPr/>
          <p:nvPr/>
        </p:nvSpPr>
        <p:spPr>
          <a:xfrm>
            <a:off x="6437542" y="3384907"/>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Time1</a:t>
            </a:r>
          </a:p>
        </p:txBody>
      </p:sp>
      <p:sp>
        <p:nvSpPr>
          <p:cNvPr id="23" name="TextBox 22">
            <a:extLst>
              <a:ext uri="{FF2B5EF4-FFF2-40B4-BE49-F238E27FC236}">
                <a16:creationId xmlns:a16="http://schemas.microsoft.com/office/drawing/2014/main" id="{04B43A47-6340-4E89-BBDA-2DEB93880C19}"/>
              </a:ext>
            </a:extLst>
          </p:cNvPr>
          <p:cNvSpPr txBox="1"/>
          <p:nvPr/>
        </p:nvSpPr>
        <p:spPr>
          <a:xfrm>
            <a:off x="5403253" y="3451407"/>
            <a:ext cx="805029" cy="707886"/>
          </a:xfrm>
          <a:prstGeom prst="rect">
            <a:avLst/>
          </a:prstGeom>
          <a:noFill/>
        </p:spPr>
        <p:txBody>
          <a:bodyPr wrap="none" rtlCol="0">
            <a:spAutoFit/>
          </a:bodyPr>
          <a:lstStyle/>
          <a:p>
            <a:r>
              <a:rPr lang="en-US" sz="4000"/>
              <a:t>. . .</a:t>
            </a:r>
          </a:p>
        </p:txBody>
      </p:sp>
      <p:sp>
        <p:nvSpPr>
          <p:cNvPr id="24" name="Rectangle 23">
            <a:extLst>
              <a:ext uri="{FF2B5EF4-FFF2-40B4-BE49-F238E27FC236}">
                <a16:creationId xmlns:a16="http://schemas.microsoft.com/office/drawing/2014/main" id="{154931DE-6550-4989-AF58-21A9542A6F0D}"/>
              </a:ext>
            </a:extLst>
          </p:cNvPr>
          <p:cNvSpPr/>
          <p:nvPr/>
        </p:nvSpPr>
        <p:spPr>
          <a:xfrm>
            <a:off x="3810720" y="4159293"/>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25" name="Rectangle 24">
            <a:extLst>
              <a:ext uri="{FF2B5EF4-FFF2-40B4-BE49-F238E27FC236}">
                <a16:creationId xmlns:a16="http://schemas.microsoft.com/office/drawing/2014/main" id="{2C77250C-548E-492F-A877-80CA5D650AAE}"/>
              </a:ext>
            </a:extLst>
          </p:cNvPr>
          <p:cNvSpPr/>
          <p:nvPr/>
        </p:nvSpPr>
        <p:spPr>
          <a:xfrm>
            <a:off x="5124131" y="4159293"/>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Cabbage</a:t>
            </a:r>
          </a:p>
        </p:txBody>
      </p:sp>
      <p:sp>
        <p:nvSpPr>
          <p:cNvPr id="26" name="Rectangle 25">
            <a:extLst>
              <a:ext uri="{FF2B5EF4-FFF2-40B4-BE49-F238E27FC236}">
                <a16:creationId xmlns:a16="http://schemas.microsoft.com/office/drawing/2014/main" id="{32F73C19-343D-4FA2-9CF3-8EE252F72E1F}"/>
              </a:ext>
            </a:extLst>
          </p:cNvPr>
          <p:cNvSpPr/>
          <p:nvPr/>
        </p:nvSpPr>
        <p:spPr>
          <a:xfrm>
            <a:off x="6437542" y="4159293"/>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Time0</a:t>
            </a:r>
          </a:p>
        </p:txBody>
      </p:sp>
      <p:sp>
        <p:nvSpPr>
          <p:cNvPr id="27" name="Rectangle 26">
            <a:extLst>
              <a:ext uri="{FF2B5EF4-FFF2-40B4-BE49-F238E27FC236}">
                <a16:creationId xmlns:a16="http://schemas.microsoft.com/office/drawing/2014/main" id="{29576884-47CA-4E68-AE2F-3A557EA76AE6}"/>
              </a:ext>
            </a:extLst>
          </p:cNvPr>
          <p:cNvSpPr/>
          <p:nvPr/>
        </p:nvSpPr>
        <p:spPr>
          <a:xfrm>
            <a:off x="3810720" y="4525053"/>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28" name="Rectangle 27">
            <a:extLst>
              <a:ext uri="{FF2B5EF4-FFF2-40B4-BE49-F238E27FC236}">
                <a16:creationId xmlns:a16="http://schemas.microsoft.com/office/drawing/2014/main" id="{47942A17-97BE-4C48-8343-F2D6F7E8A8BF}"/>
              </a:ext>
            </a:extLst>
          </p:cNvPr>
          <p:cNvSpPr/>
          <p:nvPr/>
        </p:nvSpPr>
        <p:spPr>
          <a:xfrm>
            <a:off x="5124131" y="4525053"/>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Cabbage</a:t>
            </a:r>
          </a:p>
        </p:txBody>
      </p:sp>
      <p:sp>
        <p:nvSpPr>
          <p:cNvPr id="29" name="Rectangle 28">
            <a:extLst>
              <a:ext uri="{FF2B5EF4-FFF2-40B4-BE49-F238E27FC236}">
                <a16:creationId xmlns:a16="http://schemas.microsoft.com/office/drawing/2014/main" id="{04100089-85A5-4CDD-A8E6-96BC23BC4B3E}"/>
              </a:ext>
            </a:extLst>
          </p:cNvPr>
          <p:cNvSpPr/>
          <p:nvPr/>
        </p:nvSpPr>
        <p:spPr>
          <a:xfrm>
            <a:off x="6437542" y="4525053"/>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Time1</a:t>
            </a:r>
          </a:p>
        </p:txBody>
      </p:sp>
      <p:sp>
        <p:nvSpPr>
          <p:cNvPr id="30" name="TextBox 29">
            <a:extLst>
              <a:ext uri="{FF2B5EF4-FFF2-40B4-BE49-F238E27FC236}">
                <a16:creationId xmlns:a16="http://schemas.microsoft.com/office/drawing/2014/main" id="{9CB60FFE-1ADC-4036-819D-40DEEB4AE035}"/>
              </a:ext>
            </a:extLst>
          </p:cNvPr>
          <p:cNvSpPr txBox="1"/>
          <p:nvPr/>
        </p:nvSpPr>
        <p:spPr>
          <a:xfrm>
            <a:off x="5403253" y="4591553"/>
            <a:ext cx="805029" cy="707886"/>
          </a:xfrm>
          <a:prstGeom prst="rect">
            <a:avLst/>
          </a:prstGeom>
          <a:noFill/>
        </p:spPr>
        <p:txBody>
          <a:bodyPr wrap="none" rtlCol="0">
            <a:spAutoFit/>
          </a:bodyPr>
          <a:lstStyle/>
          <a:p>
            <a:r>
              <a:rPr lang="en-US" sz="4000"/>
              <a:t>. . .</a:t>
            </a:r>
          </a:p>
        </p:txBody>
      </p:sp>
      <p:sp>
        <p:nvSpPr>
          <p:cNvPr id="31" name="Rectangle 30">
            <a:extLst>
              <a:ext uri="{FF2B5EF4-FFF2-40B4-BE49-F238E27FC236}">
                <a16:creationId xmlns:a16="http://schemas.microsoft.com/office/drawing/2014/main" id="{B2568F11-6355-4269-92C0-804D85928BB7}"/>
              </a:ext>
            </a:extLst>
          </p:cNvPr>
          <p:cNvSpPr/>
          <p:nvPr/>
        </p:nvSpPr>
        <p:spPr>
          <a:xfrm>
            <a:off x="3810720" y="5282815"/>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32" name="Rectangle 31">
            <a:extLst>
              <a:ext uri="{FF2B5EF4-FFF2-40B4-BE49-F238E27FC236}">
                <a16:creationId xmlns:a16="http://schemas.microsoft.com/office/drawing/2014/main" id="{1F89C264-82E7-431D-80E5-E26991F77D3E}"/>
              </a:ext>
            </a:extLst>
          </p:cNvPr>
          <p:cNvSpPr/>
          <p:nvPr/>
        </p:nvSpPr>
        <p:spPr>
          <a:xfrm>
            <a:off x="5124131" y="5282815"/>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33" name="Rectangle 32">
            <a:extLst>
              <a:ext uri="{FF2B5EF4-FFF2-40B4-BE49-F238E27FC236}">
                <a16:creationId xmlns:a16="http://schemas.microsoft.com/office/drawing/2014/main" id="{4628EC36-7620-40F0-8423-C034C3513643}"/>
              </a:ext>
            </a:extLst>
          </p:cNvPr>
          <p:cNvSpPr/>
          <p:nvPr/>
        </p:nvSpPr>
        <p:spPr>
          <a:xfrm>
            <a:off x="6437542" y="5282815"/>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Time0</a:t>
            </a:r>
          </a:p>
        </p:txBody>
      </p:sp>
      <p:sp>
        <p:nvSpPr>
          <p:cNvPr id="34" name="Rectangle 33">
            <a:extLst>
              <a:ext uri="{FF2B5EF4-FFF2-40B4-BE49-F238E27FC236}">
                <a16:creationId xmlns:a16="http://schemas.microsoft.com/office/drawing/2014/main" id="{2A600408-654E-402D-B435-F71DDE998932}"/>
              </a:ext>
            </a:extLst>
          </p:cNvPr>
          <p:cNvSpPr/>
          <p:nvPr/>
        </p:nvSpPr>
        <p:spPr>
          <a:xfrm>
            <a:off x="3810720" y="5648575"/>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35" name="Rectangle 34">
            <a:extLst>
              <a:ext uri="{FF2B5EF4-FFF2-40B4-BE49-F238E27FC236}">
                <a16:creationId xmlns:a16="http://schemas.microsoft.com/office/drawing/2014/main" id="{7BF8C242-6C22-474F-9141-0628CC1741C9}"/>
              </a:ext>
            </a:extLst>
          </p:cNvPr>
          <p:cNvSpPr/>
          <p:nvPr/>
        </p:nvSpPr>
        <p:spPr>
          <a:xfrm>
            <a:off x="5124131" y="5648575"/>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36" name="Rectangle 35">
            <a:extLst>
              <a:ext uri="{FF2B5EF4-FFF2-40B4-BE49-F238E27FC236}">
                <a16:creationId xmlns:a16="http://schemas.microsoft.com/office/drawing/2014/main" id="{446E3ADE-0F68-4C64-BC16-FF6734C1C20F}"/>
              </a:ext>
            </a:extLst>
          </p:cNvPr>
          <p:cNvSpPr/>
          <p:nvPr/>
        </p:nvSpPr>
        <p:spPr>
          <a:xfrm>
            <a:off x="6437542" y="5648575"/>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Time1</a:t>
            </a:r>
          </a:p>
        </p:txBody>
      </p:sp>
      <p:sp>
        <p:nvSpPr>
          <p:cNvPr id="37" name="TextBox 36">
            <a:extLst>
              <a:ext uri="{FF2B5EF4-FFF2-40B4-BE49-F238E27FC236}">
                <a16:creationId xmlns:a16="http://schemas.microsoft.com/office/drawing/2014/main" id="{4200AA6D-16F1-4810-BCF5-484EEFCFE850}"/>
              </a:ext>
            </a:extLst>
          </p:cNvPr>
          <p:cNvSpPr txBox="1"/>
          <p:nvPr/>
        </p:nvSpPr>
        <p:spPr>
          <a:xfrm>
            <a:off x="5403253" y="5738709"/>
            <a:ext cx="805029" cy="707886"/>
          </a:xfrm>
          <a:prstGeom prst="rect">
            <a:avLst/>
          </a:prstGeom>
          <a:noFill/>
        </p:spPr>
        <p:txBody>
          <a:bodyPr wrap="none" rtlCol="0">
            <a:spAutoFit/>
          </a:bodyPr>
          <a:lstStyle/>
          <a:p>
            <a:r>
              <a:rPr lang="en-US" sz="4000"/>
              <a:t>. . .</a:t>
            </a:r>
          </a:p>
        </p:txBody>
      </p:sp>
      <p:sp>
        <p:nvSpPr>
          <p:cNvPr id="38" name="TextBox 37">
            <a:extLst>
              <a:ext uri="{FF2B5EF4-FFF2-40B4-BE49-F238E27FC236}">
                <a16:creationId xmlns:a16="http://schemas.microsoft.com/office/drawing/2014/main" id="{27EBD56F-230A-4992-9C82-B1BFEF73C420}"/>
              </a:ext>
            </a:extLst>
          </p:cNvPr>
          <p:cNvSpPr txBox="1"/>
          <p:nvPr/>
        </p:nvSpPr>
        <p:spPr>
          <a:xfrm>
            <a:off x="5357482" y="327409"/>
            <a:ext cx="859531" cy="461665"/>
          </a:xfrm>
          <a:prstGeom prst="rect">
            <a:avLst/>
          </a:prstGeom>
          <a:noFill/>
        </p:spPr>
        <p:txBody>
          <a:bodyPr wrap="none" rtlCol="0">
            <a:spAutoFit/>
          </a:bodyPr>
          <a:lstStyle/>
          <a:p>
            <a:r>
              <a:rPr lang="en-US" sz="2400" b="1"/>
              <a:t>side1</a:t>
            </a:r>
          </a:p>
        </p:txBody>
      </p:sp>
      <p:cxnSp>
        <p:nvCxnSpPr>
          <p:cNvPr id="39" name="Straight Connector 38">
            <a:extLst>
              <a:ext uri="{FF2B5EF4-FFF2-40B4-BE49-F238E27FC236}">
                <a16:creationId xmlns:a16="http://schemas.microsoft.com/office/drawing/2014/main" id="{4651C2FD-5DCC-4768-992F-7E5E3CBFF7D2}"/>
              </a:ext>
            </a:extLst>
          </p:cNvPr>
          <p:cNvCxnSpPr/>
          <p:nvPr/>
        </p:nvCxnSpPr>
        <p:spPr>
          <a:xfrm>
            <a:off x="3810720" y="838949"/>
            <a:ext cx="0" cy="56575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4B3CCE7-6E69-4107-8499-C5F1781765A3}"/>
              </a:ext>
            </a:extLst>
          </p:cNvPr>
          <p:cNvCxnSpPr/>
          <p:nvPr/>
        </p:nvCxnSpPr>
        <p:spPr>
          <a:xfrm>
            <a:off x="7750953" y="826790"/>
            <a:ext cx="0" cy="56575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06C4EFE-AD02-4464-851E-77568DF2A9C6}"/>
              </a:ext>
            </a:extLst>
          </p:cNvPr>
          <p:cNvSpPr/>
          <p:nvPr/>
        </p:nvSpPr>
        <p:spPr>
          <a:xfrm>
            <a:off x="7963587" y="831256"/>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44" name="Rectangle 43">
            <a:extLst>
              <a:ext uri="{FF2B5EF4-FFF2-40B4-BE49-F238E27FC236}">
                <a16:creationId xmlns:a16="http://schemas.microsoft.com/office/drawing/2014/main" id="{52D4EC2C-F859-4C8F-9F54-E0060F4369DB}"/>
              </a:ext>
            </a:extLst>
          </p:cNvPr>
          <p:cNvSpPr/>
          <p:nvPr/>
        </p:nvSpPr>
        <p:spPr>
          <a:xfrm>
            <a:off x="9276998" y="831256"/>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45" name="Rectangle 44">
            <a:extLst>
              <a:ext uri="{FF2B5EF4-FFF2-40B4-BE49-F238E27FC236}">
                <a16:creationId xmlns:a16="http://schemas.microsoft.com/office/drawing/2014/main" id="{8902D7B5-738E-4061-BDBC-AADF415EB1FA}"/>
              </a:ext>
            </a:extLst>
          </p:cNvPr>
          <p:cNvSpPr/>
          <p:nvPr/>
        </p:nvSpPr>
        <p:spPr>
          <a:xfrm>
            <a:off x="10590409" y="831256"/>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Time0</a:t>
            </a:r>
          </a:p>
        </p:txBody>
      </p:sp>
      <p:sp>
        <p:nvSpPr>
          <p:cNvPr id="46" name="Rectangle 45">
            <a:extLst>
              <a:ext uri="{FF2B5EF4-FFF2-40B4-BE49-F238E27FC236}">
                <a16:creationId xmlns:a16="http://schemas.microsoft.com/office/drawing/2014/main" id="{0E79B3B0-B24F-4A69-84F5-CFB35718BCD4}"/>
              </a:ext>
            </a:extLst>
          </p:cNvPr>
          <p:cNvSpPr/>
          <p:nvPr/>
        </p:nvSpPr>
        <p:spPr>
          <a:xfrm>
            <a:off x="7963587" y="1197016"/>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47" name="Rectangle 46">
            <a:extLst>
              <a:ext uri="{FF2B5EF4-FFF2-40B4-BE49-F238E27FC236}">
                <a16:creationId xmlns:a16="http://schemas.microsoft.com/office/drawing/2014/main" id="{43126044-0596-4E95-A1D7-11A07F756F21}"/>
              </a:ext>
            </a:extLst>
          </p:cNvPr>
          <p:cNvSpPr/>
          <p:nvPr/>
        </p:nvSpPr>
        <p:spPr>
          <a:xfrm>
            <a:off x="9276998" y="1197016"/>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48" name="Rectangle 47">
            <a:extLst>
              <a:ext uri="{FF2B5EF4-FFF2-40B4-BE49-F238E27FC236}">
                <a16:creationId xmlns:a16="http://schemas.microsoft.com/office/drawing/2014/main" id="{B1CCA024-9281-4F30-A888-C0135E5E8E67}"/>
              </a:ext>
            </a:extLst>
          </p:cNvPr>
          <p:cNvSpPr/>
          <p:nvPr/>
        </p:nvSpPr>
        <p:spPr>
          <a:xfrm>
            <a:off x="10590409" y="1197016"/>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Time1</a:t>
            </a:r>
          </a:p>
        </p:txBody>
      </p:sp>
      <p:sp>
        <p:nvSpPr>
          <p:cNvPr id="49" name="Rectangle 48">
            <a:extLst>
              <a:ext uri="{FF2B5EF4-FFF2-40B4-BE49-F238E27FC236}">
                <a16:creationId xmlns:a16="http://schemas.microsoft.com/office/drawing/2014/main" id="{E0EF0CF0-C615-4C03-AC78-1B65548E13D7}"/>
              </a:ext>
            </a:extLst>
          </p:cNvPr>
          <p:cNvSpPr/>
          <p:nvPr/>
        </p:nvSpPr>
        <p:spPr>
          <a:xfrm>
            <a:off x="7963587" y="1928536"/>
            <a:ext cx="1313411" cy="36576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50" name="Rectangle 49">
            <a:extLst>
              <a:ext uri="{FF2B5EF4-FFF2-40B4-BE49-F238E27FC236}">
                <a16:creationId xmlns:a16="http://schemas.microsoft.com/office/drawing/2014/main" id="{416C3D59-DCA3-424B-816D-9B3A60249681}"/>
              </a:ext>
            </a:extLst>
          </p:cNvPr>
          <p:cNvSpPr/>
          <p:nvPr/>
        </p:nvSpPr>
        <p:spPr>
          <a:xfrm>
            <a:off x="9276998" y="1928536"/>
            <a:ext cx="1313411" cy="36576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Goat</a:t>
            </a:r>
          </a:p>
        </p:txBody>
      </p:sp>
      <p:sp>
        <p:nvSpPr>
          <p:cNvPr id="51" name="Rectangle 50">
            <a:extLst>
              <a:ext uri="{FF2B5EF4-FFF2-40B4-BE49-F238E27FC236}">
                <a16:creationId xmlns:a16="http://schemas.microsoft.com/office/drawing/2014/main" id="{E230C425-05E4-4B75-9171-7B434419B377}"/>
              </a:ext>
            </a:extLst>
          </p:cNvPr>
          <p:cNvSpPr/>
          <p:nvPr/>
        </p:nvSpPr>
        <p:spPr>
          <a:xfrm>
            <a:off x="10590409" y="1928536"/>
            <a:ext cx="1313411" cy="36576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Time0</a:t>
            </a:r>
          </a:p>
        </p:txBody>
      </p:sp>
      <p:sp>
        <p:nvSpPr>
          <p:cNvPr id="52" name="TextBox 51">
            <a:extLst>
              <a:ext uri="{FF2B5EF4-FFF2-40B4-BE49-F238E27FC236}">
                <a16:creationId xmlns:a16="http://schemas.microsoft.com/office/drawing/2014/main" id="{6CCF9145-A594-40F8-ADB1-BB4E4C251DB8}"/>
              </a:ext>
            </a:extLst>
          </p:cNvPr>
          <p:cNvSpPr txBox="1"/>
          <p:nvPr/>
        </p:nvSpPr>
        <p:spPr>
          <a:xfrm>
            <a:off x="9556120" y="1287150"/>
            <a:ext cx="805029" cy="707886"/>
          </a:xfrm>
          <a:prstGeom prst="rect">
            <a:avLst/>
          </a:prstGeom>
          <a:noFill/>
        </p:spPr>
        <p:txBody>
          <a:bodyPr wrap="none" rtlCol="0">
            <a:spAutoFit/>
          </a:bodyPr>
          <a:lstStyle/>
          <a:p>
            <a:r>
              <a:rPr lang="en-US" sz="4000"/>
              <a:t>. . .</a:t>
            </a:r>
          </a:p>
        </p:txBody>
      </p:sp>
      <p:sp>
        <p:nvSpPr>
          <p:cNvPr id="53" name="Rectangle 52">
            <a:extLst>
              <a:ext uri="{FF2B5EF4-FFF2-40B4-BE49-F238E27FC236}">
                <a16:creationId xmlns:a16="http://schemas.microsoft.com/office/drawing/2014/main" id="{4B81625F-FA85-40C9-BFC7-0FB30A87D9E8}"/>
              </a:ext>
            </a:extLst>
          </p:cNvPr>
          <p:cNvSpPr/>
          <p:nvPr/>
        </p:nvSpPr>
        <p:spPr>
          <a:xfrm>
            <a:off x="7963587" y="2294296"/>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54" name="Rectangle 53">
            <a:extLst>
              <a:ext uri="{FF2B5EF4-FFF2-40B4-BE49-F238E27FC236}">
                <a16:creationId xmlns:a16="http://schemas.microsoft.com/office/drawing/2014/main" id="{3F69690A-A0EE-48BF-8D8A-0CF1FDD94B36}"/>
              </a:ext>
            </a:extLst>
          </p:cNvPr>
          <p:cNvSpPr/>
          <p:nvPr/>
        </p:nvSpPr>
        <p:spPr>
          <a:xfrm>
            <a:off x="9276998" y="2294296"/>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Goat</a:t>
            </a:r>
          </a:p>
        </p:txBody>
      </p:sp>
      <p:sp>
        <p:nvSpPr>
          <p:cNvPr id="55" name="Rectangle 54">
            <a:extLst>
              <a:ext uri="{FF2B5EF4-FFF2-40B4-BE49-F238E27FC236}">
                <a16:creationId xmlns:a16="http://schemas.microsoft.com/office/drawing/2014/main" id="{324AE761-DC81-4314-8CAD-D4185FB5722E}"/>
              </a:ext>
            </a:extLst>
          </p:cNvPr>
          <p:cNvSpPr/>
          <p:nvPr/>
        </p:nvSpPr>
        <p:spPr>
          <a:xfrm>
            <a:off x="10590409" y="2294296"/>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Time1</a:t>
            </a:r>
          </a:p>
        </p:txBody>
      </p:sp>
      <p:sp>
        <p:nvSpPr>
          <p:cNvPr id="56" name="TextBox 55">
            <a:extLst>
              <a:ext uri="{FF2B5EF4-FFF2-40B4-BE49-F238E27FC236}">
                <a16:creationId xmlns:a16="http://schemas.microsoft.com/office/drawing/2014/main" id="{21533751-44A6-4DF7-8D0D-2608EDF92EBE}"/>
              </a:ext>
            </a:extLst>
          </p:cNvPr>
          <p:cNvSpPr txBox="1"/>
          <p:nvPr/>
        </p:nvSpPr>
        <p:spPr>
          <a:xfrm>
            <a:off x="9556120" y="2360796"/>
            <a:ext cx="805029" cy="707886"/>
          </a:xfrm>
          <a:prstGeom prst="rect">
            <a:avLst/>
          </a:prstGeom>
          <a:noFill/>
        </p:spPr>
        <p:txBody>
          <a:bodyPr wrap="none" rtlCol="0">
            <a:spAutoFit/>
          </a:bodyPr>
          <a:lstStyle/>
          <a:p>
            <a:r>
              <a:rPr lang="en-US" sz="4000"/>
              <a:t>. . .</a:t>
            </a:r>
          </a:p>
        </p:txBody>
      </p:sp>
      <p:sp>
        <p:nvSpPr>
          <p:cNvPr id="57" name="Rectangle 56">
            <a:extLst>
              <a:ext uri="{FF2B5EF4-FFF2-40B4-BE49-F238E27FC236}">
                <a16:creationId xmlns:a16="http://schemas.microsoft.com/office/drawing/2014/main" id="{846C3E25-3CD8-43ED-9CF1-06C7B72979A3}"/>
              </a:ext>
            </a:extLst>
          </p:cNvPr>
          <p:cNvSpPr/>
          <p:nvPr/>
        </p:nvSpPr>
        <p:spPr>
          <a:xfrm>
            <a:off x="7963587" y="3040238"/>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58" name="Rectangle 57">
            <a:extLst>
              <a:ext uri="{FF2B5EF4-FFF2-40B4-BE49-F238E27FC236}">
                <a16:creationId xmlns:a16="http://schemas.microsoft.com/office/drawing/2014/main" id="{650C0109-F00E-47DD-938E-DB3073E796B1}"/>
              </a:ext>
            </a:extLst>
          </p:cNvPr>
          <p:cNvSpPr/>
          <p:nvPr/>
        </p:nvSpPr>
        <p:spPr>
          <a:xfrm>
            <a:off x="9276998" y="3040238"/>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Wolf</a:t>
            </a:r>
          </a:p>
        </p:txBody>
      </p:sp>
      <p:sp>
        <p:nvSpPr>
          <p:cNvPr id="59" name="Rectangle 58">
            <a:extLst>
              <a:ext uri="{FF2B5EF4-FFF2-40B4-BE49-F238E27FC236}">
                <a16:creationId xmlns:a16="http://schemas.microsoft.com/office/drawing/2014/main" id="{4033755A-CFB6-4446-877B-A9C7B41E8330}"/>
              </a:ext>
            </a:extLst>
          </p:cNvPr>
          <p:cNvSpPr/>
          <p:nvPr/>
        </p:nvSpPr>
        <p:spPr>
          <a:xfrm>
            <a:off x="10590409" y="3040238"/>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Time0</a:t>
            </a:r>
          </a:p>
        </p:txBody>
      </p:sp>
      <p:sp>
        <p:nvSpPr>
          <p:cNvPr id="60" name="Rectangle 59">
            <a:extLst>
              <a:ext uri="{FF2B5EF4-FFF2-40B4-BE49-F238E27FC236}">
                <a16:creationId xmlns:a16="http://schemas.microsoft.com/office/drawing/2014/main" id="{10BE8C52-6D57-48A5-A9AC-8EFBA239DFA3}"/>
              </a:ext>
            </a:extLst>
          </p:cNvPr>
          <p:cNvSpPr/>
          <p:nvPr/>
        </p:nvSpPr>
        <p:spPr>
          <a:xfrm>
            <a:off x="7963587" y="3405998"/>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61" name="Rectangle 60">
            <a:extLst>
              <a:ext uri="{FF2B5EF4-FFF2-40B4-BE49-F238E27FC236}">
                <a16:creationId xmlns:a16="http://schemas.microsoft.com/office/drawing/2014/main" id="{5FB21C5C-EF4E-4D52-B9E7-48FD3EF919D8}"/>
              </a:ext>
            </a:extLst>
          </p:cNvPr>
          <p:cNvSpPr/>
          <p:nvPr/>
        </p:nvSpPr>
        <p:spPr>
          <a:xfrm>
            <a:off x="9276998" y="3405998"/>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Wolf</a:t>
            </a:r>
          </a:p>
        </p:txBody>
      </p:sp>
      <p:sp>
        <p:nvSpPr>
          <p:cNvPr id="62" name="Rectangle 61">
            <a:extLst>
              <a:ext uri="{FF2B5EF4-FFF2-40B4-BE49-F238E27FC236}">
                <a16:creationId xmlns:a16="http://schemas.microsoft.com/office/drawing/2014/main" id="{FD35C031-4FED-4BE2-8C7F-0CFDC081FD3C}"/>
              </a:ext>
            </a:extLst>
          </p:cNvPr>
          <p:cNvSpPr/>
          <p:nvPr/>
        </p:nvSpPr>
        <p:spPr>
          <a:xfrm>
            <a:off x="10590409" y="3405998"/>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Time1</a:t>
            </a:r>
          </a:p>
        </p:txBody>
      </p:sp>
      <p:sp>
        <p:nvSpPr>
          <p:cNvPr id="63" name="TextBox 62">
            <a:extLst>
              <a:ext uri="{FF2B5EF4-FFF2-40B4-BE49-F238E27FC236}">
                <a16:creationId xmlns:a16="http://schemas.microsoft.com/office/drawing/2014/main" id="{CA1AB925-F167-41C7-BA26-D5D2A2988F39}"/>
              </a:ext>
            </a:extLst>
          </p:cNvPr>
          <p:cNvSpPr txBox="1"/>
          <p:nvPr/>
        </p:nvSpPr>
        <p:spPr>
          <a:xfrm>
            <a:off x="9556120" y="3472498"/>
            <a:ext cx="805029" cy="707886"/>
          </a:xfrm>
          <a:prstGeom prst="rect">
            <a:avLst/>
          </a:prstGeom>
          <a:noFill/>
        </p:spPr>
        <p:txBody>
          <a:bodyPr wrap="none" rtlCol="0">
            <a:spAutoFit/>
          </a:bodyPr>
          <a:lstStyle/>
          <a:p>
            <a:r>
              <a:rPr lang="en-US" sz="4000"/>
              <a:t>. . .</a:t>
            </a:r>
          </a:p>
        </p:txBody>
      </p:sp>
      <p:sp>
        <p:nvSpPr>
          <p:cNvPr id="64" name="Rectangle 63">
            <a:extLst>
              <a:ext uri="{FF2B5EF4-FFF2-40B4-BE49-F238E27FC236}">
                <a16:creationId xmlns:a16="http://schemas.microsoft.com/office/drawing/2014/main" id="{44194E36-F3EE-4F53-ABF0-5D38BF91D6B7}"/>
              </a:ext>
            </a:extLst>
          </p:cNvPr>
          <p:cNvSpPr/>
          <p:nvPr/>
        </p:nvSpPr>
        <p:spPr>
          <a:xfrm>
            <a:off x="7963587" y="4180384"/>
            <a:ext cx="1313411" cy="36576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65" name="Rectangle 64">
            <a:extLst>
              <a:ext uri="{FF2B5EF4-FFF2-40B4-BE49-F238E27FC236}">
                <a16:creationId xmlns:a16="http://schemas.microsoft.com/office/drawing/2014/main" id="{8389298A-3E26-40AF-B22E-CB5A64BAA76D}"/>
              </a:ext>
            </a:extLst>
          </p:cNvPr>
          <p:cNvSpPr/>
          <p:nvPr/>
        </p:nvSpPr>
        <p:spPr>
          <a:xfrm>
            <a:off x="9276998" y="4180384"/>
            <a:ext cx="1313411" cy="36576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Cabbage</a:t>
            </a:r>
          </a:p>
        </p:txBody>
      </p:sp>
      <p:sp>
        <p:nvSpPr>
          <p:cNvPr id="66" name="Rectangle 65">
            <a:extLst>
              <a:ext uri="{FF2B5EF4-FFF2-40B4-BE49-F238E27FC236}">
                <a16:creationId xmlns:a16="http://schemas.microsoft.com/office/drawing/2014/main" id="{74DECD92-6E88-48AA-8B7A-6C884E9EF72F}"/>
              </a:ext>
            </a:extLst>
          </p:cNvPr>
          <p:cNvSpPr/>
          <p:nvPr/>
        </p:nvSpPr>
        <p:spPr>
          <a:xfrm>
            <a:off x="10590409" y="4180384"/>
            <a:ext cx="1313411" cy="36576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Time0</a:t>
            </a:r>
          </a:p>
        </p:txBody>
      </p:sp>
      <p:sp>
        <p:nvSpPr>
          <p:cNvPr id="67" name="Rectangle 66">
            <a:extLst>
              <a:ext uri="{FF2B5EF4-FFF2-40B4-BE49-F238E27FC236}">
                <a16:creationId xmlns:a16="http://schemas.microsoft.com/office/drawing/2014/main" id="{BF59A9CB-E6B9-43EA-91E5-52AA0FA8228E}"/>
              </a:ext>
            </a:extLst>
          </p:cNvPr>
          <p:cNvSpPr/>
          <p:nvPr/>
        </p:nvSpPr>
        <p:spPr>
          <a:xfrm>
            <a:off x="7963587" y="4546144"/>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River0</a:t>
            </a:r>
          </a:p>
        </p:txBody>
      </p:sp>
      <p:sp>
        <p:nvSpPr>
          <p:cNvPr id="68" name="Rectangle 67">
            <a:extLst>
              <a:ext uri="{FF2B5EF4-FFF2-40B4-BE49-F238E27FC236}">
                <a16:creationId xmlns:a16="http://schemas.microsoft.com/office/drawing/2014/main" id="{99D54E88-17C0-4407-87CF-317BE0B695BC}"/>
              </a:ext>
            </a:extLst>
          </p:cNvPr>
          <p:cNvSpPr/>
          <p:nvPr/>
        </p:nvSpPr>
        <p:spPr>
          <a:xfrm>
            <a:off x="9276998" y="4546144"/>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Cabbage</a:t>
            </a:r>
          </a:p>
        </p:txBody>
      </p:sp>
      <p:sp>
        <p:nvSpPr>
          <p:cNvPr id="69" name="Rectangle 68">
            <a:extLst>
              <a:ext uri="{FF2B5EF4-FFF2-40B4-BE49-F238E27FC236}">
                <a16:creationId xmlns:a16="http://schemas.microsoft.com/office/drawing/2014/main" id="{70146212-DBBB-4710-98F0-0CCB72657701}"/>
              </a:ext>
            </a:extLst>
          </p:cNvPr>
          <p:cNvSpPr/>
          <p:nvPr/>
        </p:nvSpPr>
        <p:spPr>
          <a:xfrm>
            <a:off x="10590409" y="4546144"/>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Time1</a:t>
            </a:r>
          </a:p>
        </p:txBody>
      </p:sp>
      <p:sp>
        <p:nvSpPr>
          <p:cNvPr id="70" name="TextBox 69">
            <a:extLst>
              <a:ext uri="{FF2B5EF4-FFF2-40B4-BE49-F238E27FC236}">
                <a16:creationId xmlns:a16="http://schemas.microsoft.com/office/drawing/2014/main" id="{142F865A-BC62-4927-B0F7-53FBA7B5F18B}"/>
              </a:ext>
            </a:extLst>
          </p:cNvPr>
          <p:cNvSpPr txBox="1"/>
          <p:nvPr/>
        </p:nvSpPr>
        <p:spPr>
          <a:xfrm>
            <a:off x="9556120" y="4612644"/>
            <a:ext cx="805029" cy="707886"/>
          </a:xfrm>
          <a:prstGeom prst="rect">
            <a:avLst/>
          </a:prstGeom>
          <a:noFill/>
        </p:spPr>
        <p:txBody>
          <a:bodyPr wrap="none" rtlCol="0">
            <a:spAutoFit/>
          </a:bodyPr>
          <a:lstStyle/>
          <a:p>
            <a:r>
              <a:rPr lang="en-US" sz="4000"/>
              <a:t>. . .</a:t>
            </a:r>
          </a:p>
        </p:txBody>
      </p:sp>
      <p:sp>
        <p:nvSpPr>
          <p:cNvPr id="71" name="Rectangle 70">
            <a:extLst>
              <a:ext uri="{FF2B5EF4-FFF2-40B4-BE49-F238E27FC236}">
                <a16:creationId xmlns:a16="http://schemas.microsoft.com/office/drawing/2014/main" id="{38EEAD19-9CBC-47D3-969B-4D62431E0967}"/>
              </a:ext>
            </a:extLst>
          </p:cNvPr>
          <p:cNvSpPr/>
          <p:nvPr/>
        </p:nvSpPr>
        <p:spPr>
          <a:xfrm>
            <a:off x="7963587" y="5303906"/>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72" name="Rectangle 71">
            <a:extLst>
              <a:ext uri="{FF2B5EF4-FFF2-40B4-BE49-F238E27FC236}">
                <a16:creationId xmlns:a16="http://schemas.microsoft.com/office/drawing/2014/main" id="{C92AA15C-1FEB-4886-BBCE-665336BE4574}"/>
              </a:ext>
            </a:extLst>
          </p:cNvPr>
          <p:cNvSpPr/>
          <p:nvPr/>
        </p:nvSpPr>
        <p:spPr>
          <a:xfrm>
            <a:off x="9276998" y="5303906"/>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73" name="Rectangle 72">
            <a:extLst>
              <a:ext uri="{FF2B5EF4-FFF2-40B4-BE49-F238E27FC236}">
                <a16:creationId xmlns:a16="http://schemas.microsoft.com/office/drawing/2014/main" id="{3D37C50C-68EF-4DB6-B98F-9E5126A5B273}"/>
              </a:ext>
            </a:extLst>
          </p:cNvPr>
          <p:cNvSpPr/>
          <p:nvPr/>
        </p:nvSpPr>
        <p:spPr>
          <a:xfrm>
            <a:off x="10590409" y="5303906"/>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Time0</a:t>
            </a:r>
          </a:p>
        </p:txBody>
      </p:sp>
      <p:sp>
        <p:nvSpPr>
          <p:cNvPr id="74" name="Rectangle 73">
            <a:extLst>
              <a:ext uri="{FF2B5EF4-FFF2-40B4-BE49-F238E27FC236}">
                <a16:creationId xmlns:a16="http://schemas.microsoft.com/office/drawing/2014/main" id="{DF3FA358-9C8C-4CEB-8BF5-59057FFBE4F4}"/>
              </a:ext>
            </a:extLst>
          </p:cNvPr>
          <p:cNvSpPr/>
          <p:nvPr/>
        </p:nvSpPr>
        <p:spPr>
          <a:xfrm>
            <a:off x="7963587" y="5669666"/>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River1</a:t>
            </a:r>
          </a:p>
        </p:txBody>
      </p:sp>
      <p:sp>
        <p:nvSpPr>
          <p:cNvPr id="75" name="Rectangle 74">
            <a:extLst>
              <a:ext uri="{FF2B5EF4-FFF2-40B4-BE49-F238E27FC236}">
                <a16:creationId xmlns:a16="http://schemas.microsoft.com/office/drawing/2014/main" id="{A66891D1-E6CE-45BD-8CCC-C2CA27C84844}"/>
              </a:ext>
            </a:extLst>
          </p:cNvPr>
          <p:cNvSpPr/>
          <p:nvPr/>
        </p:nvSpPr>
        <p:spPr>
          <a:xfrm>
            <a:off x="9276998" y="5669666"/>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Farmer</a:t>
            </a:r>
          </a:p>
        </p:txBody>
      </p:sp>
      <p:sp>
        <p:nvSpPr>
          <p:cNvPr id="76" name="Rectangle 75">
            <a:extLst>
              <a:ext uri="{FF2B5EF4-FFF2-40B4-BE49-F238E27FC236}">
                <a16:creationId xmlns:a16="http://schemas.microsoft.com/office/drawing/2014/main" id="{B6D451FA-3915-450D-A3FF-1DED3EE19B42}"/>
              </a:ext>
            </a:extLst>
          </p:cNvPr>
          <p:cNvSpPr/>
          <p:nvPr/>
        </p:nvSpPr>
        <p:spPr>
          <a:xfrm>
            <a:off x="10590409" y="5669666"/>
            <a:ext cx="1313411"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Time1</a:t>
            </a:r>
          </a:p>
        </p:txBody>
      </p:sp>
      <p:sp>
        <p:nvSpPr>
          <p:cNvPr id="77" name="TextBox 76">
            <a:extLst>
              <a:ext uri="{FF2B5EF4-FFF2-40B4-BE49-F238E27FC236}">
                <a16:creationId xmlns:a16="http://schemas.microsoft.com/office/drawing/2014/main" id="{4D1BD6CD-F767-4784-BA8E-FB46B34498BD}"/>
              </a:ext>
            </a:extLst>
          </p:cNvPr>
          <p:cNvSpPr txBox="1"/>
          <p:nvPr/>
        </p:nvSpPr>
        <p:spPr>
          <a:xfrm>
            <a:off x="9556120" y="5759800"/>
            <a:ext cx="805029" cy="707886"/>
          </a:xfrm>
          <a:prstGeom prst="rect">
            <a:avLst/>
          </a:prstGeom>
          <a:noFill/>
        </p:spPr>
        <p:txBody>
          <a:bodyPr wrap="none" rtlCol="0">
            <a:spAutoFit/>
          </a:bodyPr>
          <a:lstStyle/>
          <a:p>
            <a:r>
              <a:rPr lang="en-US" sz="4000"/>
              <a:t>. . .</a:t>
            </a:r>
          </a:p>
        </p:txBody>
      </p:sp>
      <p:sp>
        <p:nvSpPr>
          <p:cNvPr id="78" name="TextBox 77">
            <a:extLst>
              <a:ext uri="{FF2B5EF4-FFF2-40B4-BE49-F238E27FC236}">
                <a16:creationId xmlns:a16="http://schemas.microsoft.com/office/drawing/2014/main" id="{6F91113F-AE5F-4B83-AF8A-055335BB3100}"/>
              </a:ext>
            </a:extLst>
          </p:cNvPr>
          <p:cNvSpPr txBox="1"/>
          <p:nvPr/>
        </p:nvSpPr>
        <p:spPr>
          <a:xfrm>
            <a:off x="9510349" y="348500"/>
            <a:ext cx="859531" cy="461665"/>
          </a:xfrm>
          <a:prstGeom prst="rect">
            <a:avLst/>
          </a:prstGeom>
          <a:noFill/>
        </p:spPr>
        <p:txBody>
          <a:bodyPr wrap="none" rtlCol="0">
            <a:spAutoFit/>
          </a:bodyPr>
          <a:lstStyle/>
          <a:p>
            <a:r>
              <a:rPr lang="en-US" sz="2400" b="1"/>
              <a:t>side2</a:t>
            </a:r>
          </a:p>
        </p:txBody>
      </p:sp>
      <p:cxnSp>
        <p:nvCxnSpPr>
          <p:cNvPr id="79" name="Straight Connector 78">
            <a:extLst>
              <a:ext uri="{FF2B5EF4-FFF2-40B4-BE49-F238E27FC236}">
                <a16:creationId xmlns:a16="http://schemas.microsoft.com/office/drawing/2014/main" id="{9F5E02AC-EA89-48E7-A9D0-B84EF2550A58}"/>
              </a:ext>
            </a:extLst>
          </p:cNvPr>
          <p:cNvCxnSpPr/>
          <p:nvPr/>
        </p:nvCxnSpPr>
        <p:spPr>
          <a:xfrm>
            <a:off x="7963587" y="843415"/>
            <a:ext cx="0" cy="56575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C55E0B2-8EEB-4170-B571-D498338B542D}"/>
              </a:ext>
            </a:extLst>
          </p:cNvPr>
          <p:cNvCxnSpPr/>
          <p:nvPr/>
        </p:nvCxnSpPr>
        <p:spPr>
          <a:xfrm>
            <a:off x="11903820" y="831256"/>
            <a:ext cx="0" cy="56575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2685B3D7-240A-46F4-9C11-99491D001ACA}"/>
              </a:ext>
            </a:extLst>
          </p:cNvPr>
          <p:cNvSpPr/>
          <p:nvPr/>
        </p:nvSpPr>
        <p:spPr>
          <a:xfrm>
            <a:off x="-10655" y="531380"/>
            <a:ext cx="3681814" cy="923330"/>
          </a:xfrm>
          <a:prstGeom prst="rect">
            <a:avLst/>
          </a:prstGeom>
        </p:spPr>
        <p:txBody>
          <a:bodyPr wrap="square">
            <a:spAutoFit/>
          </a:bodyPr>
          <a:lstStyle/>
          <a:p>
            <a:r>
              <a:rPr lang="en-US" b="1"/>
              <a:t>no</a:t>
            </a:r>
            <a:r>
              <a:rPr lang="en-US"/>
              <a:t> t: Time | </a:t>
            </a:r>
          </a:p>
          <a:p>
            <a:r>
              <a:rPr lang="en-US"/>
              <a:t>        (farmer </a:t>
            </a:r>
            <a:r>
              <a:rPr lang="en-US" b="1"/>
              <a:t>in</a:t>
            </a:r>
            <a:r>
              <a:rPr lang="en-US"/>
              <a:t> River.side1.t) </a:t>
            </a:r>
            <a:r>
              <a:rPr lang="en-US" b="1"/>
              <a:t>and</a:t>
            </a:r>
            <a:r>
              <a:rPr lang="en-US"/>
              <a:t> </a:t>
            </a:r>
            <a:br>
              <a:rPr lang="en-US"/>
            </a:br>
            <a:r>
              <a:rPr lang="en-US"/>
              <a:t>        (goat + cabbage </a:t>
            </a:r>
            <a:r>
              <a:rPr lang="en-US" b="1"/>
              <a:t>in</a:t>
            </a:r>
            <a:r>
              <a:rPr lang="en-US"/>
              <a:t> River.side2.t) </a:t>
            </a:r>
          </a:p>
        </p:txBody>
      </p:sp>
      <p:cxnSp>
        <p:nvCxnSpPr>
          <p:cNvPr id="83" name="Straight Arrow Connector 82">
            <a:extLst>
              <a:ext uri="{FF2B5EF4-FFF2-40B4-BE49-F238E27FC236}">
                <a16:creationId xmlns:a16="http://schemas.microsoft.com/office/drawing/2014/main" id="{0B987B8B-690E-4AE1-A1AA-943F0F5E1960}"/>
              </a:ext>
            </a:extLst>
          </p:cNvPr>
          <p:cNvCxnSpPr/>
          <p:nvPr/>
        </p:nvCxnSpPr>
        <p:spPr>
          <a:xfrm flipV="1">
            <a:off x="1183899" y="1519910"/>
            <a:ext cx="0" cy="936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4" name="TextBox 83">
            <a:extLst>
              <a:ext uri="{FF2B5EF4-FFF2-40B4-BE49-F238E27FC236}">
                <a16:creationId xmlns:a16="http://schemas.microsoft.com/office/drawing/2014/main" id="{02AC8579-9B6D-4C2D-BFF7-53FDEAF01065}"/>
              </a:ext>
            </a:extLst>
          </p:cNvPr>
          <p:cNvSpPr txBox="1"/>
          <p:nvPr/>
        </p:nvSpPr>
        <p:spPr>
          <a:xfrm>
            <a:off x="823557" y="2477176"/>
            <a:ext cx="2436949" cy="830997"/>
          </a:xfrm>
          <a:prstGeom prst="rect">
            <a:avLst/>
          </a:prstGeom>
          <a:noFill/>
        </p:spPr>
        <p:txBody>
          <a:bodyPr wrap="none" rtlCol="0">
            <a:spAutoFit/>
          </a:bodyPr>
          <a:lstStyle/>
          <a:p>
            <a:r>
              <a:rPr lang="en-US" sz="2400"/>
              <a:t>This says that that</a:t>
            </a:r>
          </a:p>
          <a:p>
            <a:r>
              <a:rPr lang="en-US" sz="2400"/>
              <a:t>is not permitted.</a:t>
            </a:r>
          </a:p>
        </p:txBody>
      </p:sp>
      <p:cxnSp>
        <p:nvCxnSpPr>
          <p:cNvPr id="86" name="Straight Arrow Connector 85">
            <a:extLst>
              <a:ext uri="{FF2B5EF4-FFF2-40B4-BE49-F238E27FC236}">
                <a16:creationId xmlns:a16="http://schemas.microsoft.com/office/drawing/2014/main" id="{8BDD9F6A-D3E1-4BDC-9580-AB177049CAD7}"/>
              </a:ext>
            </a:extLst>
          </p:cNvPr>
          <p:cNvCxnSpPr/>
          <p:nvPr/>
        </p:nvCxnSpPr>
        <p:spPr>
          <a:xfrm flipV="1">
            <a:off x="3204080" y="1266059"/>
            <a:ext cx="835905" cy="13939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0155860-104C-49C7-9532-3019D8E82CE5}"/>
              </a:ext>
            </a:extLst>
          </p:cNvPr>
          <p:cNvCxnSpPr>
            <a:endCxn id="49" idx="1"/>
          </p:cNvCxnSpPr>
          <p:nvPr/>
        </p:nvCxnSpPr>
        <p:spPr>
          <a:xfrm flipV="1">
            <a:off x="3204080" y="2111416"/>
            <a:ext cx="4759507" cy="5822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D9A35B4-E53D-4018-9945-E6A5E5942B45}"/>
              </a:ext>
            </a:extLst>
          </p:cNvPr>
          <p:cNvCxnSpPr/>
          <p:nvPr/>
        </p:nvCxnSpPr>
        <p:spPr>
          <a:xfrm>
            <a:off x="3204080" y="2713639"/>
            <a:ext cx="4759507" cy="15417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90473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15E4-503A-46AC-BE35-9D72BCB268D0}"/>
              </a:ext>
            </a:extLst>
          </p:cNvPr>
          <p:cNvSpPr>
            <a:spLocks noGrp="1"/>
          </p:cNvSpPr>
          <p:nvPr>
            <p:ph type="title"/>
          </p:nvPr>
        </p:nvSpPr>
        <p:spPr/>
        <p:txBody>
          <a:bodyPr/>
          <a:lstStyle/>
          <a:p>
            <a:r>
              <a:rPr lang="en-US"/>
              <a:t>Any instances that satisfy the model must, at some time, have all items on side2</a:t>
            </a:r>
          </a:p>
        </p:txBody>
      </p:sp>
      <p:sp>
        <p:nvSpPr>
          <p:cNvPr id="3" name="Rectangle 2">
            <a:extLst>
              <a:ext uri="{FF2B5EF4-FFF2-40B4-BE49-F238E27FC236}">
                <a16:creationId xmlns:a16="http://schemas.microsoft.com/office/drawing/2014/main" id="{0BF17744-0E0B-4901-A246-1691B1EFC641}"/>
              </a:ext>
            </a:extLst>
          </p:cNvPr>
          <p:cNvSpPr/>
          <p:nvPr/>
        </p:nvSpPr>
        <p:spPr>
          <a:xfrm>
            <a:off x="1900844" y="2529716"/>
            <a:ext cx="7509164" cy="2677656"/>
          </a:xfrm>
          <a:prstGeom prst="rect">
            <a:avLst/>
          </a:prstGeom>
        </p:spPr>
        <p:txBody>
          <a:bodyPr wrap="square">
            <a:spAutoFit/>
          </a:bodyPr>
          <a:lstStyle/>
          <a:p>
            <a:r>
              <a:rPr lang="en-US" sz="2400">
                <a:solidFill>
                  <a:schemeClr val="accent6">
                    <a:lumMod val="75000"/>
                  </a:schemeClr>
                </a:solidFill>
              </a:rPr>
              <a:t>-- At some point the farmer, goat, cabbage</a:t>
            </a:r>
          </a:p>
          <a:p>
            <a:r>
              <a:rPr lang="en-US" sz="2400">
                <a:solidFill>
                  <a:schemeClr val="accent6">
                    <a:lumMod val="75000"/>
                  </a:schemeClr>
                </a:solidFill>
              </a:rPr>
              <a:t>-- and wolf are on side2 of the river</a:t>
            </a:r>
          </a:p>
          <a:p>
            <a:r>
              <a:rPr lang="en-US" sz="2400" b="1"/>
              <a:t>fact</a:t>
            </a:r>
            <a:r>
              <a:rPr lang="en-US" sz="2400"/>
              <a:t> {</a:t>
            </a:r>
          </a:p>
          <a:p>
            <a:r>
              <a:rPr lang="en-US" sz="2400"/>
              <a:t>    </a:t>
            </a:r>
            <a:r>
              <a:rPr lang="en-US" sz="2400" b="1"/>
              <a:t>some</a:t>
            </a:r>
            <a:r>
              <a:rPr lang="en-US" sz="2400"/>
              <a:t> t: Time |</a:t>
            </a:r>
          </a:p>
          <a:p>
            <a:r>
              <a:rPr lang="en-US" sz="2400"/>
              <a:t>            (River.side2.t = farmer + goat + cabbage + wolf) </a:t>
            </a:r>
            <a:r>
              <a:rPr lang="en-US" sz="2400" b="1"/>
              <a:t>and</a:t>
            </a:r>
          </a:p>
          <a:p>
            <a:r>
              <a:rPr lang="en-US" sz="2400"/>
              <a:t>            (River.side1.t = </a:t>
            </a:r>
            <a:r>
              <a:rPr lang="en-US" sz="2400" b="1"/>
              <a:t>none</a:t>
            </a:r>
            <a:r>
              <a:rPr lang="en-US" sz="2400"/>
              <a:t>)</a:t>
            </a:r>
          </a:p>
          <a:p>
            <a:r>
              <a:rPr lang="en-US" sz="2400"/>
              <a:t>}</a:t>
            </a:r>
          </a:p>
        </p:txBody>
      </p:sp>
    </p:spTree>
    <p:extLst>
      <p:ext uri="{BB962C8B-B14F-4D97-AF65-F5344CB8AC3E}">
        <p14:creationId xmlns:p14="http://schemas.microsoft.com/office/powerpoint/2010/main" val="20514369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0878A20-24C1-458B-8BFA-5B9E9E2B99C1}"/>
              </a:ext>
            </a:extLst>
          </p:cNvPr>
          <p:cNvSpPr/>
          <p:nvPr/>
        </p:nvSpPr>
        <p:spPr>
          <a:xfrm>
            <a:off x="3197629" y="133003"/>
            <a:ext cx="6096000" cy="6555641"/>
          </a:xfrm>
          <a:prstGeom prst="rect">
            <a:avLst/>
          </a:prstGeom>
          <a:ln>
            <a:solidFill>
              <a:schemeClr val="tx1"/>
            </a:solidFill>
          </a:ln>
        </p:spPr>
        <p:txBody>
          <a:bodyPr>
            <a:spAutoFit/>
          </a:bodyPr>
          <a:lstStyle/>
          <a:p>
            <a:r>
              <a:rPr lang="en-US" sz="1400">
                <a:solidFill>
                  <a:schemeClr val="accent6">
                    <a:lumMod val="75000"/>
                  </a:schemeClr>
                </a:solidFill>
              </a:rPr>
              <a:t>-- Description of the items on each side of the</a:t>
            </a:r>
          </a:p>
          <a:p>
            <a:r>
              <a:rPr lang="en-US" sz="1400">
                <a:solidFill>
                  <a:schemeClr val="accent6">
                    <a:lumMod val="75000"/>
                  </a:schemeClr>
                </a:solidFill>
              </a:rPr>
              <a:t>-- river at each time after t=0</a:t>
            </a:r>
          </a:p>
          <a:p>
            <a:r>
              <a:rPr lang="en-US" sz="1400" b="1"/>
              <a:t>fact</a:t>
            </a:r>
            <a:r>
              <a:rPr lang="en-US" sz="1400"/>
              <a:t> {</a:t>
            </a:r>
          </a:p>
          <a:p>
            <a:r>
              <a:rPr lang="en-US" sz="1400"/>
              <a:t>    </a:t>
            </a:r>
            <a:r>
              <a:rPr lang="en-US" sz="1400" b="1"/>
              <a:t>all</a:t>
            </a:r>
            <a:r>
              <a:rPr lang="en-US" sz="1400"/>
              <a:t> t: Time - first {</a:t>
            </a:r>
          </a:p>
          <a:p>
            <a:r>
              <a:rPr lang="en-US" sz="1400">
                <a:solidFill>
                  <a:schemeClr val="accent6">
                    <a:lumMod val="75000"/>
                  </a:schemeClr>
                </a:solidFill>
              </a:rPr>
              <a:t>        -- if the farmer is on side1 at time t-1, then</a:t>
            </a:r>
          </a:p>
          <a:p>
            <a:r>
              <a:rPr lang="en-US" sz="1400">
                <a:solidFill>
                  <a:schemeClr val="accent6">
                    <a:lumMod val="75000"/>
                  </a:schemeClr>
                </a:solidFill>
              </a:rPr>
              <a:t>        -- he is on side2 at time t plus another item</a:t>
            </a:r>
          </a:p>
          <a:p>
            <a:r>
              <a:rPr lang="en-US" sz="1400">
                <a:solidFill>
                  <a:schemeClr val="accent6">
                    <a:lumMod val="75000"/>
                  </a:schemeClr>
                </a:solidFill>
              </a:rPr>
              <a:t>        -- that is on side1 at time t-1 is on side2 at</a:t>
            </a:r>
          </a:p>
          <a:p>
            <a:r>
              <a:rPr lang="en-US" sz="1400">
                <a:solidFill>
                  <a:schemeClr val="accent6">
                    <a:lumMod val="75000"/>
                  </a:schemeClr>
                </a:solidFill>
              </a:rPr>
              <a:t>        -- time t</a:t>
            </a:r>
          </a:p>
          <a:p>
            <a:r>
              <a:rPr lang="en-US" sz="1400"/>
              <a:t>        farmer </a:t>
            </a:r>
            <a:r>
              <a:rPr lang="en-US" sz="1400" b="1"/>
              <a:t>in</a:t>
            </a:r>
            <a:r>
              <a:rPr lang="en-US" sz="1400"/>
              <a:t> River.side1.(t.prev) =&gt;</a:t>
            </a:r>
          </a:p>
          <a:p>
            <a:r>
              <a:rPr lang="en-US" sz="1400"/>
              <a:t>            (</a:t>
            </a:r>
            <a:r>
              <a:rPr lang="en-US" sz="1400" b="1"/>
              <a:t>some</a:t>
            </a:r>
            <a:r>
              <a:rPr lang="en-US" sz="1400"/>
              <a:t> i: River.side1.(t.prev) - farmer |</a:t>
            </a:r>
          </a:p>
          <a:p>
            <a:r>
              <a:rPr lang="en-US" sz="1400"/>
              <a:t>                (River.side2.t = River.side2.(t.prev) + farmer + i) </a:t>
            </a:r>
            <a:r>
              <a:rPr lang="en-US" sz="1400" b="1"/>
              <a:t>and</a:t>
            </a:r>
          </a:p>
          <a:p>
            <a:r>
              <a:rPr lang="en-US" sz="1400"/>
              <a:t>                (River.side1.t = River.side1.(t.prev) - farmer - i))</a:t>
            </a:r>
          </a:p>
          <a:p>
            <a:r>
              <a:rPr lang="en-US" sz="1400">
                <a:solidFill>
                  <a:schemeClr val="accent6">
                    <a:lumMod val="75000"/>
                  </a:schemeClr>
                </a:solidFill>
              </a:rPr>
              <a:t>        -- else, if all the items are on side2 at time t-1, then</a:t>
            </a:r>
          </a:p>
          <a:p>
            <a:r>
              <a:rPr lang="en-US" sz="1400">
                <a:solidFill>
                  <a:schemeClr val="accent6">
                    <a:lumMod val="75000"/>
                  </a:schemeClr>
                </a:solidFill>
              </a:rPr>
              <a:t>        -- all the items remian on side2 at time t</a:t>
            </a:r>
          </a:p>
          <a:p>
            <a:r>
              <a:rPr lang="en-US" sz="1400"/>
              <a:t>        </a:t>
            </a:r>
            <a:r>
              <a:rPr lang="en-US" sz="1400" b="1"/>
              <a:t>else</a:t>
            </a:r>
            <a:r>
              <a:rPr lang="en-US" sz="1400"/>
              <a:t> (farmer + goat + cabbage + wolf) </a:t>
            </a:r>
            <a:r>
              <a:rPr lang="en-US" sz="1400" b="1"/>
              <a:t>in</a:t>
            </a:r>
            <a:r>
              <a:rPr lang="en-US" sz="1400"/>
              <a:t> River.side2.(t.prev) =&gt;</a:t>
            </a:r>
          </a:p>
          <a:p>
            <a:r>
              <a:rPr lang="en-US" sz="1400"/>
              <a:t>            ((River.side2.t = farmer + goat + cabbage + wolf) </a:t>
            </a:r>
            <a:r>
              <a:rPr lang="en-US" sz="1400" b="1"/>
              <a:t>and</a:t>
            </a:r>
          </a:p>
          <a:p>
            <a:r>
              <a:rPr lang="en-US" sz="1400"/>
              <a:t>            (River.side1.t = </a:t>
            </a:r>
            <a:r>
              <a:rPr lang="en-US" sz="1400" b="1"/>
              <a:t>none</a:t>
            </a:r>
            <a:r>
              <a:rPr lang="en-US" sz="1400"/>
              <a:t>))</a:t>
            </a:r>
          </a:p>
          <a:p>
            <a:r>
              <a:rPr lang="en-US" sz="1400">
                <a:solidFill>
                  <a:schemeClr val="accent6">
                    <a:lumMod val="75000"/>
                  </a:schemeClr>
                </a:solidFill>
              </a:rPr>
              <a:t>        -- else, the farmer is on side2 at time t-1 and some </a:t>
            </a:r>
          </a:p>
          <a:p>
            <a:r>
              <a:rPr lang="en-US" sz="1400">
                <a:solidFill>
                  <a:schemeClr val="accent6">
                    <a:lumMod val="75000"/>
                  </a:schemeClr>
                </a:solidFill>
              </a:rPr>
              <a:t>        -- items are on side1 at t-1, so the farmer is on side1 </a:t>
            </a:r>
          </a:p>
          <a:p>
            <a:r>
              <a:rPr lang="en-US" sz="1400">
                <a:solidFill>
                  <a:schemeClr val="accent6">
                    <a:lumMod val="75000"/>
                  </a:schemeClr>
                </a:solidFill>
              </a:rPr>
              <a:t>        -- at time t and another item may, or may not, be</a:t>
            </a:r>
          </a:p>
          <a:p>
            <a:r>
              <a:rPr lang="en-US" sz="1400">
                <a:solidFill>
                  <a:schemeClr val="accent6">
                    <a:lumMod val="75000"/>
                  </a:schemeClr>
                </a:solidFill>
              </a:rPr>
              <a:t>        -- on side1 at time t</a:t>
            </a:r>
          </a:p>
          <a:p>
            <a:r>
              <a:rPr lang="en-US" sz="1400"/>
              <a:t>        </a:t>
            </a:r>
            <a:r>
              <a:rPr lang="en-US" sz="1400" b="1"/>
              <a:t>else</a:t>
            </a:r>
          </a:p>
          <a:p>
            <a:r>
              <a:rPr lang="en-US" sz="1400"/>
              <a:t>            </a:t>
            </a:r>
            <a:r>
              <a:rPr lang="en-US" sz="1400" b="1"/>
              <a:t>some</a:t>
            </a:r>
            <a:r>
              <a:rPr lang="en-US" sz="1400"/>
              <a:t> i: River.side2.(t.prev) - farmer |</a:t>
            </a:r>
          </a:p>
          <a:p>
            <a:r>
              <a:rPr lang="en-US" sz="1400"/>
              <a:t>                ((River.side1.t = River.side1.(t.prev) + farmer + i) </a:t>
            </a:r>
            <a:r>
              <a:rPr lang="en-US" sz="1400" b="1"/>
              <a:t>and</a:t>
            </a:r>
          </a:p>
          <a:p>
            <a:r>
              <a:rPr lang="en-US" sz="1400"/>
              <a:t>                (River.side2.t = River.side2.(t.prev) - farmer - i))</a:t>
            </a:r>
          </a:p>
          <a:p>
            <a:r>
              <a:rPr lang="en-US" sz="1400"/>
              <a:t>                </a:t>
            </a:r>
            <a:r>
              <a:rPr lang="en-US" sz="1400" b="1"/>
              <a:t>or</a:t>
            </a:r>
            <a:r>
              <a:rPr lang="en-US" sz="1400"/>
              <a:t> </a:t>
            </a:r>
          </a:p>
          <a:p>
            <a:r>
              <a:rPr lang="en-US" sz="1400"/>
              <a:t>                ((River.side1.t = River.side1.(t.prev) + farmer) </a:t>
            </a:r>
            <a:r>
              <a:rPr lang="en-US" sz="1400" b="1"/>
              <a:t>and</a:t>
            </a:r>
          </a:p>
          <a:p>
            <a:r>
              <a:rPr lang="en-US" sz="1400"/>
              <a:t>                (River.side2.t = River.side2.(t.prev) - farmer))</a:t>
            </a:r>
          </a:p>
          <a:p>
            <a:r>
              <a:rPr lang="en-US" sz="1400"/>
              <a:t>    }</a:t>
            </a:r>
          </a:p>
          <a:p>
            <a:r>
              <a:rPr lang="en-US" sz="1400"/>
              <a:t>}</a:t>
            </a:r>
          </a:p>
        </p:txBody>
      </p:sp>
    </p:spTree>
    <p:extLst>
      <p:ext uri="{BB962C8B-B14F-4D97-AF65-F5344CB8AC3E}">
        <p14:creationId xmlns:p14="http://schemas.microsoft.com/office/powerpoint/2010/main" val="79433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5AF6EB-540D-4EA9-9DC2-050939F056E8}"/>
              </a:ext>
            </a:extLst>
          </p:cNvPr>
          <p:cNvSpPr/>
          <p:nvPr/>
        </p:nvSpPr>
        <p:spPr>
          <a:xfrm>
            <a:off x="4344785" y="365760"/>
            <a:ext cx="3585556" cy="6124754"/>
          </a:xfrm>
          <a:prstGeom prst="rect">
            <a:avLst/>
          </a:prstGeom>
          <a:ln>
            <a:solidFill>
              <a:schemeClr val="tx1"/>
            </a:solidFill>
          </a:ln>
        </p:spPr>
        <p:txBody>
          <a:bodyPr wrap="square">
            <a:spAutoFit/>
          </a:bodyPr>
          <a:lstStyle/>
          <a:p>
            <a:r>
              <a:rPr lang="en-US" sz="800"/>
              <a:t>open util/ordering[Time]</a:t>
            </a:r>
          </a:p>
          <a:p>
            <a:endParaRPr lang="en-US" sz="800"/>
          </a:p>
          <a:p>
            <a:r>
              <a:rPr lang="en-US" sz="800"/>
              <a:t>sig Time {}</a:t>
            </a:r>
          </a:p>
          <a:p>
            <a:endParaRPr lang="en-US" sz="800"/>
          </a:p>
          <a:p>
            <a:r>
              <a:rPr lang="en-US" sz="800"/>
              <a:t>one sig River {</a:t>
            </a:r>
          </a:p>
          <a:p>
            <a:r>
              <a:rPr lang="en-US" sz="800"/>
              <a:t>    side1: Item -&gt; Time,</a:t>
            </a:r>
          </a:p>
          <a:p>
            <a:r>
              <a:rPr lang="en-US" sz="800"/>
              <a:t>    side2: Item -&gt; Time</a:t>
            </a:r>
          </a:p>
          <a:p>
            <a:r>
              <a:rPr lang="en-US" sz="800"/>
              <a:t>}</a:t>
            </a:r>
          </a:p>
          <a:p>
            <a:endParaRPr lang="en-US" sz="800"/>
          </a:p>
          <a:p>
            <a:r>
              <a:rPr lang="en-US" sz="800"/>
              <a:t>enum Item { farmer, goat, cabbage, wolf }</a:t>
            </a:r>
          </a:p>
          <a:p>
            <a:endParaRPr lang="en-US" sz="800"/>
          </a:p>
          <a:p>
            <a:r>
              <a:rPr lang="en-US" sz="800"/>
              <a:t>fact {</a:t>
            </a:r>
          </a:p>
          <a:p>
            <a:r>
              <a:rPr lang="en-US" sz="800"/>
              <a:t>    no t: Time | </a:t>
            </a:r>
          </a:p>
          <a:p>
            <a:r>
              <a:rPr lang="en-US" sz="800"/>
              <a:t>        (farmer in River.side1.t) and (goat + cabbage in River.side2.t) or</a:t>
            </a:r>
          </a:p>
          <a:p>
            <a:r>
              <a:rPr lang="en-US" sz="800"/>
              <a:t>        (farmer in River.side2.t) and (goat + cabbage in River.side1.t) or</a:t>
            </a:r>
          </a:p>
          <a:p>
            <a:r>
              <a:rPr lang="en-US" sz="800"/>
              <a:t>        (farmer in River.side1.t) and (goat + wolf in River.side2.t) or</a:t>
            </a:r>
          </a:p>
          <a:p>
            <a:r>
              <a:rPr lang="en-US" sz="800"/>
              <a:t>        (farmer in River.side2.t) and (goat + wolf in River.side1.t)</a:t>
            </a:r>
          </a:p>
          <a:p>
            <a:r>
              <a:rPr lang="en-US" sz="800"/>
              <a:t>}</a:t>
            </a:r>
          </a:p>
          <a:p>
            <a:endParaRPr lang="en-US" sz="800"/>
          </a:p>
          <a:p>
            <a:r>
              <a:rPr lang="en-US" sz="800"/>
              <a:t>fact {</a:t>
            </a:r>
          </a:p>
          <a:p>
            <a:r>
              <a:rPr lang="en-US" sz="800"/>
              <a:t>    River.side1.first = farmer + goat + cabbage + wolf</a:t>
            </a:r>
          </a:p>
          <a:p>
            <a:r>
              <a:rPr lang="en-US" sz="800"/>
              <a:t>    River.side2.first = none</a:t>
            </a:r>
          </a:p>
          <a:p>
            <a:r>
              <a:rPr lang="en-US" sz="800"/>
              <a:t>}</a:t>
            </a:r>
          </a:p>
          <a:p>
            <a:endParaRPr lang="en-US" sz="800"/>
          </a:p>
          <a:p>
            <a:r>
              <a:rPr lang="en-US" sz="800"/>
              <a:t>fact {</a:t>
            </a:r>
          </a:p>
          <a:p>
            <a:r>
              <a:rPr lang="en-US" sz="800"/>
              <a:t>    some t: Time |</a:t>
            </a:r>
          </a:p>
          <a:p>
            <a:r>
              <a:rPr lang="en-US" sz="800"/>
              <a:t>            (River.side2.t = farmer + goat + cabbage + wolf) and</a:t>
            </a:r>
          </a:p>
          <a:p>
            <a:r>
              <a:rPr lang="en-US" sz="800"/>
              <a:t>            (River.side1.t = none)</a:t>
            </a:r>
          </a:p>
          <a:p>
            <a:r>
              <a:rPr lang="en-US" sz="800"/>
              <a:t>}</a:t>
            </a:r>
          </a:p>
          <a:p>
            <a:endParaRPr lang="en-US" sz="800"/>
          </a:p>
          <a:p>
            <a:r>
              <a:rPr lang="en-US" sz="800"/>
              <a:t>fact {</a:t>
            </a:r>
          </a:p>
          <a:p>
            <a:r>
              <a:rPr lang="en-US" sz="800"/>
              <a:t>    all t: Time - first {</a:t>
            </a:r>
          </a:p>
          <a:p>
            <a:r>
              <a:rPr lang="en-US" sz="800"/>
              <a:t>        farmer in River.side1.(t.prev) =&gt;</a:t>
            </a:r>
          </a:p>
          <a:p>
            <a:r>
              <a:rPr lang="en-US" sz="800"/>
              <a:t>            (some i: River.side1.(t.prev) - farmer |</a:t>
            </a:r>
          </a:p>
          <a:p>
            <a:r>
              <a:rPr lang="en-US" sz="800"/>
              <a:t>                (River.side2.t = River.side2.(t.prev) + farmer + i) and</a:t>
            </a:r>
          </a:p>
          <a:p>
            <a:r>
              <a:rPr lang="en-US" sz="800"/>
              <a:t>                (River.side1.t = River.side1.(t.prev) - farmer - i))</a:t>
            </a:r>
          </a:p>
          <a:p>
            <a:r>
              <a:rPr lang="en-US" sz="800"/>
              <a:t>        else (farmer + goat + cabbage + wolf) in River.side2.(t.prev) =&gt;</a:t>
            </a:r>
          </a:p>
          <a:p>
            <a:r>
              <a:rPr lang="en-US" sz="800"/>
              <a:t>            ((River.side2.t = farmer + goat + cabbage + wolf) and</a:t>
            </a:r>
          </a:p>
          <a:p>
            <a:r>
              <a:rPr lang="en-US" sz="800"/>
              <a:t>            (River.side1.t = none))</a:t>
            </a:r>
          </a:p>
          <a:p>
            <a:r>
              <a:rPr lang="en-US" sz="800"/>
              <a:t>        else</a:t>
            </a:r>
          </a:p>
          <a:p>
            <a:r>
              <a:rPr lang="en-US" sz="800"/>
              <a:t>            some i: River.side2.(t.prev) - farmer |</a:t>
            </a:r>
          </a:p>
          <a:p>
            <a:r>
              <a:rPr lang="en-US" sz="800"/>
              <a:t>                ((River.side1.t = River.side1.(t.prev) + farmer + i) and</a:t>
            </a:r>
          </a:p>
          <a:p>
            <a:r>
              <a:rPr lang="en-US" sz="800"/>
              <a:t>                (River.side2.t = River.side2.(t.prev) - farmer - i))</a:t>
            </a:r>
          </a:p>
          <a:p>
            <a:r>
              <a:rPr lang="en-US" sz="800"/>
              <a:t>                or </a:t>
            </a:r>
          </a:p>
          <a:p>
            <a:r>
              <a:rPr lang="en-US" sz="800"/>
              <a:t>                ((River.side1.t = River.side1.(t.prev) + farmer) and</a:t>
            </a:r>
          </a:p>
          <a:p>
            <a:r>
              <a:rPr lang="en-US" sz="800"/>
              <a:t>                (River.side2.t = River.side2.(t.prev) - farmer))</a:t>
            </a:r>
          </a:p>
          <a:p>
            <a:r>
              <a:rPr lang="en-US" sz="800"/>
              <a:t>    }</a:t>
            </a:r>
          </a:p>
          <a:p>
            <a:r>
              <a:rPr lang="en-US" sz="800"/>
              <a:t>}</a:t>
            </a:r>
          </a:p>
          <a:p>
            <a:r>
              <a:rPr lang="en-US" sz="800"/>
              <a:t>run {} for 9</a:t>
            </a:r>
          </a:p>
        </p:txBody>
      </p:sp>
    </p:spTree>
    <p:extLst>
      <p:ext uri="{BB962C8B-B14F-4D97-AF65-F5344CB8AC3E}">
        <p14:creationId xmlns:p14="http://schemas.microsoft.com/office/powerpoint/2010/main" val="28938021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63A50-0314-414A-93DB-E9F61791C6E7}"/>
              </a:ext>
            </a:extLst>
          </p:cNvPr>
          <p:cNvSpPr>
            <a:spLocks noGrp="1"/>
          </p:cNvSpPr>
          <p:nvPr>
            <p:ph type="title"/>
          </p:nvPr>
        </p:nvSpPr>
        <p:spPr/>
        <p:txBody>
          <a:bodyPr/>
          <a:lstStyle/>
          <a:p>
            <a:r>
              <a:rPr lang="en-US"/>
              <a:t>Which model is better?</a:t>
            </a:r>
          </a:p>
        </p:txBody>
      </p:sp>
      <p:sp>
        <p:nvSpPr>
          <p:cNvPr id="3" name="Rectangle 2">
            <a:extLst>
              <a:ext uri="{FF2B5EF4-FFF2-40B4-BE49-F238E27FC236}">
                <a16:creationId xmlns:a16="http://schemas.microsoft.com/office/drawing/2014/main" id="{C67B3084-E80C-42C8-8FB6-4E8FF0195038}"/>
              </a:ext>
            </a:extLst>
          </p:cNvPr>
          <p:cNvSpPr/>
          <p:nvPr/>
        </p:nvSpPr>
        <p:spPr>
          <a:xfrm>
            <a:off x="1584960" y="2163242"/>
            <a:ext cx="2671156" cy="1569660"/>
          </a:xfrm>
          <a:prstGeom prst="rect">
            <a:avLst/>
          </a:prstGeom>
          <a:ln>
            <a:solidFill>
              <a:schemeClr val="tx1"/>
            </a:solidFill>
          </a:ln>
        </p:spPr>
        <p:txBody>
          <a:bodyPr wrap="square">
            <a:spAutoFit/>
          </a:bodyPr>
          <a:lstStyle/>
          <a:p>
            <a:r>
              <a:rPr lang="en-US" sz="2400" b="1">
                <a:latin typeface="Calibri" panose="020F0502020204030204" pitchFamily="34" charset="0"/>
                <a:ea typeface="Calibri" panose="020F0502020204030204" pitchFamily="34" charset="0"/>
                <a:cs typeface="Times New Roman" panose="02020603050405020304" pitchFamily="18" charset="0"/>
              </a:rPr>
              <a:t>sig</a:t>
            </a:r>
            <a:r>
              <a:rPr lang="en-US" sz="2400">
                <a:latin typeface="Calibri" panose="020F0502020204030204" pitchFamily="34" charset="0"/>
                <a:ea typeface="Calibri" panose="020F0502020204030204" pitchFamily="34" charset="0"/>
                <a:cs typeface="Times New Roman" panose="02020603050405020304" pitchFamily="18" charset="0"/>
              </a:rPr>
              <a:t> River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side1: </a:t>
            </a:r>
            <a:r>
              <a:rPr lang="en-US" sz="2400" b="1">
                <a:latin typeface="Calibri" panose="020F0502020204030204" pitchFamily="34" charset="0"/>
                <a:ea typeface="Calibri" panose="020F0502020204030204" pitchFamily="34" charset="0"/>
                <a:cs typeface="Times New Roman" panose="02020603050405020304" pitchFamily="18" charset="0"/>
              </a:rPr>
              <a:t>set</a:t>
            </a:r>
            <a:r>
              <a:rPr lang="en-US" sz="2400">
                <a:latin typeface="Calibri" panose="020F0502020204030204" pitchFamily="34" charset="0"/>
                <a:ea typeface="Calibri" panose="020F0502020204030204" pitchFamily="34" charset="0"/>
                <a:cs typeface="Times New Roman" panose="02020603050405020304" pitchFamily="18" charset="0"/>
              </a:rPr>
              <a:t> Item,</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side2: </a:t>
            </a:r>
            <a:r>
              <a:rPr lang="en-US" sz="2400" b="1">
                <a:latin typeface="Calibri" panose="020F0502020204030204" pitchFamily="34" charset="0"/>
                <a:ea typeface="Calibri" panose="020F0502020204030204" pitchFamily="34" charset="0"/>
                <a:cs typeface="Times New Roman" panose="02020603050405020304" pitchFamily="18" charset="0"/>
              </a:rPr>
              <a:t>set</a:t>
            </a:r>
            <a:r>
              <a:rPr lang="en-US" sz="2400">
                <a:latin typeface="Calibri" panose="020F0502020204030204" pitchFamily="34" charset="0"/>
                <a:ea typeface="Calibri" panose="020F0502020204030204" pitchFamily="34" charset="0"/>
                <a:cs typeface="Times New Roman" panose="02020603050405020304" pitchFamily="18" charset="0"/>
              </a:rPr>
              <a:t> Item</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a:t>
            </a:r>
            <a:endParaRPr lang="en-US" sz="2400"/>
          </a:p>
        </p:txBody>
      </p:sp>
      <p:sp>
        <p:nvSpPr>
          <p:cNvPr id="4" name="Rectangle 3">
            <a:extLst>
              <a:ext uri="{FF2B5EF4-FFF2-40B4-BE49-F238E27FC236}">
                <a16:creationId xmlns:a16="http://schemas.microsoft.com/office/drawing/2014/main" id="{FEFA753D-AEFA-4B44-A7FA-1CD0B02E5C12}"/>
              </a:ext>
            </a:extLst>
          </p:cNvPr>
          <p:cNvSpPr/>
          <p:nvPr/>
        </p:nvSpPr>
        <p:spPr>
          <a:xfrm>
            <a:off x="5126182" y="2163242"/>
            <a:ext cx="3020290" cy="1569660"/>
          </a:xfrm>
          <a:prstGeom prst="rect">
            <a:avLst/>
          </a:prstGeom>
          <a:ln>
            <a:solidFill>
              <a:schemeClr val="tx1"/>
            </a:solidFill>
          </a:ln>
        </p:spPr>
        <p:txBody>
          <a:bodyPr wrap="square">
            <a:spAutoFit/>
          </a:bodyPr>
          <a:lstStyle/>
          <a:p>
            <a:r>
              <a:rPr lang="en-US" sz="2400" b="1"/>
              <a:t>one</a:t>
            </a:r>
            <a:r>
              <a:rPr lang="en-US" sz="2400"/>
              <a:t> </a:t>
            </a:r>
            <a:r>
              <a:rPr lang="en-US" sz="2400" b="1"/>
              <a:t>sig</a:t>
            </a:r>
            <a:r>
              <a:rPr lang="en-US" sz="2400"/>
              <a:t> River {</a:t>
            </a:r>
          </a:p>
          <a:p>
            <a:r>
              <a:rPr lang="en-US" sz="2400"/>
              <a:t>    side1: Item -&gt; Time,</a:t>
            </a:r>
          </a:p>
          <a:p>
            <a:r>
              <a:rPr lang="en-US" sz="2400"/>
              <a:t>    side2: Item -&gt; Time</a:t>
            </a:r>
          </a:p>
          <a:p>
            <a:r>
              <a:rPr lang="en-US" sz="2400"/>
              <a:t>}</a:t>
            </a:r>
          </a:p>
        </p:txBody>
      </p:sp>
      <p:sp>
        <p:nvSpPr>
          <p:cNvPr id="5" name="TextBox 4">
            <a:extLst>
              <a:ext uri="{FF2B5EF4-FFF2-40B4-BE49-F238E27FC236}">
                <a16:creationId xmlns:a16="http://schemas.microsoft.com/office/drawing/2014/main" id="{FC770018-742A-4C9C-BF3B-95B5F1C3FD9F}"/>
              </a:ext>
            </a:extLst>
          </p:cNvPr>
          <p:cNvSpPr txBox="1"/>
          <p:nvPr/>
        </p:nvSpPr>
        <p:spPr>
          <a:xfrm>
            <a:off x="5671960" y="3836124"/>
            <a:ext cx="1928733" cy="369332"/>
          </a:xfrm>
          <a:prstGeom prst="rect">
            <a:avLst/>
          </a:prstGeom>
          <a:noFill/>
        </p:spPr>
        <p:txBody>
          <a:bodyPr wrap="none" rtlCol="0">
            <a:spAutoFit/>
          </a:bodyPr>
          <a:lstStyle/>
          <a:p>
            <a:r>
              <a:rPr lang="en-US"/>
              <a:t>Time-based model</a:t>
            </a:r>
          </a:p>
        </p:txBody>
      </p:sp>
      <p:sp>
        <p:nvSpPr>
          <p:cNvPr id="6" name="TextBox 5">
            <a:extLst>
              <a:ext uri="{FF2B5EF4-FFF2-40B4-BE49-F238E27FC236}">
                <a16:creationId xmlns:a16="http://schemas.microsoft.com/office/drawing/2014/main" id="{F1E37C02-332F-4545-8E07-ACDF5CEB0A83}"/>
              </a:ext>
            </a:extLst>
          </p:cNvPr>
          <p:cNvSpPr txBox="1"/>
          <p:nvPr/>
        </p:nvSpPr>
        <p:spPr>
          <a:xfrm>
            <a:off x="1853643" y="3836124"/>
            <a:ext cx="2133789" cy="369332"/>
          </a:xfrm>
          <a:prstGeom prst="rect">
            <a:avLst/>
          </a:prstGeom>
          <a:noFill/>
        </p:spPr>
        <p:txBody>
          <a:bodyPr wrap="none" rtlCol="0">
            <a:spAutoFit/>
          </a:bodyPr>
          <a:lstStyle/>
          <a:p>
            <a:r>
              <a:rPr lang="en-US"/>
              <a:t>Evolving River model</a:t>
            </a:r>
          </a:p>
        </p:txBody>
      </p:sp>
    </p:spTree>
    <p:extLst>
      <p:ext uri="{BB962C8B-B14F-4D97-AF65-F5344CB8AC3E}">
        <p14:creationId xmlns:p14="http://schemas.microsoft.com/office/powerpoint/2010/main" val="33342373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63A50-0314-414A-93DB-E9F61791C6E7}"/>
              </a:ext>
            </a:extLst>
          </p:cNvPr>
          <p:cNvSpPr>
            <a:spLocks noGrp="1"/>
          </p:cNvSpPr>
          <p:nvPr>
            <p:ph type="title"/>
          </p:nvPr>
        </p:nvSpPr>
        <p:spPr/>
        <p:txBody>
          <a:bodyPr/>
          <a:lstStyle/>
          <a:p>
            <a:r>
              <a:rPr lang="en-US"/>
              <a:t>Which model is better? (cont.)</a:t>
            </a:r>
          </a:p>
        </p:txBody>
      </p:sp>
      <p:sp>
        <p:nvSpPr>
          <p:cNvPr id="3" name="Rectangle 2">
            <a:extLst>
              <a:ext uri="{FF2B5EF4-FFF2-40B4-BE49-F238E27FC236}">
                <a16:creationId xmlns:a16="http://schemas.microsoft.com/office/drawing/2014/main" id="{C67B3084-E80C-42C8-8FB6-4E8FF0195038}"/>
              </a:ext>
            </a:extLst>
          </p:cNvPr>
          <p:cNvSpPr/>
          <p:nvPr/>
        </p:nvSpPr>
        <p:spPr>
          <a:xfrm>
            <a:off x="1584960" y="2163242"/>
            <a:ext cx="2671156" cy="1569660"/>
          </a:xfrm>
          <a:prstGeom prst="rect">
            <a:avLst/>
          </a:prstGeom>
          <a:ln>
            <a:solidFill>
              <a:schemeClr val="tx1"/>
            </a:solidFill>
          </a:ln>
        </p:spPr>
        <p:txBody>
          <a:bodyPr wrap="square">
            <a:spAutoFit/>
          </a:bodyPr>
          <a:lstStyle/>
          <a:p>
            <a:r>
              <a:rPr lang="en-US" sz="2400" b="1">
                <a:latin typeface="Calibri" panose="020F0502020204030204" pitchFamily="34" charset="0"/>
                <a:ea typeface="Calibri" panose="020F0502020204030204" pitchFamily="34" charset="0"/>
                <a:cs typeface="Times New Roman" panose="02020603050405020304" pitchFamily="18" charset="0"/>
              </a:rPr>
              <a:t>sig</a:t>
            </a:r>
            <a:r>
              <a:rPr lang="en-US" sz="2400">
                <a:latin typeface="Calibri" panose="020F0502020204030204" pitchFamily="34" charset="0"/>
                <a:ea typeface="Calibri" panose="020F0502020204030204" pitchFamily="34" charset="0"/>
                <a:cs typeface="Times New Roman" panose="02020603050405020304" pitchFamily="18" charset="0"/>
              </a:rPr>
              <a:t> River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side1: </a:t>
            </a:r>
            <a:r>
              <a:rPr lang="en-US" sz="2400" b="1">
                <a:latin typeface="Calibri" panose="020F0502020204030204" pitchFamily="34" charset="0"/>
                <a:ea typeface="Calibri" panose="020F0502020204030204" pitchFamily="34" charset="0"/>
                <a:cs typeface="Times New Roman" panose="02020603050405020304" pitchFamily="18" charset="0"/>
              </a:rPr>
              <a:t>set</a:t>
            </a:r>
            <a:r>
              <a:rPr lang="en-US" sz="2400">
                <a:latin typeface="Calibri" panose="020F0502020204030204" pitchFamily="34" charset="0"/>
                <a:ea typeface="Calibri" panose="020F0502020204030204" pitchFamily="34" charset="0"/>
                <a:cs typeface="Times New Roman" panose="02020603050405020304" pitchFamily="18" charset="0"/>
              </a:rPr>
              <a:t> Item,</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side2: </a:t>
            </a:r>
            <a:r>
              <a:rPr lang="en-US" sz="2400" b="1">
                <a:latin typeface="Calibri" panose="020F0502020204030204" pitchFamily="34" charset="0"/>
                <a:ea typeface="Calibri" panose="020F0502020204030204" pitchFamily="34" charset="0"/>
                <a:cs typeface="Times New Roman" panose="02020603050405020304" pitchFamily="18" charset="0"/>
              </a:rPr>
              <a:t>set</a:t>
            </a:r>
            <a:r>
              <a:rPr lang="en-US" sz="2400">
                <a:latin typeface="Calibri" panose="020F0502020204030204" pitchFamily="34" charset="0"/>
                <a:ea typeface="Calibri" panose="020F0502020204030204" pitchFamily="34" charset="0"/>
                <a:cs typeface="Times New Roman" panose="02020603050405020304" pitchFamily="18" charset="0"/>
              </a:rPr>
              <a:t> Item</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a:t>
            </a:r>
            <a:endParaRPr lang="en-US" sz="2400"/>
          </a:p>
        </p:txBody>
      </p:sp>
      <p:sp>
        <p:nvSpPr>
          <p:cNvPr id="4" name="Rectangle 3">
            <a:extLst>
              <a:ext uri="{FF2B5EF4-FFF2-40B4-BE49-F238E27FC236}">
                <a16:creationId xmlns:a16="http://schemas.microsoft.com/office/drawing/2014/main" id="{FEFA753D-AEFA-4B44-A7FA-1CD0B02E5C12}"/>
              </a:ext>
            </a:extLst>
          </p:cNvPr>
          <p:cNvSpPr/>
          <p:nvPr/>
        </p:nvSpPr>
        <p:spPr>
          <a:xfrm>
            <a:off x="5126182" y="2163242"/>
            <a:ext cx="3020290" cy="1569660"/>
          </a:xfrm>
          <a:prstGeom prst="rect">
            <a:avLst/>
          </a:prstGeom>
          <a:ln>
            <a:solidFill>
              <a:schemeClr val="tx1"/>
            </a:solidFill>
          </a:ln>
        </p:spPr>
        <p:txBody>
          <a:bodyPr wrap="square">
            <a:spAutoFit/>
          </a:bodyPr>
          <a:lstStyle/>
          <a:p>
            <a:r>
              <a:rPr lang="en-US" sz="2400" b="1"/>
              <a:t>one</a:t>
            </a:r>
            <a:r>
              <a:rPr lang="en-US" sz="2400"/>
              <a:t> </a:t>
            </a:r>
            <a:r>
              <a:rPr lang="en-US" sz="2400" b="1"/>
              <a:t>sig</a:t>
            </a:r>
            <a:r>
              <a:rPr lang="en-US" sz="2400"/>
              <a:t> River {</a:t>
            </a:r>
          </a:p>
          <a:p>
            <a:r>
              <a:rPr lang="en-US" sz="2400"/>
              <a:t>    side1: Item -&gt; Time,</a:t>
            </a:r>
          </a:p>
          <a:p>
            <a:r>
              <a:rPr lang="en-US" sz="2400"/>
              <a:t>    side2: Item -&gt; Time</a:t>
            </a:r>
          </a:p>
          <a:p>
            <a:r>
              <a:rPr lang="en-US" sz="2400"/>
              <a:t>}</a:t>
            </a:r>
          </a:p>
        </p:txBody>
      </p:sp>
      <p:sp>
        <p:nvSpPr>
          <p:cNvPr id="5" name="TextBox 4">
            <a:extLst>
              <a:ext uri="{FF2B5EF4-FFF2-40B4-BE49-F238E27FC236}">
                <a16:creationId xmlns:a16="http://schemas.microsoft.com/office/drawing/2014/main" id="{FC770018-742A-4C9C-BF3B-95B5F1C3FD9F}"/>
              </a:ext>
            </a:extLst>
          </p:cNvPr>
          <p:cNvSpPr txBox="1"/>
          <p:nvPr/>
        </p:nvSpPr>
        <p:spPr>
          <a:xfrm>
            <a:off x="5671960" y="3836124"/>
            <a:ext cx="1928733" cy="369332"/>
          </a:xfrm>
          <a:prstGeom prst="rect">
            <a:avLst/>
          </a:prstGeom>
          <a:noFill/>
        </p:spPr>
        <p:txBody>
          <a:bodyPr wrap="none" rtlCol="0">
            <a:spAutoFit/>
          </a:bodyPr>
          <a:lstStyle/>
          <a:p>
            <a:r>
              <a:rPr lang="en-US"/>
              <a:t>Time-based model</a:t>
            </a:r>
          </a:p>
        </p:txBody>
      </p:sp>
      <p:sp>
        <p:nvSpPr>
          <p:cNvPr id="6" name="TextBox 5">
            <a:extLst>
              <a:ext uri="{FF2B5EF4-FFF2-40B4-BE49-F238E27FC236}">
                <a16:creationId xmlns:a16="http://schemas.microsoft.com/office/drawing/2014/main" id="{F1E37C02-332F-4545-8E07-ACDF5CEB0A83}"/>
              </a:ext>
            </a:extLst>
          </p:cNvPr>
          <p:cNvSpPr txBox="1"/>
          <p:nvPr/>
        </p:nvSpPr>
        <p:spPr>
          <a:xfrm>
            <a:off x="1853643" y="3836124"/>
            <a:ext cx="2133789" cy="369332"/>
          </a:xfrm>
          <a:prstGeom prst="rect">
            <a:avLst/>
          </a:prstGeom>
          <a:noFill/>
        </p:spPr>
        <p:txBody>
          <a:bodyPr wrap="none" rtlCol="0">
            <a:spAutoFit/>
          </a:bodyPr>
          <a:lstStyle/>
          <a:p>
            <a:r>
              <a:rPr lang="en-US"/>
              <a:t>Evolving River model</a:t>
            </a:r>
          </a:p>
        </p:txBody>
      </p:sp>
      <p:sp>
        <p:nvSpPr>
          <p:cNvPr id="7" name="TextBox 6">
            <a:extLst>
              <a:ext uri="{FF2B5EF4-FFF2-40B4-BE49-F238E27FC236}">
                <a16:creationId xmlns:a16="http://schemas.microsoft.com/office/drawing/2014/main" id="{B8EC7F1B-8855-4558-B8C5-9F6F42125689}"/>
              </a:ext>
            </a:extLst>
          </p:cNvPr>
          <p:cNvSpPr txBox="1"/>
          <p:nvPr/>
        </p:nvSpPr>
        <p:spPr>
          <a:xfrm>
            <a:off x="1584961" y="4605251"/>
            <a:ext cx="2671156" cy="1200329"/>
          </a:xfrm>
          <a:prstGeom prst="rect">
            <a:avLst/>
          </a:prstGeom>
          <a:noFill/>
        </p:spPr>
        <p:txBody>
          <a:bodyPr wrap="square" rtlCol="0">
            <a:spAutoFit/>
          </a:bodyPr>
          <a:lstStyle/>
          <a:p>
            <a:r>
              <a:rPr lang="en-US"/>
              <a:t>This model has simpler join operations. I think “a set of River objects” is not too intuitive.</a:t>
            </a:r>
          </a:p>
        </p:txBody>
      </p:sp>
      <p:sp>
        <p:nvSpPr>
          <p:cNvPr id="8" name="TextBox 7">
            <a:extLst>
              <a:ext uri="{FF2B5EF4-FFF2-40B4-BE49-F238E27FC236}">
                <a16:creationId xmlns:a16="http://schemas.microsoft.com/office/drawing/2014/main" id="{FE54084A-2E5A-4EE7-8213-18F00D796A63}"/>
              </a:ext>
            </a:extLst>
          </p:cNvPr>
          <p:cNvSpPr txBox="1"/>
          <p:nvPr/>
        </p:nvSpPr>
        <p:spPr>
          <a:xfrm>
            <a:off x="5300748" y="4605250"/>
            <a:ext cx="2671156" cy="1477328"/>
          </a:xfrm>
          <a:prstGeom prst="rect">
            <a:avLst/>
          </a:prstGeom>
          <a:noFill/>
        </p:spPr>
        <p:txBody>
          <a:bodyPr wrap="square" rtlCol="0">
            <a:spAutoFit/>
          </a:bodyPr>
          <a:lstStyle/>
          <a:p>
            <a:r>
              <a:rPr lang="en-US"/>
              <a:t>This model has more complex join operations. I think “one River whose sides change over time” is more intuitive.</a:t>
            </a:r>
          </a:p>
        </p:txBody>
      </p:sp>
    </p:spTree>
    <p:extLst>
      <p:ext uri="{BB962C8B-B14F-4D97-AF65-F5344CB8AC3E}">
        <p14:creationId xmlns:p14="http://schemas.microsoft.com/office/powerpoint/2010/main" val="334578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594E2-4ACC-4507-8E5F-CFF741ED6B3A}"/>
              </a:ext>
            </a:extLst>
          </p:cNvPr>
          <p:cNvSpPr>
            <a:spLocks noGrp="1"/>
          </p:cNvSpPr>
          <p:nvPr>
            <p:ph type="title"/>
          </p:nvPr>
        </p:nvSpPr>
        <p:spPr/>
        <p:txBody>
          <a:bodyPr/>
          <a:lstStyle/>
          <a:p>
            <a:r>
              <a:rPr lang="en-US"/>
              <a:t>Solution (cont.)</a:t>
            </a:r>
          </a:p>
        </p:txBody>
      </p:sp>
      <p:grpSp>
        <p:nvGrpSpPr>
          <p:cNvPr id="3" name="Group 2">
            <a:extLst>
              <a:ext uri="{FF2B5EF4-FFF2-40B4-BE49-F238E27FC236}">
                <a16:creationId xmlns:a16="http://schemas.microsoft.com/office/drawing/2014/main" id="{61EAEB83-5B55-4094-A69C-9C2DF09783DF}"/>
              </a:ext>
            </a:extLst>
          </p:cNvPr>
          <p:cNvGrpSpPr/>
          <p:nvPr/>
        </p:nvGrpSpPr>
        <p:grpSpPr>
          <a:xfrm>
            <a:off x="1266352" y="1690688"/>
            <a:ext cx="8883696" cy="4693266"/>
            <a:chOff x="1332854" y="4479880"/>
            <a:chExt cx="8883696" cy="4693266"/>
          </a:xfrm>
        </p:grpSpPr>
        <p:sp>
          <p:nvSpPr>
            <p:cNvPr id="4" name="Rectangle 3">
              <a:extLst>
                <a:ext uri="{FF2B5EF4-FFF2-40B4-BE49-F238E27FC236}">
                  <a16:creationId xmlns:a16="http://schemas.microsoft.com/office/drawing/2014/main" id="{5077E440-56D0-45E4-A908-AC83CC7874DE}"/>
                </a:ext>
              </a:extLst>
            </p:cNvPr>
            <p:cNvSpPr/>
            <p:nvPr/>
          </p:nvSpPr>
          <p:spPr>
            <a:xfrm>
              <a:off x="1332854" y="5343050"/>
              <a:ext cx="1704814" cy="1038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055647D-8959-483D-83E5-93DDC35890C0}"/>
                </a:ext>
              </a:extLst>
            </p:cNvPr>
            <p:cNvCxnSpPr>
              <a:cxnSpLocks/>
            </p:cNvCxnSpPr>
            <p:nvPr/>
          </p:nvCxnSpPr>
          <p:spPr>
            <a:xfrm>
              <a:off x="3161654" y="5002087"/>
              <a:ext cx="0" cy="1751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D6C3F7E-0962-480A-BF14-BDB3345DD507}"/>
                </a:ext>
              </a:extLst>
            </p:cNvPr>
            <p:cNvSpPr txBox="1"/>
            <p:nvPr/>
          </p:nvSpPr>
          <p:spPr>
            <a:xfrm>
              <a:off x="1941444" y="5081440"/>
              <a:ext cx="487634" cy="261610"/>
            </a:xfrm>
            <a:prstGeom prst="rect">
              <a:avLst/>
            </a:prstGeom>
            <a:noFill/>
          </p:spPr>
          <p:txBody>
            <a:bodyPr wrap="none" rtlCol="0">
              <a:spAutoFit/>
            </a:bodyPr>
            <a:lstStyle/>
            <a:p>
              <a:r>
                <a:rPr lang="en-US" sz="1100"/>
                <a:t>side1</a:t>
              </a:r>
            </a:p>
          </p:txBody>
        </p:sp>
        <p:sp>
          <p:nvSpPr>
            <p:cNvPr id="7" name="TextBox 6">
              <a:extLst>
                <a:ext uri="{FF2B5EF4-FFF2-40B4-BE49-F238E27FC236}">
                  <a16:creationId xmlns:a16="http://schemas.microsoft.com/office/drawing/2014/main" id="{970EE8BA-3160-45FD-B01C-764341510703}"/>
                </a:ext>
              </a:extLst>
            </p:cNvPr>
            <p:cNvSpPr txBox="1"/>
            <p:nvPr/>
          </p:nvSpPr>
          <p:spPr>
            <a:xfrm>
              <a:off x="1547417" y="5484396"/>
              <a:ext cx="577402" cy="261610"/>
            </a:xfrm>
            <a:prstGeom prst="rect">
              <a:avLst/>
            </a:prstGeom>
            <a:noFill/>
            <a:ln>
              <a:solidFill>
                <a:schemeClr val="tx1"/>
              </a:solidFill>
            </a:ln>
          </p:spPr>
          <p:txBody>
            <a:bodyPr wrap="none" rtlCol="0">
              <a:spAutoFit/>
            </a:bodyPr>
            <a:lstStyle/>
            <a:p>
              <a:r>
                <a:rPr lang="en-US" sz="1100"/>
                <a:t>farmer</a:t>
              </a:r>
            </a:p>
          </p:txBody>
        </p:sp>
        <p:sp>
          <p:nvSpPr>
            <p:cNvPr id="8" name="TextBox 7">
              <a:extLst>
                <a:ext uri="{FF2B5EF4-FFF2-40B4-BE49-F238E27FC236}">
                  <a16:creationId xmlns:a16="http://schemas.microsoft.com/office/drawing/2014/main" id="{DB839BFA-7F6D-4106-ACAC-B1ECD160A2F3}"/>
                </a:ext>
              </a:extLst>
            </p:cNvPr>
            <p:cNvSpPr txBox="1"/>
            <p:nvPr/>
          </p:nvSpPr>
          <p:spPr>
            <a:xfrm>
              <a:off x="2260412" y="5484396"/>
              <a:ext cx="437940" cy="261610"/>
            </a:xfrm>
            <a:prstGeom prst="rect">
              <a:avLst/>
            </a:prstGeom>
            <a:noFill/>
            <a:ln>
              <a:solidFill>
                <a:schemeClr val="tx1"/>
              </a:solidFill>
            </a:ln>
          </p:spPr>
          <p:txBody>
            <a:bodyPr wrap="none" rtlCol="0">
              <a:spAutoFit/>
            </a:bodyPr>
            <a:lstStyle/>
            <a:p>
              <a:r>
                <a:rPr lang="en-US" sz="1100"/>
                <a:t>goat</a:t>
              </a:r>
            </a:p>
          </p:txBody>
        </p:sp>
        <p:sp>
          <p:nvSpPr>
            <p:cNvPr id="9" name="TextBox 8">
              <a:extLst>
                <a:ext uri="{FF2B5EF4-FFF2-40B4-BE49-F238E27FC236}">
                  <a16:creationId xmlns:a16="http://schemas.microsoft.com/office/drawing/2014/main" id="{B4DF7D2D-BDEB-4C39-85BC-1629E15113D8}"/>
                </a:ext>
              </a:extLst>
            </p:cNvPr>
            <p:cNvSpPr txBox="1"/>
            <p:nvPr/>
          </p:nvSpPr>
          <p:spPr>
            <a:xfrm>
              <a:off x="1537119" y="5886380"/>
              <a:ext cx="662361" cy="261610"/>
            </a:xfrm>
            <a:prstGeom prst="rect">
              <a:avLst/>
            </a:prstGeom>
            <a:noFill/>
            <a:ln>
              <a:solidFill>
                <a:schemeClr val="tx1"/>
              </a:solidFill>
            </a:ln>
          </p:spPr>
          <p:txBody>
            <a:bodyPr wrap="none" rtlCol="0">
              <a:spAutoFit/>
            </a:bodyPr>
            <a:lstStyle/>
            <a:p>
              <a:r>
                <a:rPr lang="en-US" sz="1100"/>
                <a:t>cabbage</a:t>
              </a:r>
            </a:p>
          </p:txBody>
        </p:sp>
        <p:sp>
          <p:nvSpPr>
            <p:cNvPr id="10" name="TextBox 9">
              <a:extLst>
                <a:ext uri="{FF2B5EF4-FFF2-40B4-BE49-F238E27FC236}">
                  <a16:creationId xmlns:a16="http://schemas.microsoft.com/office/drawing/2014/main" id="{AD3CF8D4-A35A-4E9C-87A7-2D9A5A2E7D26}"/>
                </a:ext>
              </a:extLst>
            </p:cNvPr>
            <p:cNvSpPr txBox="1"/>
            <p:nvPr/>
          </p:nvSpPr>
          <p:spPr>
            <a:xfrm>
              <a:off x="4671475" y="5893394"/>
              <a:ext cx="434734" cy="261610"/>
            </a:xfrm>
            <a:prstGeom prst="rect">
              <a:avLst/>
            </a:prstGeom>
            <a:noFill/>
            <a:ln>
              <a:solidFill>
                <a:schemeClr val="tx1"/>
              </a:solidFill>
            </a:ln>
          </p:spPr>
          <p:txBody>
            <a:bodyPr wrap="none" rtlCol="0">
              <a:spAutoFit/>
            </a:bodyPr>
            <a:lstStyle/>
            <a:p>
              <a:r>
                <a:rPr lang="en-US" sz="1100"/>
                <a:t>wolf</a:t>
              </a:r>
            </a:p>
          </p:txBody>
        </p:sp>
        <p:sp>
          <p:nvSpPr>
            <p:cNvPr id="11" name="Rectangle 10">
              <a:extLst>
                <a:ext uri="{FF2B5EF4-FFF2-40B4-BE49-F238E27FC236}">
                  <a16:creationId xmlns:a16="http://schemas.microsoft.com/office/drawing/2014/main" id="{60F5950E-1368-4A88-AE1D-60261E3E755A}"/>
                </a:ext>
              </a:extLst>
            </p:cNvPr>
            <p:cNvSpPr/>
            <p:nvPr/>
          </p:nvSpPr>
          <p:spPr>
            <a:xfrm>
              <a:off x="3673102" y="5343050"/>
              <a:ext cx="1704814" cy="1038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CFF1AAD-0AA6-4DE6-BD3A-6958B5BD78F2}"/>
                </a:ext>
              </a:extLst>
            </p:cNvPr>
            <p:cNvSpPr txBox="1"/>
            <p:nvPr/>
          </p:nvSpPr>
          <p:spPr>
            <a:xfrm>
              <a:off x="4281692" y="5081440"/>
              <a:ext cx="487634" cy="261610"/>
            </a:xfrm>
            <a:prstGeom prst="rect">
              <a:avLst/>
            </a:prstGeom>
            <a:noFill/>
          </p:spPr>
          <p:txBody>
            <a:bodyPr wrap="none" rtlCol="0">
              <a:spAutoFit/>
            </a:bodyPr>
            <a:lstStyle/>
            <a:p>
              <a:r>
                <a:rPr lang="en-US" sz="1100"/>
                <a:t>side2</a:t>
              </a:r>
            </a:p>
          </p:txBody>
        </p:sp>
        <p:cxnSp>
          <p:nvCxnSpPr>
            <p:cNvPr id="13" name="Straight Connector 12">
              <a:extLst>
                <a:ext uri="{FF2B5EF4-FFF2-40B4-BE49-F238E27FC236}">
                  <a16:creationId xmlns:a16="http://schemas.microsoft.com/office/drawing/2014/main" id="{640D8E19-7D2F-41CE-B0A6-EF032B292FF3}"/>
                </a:ext>
              </a:extLst>
            </p:cNvPr>
            <p:cNvCxnSpPr>
              <a:cxnSpLocks/>
            </p:cNvCxnSpPr>
            <p:nvPr/>
          </p:nvCxnSpPr>
          <p:spPr>
            <a:xfrm>
              <a:off x="3546528" y="5002087"/>
              <a:ext cx="0" cy="1751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DD986E2-43B8-4B6C-8003-CB12776F2301}"/>
                </a:ext>
              </a:extLst>
            </p:cNvPr>
            <p:cNvSpPr txBox="1"/>
            <p:nvPr/>
          </p:nvSpPr>
          <p:spPr>
            <a:xfrm rot="16200000">
              <a:off x="3012669" y="5577955"/>
              <a:ext cx="736099" cy="369332"/>
            </a:xfrm>
            <a:prstGeom prst="rect">
              <a:avLst/>
            </a:prstGeom>
            <a:noFill/>
          </p:spPr>
          <p:txBody>
            <a:bodyPr wrap="none" rtlCol="0">
              <a:spAutoFit/>
            </a:bodyPr>
            <a:lstStyle/>
            <a:p>
              <a:r>
                <a:rPr lang="en-US"/>
                <a:t>RIVER</a:t>
              </a:r>
            </a:p>
          </p:txBody>
        </p:sp>
        <p:sp>
          <p:nvSpPr>
            <p:cNvPr id="15" name="Arrow: Right 14">
              <a:extLst>
                <a:ext uri="{FF2B5EF4-FFF2-40B4-BE49-F238E27FC236}">
                  <a16:creationId xmlns:a16="http://schemas.microsoft.com/office/drawing/2014/main" id="{CDE566AA-B4B1-439A-B6A3-2D7C26E188BB}"/>
                </a:ext>
              </a:extLst>
            </p:cNvPr>
            <p:cNvSpPr/>
            <p:nvPr/>
          </p:nvSpPr>
          <p:spPr>
            <a:xfrm rot="5400000">
              <a:off x="3149558" y="4465313"/>
              <a:ext cx="356461" cy="385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00454A88-0CD8-4008-A4D0-E15D2CD4A238}"/>
                </a:ext>
              </a:extLst>
            </p:cNvPr>
            <p:cNvGrpSpPr/>
            <p:nvPr/>
          </p:nvGrpSpPr>
          <p:grpSpPr>
            <a:xfrm>
              <a:off x="6113079" y="5002087"/>
              <a:ext cx="4045062" cy="1751308"/>
              <a:chOff x="6113079" y="5002087"/>
              <a:chExt cx="4045062" cy="1751308"/>
            </a:xfrm>
          </p:grpSpPr>
          <p:sp>
            <p:nvSpPr>
              <p:cNvPr id="43" name="Rectangle 42">
                <a:extLst>
                  <a:ext uri="{FF2B5EF4-FFF2-40B4-BE49-F238E27FC236}">
                    <a16:creationId xmlns:a16="http://schemas.microsoft.com/office/drawing/2014/main" id="{8F5306B4-16EC-4104-B3E7-494EB0597836}"/>
                  </a:ext>
                </a:extLst>
              </p:cNvPr>
              <p:cNvSpPr/>
              <p:nvPr/>
            </p:nvSpPr>
            <p:spPr>
              <a:xfrm>
                <a:off x="6113079" y="5343050"/>
                <a:ext cx="1704814" cy="1038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17F65ADA-4C65-4420-B0DB-EDEE9586CB3E}"/>
                  </a:ext>
                </a:extLst>
              </p:cNvPr>
              <p:cNvCxnSpPr>
                <a:cxnSpLocks/>
              </p:cNvCxnSpPr>
              <p:nvPr/>
            </p:nvCxnSpPr>
            <p:spPr>
              <a:xfrm>
                <a:off x="7941879" y="5002087"/>
                <a:ext cx="0" cy="1751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AC4D792-5675-4829-89A0-0AA93513EE4E}"/>
                  </a:ext>
                </a:extLst>
              </p:cNvPr>
              <p:cNvSpPr txBox="1"/>
              <p:nvPr/>
            </p:nvSpPr>
            <p:spPr>
              <a:xfrm>
                <a:off x="6721669" y="5081440"/>
                <a:ext cx="487634" cy="261610"/>
              </a:xfrm>
              <a:prstGeom prst="rect">
                <a:avLst/>
              </a:prstGeom>
              <a:noFill/>
            </p:spPr>
            <p:txBody>
              <a:bodyPr wrap="none" rtlCol="0">
                <a:spAutoFit/>
              </a:bodyPr>
              <a:lstStyle/>
              <a:p>
                <a:r>
                  <a:rPr lang="en-US" sz="1100"/>
                  <a:t>side1</a:t>
                </a:r>
              </a:p>
            </p:txBody>
          </p:sp>
          <p:sp>
            <p:nvSpPr>
              <p:cNvPr id="46" name="TextBox 45">
                <a:extLst>
                  <a:ext uri="{FF2B5EF4-FFF2-40B4-BE49-F238E27FC236}">
                    <a16:creationId xmlns:a16="http://schemas.microsoft.com/office/drawing/2014/main" id="{C044BE20-22C3-45DB-9714-8AB287828B39}"/>
                  </a:ext>
                </a:extLst>
              </p:cNvPr>
              <p:cNvSpPr txBox="1"/>
              <p:nvPr/>
            </p:nvSpPr>
            <p:spPr>
              <a:xfrm>
                <a:off x="8627417" y="5484396"/>
                <a:ext cx="577402" cy="261610"/>
              </a:xfrm>
              <a:prstGeom prst="rect">
                <a:avLst/>
              </a:prstGeom>
              <a:noFill/>
              <a:ln>
                <a:solidFill>
                  <a:schemeClr val="tx1"/>
                </a:solidFill>
              </a:ln>
            </p:spPr>
            <p:txBody>
              <a:bodyPr wrap="none" rtlCol="0">
                <a:spAutoFit/>
              </a:bodyPr>
              <a:lstStyle/>
              <a:p>
                <a:r>
                  <a:rPr lang="en-US" sz="1100"/>
                  <a:t>farmer</a:t>
                </a:r>
              </a:p>
            </p:txBody>
          </p:sp>
          <p:sp>
            <p:nvSpPr>
              <p:cNvPr id="47" name="TextBox 46">
                <a:extLst>
                  <a:ext uri="{FF2B5EF4-FFF2-40B4-BE49-F238E27FC236}">
                    <a16:creationId xmlns:a16="http://schemas.microsoft.com/office/drawing/2014/main" id="{33C6E68E-2DA0-4815-B33D-DE9B34F81DDA}"/>
                  </a:ext>
                </a:extLst>
              </p:cNvPr>
              <p:cNvSpPr txBox="1"/>
              <p:nvPr/>
            </p:nvSpPr>
            <p:spPr>
              <a:xfrm>
                <a:off x="6982392" y="5501011"/>
                <a:ext cx="437940" cy="261610"/>
              </a:xfrm>
              <a:prstGeom prst="rect">
                <a:avLst/>
              </a:prstGeom>
              <a:noFill/>
              <a:ln>
                <a:solidFill>
                  <a:schemeClr val="tx1"/>
                </a:solidFill>
              </a:ln>
            </p:spPr>
            <p:txBody>
              <a:bodyPr wrap="none" rtlCol="0">
                <a:spAutoFit/>
              </a:bodyPr>
              <a:lstStyle/>
              <a:p>
                <a:r>
                  <a:rPr lang="en-US" sz="1100"/>
                  <a:t>goat</a:t>
                </a:r>
              </a:p>
            </p:txBody>
          </p:sp>
          <p:sp>
            <p:nvSpPr>
              <p:cNvPr id="48" name="TextBox 47">
                <a:extLst>
                  <a:ext uri="{FF2B5EF4-FFF2-40B4-BE49-F238E27FC236}">
                    <a16:creationId xmlns:a16="http://schemas.microsoft.com/office/drawing/2014/main" id="{3D497B4C-C036-4AF7-8CD4-4505FE1E6393}"/>
                  </a:ext>
                </a:extLst>
              </p:cNvPr>
              <p:cNvSpPr txBox="1"/>
              <p:nvPr/>
            </p:nvSpPr>
            <p:spPr>
              <a:xfrm>
                <a:off x="8627417" y="5855585"/>
                <a:ext cx="662361" cy="261610"/>
              </a:xfrm>
              <a:prstGeom prst="rect">
                <a:avLst/>
              </a:prstGeom>
              <a:noFill/>
              <a:ln>
                <a:solidFill>
                  <a:schemeClr val="tx1"/>
                </a:solidFill>
              </a:ln>
            </p:spPr>
            <p:txBody>
              <a:bodyPr wrap="none" rtlCol="0">
                <a:spAutoFit/>
              </a:bodyPr>
              <a:lstStyle/>
              <a:p>
                <a:r>
                  <a:rPr lang="en-US" sz="1100"/>
                  <a:t>cabbage</a:t>
                </a:r>
              </a:p>
            </p:txBody>
          </p:sp>
          <p:sp>
            <p:nvSpPr>
              <p:cNvPr id="49" name="TextBox 48">
                <a:extLst>
                  <a:ext uri="{FF2B5EF4-FFF2-40B4-BE49-F238E27FC236}">
                    <a16:creationId xmlns:a16="http://schemas.microsoft.com/office/drawing/2014/main" id="{B423127D-4051-4815-BDEB-754BC269907F}"/>
                  </a:ext>
                </a:extLst>
              </p:cNvPr>
              <p:cNvSpPr txBox="1"/>
              <p:nvPr/>
            </p:nvSpPr>
            <p:spPr>
              <a:xfrm>
                <a:off x="9484975" y="5862243"/>
                <a:ext cx="434734" cy="261610"/>
              </a:xfrm>
              <a:prstGeom prst="rect">
                <a:avLst/>
              </a:prstGeom>
              <a:noFill/>
              <a:ln>
                <a:solidFill>
                  <a:schemeClr val="tx1"/>
                </a:solidFill>
              </a:ln>
            </p:spPr>
            <p:txBody>
              <a:bodyPr wrap="none" rtlCol="0">
                <a:spAutoFit/>
              </a:bodyPr>
              <a:lstStyle/>
              <a:p>
                <a:r>
                  <a:rPr lang="en-US" sz="1100"/>
                  <a:t>wolf</a:t>
                </a:r>
              </a:p>
            </p:txBody>
          </p:sp>
          <p:sp>
            <p:nvSpPr>
              <p:cNvPr id="50" name="Rectangle 49">
                <a:extLst>
                  <a:ext uri="{FF2B5EF4-FFF2-40B4-BE49-F238E27FC236}">
                    <a16:creationId xmlns:a16="http://schemas.microsoft.com/office/drawing/2014/main" id="{769EA20A-2ECC-4FA3-A0E3-A88A6EFF431B}"/>
                  </a:ext>
                </a:extLst>
              </p:cNvPr>
              <p:cNvSpPr/>
              <p:nvPr/>
            </p:nvSpPr>
            <p:spPr>
              <a:xfrm>
                <a:off x="8453327" y="5343050"/>
                <a:ext cx="1704814" cy="1038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9453E460-4E63-4EB5-932C-9AD1285F4046}"/>
                  </a:ext>
                </a:extLst>
              </p:cNvPr>
              <p:cNvSpPr txBox="1"/>
              <p:nvPr/>
            </p:nvSpPr>
            <p:spPr>
              <a:xfrm>
                <a:off x="9061917" y="5081440"/>
                <a:ext cx="487634" cy="261610"/>
              </a:xfrm>
              <a:prstGeom prst="rect">
                <a:avLst/>
              </a:prstGeom>
              <a:noFill/>
            </p:spPr>
            <p:txBody>
              <a:bodyPr wrap="none" rtlCol="0">
                <a:spAutoFit/>
              </a:bodyPr>
              <a:lstStyle/>
              <a:p>
                <a:r>
                  <a:rPr lang="en-US" sz="1100"/>
                  <a:t>side2</a:t>
                </a:r>
              </a:p>
            </p:txBody>
          </p:sp>
          <p:cxnSp>
            <p:nvCxnSpPr>
              <p:cNvPr id="52" name="Straight Connector 51">
                <a:extLst>
                  <a:ext uri="{FF2B5EF4-FFF2-40B4-BE49-F238E27FC236}">
                    <a16:creationId xmlns:a16="http://schemas.microsoft.com/office/drawing/2014/main" id="{D8BCC192-A8CE-4D21-A990-FD70D542A0AB}"/>
                  </a:ext>
                </a:extLst>
              </p:cNvPr>
              <p:cNvCxnSpPr>
                <a:cxnSpLocks/>
              </p:cNvCxnSpPr>
              <p:nvPr/>
            </p:nvCxnSpPr>
            <p:spPr>
              <a:xfrm>
                <a:off x="8326753" y="5002087"/>
                <a:ext cx="0" cy="1751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5CF7C24A-E212-4589-B830-FDFCEE5DAC01}"/>
                  </a:ext>
                </a:extLst>
              </p:cNvPr>
              <p:cNvSpPr txBox="1"/>
              <p:nvPr/>
            </p:nvSpPr>
            <p:spPr>
              <a:xfrm rot="16200000">
                <a:off x="7792894" y="5577955"/>
                <a:ext cx="736099" cy="369332"/>
              </a:xfrm>
              <a:prstGeom prst="rect">
                <a:avLst/>
              </a:prstGeom>
              <a:noFill/>
            </p:spPr>
            <p:txBody>
              <a:bodyPr wrap="none" rtlCol="0">
                <a:spAutoFit/>
              </a:bodyPr>
              <a:lstStyle/>
              <a:p>
                <a:r>
                  <a:rPr lang="en-US"/>
                  <a:t>RIVER</a:t>
                </a:r>
              </a:p>
            </p:txBody>
          </p:sp>
        </p:grpSp>
        <p:sp>
          <p:nvSpPr>
            <p:cNvPr id="17" name="Arrow: Right 16">
              <a:extLst>
                <a:ext uri="{FF2B5EF4-FFF2-40B4-BE49-F238E27FC236}">
                  <a16:creationId xmlns:a16="http://schemas.microsoft.com/office/drawing/2014/main" id="{05E2C9F0-76E2-4826-84CC-E11589C0101F}"/>
                </a:ext>
              </a:extLst>
            </p:cNvPr>
            <p:cNvSpPr/>
            <p:nvPr/>
          </p:nvSpPr>
          <p:spPr>
            <a:xfrm>
              <a:off x="5577306" y="5676263"/>
              <a:ext cx="356461" cy="385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C79569C2-0AAE-4E3F-8AB6-6177D331AD13}"/>
                </a:ext>
              </a:extLst>
            </p:cNvPr>
            <p:cNvGrpSpPr/>
            <p:nvPr/>
          </p:nvGrpSpPr>
          <p:grpSpPr>
            <a:xfrm>
              <a:off x="1420678" y="6892813"/>
              <a:ext cx="8795872" cy="2280333"/>
              <a:chOff x="1363850" y="303438"/>
              <a:chExt cx="8795872" cy="2280333"/>
            </a:xfrm>
          </p:grpSpPr>
          <p:sp>
            <p:nvSpPr>
              <p:cNvPr id="19" name="Rectangle 18">
                <a:extLst>
                  <a:ext uri="{FF2B5EF4-FFF2-40B4-BE49-F238E27FC236}">
                    <a16:creationId xmlns:a16="http://schemas.microsoft.com/office/drawing/2014/main" id="{B6D2C2FC-B2F6-4D7B-9009-74EFCFEFA910}"/>
                  </a:ext>
                </a:extLst>
              </p:cNvPr>
              <p:cNvSpPr/>
              <p:nvPr/>
            </p:nvSpPr>
            <p:spPr>
              <a:xfrm>
                <a:off x="6114660" y="1166608"/>
                <a:ext cx="1704814" cy="1038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6149BE23-E8F2-4653-94D9-0A4CC2A17B01}"/>
                  </a:ext>
                </a:extLst>
              </p:cNvPr>
              <p:cNvCxnSpPr>
                <a:cxnSpLocks/>
              </p:cNvCxnSpPr>
              <p:nvPr/>
            </p:nvCxnSpPr>
            <p:spPr>
              <a:xfrm>
                <a:off x="7943460" y="825645"/>
                <a:ext cx="0" cy="1751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65E9290-BD1E-4C1D-9CB4-520368DD48B0}"/>
                  </a:ext>
                </a:extLst>
              </p:cNvPr>
              <p:cNvSpPr txBox="1"/>
              <p:nvPr/>
            </p:nvSpPr>
            <p:spPr>
              <a:xfrm>
                <a:off x="6723250" y="904998"/>
                <a:ext cx="487634" cy="261610"/>
              </a:xfrm>
              <a:prstGeom prst="rect">
                <a:avLst/>
              </a:prstGeom>
              <a:noFill/>
            </p:spPr>
            <p:txBody>
              <a:bodyPr wrap="none" rtlCol="0">
                <a:spAutoFit/>
              </a:bodyPr>
              <a:lstStyle/>
              <a:p>
                <a:r>
                  <a:rPr lang="en-US" sz="1100"/>
                  <a:t>side1</a:t>
                </a:r>
              </a:p>
            </p:txBody>
          </p:sp>
          <p:sp>
            <p:nvSpPr>
              <p:cNvPr id="22" name="TextBox 21">
                <a:extLst>
                  <a:ext uri="{FF2B5EF4-FFF2-40B4-BE49-F238E27FC236}">
                    <a16:creationId xmlns:a16="http://schemas.microsoft.com/office/drawing/2014/main" id="{BAFE9296-A219-4C50-8139-BF2565AA881D}"/>
                  </a:ext>
                </a:extLst>
              </p:cNvPr>
              <p:cNvSpPr txBox="1"/>
              <p:nvPr/>
            </p:nvSpPr>
            <p:spPr>
              <a:xfrm>
                <a:off x="6329223" y="1307954"/>
                <a:ext cx="577402" cy="261610"/>
              </a:xfrm>
              <a:prstGeom prst="rect">
                <a:avLst/>
              </a:prstGeom>
              <a:noFill/>
              <a:ln>
                <a:solidFill>
                  <a:schemeClr val="tx1"/>
                </a:solidFill>
              </a:ln>
            </p:spPr>
            <p:txBody>
              <a:bodyPr wrap="none" rtlCol="0">
                <a:spAutoFit/>
              </a:bodyPr>
              <a:lstStyle/>
              <a:p>
                <a:r>
                  <a:rPr lang="en-US" sz="1100"/>
                  <a:t>farmer</a:t>
                </a:r>
              </a:p>
            </p:txBody>
          </p:sp>
          <p:sp>
            <p:nvSpPr>
              <p:cNvPr id="23" name="TextBox 22">
                <a:extLst>
                  <a:ext uri="{FF2B5EF4-FFF2-40B4-BE49-F238E27FC236}">
                    <a16:creationId xmlns:a16="http://schemas.microsoft.com/office/drawing/2014/main" id="{206902BC-FD77-4ABC-AB6D-99272773A490}"/>
                  </a:ext>
                </a:extLst>
              </p:cNvPr>
              <p:cNvSpPr txBox="1"/>
              <p:nvPr/>
            </p:nvSpPr>
            <p:spPr>
              <a:xfrm>
                <a:off x="7059495" y="1307954"/>
                <a:ext cx="437940" cy="261610"/>
              </a:xfrm>
              <a:prstGeom prst="rect">
                <a:avLst/>
              </a:prstGeom>
              <a:noFill/>
              <a:ln>
                <a:solidFill>
                  <a:schemeClr val="tx1"/>
                </a:solidFill>
              </a:ln>
            </p:spPr>
            <p:txBody>
              <a:bodyPr wrap="none" rtlCol="0">
                <a:spAutoFit/>
              </a:bodyPr>
              <a:lstStyle/>
              <a:p>
                <a:r>
                  <a:rPr lang="en-US" sz="1100"/>
                  <a:t>goat</a:t>
                </a:r>
              </a:p>
            </p:txBody>
          </p:sp>
          <p:sp>
            <p:nvSpPr>
              <p:cNvPr id="24" name="TextBox 23">
                <a:extLst>
                  <a:ext uri="{FF2B5EF4-FFF2-40B4-BE49-F238E27FC236}">
                    <a16:creationId xmlns:a16="http://schemas.microsoft.com/office/drawing/2014/main" id="{C307C713-8F41-4390-BBBC-4606FF799E84}"/>
                  </a:ext>
                </a:extLst>
              </p:cNvPr>
              <p:cNvSpPr txBox="1"/>
              <p:nvPr/>
            </p:nvSpPr>
            <p:spPr>
              <a:xfrm>
                <a:off x="8676037" y="1692619"/>
                <a:ext cx="662361" cy="261610"/>
              </a:xfrm>
              <a:prstGeom prst="rect">
                <a:avLst/>
              </a:prstGeom>
              <a:noFill/>
              <a:ln>
                <a:solidFill>
                  <a:schemeClr val="tx1"/>
                </a:solidFill>
              </a:ln>
            </p:spPr>
            <p:txBody>
              <a:bodyPr wrap="none" rtlCol="0">
                <a:spAutoFit/>
              </a:bodyPr>
              <a:lstStyle/>
              <a:p>
                <a:r>
                  <a:rPr lang="en-US" sz="1100"/>
                  <a:t>cabbage</a:t>
                </a:r>
              </a:p>
            </p:txBody>
          </p:sp>
          <p:sp>
            <p:nvSpPr>
              <p:cNvPr id="25" name="TextBox 24">
                <a:extLst>
                  <a:ext uri="{FF2B5EF4-FFF2-40B4-BE49-F238E27FC236}">
                    <a16:creationId xmlns:a16="http://schemas.microsoft.com/office/drawing/2014/main" id="{9836E469-960B-4323-B917-B46B57FFE0CB}"/>
                  </a:ext>
                </a:extLst>
              </p:cNvPr>
              <p:cNvSpPr txBox="1"/>
              <p:nvPr/>
            </p:nvSpPr>
            <p:spPr>
              <a:xfrm>
                <a:off x="9514227" y="1701299"/>
                <a:ext cx="434734" cy="261610"/>
              </a:xfrm>
              <a:prstGeom prst="rect">
                <a:avLst/>
              </a:prstGeom>
              <a:noFill/>
              <a:ln>
                <a:solidFill>
                  <a:schemeClr val="tx1"/>
                </a:solidFill>
              </a:ln>
            </p:spPr>
            <p:txBody>
              <a:bodyPr wrap="square" rtlCol="0">
                <a:spAutoFit/>
              </a:bodyPr>
              <a:lstStyle/>
              <a:p>
                <a:r>
                  <a:rPr lang="en-US" sz="1100"/>
                  <a:t>wolf</a:t>
                </a:r>
              </a:p>
            </p:txBody>
          </p:sp>
          <p:sp>
            <p:nvSpPr>
              <p:cNvPr id="26" name="Rectangle 25">
                <a:extLst>
                  <a:ext uri="{FF2B5EF4-FFF2-40B4-BE49-F238E27FC236}">
                    <a16:creationId xmlns:a16="http://schemas.microsoft.com/office/drawing/2014/main" id="{6C4576F4-902F-4724-90D4-DB401571A6EC}"/>
                  </a:ext>
                </a:extLst>
              </p:cNvPr>
              <p:cNvSpPr/>
              <p:nvPr/>
            </p:nvSpPr>
            <p:spPr>
              <a:xfrm>
                <a:off x="8454908" y="1166608"/>
                <a:ext cx="1704814" cy="1038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B74A5B6-6EE7-4454-98CA-3D7C309F802A}"/>
                  </a:ext>
                </a:extLst>
              </p:cNvPr>
              <p:cNvSpPr txBox="1"/>
              <p:nvPr/>
            </p:nvSpPr>
            <p:spPr>
              <a:xfrm>
                <a:off x="9063498" y="904998"/>
                <a:ext cx="487634" cy="261610"/>
              </a:xfrm>
              <a:prstGeom prst="rect">
                <a:avLst/>
              </a:prstGeom>
              <a:noFill/>
            </p:spPr>
            <p:txBody>
              <a:bodyPr wrap="none" rtlCol="0">
                <a:spAutoFit/>
              </a:bodyPr>
              <a:lstStyle/>
              <a:p>
                <a:r>
                  <a:rPr lang="en-US" sz="1100"/>
                  <a:t>side2</a:t>
                </a:r>
              </a:p>
            </p:txBody>
          </p:sp>
          <p:cxnSp>
            <p:nvCxnSpPr>
              <p:cNvPr id="28" name="Straight Connector 27">
                <a:extLst>
                  <a:ext uri="{FF2B5EF4-FFF2-40B4-BE49-F238E27FC236}">
                    <a16:creationId xmlns:a16="http://schemas.microsoft.com/office/drawing/2014/main" id="{BD00A41F-47E9-49CE-A781-0996B2AAE6C3}"/>
                  </a:ext>
                </a:extLst>
              </p:cNvPr>
              <p:cNvCxnSpPr>
                <a:cxnSpLocks/>
              </p:cNvCxnSpPr>
              <p:nvPr/>
            </p:nvCxnSpPr>
            <p:spPr>
              <a:xfrm>
                <a:off x="8328334" y="825645"/>
                <a:ext cx="0" cy="1751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1542151-B905-4D0C-A367-8711816EDCE8}"/>
                  </a:ext>
                </a:extLst>
              </p:cNvPr>
              <p:cNvSpPr txBox="1"/>
              <p:nvPr/>
            </p:nvSpPr>
            <p:spPr>
              <a:xfrm rot="16200000">
                <a:off x="7794475" y="1401513"/>
                <a:ext cx="736099" cy="369332"/>
              </a:xfrm>
              <a:prstGeom prst="rect">
                <a:avLst/>
              </a:prstGeom>
              <a:noFill/>
            </p:spPr>
            <p:txBody>
              <a:bodyPr wrap="none" rtlCol="0">
                <a:spAutoFit/>
              </a:bodyPr>
              <a:lstStyle/>
              <a:p>
                <a:r>
                  <a:rPr lang="en-US"/>
                  <a:t>RIVER</a:t>
                </a:r>
              </a:p>
            </p:txBody>
          </p:sp>
          <p:sp>
            <p:nvSpPr>
              <p:cNvPr id="30" name="Arrow: Right 29">
                <a:extLst>
                  <a:ext uri="{FF2B5EF4-FFF2-40B4-BE49-F238E27FC236}">
                    <a16:creationId xmlns:a16="http://schemas.microsoft.com/office/drawing/2014/main" id="{ECF7B0AE-BA24-45F8-80E2-2339CABFBF69}"/>
                  </a:ext>
                </a:extLst>
              </p:cNvPr>
              <p:cNvSpPr/>
              <p:nvPr/>
            </p:nvSpPr>
            <p:spPr>
              <a:xfrm rot="5400000">
                <a:off x="7931364" y="288871"/>
                <a:ext cx="356461" cy="385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C483BE4-7E3A-4542-B8E3-D41A2E2D78EE}"/>
                  </a:ext>
                </a:extLst>
              </p:cNvPr>
              <p:cNvSpPr/>
              <p:nvPr/>
            </p:nvSpPr>
            <p:spPr>
              <a:xfrm>
                <a:off x="1363850" y="1173426"/>
                <a:ext cx="1704814" cy="1038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489FAB6B-5A0C-4406-9465-1E1E9FB22AF0}"/>
                  </a:ext>
                </a:extLst>
              </p:cNvPr>
              <p:cNvCxnSpPr>
                <a:cxnSpLocks/>
              </p:cNvCxnSpPr>
              <p:nvPr/>
            </p:nvCxnSpPr>
            <p:spPr>
              <a:xfrm>
                <a:off x="3192650" y="832463"/>
                <a:ext cx="0" cy="1751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92A8072-812A-4DDE-A47A-8A84A0CB23C4}"/>
                  </a:ext>
                </a:extLst>
              </p:cNvPr>
              <p:cNvSpPr txBox="1"/>
              <p:nvPr/>
            </p:nvSpPr>
            <p:spPr>
              <a:xfrm>
                <a:off x="1972440" y="911816"/>
                <a:ext cx="487634" cy="261610"/>
              </a:xfrm>
              <a:prstGeom prst="rect">
                <a:avLst/>
              </a:prstGeom>
              <a:noFill/>
            </p:spPr>
            <p:txBody>
              <a:bodyPr wrap="none" rtlCol="0">
                <a:spAutoFit/>
              </a:bodyPr>
              <a:lstStyle/>
              <a:p>
                <a:r>
                  <a:rPr lang="en-US" sz="1100"/>
                  <a:t>side1</a:t>
                </a:r>
              </a:p>
            </p:txBody>
          </p:sp>
          <p:sp>
            <p:nvSpPr>
              <p:cNvPr id="34" name="TextBox 33">
                <a:extLst>
                  <a:ext uri="{FF2B5EF4-FFF2-40B4-BE49-F238E27FC236}">
                    <a16:creationId xmlns:a16="http://schemas.microsoft.com/office/drawing/2014/main" id="{5D682760-4081-4B1F-A44F-FE7826DBAF67}"/>
                  </a:ext>
                </a:extLst>
              </p:cNvPr>
              <p:cNvSpPr txBox="1"/>
              <p:nvPr/>
            </p:nvSpPr>
            <p:spPr>
              <a:xfrm>
                <a:off x="3895280" y="1307954"/>
                <a:ext cx="577402" cy="261610"/>
              </a:xfrm>
              <a:prstGeom prst="rect">
                <a:avLst/>
              </a:prstGeom>
              <a:noFill/>
              <a:ln>
                <a:solidFill>
                  <a:schemeClr val="tx1"/>
                </a:solidFill>
              </a:ln>
            </p:spPr>
            <p:txBody>
              <a:bodyPr wrap="none" rtlCol="0">
                <a:spAutoFit/>
              </a:bodyPr>
              <a:lstStyle/>
              <a:p>
                <a:r>
                  <a:rPr lang="en-US" sz="1100"/>
                  <a:t>farmer</a:t>
                </a:r>
              </a:p>
            </p:txBody>
          </p:sp>
          <p:sp>
            <p:nvSpPr>
              <p:cNvPr id="35" name="TextBox 34">
                <a:extLst>
                  <a:ext uri="{FF2B5EF4-FFF2-40B4-BE49-F238E27FC236}">
                    <a16:creationId xmlns:a16="http://schemas.microsoft.com/office/drawing/2014/main" id="{8CF73242-8190-40F0-B50A-7D2247E9366C}"/>
                  </a:ext>
                </a:extLst>
              </p:cNvPr>
              <p:cNvSpPr txBox="1"/>
              <p:nvPr/>
            </p:nvSpPr>
            <p:spPr>
              <a:xfrm>
                <a:off x="4596668" y="1307954"/>
                <a:ext cx="437940" cy="261610"/>
              </a:xfrm>
              <a:prstGeom prst="rect">
                <a:avLst/>
              </a:prstGeom>
              <a:noFill/>
              <a:ln>
                <a:solidFill>
                  <a:schemeClr val="tx1"/>
                </a:solidFill>
              </a:ln>
            </p:spPr>
            <p:txBody>
              <a:bodyPr wrap="none" rtlCol="0">
                <a:spAutoFit/>
              </a:bodyPr>
              <a:lstStyle/>
              <a:p>
                <a:r>
                  <a:rPr lang="en-US" sz="1100"/>
                  <a:t>goat</a:t>
                </a:r>
              </a:p>
            </p:txBody>
          </p:sp>
          <p:sp>
            <p:nvSpPr>
              <p:cNvPr id="36" name="TextBox 35">
                <a:extLst>
                  <a:ext uri="{FF2B5EF4-FFF2-40B4-BE49-F238E27FC236}">
                    <a16:creationId xmlns:a16="http://schemas.microsoft.com/office/drawing/2014/main" id="{F29DA908-A576-4CD7-AA4E-AD7CC2ADBC1B}"/>
                  </a:ext>
                </a:extLst>
              </p:cNvPr>
              <p:cNvSpPr txBox="1"/>
              <p:nvPr/>
            </p:nvSpPr>
            <p:spPr>
              <a:xfrm>
                <a:off x="3874066" y="1718239"/>
                <a:ext cx="662361" cy="261610"/>
              </a:xfrm>
              <a:prstGeom prst="rect">
                <a:avLst/>
              </a:prstGeom>
              <a:noFill/>
              <a:ln>
                <a:solidFill>
                  <a:schemeClr val="tx1"/>
                </a:solidFill>
              </a:ln>
            </p:spPr>
            <p:txBody>
              <a:bodyPr wrap="none" rtlCol="0">
                <a:spAutoFit/>
              </a:bodyPr>
              <a:lstStyle/>
              <a:p>
                <a:r>
                  <a:rPr lang="en-US" sz="1100"/>
                  <a:t>cabbage</a:t>
                </a:r>
              </a:p>
            </p:txBody>
          </p:sp>
          <p:sp>
            <p:nvSpPr>
              <p:cNvPr id="37" name="TextBox 36">
                <a:extLst>
                  <a:ext uri="{FF2B5EF4-FFF2-40B4-BE49-F238E27FC236}">
                    <a16:creationId xmlns:a16="http://schemas.microsoft.com/office/drawing/2014/main" id="{2709AD6F-5E0E-4161-8B5E-F49058B99BFF}"/>
                  </a:ext>
                </a:extLst>
              </p:cNvPr>
              <p:cNvSpPr txBox="1"/>
              <p:nvPr/>
            </p:nvSpPr>
            <p:spPr>
              <a:xfrm>
                <a:off x="4693715" y="1719682"/>
                <a:ext cx="434734" cy="261610"/>
              </a:xfrm>
              <a:prstGeom prst="rect">
                <a:avLst/>
              </a:prstGeom>
              <a:noFill/>
              <a:ln>
                <a:solidFill>
                  <a:schemeClr val="tx1"/>
                </a:solidFill>
              </a:ln>
            </p:spPr>
            <p:txBody>
              <a:bodyPr wrap="none" rtlCol="0">
                <a:spAutoFit/>
              </a:bodyPr>
              <a:lstStyle/>
              <a:p>
                <a:r>
                  <a:rPr lang="en-US" sz="1100"/>
                  <a:t>wolf</a:t>
                </a:r>
              </a:p>
            </p:txBody>
          </p:sp>
          <p:sp>
            <p:nvSpPr>
              <p:cNvPr id="38" name="Rectangle 37">
                <a:extLst>
                  <a:ext uri="{FF2B5EF4-FFF2-40B4-BE49-F238E27FC236}">
                    <a16:creationId xmlns:a16="http://schemas.microsoft.com/office/drawing/2014/main" id="{A59DBE3B-9B6F-4ABB-8C63-FFABF94B9EFA}"/>
                  </a:ext>
                </a:extLst>
              </p:cNvPr>
              <p:cNvSpPr/>
              <p:nvPr/>
            </p:nvSpPr>
            <p:spPr>
              <a:xfrm>
                <a:off x="3704098" y="1173426"/>
                <a:ext cx="1704814" cy="1038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E1A46B5-AC03-456A-9E08-4994799E550C}"/>
                  </a:ext>
                </a:extLst>
              </p:cNvPr>
              <p:cNvSpPr txBox="1"/>
              <p:nvPr/>
            </p:nvSpPr>
            <p:spPr>
              <a:xfrm>
                <a:off x="4312688" y="911816"/>
                <a:ext cx="487634" cy="261610"/>
              </a:xfrm>
              <a:prstGeom prst="rect">
                <a:avLst/>
              </a:prstGeom>
              <a:noFill/>
            </p:spPr>
            <p:txBody>
              <a:bodyPr wrap="none" rtlCol="0">
                <a:spAutoFit/>
              </a:bodyPr>
              <a:lstStyle/>
              <a:p>
                <a:r>
                  <a:rPr lang="en-US" sz="1100"/>
                  <a:t>side2</a:t>
                </a:r>
              </a:p>
            </p:txBody>
          </p:sp>
          <p:cxnSp>
            <p:nvCxnSpPr>
              <p:cNvPr id="40" name="Straight Connector 39">
                <a:extLst>
                  <a:ext uri="{FF2B5EF4-FFF2-40B4-BE49-F238E27FC236}">
                    <a16:creationId xmlns:a16="http://schemas.microsoft.com/office/drawing/2014/main" id="{BC9A4C3C-CD0E-4409-8EFE-1BDE142AC46D}"/>
                  </a:ext>
                </a:extLst>
              </p:cNvPr>
              <p:cNvCxnSpPr>
                <a:cxnSpLocks/>
              </p:cNvCxnSpPr>
              <p:nvPr/>
            </p:nvCxnSpPr>
            <p:spPr>
              <a:xfrm>
                <a:off x="3577524" y="832463"/>
                <a:ext cx="0" cy="1751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4BE8ACB-C9B5-4BD0-9792-894BC05ECCB9}"/>
                  </a:ext>
                </a:extLst>
              </p:cNvPr>
              <p:cNvSpPr txBox="1"/>
              <p:nvPr/>
            </p:nvSpPr>
            <p:spPr>
              <a:xfrm rot="16200000">
                <a:off x="3043665" y="1408331"/>
                <a:ext cx="736099" cy="369332"/>
              </a:xfrm>
              <a:prstGeom prst="rect">
                <a:avLst/>
              </a:prstGeom>
              <a:noFill/>
            </p:spPr>
            <p:txBody>
              <a:bodyPr wrap="none" rtlCol="0">
                <a:spAutoFit/>
              </a:bodyPr>
              <a:lstStyle/>
              <a:p>
                <a:r>
                  <a:rPr lang="en-US"/>
                  <a:t>RIVER</a:t>
                </a:r>
              </a:p>
            </p:txBody>
          </p:sp>
          <p:sp>
            <p:nvSpPr>
              <p:cNvPr id="42" name="Arrow: Right 41">
                <a:extLst>
                  <a:ext uri="{FF2B5EF4-FFF2-40B4-BE49-F238E27FC236}">
                    <a16:creationId xmlns:a16="http://schemas.microsoft.com/office/drawing/2014/main" id="{ED0E5AF5-6807-44F3-8C35-434EF2ADE629}"/>
                  </a:ext>
                </a:extLst>
              </p:cNvPr>
              <p:cNvSpPr/>
              <p:nvPr/>
            </p:nvSpPr>
            <p:spPr>
              <a:xfrm flipH="1">
                <a:off x="5578887" y="1499821"/>
                <a:ext cx="356461" cy="385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2128758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F458-D31D-481E-8C9B-9CC6209CD63D}"/>
              </a:ext>
            </a:extLst>
          </p:cNvPr>
          <p:cNvSpPr>
            <a:spLocks noGrp="1"/>
          </p:cNvSpPr>
          <p:nvPr>
            <p:ph type="title"/>
          </p:nvPr>
        </p:nvSpPr>
        <p:spPr/>
        <p:txBody>
          <a:bodyPr/>
          <a:lstStyle/>
          <a:p>
            <a:r>
              <a:rPr lang="en-US"/>
              <a:t>Equivalent?</a:t>
            </a:r>
          </a:p>
        </p:txBody>
      </p:sp>
      <p:sp>
        <p:nvSpPr>
          <p:cNvPr id="3" name="Content Placeholder 2">
            <a:extLst>
              <a:ext uri="{FF2B5EF4-FFF2-40B4-BE49-F238E27FC236}">
                <a16:creationId xmlns:a16="http://schemas.microsoft.com/office/drawing/2014/main" id="{5549096C-3AD1-4ECD-A882-1DCAA60CC507}"/>
              </a:ext>
            </a:extLst>
          </p:cNvPr>
          <p:cNvSpPr>
            <a:spLocks noGrp="1"/>
          </p:cNvSpPr>
          <p:nvPr>
            <p:ph idx="1"/>
          </p:nvPr>
        </p:nvSpPr>
        <p:spPr>
          <a:xfrm>
            <a:off x="838200" y="1825625"/>
            <a:ext cx="10515600" cy="1100455"/>
          </a:xfrm>
        </p:spPr>
        <p:txBody>
          <a:bodyPr/>
          <a:lstStyle/>
          <a:p>
            <a:r>
              <a:rPr lang="en-US"/>
              <a:t>Are the two models equivalent?</a:t>
            </a:r>
          </a:p>
          <a:p>
            <a:r>
              <a:rPr lang="en-US"/>
              <a:t>Definition of equivalent:</a:t>
            </a:r>
          </a:p>
        </p:txBody>
      </p:sp>
      <p:sp>
        <p:nvSpPr>
          <p:cNvPr id="4" name="Rectangle 3">
            <a:extLst>
              <a:ext uri="{FF2B5EF4-FFF2-40B4-BE49-F238E27FC236}">
                <a16:creationId xmlns:a16="http://schemas.microsoft.com/office/drawing/2014/main" id="{C68FCB8A-0C68-4E04-98FF-5ED8386A31D3}"/>
              </a:ext>
            </a:extLst>
          </p:cNvPr>
          <p:cNvSpPr/>
          <p:nvPr/>
        </p:nvSpPr>
        <p:spPr>
          <a:xfrm>
            <a:off x="2316479" y="3061017"/>
            <a:ext cx="6096000" cy="2308324"/>
          </a:xfrm>
          <a:prstGeom prst="rect">
            <a:avLst/>
          </a:prstGeom>
          <a:solidFill>
            <a:srgbClr val="FFFF00"/>
          </a:solidFill>
          <a:ln w="28575">
            <a:solidFill>
              <a:schemeClr val="tx1"/>
            </a:solidFill>
          </a:ln>
        </p:spPr>
        <p:txBody>
          <a:bodyPr>
            <a:spAutoFit/>
          </a:bodyPr>
          <a:lstStyle/>
          <a:p>
            <a:r>
              <a:rPr lang="en-US" sz="2400"/>
              <a:t>Each instance that satisfy the constraints in version 1 (the evolving River model) also satisfy the constraints in version 2 (the time-based model). And, each instance that satisfy the constraints in version 2, also satisfy the constraints in version 1. </a:t>
            </a:r>
          </a:p>
        </p:txBody>
      </p:sp>
    </p:spTree>
    <p:extLst>
      <p:ext uri="{BB962C8B-B14F-4D97-AF65-F5344CB8AC3E}">
        <p14:creationId xmlns:p14="http://schemas.microsoft.com/office/powerpoint/2010/main" val="40473065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1F63FE-A70B-4F1B-BE0D-72D920772AC6}"/>
              </a:ext>
            </a:extLst>
          </p:cNvPr>
          <p:cNvSpPr>
            <a:spLocks noGrp="1"/>
          </p:cNvSpPr>
          <p:nvPr>
            <p:ph type="title"/>
          </p:nvPr>
        </p:nvSpPr>
        <p:spPr/>
        <p:txBody>
          <a:bodyPr/>
          <a:lstStyle/>
          <a:p>
            <a:r>
              <a:rPr lang="en-US"/>
              <a:t>This is what we will do:</a:t>
            </a:r>
          </a:p>
        </p:txBody>
      </p:sp>
      <p:sp>
        <p:nvSpPr>
          <p:cNvPr id="5" name="Rectangle 4">
            <a:extLst>
              <a:ext uri="{FF2B5EF4-FFF2-40B4-BE49-F238E27FC236}">
                <a16:creationId xmlns:a16="http://schemas.microsoft.com/office/drawing/2014/main" id="{3ED6C4CC-254B-4662-83EE-EDB08DAC8381}"/>
              </a:ext>
            </a:extLst>
          </p:cNvPr>
          <p:cNvSpPr/>
          <p:nvPr/>
        </p:nvSpPr>
        <p:spPr>
          <a:xfrm>
            <a:off x="2626822" y="1446419"/>
            <a:ext cx="3807229" cy="5220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6EA8761-C6C0-4290-9AA8-546875EE78D5}"/>
              </a:ext>
            </a:extLst>
          </p:cNvPr>
          <p:cNvSpPr/>
          <p:nvPr/>
        </p:nvSpPr>
        <p:spPr>
          <a:xfrm>
            <a:off x="3059084" y="1679175"/>
            <a:ext cx="3086792" cy="136328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Evolving River model</a:t>
            </a:r>
          </a:p>
          <a:p>
            <a:pPr algn="ctr"/>
            <a:r>
              <a:rPr lang="en-US" sz="2400">
                <a:solidFill>
                  <a:schemeClr val="tx1"/>
                </a:solidFill>
              </a:rPr>
              <a:t>(version1 constraints)</a:t>
            </a:r>
          </a:p>
        </p:txBody>
      </p:sp>
      <p:sp>
        <p:nvSpPr>
          <p:cNvPr id="7" name="Rectangle 6">
            <a:extLst>
              <a:ext uri="{FF2B5EF4-FFF2-40B4-BE49-F238E27FC236}">
                <a16:creationId xmlns:a16="http://schemas.microsoft.com/office/drawing/2014/main" id="{9DCBF796-C7A6-434F-B519-06153091E2CA}"/>
              </a:ext>
            </a:extLst>
          </p:cNvPr>
          <p:cNvSpPr/>
          <p:nvPr/>
        </p:nvSpPr>
        <p:spPr>
          <a:xfrm>
            <a:off x="3059083" y="3247076"/>
            <a:ext cx="3086793" cy="136328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Time-based model</a:t>
            </a:r>
          </a:p>
          <a:p>
            <a:pPr algn="ctr"/>
            <a:r>
              <a:rPr lang="en-US" sz="2400">
                <a:solidFill>
                  <a:schemeClr val="tx1"/>
                </a:solidFill>
              </a:rPr>
              <a:t>(version2 constraints)</a:t>
            </a:r>
          </a:p>
        </p:txBody>
      </p:sp>
      <p:sp>
        <p:nvSpPr>
          <p:cNvPr id="8" name="Rectangle 7">
            <a:extLst>
              <a:ext uri="{FF2B5EF4-FFF2-40B4-BE49-F238E27FC236}">
                <a16:creationId xmlns:a16="http://schemas.microsoft.com/office/drawing/2014/main" id="{AB0562AF-2FAE-4BF6-889E-719DDEFC90F0}"/>
              </a:ext>
            </a:extLst>
          </p:cNvPr>
          <p:cNvSpPr/>
          <p:nvPr/>
        </p:nvSpPr>
        <p:spPr>
          <a:xfrm>
            <a:off x="3059083" y="4814977"/>
            <a:ext cx="3086793" cy="1569660"/>
          </a:xfrm>
          <a:prstGeom prst="rect">
            <a:avLst/>
          </a:prstGeom>
          <a:solidFill>
            <a:schemeClr val="bg1"/>
          </a:solidFill>
        </p:spPr>
        <p:txBody>
          <a:bodyPr wrap="square">
            <a:spAutoFit/>
          </a:bodyPr>
          <a:lstStyle/>
          <a:p>
            <a:r>
              <a:rPr lang="en-US" sz="2400" b="1"/>
              <a:t>assert</a:t>
            </a:r>
            <a:r>
              <a:rPr lang="en-US" sz="2400"/>
              <a:t> Equivalent {</a:t>
            </a:r>
          </a:p>
          <a:p>
            <a:r>
              <a:rPr lang="en-US" sz="2400"/>
              <a:t>    Version1 </a:t>
            </a:r>
            <a:r>
              <a:rPr lang="en-US" sz="2400" b="1"/>
              <a:t>iff</a:t>
            </a:r>
            <a:r>
              <a:rPr lang="en-US" sz="2400"/>
              <a:t> Version2</a:t>
            </a:r>
          </a:p>
          <a:p>
            <a:r>
              <a:rPr lang="en-US" sz="2400"/>
              <a:t>}</a:t>
            </a:r>
          </a:p>
          <a:p>
            <a:r>
              <a:rPr lang="en-US" sz="2400" b="1"/>
              <a:t>check</a:t>
            </a:r>
            <a:r>
              <a:rPr lang="en-US" sz="2400"/>
              <a:t> Equivalent</a:t>
            </a:r>
          </a:p>
        </p:txBody>
      </p:sp>
    </p:spTree>
    <p:extLst>
      <p:ext uri="{BB962C8B-B14F-4D97-AF65-F5344CB8AC3E}">
        <p14:creationId xmlns:p14="http://schemas.microsoft.com/office/powerpoint/2010/main" val="3719050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269F9F3-50EA-4DA2-BD24-FE598EBAC80D}"/>
              </a:ext>
            </a:extLst>
          </p:cNvPr>
          <p:cNvSpPr/>
          <p:nvPr/>
        </p:nvSpPr>
        <p:spPr>
          <a:xfrm>
            <a:off x="2626822" y="1446419"/>
            <a:ext cx="3807229" cy="5220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5E7A939-165D-49A9-B513-0E490B303826}"/>
              </a:ext>
            </a:extLst>
          </p:cNvPr>
          <p:cNvSpPr/>
          <p:nvPr/>
        </p:nvSpPr>
        <p:spPr>
          <a:xfrm>
            <a:off x="3059084" y="1679175"/>
            <a:ext cx="3086792" cy="136328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Evolving River model</a:t>
            </a:r>
          </a:p>
          <a:p>
            <a:pPr algn="ctr"/>
            <a:r>
              <a:rPr lang="en-US" sz="2400">
                <a:solidFill>
                  <a:schemeClr val="tx1"/>
                </a:solidFill>
              </a:rPr>
              <a:t>(version1 constraints)</a:t>
            </a:r>
          </a:p>
        </p:txBody>
      </p:sp>
      <p:sp>
        <p:nvSpPr>
          <p:cNvPr id="5" name="Rectangle 4">
            <a:extLst>
              <a:ext uri="{FF2B5EF4-FFF2-40B4-BE49-F238E27FC236}">
                <a16:creationId xmlns:a16="http://schemas.microsoft.com/office/drawing/2014/main" id="{F959E6F8-6066-42D6-B8AD-43A68DB34937}"/>
              </a:ext>
            </a:extLst>
          </p:cNvPr>
          <p:cNvSpPr/>
          <p:nvPr/>
        </p:nvSpPr>
        <p:spPr>
          <a:xfrm>
            <a:off x="3059083" y="3247076"/>
            <a:ext cx="3086793" cy="136328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Time-based model</a:t>
            </a:r>
          </a:p>
          <a:p>
            <a:pPr algn="ctr"/>
            <a:r>
              <a:rPr lang="en-US" sz="2400">
                <a:solidFill>
                  <a:schemeClr val="tx1"/>
                </a:solidFill>
              </a:rPr>
              <a:t>(version2 constraints)</a:t>
            </a:r>
          </a:p>
        </p:txBody>
      </p:sp>
      <p:sp>
        <p:nvSpPr>
          <p:cNvPr id="6" name="Rectangle 5">
            <a:extLst>
              <a:ext uri="{FF2B5EF4-FFF2-40B4-BE49-F238E27FC236}">
                <a16:creationId xmlns:a16="http://schemas.microsoft.com/office/drawing/2014/main" id="{11568394-6DB4-4232-8968-14251007C01B}"/>
              </a:ext>
            </a:extLst>
          </p:cNvPr>
          <p:cNvSpPr/>
          <p:nvPr/>
        </p:nvSpPr>
        <p:spPr>
          <a:xfrm>
            <a:off x="3059083" y="4814977"/>
            <a:ext cx="3086793" cy="1569660"/>
          </a:xfrm>
          <a:prstGeom prst="rect">
            <a:avLst/>
          </a:prstGeom>
          <a:solidFill>
            <a:schemeClr val="bg1"/>
          </a:solidFill>
        </p:spPr>
        <p:txBody>
          <a:bodyPr wrap="square">
            <a:spAutoFit/>
          </a:bodyPr>
          <a:lstStyle/>
          <a:p>
            <a:r>
              <a:rPr lang="en-US" sz="2400" b="1"/>
              <a:t>assert</a:t>
            </a:r>
            <a:r>
              <a:rPr lang="en-US" sz="2400"/>
              <a:t> Equivalent {</a:t>
            </a:r>
          </a:p>
          <a:p>
            <a:r>
              <a:rPr lang="en-US" sz="2400"/>
              <a:t>    Version1 </a:t>
            </a:r>
            <a:r>
              <a:rPr lang="en-US" sz="2400" b="1"/>
              <a:t>iff</a:t>
            </a:r>
            <a:r>
              <a:rPr lang="en-US" sz="2400"/>
              <a:t> Version2</a:t>
            </a:r>
          </a:p>
          <a:p>
            <a:r>
              <a:rPr lang="en-US" sz="2400"/>
              <a:t>}</a:t>
            </a:r>
          </a:p>
          <a:p>
            <a:r>
              <a:rPr lang="en-US" sz="2400" b="1"/>
              <a:t>check</a:t>
            </a:r>
            <a:r>
              <a:rPr lang="en-US" sz="2400"/>
              <a:t> Equivalent</a:t>
            </a:r>
          </a:p>
        </p:txBody>
      </p:sp>
      <p:sp>
        <p:nvSpPr>
          <p:cNvPr id="7" name="Right Brace 6">
            <a:extLst>
              <a:ext uri="{FF2B5EF4-FFF2-40B4-BE49-F238E27FC236}">
                <a16:creationId xmlns:a16="http://schemas.microsoft.com/office/drawing/2014/main" id="{56139D75-323B-4A9A-A9A5-FE5DD9767F31}"/>
              </a:ext>
            </a:extLst>
          </p:cNvPr>
          <p:cNvSpPr/>
          <p:nvPr/>
        </p:nvSpPr>
        <p:spPr>
          <a:xfrm>
            <a:off x="6683433" y="4814977"/>
            <a:ext cx="365760" cy="156966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D08F74BF-4EB5-4A9D-89B0-1DEB5EBD89A1}"/>
              </a:ext>
            </a:extLst>
          </p:cNvPr>
          <p:cNvSpPr txBox="1"/>
          <p:nvPr/>
        </p:nvSpPr>
        <p:spPr>
          <a:xfrm>
            <a:off x="7298575" y="4056613"/>
            <a:ext cx="4658892" cy="2677656"/>
          </a:xfrm>
          <a:prstGeom prst="rect">
            <a:avLst/>
          </a:prstGeom>
          <a:noFill/>
        </p:spPr>
        <p:txBody>
          <a:bodyPr wrap="square" rtlCol="0">
            <a:spAutoFit/>
          </a:bodyPr>
          <a:lstStyle/>
          <a:p>
            <a:r>
              <a:rPr lang="en-US" sz="2400"/>
              <a:t>The Alloy </a:t>
            </a:r>
            <a:r>
              <a:rPr lang="en-US" sz="2400" b="1"/>
              <a:t>assert</a:t>
            </a:r>
            <a:r>
              <a:rPr lang="en-US" sz="2400"/>
              <a:t> allows you to make an assertion about a property that you expect your model to hold, and invite the Alloy Analyzer to see if it can find counterexamples of where the property does not hold. Awesome!</a:t>
            </a:r>
          </a:p>
        </p:txBody>
      </p:sp>
    </p:spTree>
    <p:extLst>
      <p:ext uri="{BB962C8B-B14F-4D97-AF65-F5344CB8AC3E}">
        <p14:creationId xmlns:p14="http://schemas.microsoft.com/office/powerpoint/2010/main" val="38504906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269F9F3-50EA-4DA2-BD24-FE598EBAC80D}"/>
              </a:ext>
            </a:extLst>
          </p:cNvPr>
          <p:cNvSpPr/>
          <p:nvPr/>
        </p:nvSpPr>
        <p:spPr>
          <a:xfrm>
            <a:off x="2626822" y="1446419"/>
            <a:ext cx="3807229" cy="5220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5E7A939-165D-49A9-B513-0E490B303826}"/>
              </a:ext>
            </a:extLst>
          </p:cNvPr>
          <p:cNvSpPr/>
          <p:nvPr/>
        </p:nvSpPr>
        <p:spPr>
          <a:xfrm>
            <a:off x="3059084" y="1679175"/>
            <a:ext cx="3086792" cy="136328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Evolving River model</a:t>
            </a:r>
          </a:p>
          <a:p>
            <a:pPr algn="ctr"/>
            <a:r>
              <a:rPr lang="en-US" sz="2400">
                <a:solidFill>
                  <a:schemeClr val="tx1"/>
                </a:solidFill>
              </a:rPr>
              <a:t>(version1 constraints)</a:t>
            </a:r>
          </a:p>
        </p:txBody>
      </p:sp>
      <p:sp>
        <p:nvSpPr>
          <p:cNvPr id="5" name="Rectangle 4">
            <a:extLst>
              <a:ext uri="{FF2B5EF4-FFF2-40B4-BE49-F238E27FC236}">
                <a16:creationId xmlns:a16="http://schemas.microsoft.com/office/drawing/2014/main" id="{F959E6F8-6066-42D6-B8AD-43A68DB34937}"/>
              </a:ext>
            </a:extLst>
          </p:cNvPr>
          <p:cNvSpPr/>
          <p:nvPr/>
        </p:nvSpPr>
        <p:spPr>
          <a:xfrm>
            <a:off x="3059083" y="3247076"/>
            <a:ext cx="3086793" cy="136328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Time-based model</a:t>
            </a:r>
          </a:p>
          <a:p>
            <a:pPr algn="ctr"/>
            <a:r>
              <a:rPr lang="en-US" sz="2400">
                <a:solidFill>
                  <a:schemeClr val="tx1"/>
                </a:solidFill>
              </a:rPr>
              <a:t>(version2 constraints)</a:t>
            </a:r>
          </a:p>
        </p:txBody>
      </p:sp>
      <p:sp>
        <p:nvSpPr>
          <p:cNvPr id="6" name="Rectangle 5">
            <a:extLst>
              <a:ext uri="{FF2B5EF4-FFF2-40B4-BE49-F238E27FC236}">
                <a16:creationId xmlns:a16="http://schemas.microsoft.com/office/drawing/2014/main" id="{11568394-6DB4-4232-8968-14251007C01B}"/>
              </a:ext>
            </a:extLst>
          </p:cNvPr>
          <p:cNvSpPr/>
          <p:nvPr/>
        </p:nvSpPr>
        <p:spPr>
          <a:xfrm>
            <a:off x="3059083" y="4814977"/>
            <a:ext cx="3086793" cy="1569660"/>
          </a:xfrm>
          <a:prstGeom prst="rect">
            <a:avLst/>
          </a:prstGeom>
          <a:solidFill>
            <a:schemeClr val="bg1"/>
          </a:solidFill>
        </p:spPr>
        <p:txBody>
          <a:bodyPr wrap="square">
            <a:spAutoFit/>
          </a:bodyPr>
          <a:lstStyle/>
          <a:p>
            <a:r>
              <a:rPr lang="en-US" sz="2400" b="1"/>
              <a:t>assert</a:t>
            </a:r>
            <a:r>
              <a:rPr lang="en-US" sz="2400"/>
              <a:t> Equivalent {</a:t>
            </a:r>
          </a:p>
          <a:p>
            <a:r>
              <a:rPr lang="en-US" sz="2400"/>
              <a:t>    Version1 </a:t>
            </a:r>
            <a:r>
              <a:rPr lang="en-US" sz="2400" b="1"/>
              <a:t>iff</a:t>
            </a:r>
            <a:r>
              <a:rPr lang="en-US" sz="2400"/>
              <a:t> Version2</a:t>
            </a:r>
          </a:p>
          <a:p>
            <a:r>
              <a:rPr lang="en-US" sz="2400"/>
              <a:t>}</a:t>
            </a:r>
          </a:p>
          <a:p>
            <a:r>
              <a:rPr lang="en-US" sz="2400" b="1"/>
              <a:t>check</a:t>
            </a:r>
            <a:r>
              <a:rPr lang="en-US" sz="2400"/>
              <a:t> Equivalent</a:t>
            </a:r>
          </a:p>
        </p:txBody>
      </p:sp>
      <p:sp>
        <p:nvSpPr>
          <p:cNvPr id="7" name="Right Brace 6">
            <a:extLst>
              <a:ext uri="{FF2B5EF4-FFF2-40B4-BE49-F238E27FC236}">
                <a16:creationId xmlns:a16="http://schemas.microsoft.com/office/drawing/2014/main" id="{56139D75-323B-4A9A-A9A5-FE5DD9767F31}"/>
              </a:ext>
            </a:extLst>
          </p:cNvPr>
          <p:cNvSpPr/>
          <p:nvPr/>
        </p:nvSpPr>
        <p:spPr>
          <a:xfrm>
            <a:off x="6683433" y="4814977"/>
            <a:ext cx="365760" cy="156966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D08F74BF-4EB5-4A9D-89B0-1DEB5EBD89A1}"/>
              </a:ext>
            </a:extLst>
          </p:cNvPr>
          <p:cNvSpPr txBox="1"/>
          <p:nvPr/>
        </p:nvSpPr>
        <p:spPr>
          <a:xfrm>
            <a:off x="7298575" y="4999642"/>
            <a:ext cx="4658892" cy="1200329"/>
          </a:xfrm>
          <a:prstGeom prst="rect">
            <a:avLst/>
          </a:prstGeom>
          <a:noFill/>
        </p:spPr>
        <p:txBody>
          <a:bodyPr wrap="square" rtlCol="0">
            <a:spAutoFit/>
          </a:bodyPr>
          <a:lstStyle/>
          <a:p>
            <a:r>
              <a:rPr lang="en-US" sz="2400"/>
              <a:t>In this case, the property we expect the model to hold is that the two versions are equivalent.</a:t>
            </a:r>
          </a:p>
        </p:txBody>
      </p:sp>
    </p:spTree>
    <p:extLst>
      <p:ext uri="{BB962C8B-B14F-4D97-AF65-F5344CB8AC3E}">
        <p14:creationId xmlns:p14="http://schemas.microsoft.com/office/powerpoint/2010/main" val="26839264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DE798-79C1-49DF-9DE2-D4ABA3FA4EA4}"/>
              </a:ext>
            </a:extLst>
          </p:cNvPr>
          <p:cNvSpPr>
            <a:spLocks noGrp="1"/>
          </p:cNvSpPr>
          <p:nvPr>
            <p:ph type="title"/>
          </p:nvPr>
        </p:nvSpPr>
        <p:spPr/>
        <p:txBody>
          <a:bodyPr/>
          <a:lstStyle/>
          <a:p>
            <a:r>
              <a:rPr lang="en-US"/>
              <a:t>Don’t use “fact” to hold constraints</a:t>
            </a:r>
          </a:p>
        </p:txBody>
      </p:sp>
      <p:sp>
        <p:nvSpPr>
          <p:cNvPr id="3" name="Content Placeholder 2">
            <a:extLst>
              <a:ext uri="{FF2B5EF4-FFF2-40B4-BE49-F238E27FC236}">
                <a16:creationId xmlns:a16="http://schemas.microsoft.com/office/drawing/2014/main" id="{E7D1B01A-B4F2-45F7-B7DC-FA3ECA2AD2E9}"/>
              </a:ext>
            </a:extLst>
          </p:cNvPr>
          <p:cNvSpPr>
            <a:spLocks noGrp="1"/>
          </p:cNvSpPr>
          <p:nvPr>
            <p:ph idx="1"/>
          </p:nvPr>
        </p:nvSpPr>
        <p:spPr>
          <a:xfrm>
            <a:off x="838200" y="1825625"/>
            <a:ext cx="10515600" cy="1316586"/>
          </a:xfrm>
        </p:spPr>
        <p:txBody>
          <a:bodyPr>
            <a:normAutofit fontScale="92500"/>
          </a:bodyPr>
          <a:lstStyle/>
          <a:p>
            <a:pPr>
              <a:lnSpc>
                <a:spcPct val="110000"/>
              </a:lnSpc>
            </a:pPr>
            <a:r>
              <a:rPr lang="en-US"/>
              <a:t>Any constraints you put in a fact must be satisfied by instances.</a:t>
            </a:r>
          </a:p>
          <a:p>
            <a:pPr>
              <a:lnSpc>
                <a:spcPct val="110000"/>
              </a:lnSpc>
            </a:pPr>
            <a:r>
              <a:rPr lang="en-US"/>
              <a:t>But, … we want constraints such as this to be applied only to version1:</a:t>
            </a:r>
          </a:p>
        </p:txBody>
      </p:sp>
      <p:sp>
        <p:nvSpPr>
          <p:cNvPr id="4" name="Rectangle 3">
            <a:extLst>
              <a:ext uri="{FF2B5EF4-FFF2-40B4-BE49-F238E27FC236}">
                <a16:creationId xmlns:a16="http://schemas.microsoft.com/office/drawing/2014/main" id="{5B4D7461-C5CF-4785-A85A-F714268A7616}"/>
              </a:ext>
            </a:extLst>
          </p:cNvPr>
          <p:cNvSpPr/>
          <p:nvPr/>
        </p:nvSpPr>
        <p:spPr>
          <a:xfrm>
            <a:off x="1644533" y="3277148"/>
            <a:ext cx="6096000" cy="2677656"/>
          </a:xfrm>
          <a:prstGeom prst="rect">
            <a:avLst/>
          </a:prstGeom>
        </p:spPr>
        <p:txBody>
          <a:bodyPr>
            <a:spAutoFit/>
          </a:bodyPr>
          <a:lstStyle/>
          <a:p>
            <a:r>
              <a:rPr lang="en-US" sz="2400">
                <a:solidFill>
                  <a:schemeClr val="accent6">
                    <a:lumMod val="75000"/>
                  </a:schemeClr>
                </a:solidFill>
              </a:rPr>
              <a:t>-- Initially the farmer, goat, cabbage, </a:t>
            </a:r>
          </a:p>
          <a:p>
            <a:r>
              <a:rPr lang="en-US" sz="2400">
                <a:solidFill>
                  <a:schemeClr val="accent6">
                    <a:lumMod val="75000"/>
                  </a:schemeClr>
                </a:solidFill>
              </a:rPr>
              <a:t>-- and wolf are on side1 and nothing </a:t>
            </a:r>
          </a:p>
          <a:p>
            <a:r>
              <a:rPr lang="en-US" sz="2400">
                <a:solidFill>
                  <a:schemeClr val="accent6">
                    <a:lumMod val="75000"/>
                  </a:schemeClr>
                </a:solidFill>
              </a:rPr>
              <a:t>-- is on side2</a:t>
            </a:r>
          </a:p>
          <a:p>
            <a:r>
              <a:rPr lang="en-US" sz="2400" b="1"/>
              <a:t>fact</a:t>
            </a:r>
            <a:r>
              <a:rPr lang="en-US" sz="2400"/>
              <a:t> {</a:t>
            </a:r>
          </a:p>
          <a:p>
            <a:r>
              <a:rPr lang="en-US" sz="2400"/>
              <a:t>    first.side1 = farmer + goat + cabbage + wolf</a:t>
            </a:r>
          </a:p>
          <a:p>
            <a:r>
              <a:rPr lang="en-US" sz="2400"/>
              <a:t>    first.side2 = </a:t>
            </a:r>
            <a:r>
              <a:rPr lang="en-US" sz="2400" b="1"/>
              <a:t>none</a:t>
            </a:r>
          </a:p>
          <a:p>
            <a:r>
              <a:rPr lang="en-US" sz="2400"/>
              <a:t>}</a:t>
            </a:r>
          </a:p>
        </p:txBody>
      </p:sp>
      <p:sp>
        <p:nvSpPr>
          <p:cNvPr id="5" name="Freeform: Shape 4">
            <a:extLst>
              <a:ext uri="{FF2B5EF4-FFF2-40B4-BE49-F238E27FC236}">
                <a16:creationId xmlns:a16="http://schemas.microsoft.com/office/drawing/2014/main" id="{5314E9C4-254B-4B5B-8252-FD96BF825D58}"/>
              </a:ext>
            </a:extLst>
          </p:cNvPr>
          <p:cNvSpPr/>
          <p:nvPr/>
        </p:nvSpPr>
        <p:spPr>
          <a:xfrm>
            <a:off x="1860581" y="4657061"/>
            <a:ext cx="5613946" cy="1064029"/>
          </a:xfrm>
          <a:custGeom>
            <a:avLst/>
            <a:gdLst>
              <a:gd name="connsiteX0" fmla="*/ 726062 w 5613946"/>
              <a:gd name="connsiteY0" fmla="*/ 133003 h 1064029"/>
              <a:gd name="connsiteX1" fmla="*/ 443429 w 5613946"/>
              <a:gd name="connsiteY1" fmla="*/ 133003 h 1064029"/>
              <a:gd name="connsiteX2" fmla="*/ 376927 w 5613946"/>
              <a:gd name="connsiteY2" fmla="*/ 182880 h 1064029"/>
              <a:gd name="connsiteX3" fmla="*/ 144171 w 5613946"/>
              <a:gd name="connsiteY3" fmla="*/ 199505 h 1064029"/>
              <a:gd name="connsiteX4" fmla="*/ 94295 w 5613946"/>
              <a:gd name="connsiteY4" fmla="*/ 216131 h 1064029"/>
              <a:gd name="connsiteX5" fmla="*/ 44418 w 5613946"/>
              <a:gd name="connsiteY5" fmla="*/ 315883 h 1064029"/>
              <a:gd name="connsiteX6" fmla="*/ 27793 w 5613946"/>
              <a:gd name="connsiteY6" fmla="*/ 565265 h 1064029"/>
              <a:gd name="connsiteX7" fmla="*/ 27793 w 5613946"/>
              <a:gd name="connsiteY7" fmla="*/ 748145 h 1064029"/>
              <a:gd name="connsiteX8" fmla="*/ 44418 w 5613946"/>
              <a:gd name="connsiteY8" fmla="*/ 814647 h 1064029"/>
              <a:gd name="connsiteX9" fmla="*/ 94295 w 5613946"/>
              <a:gd name="connsiteY9" fmla="*/ 831272 h 1064029"/>
              <a:gd name="connsiteX10" fmla="*/ 127546 w 5613946"/>
              <a:gd name="connsiteY10" fmla="*/ 881149 h 1064029"/>
              <a:gd name="connsiteX11" fmla="*/ 293800 w 5613946"/>
              <a:gd name="connsiteY11" fmla="*/ 897774 h 1064029"/>
              <a:gd name="connsiteX12" fmla="*/ 609684 w 5613946"/>
              <a:gd name="connsiteY12" fmla="*/ 914400 h 1064029"/>
              <a:gd name="connsiteX13" fmla="*/ 659560 w 5613946"/>
              <a:gd name="connsiteY13" fmla="*/ 931025 h 1064029"/>
              <a:gd name="connsiteX14" fmla="*/ 709437 w 5613946"/>
              <a:gd name="connsiteY14" fmla="*/ 980901 h 1064029"/>
              <a:gd name="connsiteX15" fmla="*/ 809189 w 5613946"/>
              <a:gd name="connsiteY15" fmla="*/ 997527 h 1064029"/>
              <a:gd name="connsiteX16" fmla="*/ 925567 w 5613946"/>
              <a:gd name="connsiteY16" fmla="*/ 1030778 h 1064029"/>
              <a:gd name="connsiteX17" fmla="*/ 1208200 w 5613946"/>
              <a:gd name="connsiteY17" fmla="*/ 1064029 h 1064029"/>
              <a:gd name="connsiteX18" fmla="*/ 1706964 w 5613946"/>
              <a:gd name="connsiteY18" fmla="*/ 1047403 h 1064029"/>
              <a:gd name="connsiteX19" fmla="*/ 2222353 w 5613946"/>
              <a:gd name="connsiteY19" fmla="*/ 1014152 h 1064029"/>
              <a:gd name="connsiteX20" fmla="*/ 2488360 w 5613946"/>
              <a:gd name="connsiteY20" fmla="*/ 964276 h 1064029"/>
              <a:gd name="connsiteX21" fmla="*/ 2820869 w 5613946"/>
              <a:gd name="connsiteY21" fmla="*/ 914400 h 1064029"/>
              <a:gd name="connsiteX22" fmla="*/ 2870746 w 5613946"/>
              <a:gd name="connsiteY22" fmla="*/ 897774 h 1064029"/>
              <a:gd name="connsiteX23" fmla="*/ 2953873 w 5613946"/>
              <a:gd name="connsiteY23" fmla="*/ 881149 h 1064029"/>
              <a:gd name="connsiteX24" fmla="*/ 3020375 w 5613946"/>
              <a:gd name="connsiteY24" fmla="*/ 864523 h 1064029"/>
              <a:gd name="connsiteX25" fmla="*/ 3219880 w 5613946"/>
              <a:gd name="connsiteY25" fmla="*/ 847898 h 1064029"/>
              <a:gd name="connsiteX26" fmla="*/ 3419386 w 5613946"/>
              <a:gd name="connsiteY26" fmla="*/ 764771 h 1064029"/>
              <a:gd name="connsiteX27" fmla="*/ 3485887 w 5613946"/>
              <a:gd name="connsiteY27" fmla="*/ 748145 h 1064029"/>
              <a:gd name="connsiteX28" fmla="*/ 3818397 w 5613946"/>
              <a:gd name="connsiteY28" fmla="*/ 731520 h 1064029"/>
              <a:gd name="connsiteX29" fmla="*/ 4067778 w 5613946"/>
              <a:gd name="connsiteY29" fmla="*/ 781396 h 1064029"/>
              <a:gd name="connsiteX30" fmla="*/ 4167531 w 5613946"/>
              <a:gd name="connsiteY30" fmla="*/ 798021 h 1064029"/>
              <a:gd name="connsiteX31" fmla="*/ 4433538 w 5613946"/>
              <a:gd name="connsiteY31" fmla="*/ 781396 h 1064029"/>
              <a:gd name="connsiteX32" fmla="*/ 4500040 w 5613946"/>
              <a:gd name="connsiteY32" fmla="*/ 764771 h 1064029"/>
              <a:gd name="connsiteX33" fmla="*/ 4616418 w 5613946"/>
              <a:gd name="connsiteY33" fmla="*/ 748145 h 1064029"/>
              <a:gd name="connsiteX34" fmla="*/ 4716171 w 5613946"/>
              <a:gd name="connsiteY34" fmla="*/ 714894 h 1064029"/>
              <a:gd name="connsiteX35" fmla="*/ 4782673 w 5613946"/>
              <a:gd name="connsiteY35" fmla="*/ 698269 h 1064029"/>
              <a:gd name="connsiteX36" fmla="*/ 4882426 w 5613946"/>
              <a:gd name="connsiteY36" fmla="*/ 665018 h 1064029"/>
              <a:gd name="connsiteX37" fmla="*/ 4932302 w 5613946"/>
              <a:gd name="connsiteY37" fmla="*/ 648392 h 1064029"/>
              <a:gd name="connsiteX38" fmla="*/ 5181684 w 5613946"/>
              <a:gd name="connsiteY38" fmla="*/ 665018 h 1064029"/>
              <a:gd name="connsiteX39" fmla="*/ 5248186 w 5613946"/>
              <a:gd name="connsiteY39" fmla="*/ 681643 h 1064029"/>
              <a:gd name="connsiteX40" fmla="*/ 5431066 w 5613946"/>
              <a:gd name="connsiteY40" fmla="*/ 665018 h 1064029"/>
              <a:gd name="connsiteX41" fmla="*/ 5464317 w 5613946"/>
              <a:gd name="connsiteY41" fmla="*/ 615141 h 1064029"/>
              <a:gd name="connsiteX42" fmla="*/ 5514193 w 5613946"/>
              <a:gd name="connsiteY42" fmla="*/ 482138 h 1064029"/>
              <a:gd name="connsiteX43" fmla="*/ 5564069 w 5613946"/>
              <a:gd name="connsiteY43" fmla="*/ 382385 h 1064029"/>
              <a:gd name="connsiteX44" fmla="*/ 5613946 w 5613946"/>
              <a:gd name="connsiteY44" fmla="*/ 349134 h 1064029"/>
              <a:gd name="connsiteX45" fmla="*/ 5580695 w 5613946"/>
              <a:gd name="connsiteY45" fmla="*/ 133003 h 1064029"/>
              <a:gd name="connsiteX46" fmla="*/ 5547444 w 5613946"/>
              <a:gd name="connsiteY46" fmla="*/ 66501 h 1064029"/>
              <a:gd name="connsiteX47" fmla="*/ 5530818 w 5613946"/>
              <a:gd name="connsiteY47" fmla="*/ 16625 h 1064029"/>
              <a:gd name="connsiteX48" fmla="*/ 5131807 w 5613946"/>
              <a:gd name="connsiteY48" fmla="*/ 49876 h 1064029"/>
              <a:gd name="connsiteX49" fmla="*/ 4732797 w 5613946"/>
              <a:gd name="connsiteY49" fmla="*/ 83127 h 1064029"/>
              <a:gd name="connsiteX50" fmla="*/ 4283909 w 5613946"/>
              <a:gd name="connsiteY50" fmla="*/ 66501 h 1064029"/>
              <a:gd name="connsiteX51" fmla="*/ 3835022 w 5613946"/>
              <a:gd name="connsiteY51" fmla="*/ 33251 h 1064029"/>
              <a:gd name="connsiteX52" fmla="*/ 3569015 w 5613946"/>
              <a:gd name="connsiteY52" fmla="*/ 49876 h 1064029"/>
              <a:gd name="connsiteX53" fmla="*/ 3502513 w 5613946"/>
              <a:gd name="connsiteY53" fmla="*/ 66501 h 1064029"/>
              <a:gd name="connsiteX54" fmla="*/ 3319633 w 5613946"/>
              <a:gd name="connsiteY54" fmla="*/ 83127 h 1064029"/>
              <a:gd name="connsiteX55" fmla="*/ 3170004 w 5613946"/>
              <a:gd name="connsiteY55" fmla="*/ 66501 h 1064029"/>
              <a:gd name="connsiteX56" fmla="*/ 3120127 w 5613946"/>
              <a:gd name="connsiteY56" fmla="*/ 49876 h 1064029"/>
              <a:gd name="connsiteX57" fmla="*/ 2887371 w 5613946"/>
              <a:gd name="connsiteY57" fmla="*/ 66501 h 1064029"/>
              <a:gd name="connsiteX58" fmla="*/ 2770993 w 5613946"/>
              <a:gd name="connsiteY58" fmla="*/ 83127 h 1064029"/>
              <a:gd name="connsiteX59" fmla="*/ 2687866 w 5613946"/>
              <a:gd name="connsiteY59" fmla="*/ 99752 h 1064029"/>
              <a:gd name="connsiteX60" fmla="*/ 2538237 w 5613946"/>
              <a:gd name="connsiteY60" fmla="*/ 116378 h 1064029"/>
              <a:gd name="connsiteX61" fmla="*/ 2338731 w 5613946"/>
              <a:gd name="connsiteY61" fmla="*/ 99752 h 1064029"/>
              <a:gd name="connsiteX62" fmla="*/ 2222353 w 5613946"/>
              <a:gd name="connsiteY62" fmla="*/ 66501 h 1064029"/>
              <a:gd name="connsiteX63" fmla="*/ 2155851 w 5613946"/>
              <a:gd name="connsiteY63" fmla="*/ 49876 h 1064029"/>
              <a:gd name="connsiteX64" fmla="*/ 2056098 w 5613946"/>
              <a:gd name="connsiteY64" fmla="*/ 33251 h 1064029"/>
              <a:gd name="connsiteX65" fmla="*/ 1889844 w 5613946"/>
              <a:gd name="connsiteY65" fmla="*/ 0 h 1064029"/>
              <a:gd name="connsiteX66" fmla="*/ 1507458 w 5613946"/>
              <a:gd name="connsiteY66" fmla="*/ 33251 h 1064029"/>
              <a:gd name="connsiteX67" fmla="*/ 1407706 w 5613946"/>
              <a:gd name="connsiteY67" fmla="*/ 66501 h 1064029"/>
              <a:gd name="connsiteX68" fmla="*/ 1191575 w 5613946"/>
              <a:gd name="connsiteY68" fmla="*/ 83127 h 1064029"/>
              <a:gd name="connsiteX69" fmla="*/ 1041946 w 5613946"/>
              <a:gd name="connsiteY69" fmla="*/ 99752 h 1064029"/>
              <a:gd name="connsiteX70" fmla="*/ 726062 w 5613946"/>
              <a:gd name="connsiteY70" fmla="*/ 133003 h 1064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613946" h="1064029">
                <a:moveTo>
                  <a:pt x="726062" y="133003"/>
                </a:moveTo>
                <a:cubicBezTo>
                  <a:pt x="626309" y="138545"/>
                  <a:pt x="533267" y="100335"/>
                  <a:pt x="443429" y="133003"/>
                </a:cubicBezTo>
                <a:cubicBezTo>
                  <a:pt x="417388" y="142472"/>
                  <a:pt x="403976" y="176869"/>
                  <a:pt x="376927" y="182880"/>
                </a:cubicBezTo>
                <a:cubicBezTo>
                  <a:pt x="300996" y="199754"/>
                  <a:pt x="221756" y="193963"/>
                  <a:pt x="144171" y="199505"/>
                </a:cubicBezTo>
                <a:cubicBezTo>
                  <a:pt x="127546" y="205047"/>
                  <a:pt x="107979" y="205183"/>
                  <a:pt x="94295" y="216131"/>
                </a:cubicBezTo>
                <a:cubicBezTo>
                  <a:pt x="64996" y="239570"/>
                  <a:pt x="55371" y="283027"/>
                  <a:pt x="44418" y="315883"/>
                </a:cubicBezTo>
                <a:cubicBezTo>
                  <a:pt x="38876" y="399010"/>
                  <a:pt x="36993" y="482463"/>
                  <a:pt x="27793" y="565265"/>
                </a:cubicBezTo>
                <a:cubicBezTo>
                  <a:pt x="10323" y="722495"/>
                  <a:pt x="-24878" y="432117"/>
                  <a:pt x="27793" y="748145"/>
                </a:cubicBezTo>
                <a:cubicBezTo>
                  <a:pt x="31549" y="770684"/>
                  <a:pt x="30144" y="796805"/>
                  <a:pt x="44418" y="814647"/>
                </a:cubicBezTo>
                <a:cubicBezTo>
                  <a:pt x="55366" y="828332"/>
                  <a:pt x="77669" y="825730"/>
                  <a:pt x="94295" y="831272"/>
                </a:cubicBezTo>
                <a:cubicBezTo>
                  <a:pt x="105379" y="847898"/>
                  <a:pt x="108590" y="874830"/>
                  <a:pt x="127546" y="881149"/>
                </a:cubicBezTo>
                <a:cubicBezTo>
                  <a:pt x="180382" y="898761"/>
                  <a:pt x="238238" y="893942"/>
                  <a:pt x="293800" y="897774"/>
                </a:cubicBezTo>
                <a:cubicBezTo>
                  <a:pt x="398991" y="905029"/>
                  <a:pt x="504389" y="908858"/>
                  <a:pt x="609684" y="914400"/>
                </a:cubicBezTo>
                <a:cubicBezTo>
                  <a:pt x="626309" y="919942"/>
                  <a:pt x="644979" y="921304"/>
                  <a:pt x="659560" y="931025"/>
                </a:cubicBezTo>
                <a:cubicBezTo>
                  <a:pt x="679123" y="944067"/>
                  <a:pt x="687951" y="971352"/>
                  <a:pt x="709437" y="980901"/>
                </a:cubicBezTo>
                <a:cubicBezTo>
                  <a:pt x="740241" y="994592"/>
                  <a:pt x="776343" y="989947"/>
                  <a:pt x="809189" y="997527"/>
                </a:cubicBezTo>
                <a:cubicBezTo>
                  <a:pt x="848501" y="1006599"/>
                  <a:pt x="886118" y="1022325"/>
                  <a:pt x="925567" y="1030778"/>
                </a:cubicBezTo>
                <a:cubicBezTo>
                  <a:pt x="989875" y="1044558"/>
                  <a:pt x="1155320" y="1058741"/>
                  <a:pt x="1208200" y="1064029"/>
                </a:cubicBezTo>
                <a:lnTo>
                  <a:pt x="1706964" y="1047403"/>
                </a:lnTo>
                <a:cubicBezTo>
                  <a:pt x="2105894" y="1032349"/>
                  <a:pt x="1972590" y="1045373"/>
                  <a:pt x="2222353" y="1014152"/>
                </a:cubicBezTo>
                <a:cubicBezTo>
                  <a:pt x="2374942" y="963289"/>
                  <a:pt x="2287230" y="984388"/>
                  <a:pt x="2488360" y="964276"/>
                </a:cubicBezTo>
                <a:cubicBezTo>
                  <a:pt x="2972643" y="867419"/>
                  <a:pt x="2338793" y="988566"/>
                  <a:pt x="2820869" y="914400"/>
                </a:cubicBezTo>
                <a:cubicBezTo>
                  <a:pt x="2838190" y="911735"/>
                  <a:pt x="2853744" y="902024"/>
                  <a:pt x="2870746" y="897774"/>
                </a:cubicBezTo>
                <a:cubicBezTo>
                  <a:pt x="2898160" y="890920"/>
                  <a:pt x="2926288" y="887279"/>
                  <a:pt x="2953873" y="881149"/>
                </a:cubicBezTo>
                <a:cubicBezTo>
                  <a:pt x="2976178" y="876192"/>
                  <a:pt x="2997702" y="867357"/>
                  <a:pt x="3020375" y="864523"/>
                </a:cubicBezTo>
                <a:cubicBezTo>
                  <a:pt x="3086592" y="856246"/>
                  <a:pt x="3153378" y="853440"/>
                  <a:pt x="3219880" y="847898"/>
                </a:cubicBezTo>
                <a:cubicBezTo>
                  <a:pt x="3303256" y="806210"/>
                  <a:pt x="3329361" y="787278"/>
                  <a:pt x="3419386" y="764771"/>
                </a:cubicBezTo>
                <a:cubicBezTo>
                  <a:pt x="3441553" y="759229"/>
                  <a:pt x="3463117" y="750043"/>
                  <a:pt x="3485887" y="748145"/>
                </a:cubicBezTo>
                <a:cubicBezTo>
                  <a:pt x="3596479" y="738929"/>
                  <a:pt x="3707560" y="737062"/>
                  <a:pt x="3818397" y="731520"/>
                </a:cubicBezTo>
                <a:cubicBezTo>
                  <a:pt x="4048838" y="769926"/>
                  <a:pt x="3763546" y="720550"/>
                  <a:pt x="4067778" y="781396"/>
                </a:cubicBezTo>
                <a:cubicBezTo>
                  <a:pt x="4100833" y="788007"/>
                  <a:pt x="4134280" y="792479"/>
                  <a:pt x="4167531" y="798021"/>
                </a:cubicBezTo>
                <a:cubicBezTo>
                  <a:pt x="4256200" y="792479"/>
                  <a:pt x="4345137" y="790236"/>
                  <a:pt x="4433538" y="781396"/>
                </a:cubicBezTo>
                <a:cubicBezTo>
                  <a:pt x="4456274" y="779122"/>
                  <a:pt x="4477559" y="768858"/>
                  <a:pt x="4500040" y="764771"/>
                </a:cubicBezTo>
                <a:cubicBezTo>
                  <a:pt x="4538594" y="757761"/>
                  <a:pt x="4577625" y="753687"/>
                  <a:pt x="4616418" y="748145"/>
                </a:cubicBezTo>
                <a:cubicBezTo>
                  <a:pt x="4649669" y="737061"/>
                  <a:pt x="4682168" y="723395"/>
                  <a:pt x="4716171" y="714894"/>
                </a:cubicBezTo>
                <a:cubicBezTo>
                  <a:pt x="4738338" y="709352"/>
                  <a:pt x="4760787" y="704835"/>
                  <a:pt x="4782673" y="698269"/>
                </a:cubicBezTo>
                <a:cubicBezTo>
                  <a:pt x="4816244" y="688198"/>
                  <a:pt x="4849175" y="676102"/>
                  <a:pt x="4882426" y="665018"/>
                </a:cubicBezTo>
                <a:lnTo>
                  <a:pt x="4932302" y="648392"/>
                </a:lnTo>
                <a:cubicBezTo>
                  <a:pt x="5015429" y="653934"/>
                  <a:pt x="5098830" y="656297"/>
                  <a:pt x="5181684" y="665018"/>
                </a:cubicBezTo>
                <a:cubicBezTo>
                  <a:pt x="5204408" y="667410"/>
                  <a:pt x="5225336" y="681643"/>
                  <a:pt x="5248186" y="681643"/>
                </a:cubicBezTo>
                <a:cubicBezTo>
                  <a:pt x="5309397" y="681643"/>
                  <a:pt x="5370106" y="670560"/>
                  <a:pt x="5431066" y="665018"/>
                </a:cubicBezTo>
                <a:cubicBezTo>
                  <a:pt x="5442150" y="648392"/>
                  <a:pt x="5457301" y="633850"/>
                  <a:pt x="5464317" y="615141"/>
                </a:cubicBezTo>
                <a:cubicBezTo>
                  <a:pt x="5525948" y="450790"/>
                  <a:pt x="5436214" y="599105"/>
                  <a:pt x="5514193" y="482138"/>
                </a:cubicBezTo>
                <a:cubicBezTo>
                  <a:pt x="5527715" y="441571"/>
                  <a:pt x="5531839" y="414614"/>
                  <a:pt x="5564069" y="382385"/>
                </a:cubicBezTo>
                <a:cubicBezTo>
                  <a:pt x="5578198" y="368256"/>
                  <a:pt x="5597320" y="360218"/>
                  <a:pt x="5613946" y="349134"/>
                </a:cubicBezTo>
                <a:cubicBezTo>
                  <a:pt x="5609873" y="316552"/>
                  <a:pt x="5595926" y="178696"/>
                  <a:pt x="5580695" y="133003"/>
                </a:cubicBezTo>
                <a:cubicBezTo>
                  <a:pt x="5572858" y="109491"/>
                  <a:pt x="5557207" y="89281"/>
                  <a:pt x="5547444" y="66501"/>
                </a:cubicBezTo>
                <a:cubicBezTo>
                  <a:pt x="5540541" y="50393"/>
                  <a:pt x="5536360" y="33250"/>
                  <a:pt x="5530818" y="16625"/>
                </a:cubicBezTo>
                <a:cubicBezTo>
                  <a:pt x="5366472" y="71409"/>
                  <a:pt x="5524635" y="23688"/>
                  <a:pt x="5131807" y="49876"/>
                </a:cubicBezTo>
                <a:cubicBezTo>
                  <a:pt x="4998638" y="58754"/>
                  <a:pt x="4732797" y="83127"/>
                  <a:pt x="4732797" y="83127"/>
                </a:cubicBezTo>
                <a:lnTo>
                  <a:pt x="4283909" y="66501"/>
                </a:lnTo>
                <a:cubicBezTo>
                  <a:pt x="4134101" y="58178"/>
                  <a:pt x="3835022" y="33251"/>
                  <a:pt x="3835022" y="33251"/>
                </a:cubicBezTo>
                <a:cubicBezTo>
                  <a:pt x="3746353" y="38793"/>
                  <a:pt x="3657416" y="41036"/>
                  <a:pt x="3569015" y="49876"/>
                </a:cubicBezTo>
                <a:cubicBezTo>
                  <a:pt x="3546279" y="52150"/>
                  <a:pt x="3525162" y="63481"/>
                  <a:pt x="3502513" y="66501"/>
                </a:cubicBezTo>
                <a:cubicBezTo>
                  <a:pt x="3441839" y="74591"/>
                  <a:pt x="3380593" y="77585"/>
                  <a:pt x="3319633" y="83127"/>
                </a:cubicBezTo>
                <a:cubicBezTo>
                  <a:pt x="3269757" y="77585"/>
                  <a:pt x="3219504" y="74751"/>
                  <a:pt x="3170004" y="66501"/>
                </a:cubicBezTo>
                <a:cubicBezTo>
                  <a:pt x="3152718" y="63620"/>
                  <a:pt x="3137652" y="49876"/>
                  <a:pt x="3120127" y="49876"/>
                </a:cubicBezTo>
                <a:cubicBezTo>
                  <a:pt x="3042344" y="49876"/>
                  <a:pt x="2964956" y="60959"/>
                  <a:pt x="2887371" y="66501"/>
                </a:cubicBezTo>
                <a:cubicBezTo>
                  <a:pt x="2848578" y="72043"/>
                  <a:pt x="2809646" y="76685"/>
                  <a:pt x="2770993" y="83127"/>
                </a:cubicBezTo>
                <a:cubicBezTo>
                  <a:pt x="2743120" y="87773"/>
                  <a:pt x="2715840" y="95756"/>
                  <a:pt x="2687866" y="99752"/>
                </a:cubicBezTo>
                <a:cubicBezTo>
                  <a:pt x="2638187" y="106849"/>
                  <a:pt x="2588113" y="110836"/>
                  <a:pt x="2538237" y="116378"/>
                </a:cubicBezTo>
                <a:cubicBezTo>
                  <a:pt x="2471735" y="110836"/>
                  <a:pt x="2404948" y="108029"/>
                  <a:pt x="2338731" y="99752"/>
                </a:cubicBezTo>
                <a:cubicBezTo>
                  <a:pt x="2292521" y="93976"/>
                  <a:pt x="2265303" y="78773"/>
                  <a:pt x="2222353" y="66501"/>
                </a:cubicBezTo>
                <a:cubicBezTo>
                  <a:pt x="2200383" y="60224"/>
                  <a:pt x="2178257" y="54357"/>
                  <a:pt x="2155851" y="49876"/>
                </a:cubicBezTo>
                <a:cubicBezTo>
                  <a:pt x="2122796" y="43265"/>
                  <a:pt x="2089230" y="39463"/>
                  <a:pt x="2056098" y="33251"/>
                </a:cubicBezTo>
                <a:cubicBezTo>
                  <a:pt x="2000550" y="22836"/>
                  <a:pt x="1945262" y="11084"/>
                  <a:pt x="1889844" y="0"/>
                </a:cubicBezTo>
                <a:cubicBezTo>
                  <a:pt x="1862659" y="2091"/>
                  <a:pt x="1557170" y="23930"/>
                  <a:pt x="1507458" y="33251"/>
                </a:cubicBezTo>
                <a:cubicBezTo>
                  <a:pt x="1473009" y="39710"/>
                  <a:pt x="1442652" y="63813"/>
                  <a:pt x="1407706" y="66501"/>
                </a:cubicBezTo>
                <a:lnTo>
                  <a:pt x="1191575" y="83127"/>
                </a:lnTo>
                <a:cubicBezTo>
                  <a:pt x="1141598" y="87670"/>
                  <a:pt x="1091969" y="95750"/>
                  <a:pt x="1041946" y="99752"/>
                </a:cubicBezTo>
                <a:cubicBezTo>
                  <a:pt x="829800" y="116724"/>
                  <a:pt x="825815" y="127461"/>
                  <a:pt x="726062" y="13300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FBD4ACF-3FB1-4383-B1BC-8BC94A24F347}"/>
              </a:ext>
            </a:extLst>
          </p:cNvPr>
          <p:cNvSpPr txBox="1"/>
          <p:nvPr/>
        </p:nvSpPr>
        <p:spPr>
          <a:xfrm>
            <a:off x="7690575" y="4520081"/>
            <a:ext cx="3879273" cy="1569660"/>
          </a:xfrm>
          <a:prstGeom prst="rect">
            <a:avLst/>
          </a:prstGeom>
          <a:noFill/>
        </p:spPr>
        <p:txBody>
          <a:bodyPr wrap="square" rtlCol="0">
            <a:spAutoFit/>
          </a:bodyPr>
          <a:lstStyle/>
          <a:p>
            <a:r>
              <a:rPr lang="en-US" sz="2400"/>
              <a:t>These constraints are not for the time-based version. They are for the evolving River version.</a:t>
            </a:r>
          </a:p>
        </p:txBody>
      </p:sp>
    </p:spTree>
    <p:extLst>
      <p:ext uri="{BB962C8B-B14F-4D97-AF65-F5344CB8AC3E}">
        <p14:creationId xmlns:p14="http://schemas.microsoft.com/office/powerpoint/2010/main" val="14458585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C73B8-4014-4065-8BCF-5F897CAE19EC}"/>
              </a:ext>
            </a:extLst>
          </p:cNvPr>
          <p:cNvSpPr>
            <a:spLocks noGrp="1"/>
          </p:cNvSpPr>
          <p:nvPr>
            <p:ph type="title"/>
          </p:nvPr>
        </p:nvSpPr>
        <p:spPr/>
        <p:txBody>
          <a:bodyPr/>
          <a:lstStyle/>
          <a:p>
            <a:r>
              <a:rPr lang="en-US"/>
              <a:t>For conditional constraints, use “pred”</a:t>
            </a:r>
          </a:p>
        </p:txBody>
      </p:sp>
      <p:sp>
        <p:nvSpPr>
          <p:cNvPr id="4" name="Rectangle 3">
            <a:extLst>
              <a:ext uri="{FF2B5EF4-FFF2-40B4-BE49-F238E27FC236}">
                <a16:creationId xmlns:a16="http://schemas.microsoft.com/office/drawing/2014/main" id="{25B5CC14-1CE8-4660-BDF4-8E81847208BA}"/>
              </a:ext>
            </a:extLst>
          </p:cNvPr>
          <p:cNvSpPr/>
          <p:nvPr/>
        </p:nvSpPr>
        <p:spPr>
          <a:xfrm>
            <a:off x="1684712" y="1997702"/>
            <a:ext cx="7293033" cy="2677656"/>
          </a:xfrm>
          <a:prstGeom prst="rect">
            <a:avLst/>
          </a:prstGeom>
        </p:spPr>
        <p:txBody>
          <a:bodyPr wrap="square">
            <a:spAutoFit/>
          </a:bodyPr>
          <a:lstStyle/>
          <a:p>
            <a:r>
              <a:rPr lang="en-US" sz="2400">
                <a:solidFill>
                  <a:schemeClr val="accent6">
                    <a:lumMod val="75000"/>
                  </a:schemeClr>
                </a:solidFill>
              </a:rPr>
              <a:t>-- Initially the farmer, goat, cabbage, </a:t>
            </a:r>
          </a:p>
          <a:p>
            <a:r>
              <a:rPr lang="en-US" sz="2400">
                <a:solidFill>
                  <a:schemeClr val="accent6">
                    <a:lumMod val="75000"/>
                  </a:schemeClr>
                </a:solidFill>
              </a:rPr>
              <a:t>-- and wolf are on side1 and nothing </a:t>
            </a:r>
          </a:p>
          <a:p>
            <a:r>
              <a:rPr lang="en-US" sz="2400">
                <a:solidFill>
                  <a:schemeClr val="accent6">
                    <a:lumMod val="75000"/>
                  </a:schemeClr>
                </a:solidFill>
              </a:rPr>
              <a:t>-- is on side2</a:t>
            </a:r>
          </a:p>
          <a:p>
            <a:r>
              <a:rPr lang="en-US" sz="2400" b="1"/>
              <a:t>pred</a:t>
            </a:r>
            <a:r>
              <a:rPr lang="en-US" sz="2400"/>
              <a:t> init1 {</a:t>
            </a:r>
          </a:p>
          <a:p>
            <a:r>
              <a:rPr lang="en-US" sz="2400"/>
              <a:t>    (River1 &lt;: first).side1 = farmer + goat + cabbage + wolf</a:t>
            </a:r>
          </a:p>
          <a:p>
            <a:r>
              <a:rPr lang="en-US" sz="2400"/>
              <a:t>    (River1 &lt;: first).side2 = </a:t>
            </a:r>
            <a:r>
              <a:rPr lang="en-US" sz="2400" b="1"/>
              <a:t>none</a:t>
            </a:r>
          </a:p>
          <a:p>
            <a:r>
              <a:rPr lang="en-US" sz="2400"/>
              <a:t>}</a:t>
            </a:r>
          </a:p>
        </p:txBody>
      </p:sp>
      <p:sp>
        <p:nvSpPr>
          <p:cNvPr id="5" name="Freeform: Shape 4">
            <a:extLst>
              <a:ext uri="{FF2B5EF4-FFF2-40B4-BE49-F238E27FC236}">
                <a16:creationId xmlns:a16="http://schemas.microsoft.com/office/drawing/2014/main" id="{42430A35-1F72-4EC1-A927-5356E91B0742}"/>
              </a:ext>
            </a:extLst>
          </p:cNvPr>
          <p:cNvSpPr/>
          <p:nvPr/>
        </p:nvSpPr>
        <p:spPr>
          <a:xfrm>
            <a:off x="1862051" y="3374927"/>
            <a:ext cx="7015942" cy="1080695"/>
          </a:xfrm>
          <a:custGeom>
            <a:avLst/>
            <a:gdLst>
              <a:gd name="connsiteX0" fmla="*/ 1529542 w 7015942"/>
              <a:gd name="connsiteY0" fmla="*/ 83168 h 1080695"/>
              <a:gd name="connsiteX1" fmla="*/ 1064029 w 7015942"/>
              <a:gd name="connsiteY1" fmla="*/ 116418 h 1080695"/>
              <a:gd name="connsiteX2" fmla="*/ 1014153 w 7015942"/>
              <a:gd name="connsiteY2" fmla="*/ 133044 h 1080695"/>
              <a:gd name="connsiteX3" fmla="*/ 798022 w 7015942"/>
              <a:gd name="connsiteY3" fmla="*/ 149669 h 1080695"/>
              <a:gd name="connsiteX4" fmla="*/ 698269 w 7015942"/>
              <a:gd name="connsiteY4" fmla="*/ 166295 h 1080695"/>
              <a:gd name="connsiteX5" fmla="*/ 349134 w 7015942"/>
              <a:gd name="connsiteY5" fmla="*/ 133044 h 1080695"/>
              <a:gd name="connsiteX6" fmla="*/ 182880 w 7015942"/>
              <a:gd name="connsiteY6" fmla="*/ 149669 h 1080695"/>
              <a:gd name="connsiteX7" fmla="*/ 83127 w 7015942"/>
              <a:gd name="connsiteY7" fmla="*/ 249422 h 1080695"/>
              <a:gd name="connsiteX8" fmla="*/ 0 w 7015942"/>
              <a:gd name="connsiteY8" fmla="*/ 349175 h 1080695"/>
              <a:gd name="connsiteX9" fmla="*/ 49876 w 7015942"/>
              <a:gd name="connsiteY9" fmla="*/ 764811 h 1080695"/>
              <a:gd name="connsiteX10" fmla="*/ 83127 w 7015942"/>
              <a:gd name="connsiteY10" fmla="*/ 814688 h 1080695"/>
              <a:gd name="connsiteX11" fmla="*/ 99753 w 7015942"/>
              <a:gd name="connsiteY11" fmla="*/ 864564 h 1080695"/>
              <a:gd name="connsiteX12" fmla="*/ 199505 w 7015942"/>
              <a:gd name="connsiteY12" fmla="*/ 931066 h 1080695"/>
              <a:gd name="connsiteX13" fmla="*/ 598516 w 7015942"/>
              <a:gd name="connsiteY13" fmla="*/ 980942 h 1080695"/>
              <a:gd name="connsiteX14" fmla="*/ 714894 w 7015942"/>
              <a:gd name="connsiteY14" fmla="*/ 1030818 h 1080695"/>
              <a:gd name="connsiteX15" fmla="*/ 847898 w 7015942"/>
              <a:gd name="connsiteY15" fmla="*/ 1047444 h 1080695"/>
              <a:gd name="connsiteX16" fmla="*/ 897774 w 7015942"/>
              <a:gd name="connsiteY16" fmla="*/ 1080695 h 1080695"/>
              <a:gd name="connsiteX17" fmla="*/ 1845425 w 7015942"/>
              <a:gd name="connsiteY17" fmla="*/ 1064069 h 1080695"/>
              <a:gd name="connsiteX18" fmla="*/ 1895302 w 7015942"/>
              <a:gd name="connsiteY18" fmla="*/ 1047444 h 1080695"/>
              <a:gd name="connsiteX19" fmla="*/ 1978429 w 7015942"/>
              <a:gd name="connsiteY19" fmla="*/ 1014193 h 1080695"/>
              <a:gd name="connsiteX20" fmla="*/ 2111433 w 7015942"/>
              <a:gd name="connsiteY20" fmla="*/ 964317 h 1080695"/>
              <a:gd name="connsiteX21" fmla="*/ 2294313 w 7015942"/>
              <a:gd name="connsiteY21" fmla="*/ 980942 h 1080695"/>
              <a:gd name="connsiteX22" fmla="*/ 2460567 w 7015942"/>
              <a:gd name="connsiteY22" fmla="*/ 1014193 h 1080695"/>
              <a:gd name="connsiteX23" fmla="*/ 3258589 w 7015942"/>
              <a:gd name="connsiteY23" fmla="*/ 997568 h 1080695"/>
              <a:gd name="connsiteX24" fmla="*/ 3591098 w 7015942"/>
              <a:gd name="connsiteY24" fmla="*/ 980942 h 1080695"/>
              <a:gd name="connsiteX25" fmla="*/ 3707476 w 7015942"/>
              <a:gd name="connsiteY25" fmla="*/ 947691 h 1080695"/>
              <a:gd name="connsiteX26" fmla="*/ 3823854 w 7015942"/>
              <a:gd name="connsiteY26" fmla="*/ 931066 h 1080695"/>
              <a:gd name="connsiteX27" fmla="*/ 3890356 w 7015942"/>
              <a:gd name="connsiteY27" fmla="*/ 897815 h 1080695"/>
              <a:gd name="connsiteX28" fmla="*/ 4056611 w 7015942"/>
              <a:gd name="connsiteY28" fmla="*/ 798062 h 1080695"/>
              <a:gd name="connsiteX29" fmla="*/ 4156364 w 7015942"/>
              <a:gd name="connsiteY29" fmla="*/ 764811 h 1080695"/>
              <a:gd name="connsiteX30" fmla="*/ 5104014 w 7015942"/>
              <a:gd name="connsiteY30" fmla="*/ 781437 h 1080695"/>
              <a:gd name="connsiteX31" fmla="*/ 5253644 w 7015942"/>
              <a:gd name="connsiteY31" fmla="*/ 748186 h 1080695"/>
              <a:gd name="connsiteX32" fmla="*/ 5403273 w 7015942"/>
              <a:gd name="connsiteY32" fmla="*/ 731560 h 1080695"/>
              <a:gd name="connsiteX33" fmla="*/ 5702531 w 7015942"/>
              <a:gd name="connsiteY33" fmla="*/ 665058 h 1080695"/>
              <a:gd name="connsiteX34" fmla="*/ 5785658 w 7015942"/>
              <a:gd name="connsiteY34" fmla="*/ 631808 h 1080695"/>
              <a:gd name="connsiteX35" fmla="*/ 5868785 w 7015942"/>
              <a:gd name="connsiteY35" fmla="*/ 615182 h 1080695"/>
              <a:gd name="connsiteX36" fmla="*/ 6151418 w 7015942"/>
              <a:gd name="connsiteY36" fmla="*/ 631808 h 1080695"/>
              <a:gd name="connsiteX37" fmla="*/ 6384174 w 7015942"/>
              <a:gd name="connsiteY37" fmla="*/ 665058 h 1080695"/>
              <a:gd name="connsiteX38" fmla="*/ 6434051 w 7015942"/>
              <a:gd name="connsiteY38" fmla="*/ 681684 h 1080695"/>
              <a:gd name="connsiteX39" fmla="*/ 6766560 w 7015942"/>
              <a:gd name="connsiteY39" fmla="*/ 648433 h 1080695"/>
              <a:gd name="connsiteX40" fmla="*/ 6882938 w 7015942"/>
              <a:gd name="connsiteY40" fmla="*/ 581931 h 1080695"/>
              <a:gd name="connsiteX41" fmla="*/ 7015942 w 7015942"/>
              <a:gd name="connsiteY41" fmla="*/ 565306 h 1080695"/>
              <a:gd name="connsiteX42" fmla="*/ 6999316 w 7015942"/>
              <a:gd name="connsiteY42" fmla="*/ 465553 h 1080695"/>
              <a:gd name="connsiteX43" fmla="*/ 6966065 w 7015942"/>
              <a:gd name="connsiteY43" fmla="*/ 232797 h 1080695"/>
              <a:gd name="connsiteX44" fmla="*/ 6949440 w 7015942"/>
              <a:gd name="connsiteY44" fmla="*/ 116418 h 1080695"/>
              <a:gd name="connsiteX45" fmla="*/ 6932814 w 7015942"/>
              <a:gd name="connsiteY45" fmla="*/ 66542 h 1080695"/>
              <a:gd name="connsiteX46" fmla="*/ 6882938 w 7015942"/>
              <a:gd name="connsiteY46" fmla="*/ 49917 h 1080695"/>
              <a:gd name="connsiteX47" fmla="*/ 5336771 w 7015942"/>
              <a:gd name="connsiteY47" fmla="*/ 49917 h 1080695"/>
              <a:gd name="connsiteX48" fmla="*/ 5170516 w 7015942"/>
              <a:gd name="connsiteY48" fmla="*/ 16666 h 1080695"/>
              <a:gd name="connsiteX49" fmla="*/ 5054138 w 7015942"/>
              <a:gd name="connsiteY49" fmla="*/ 40 h 1080695"/>
              <a:gd name="connsiteX50" fmla="*/ 4605251 w 7015942"/>
              <a:gd name="connsiteY50" fmla="*/ 16666 h 1080695"/>
              <a:gd name="connsiteX51" fmla="*/ 3441469 w 7015942"/>
              <a:gd name="connsiteY51" fmla="*/ 16666 h 1080695"/>
              <a:gd name="connsiteX52" fmla="*/ 3358342 w 7015942"/>
              <a:gd name="connsiteY52" fmla="*/ 33291 h 1080695"/>
              <a:gd name="connsiteX53" fmla="*/ 3291840 w 7015942"/>
              <a:gd name="connsiteY53" fmla="*/ 49917 h 1080695"/>
              <a:gd name="connsiteX54" fmla="*/ 3142211 w 7015942"/>
              <a:gd name="connsiteY54" fmla="*/ 66542 h 1080695"/>
              <a:gd name="connsiteX55" fmla="*/ 2909454 w 7015942"/>
              <a:gd name="connsiteY55" fmla="*/ 49917 h 1080695"/>
              <a:gd name="connsiteX56" fmla="*/ 2809702 w 7015942"/>
              <a:gd name="connsiteY56" fmla="*/ 16666 h 1080695"/>
              <a:gd name="connsiteX57" fmla="*/ 2743200 w 7015942"/>
              <a:gd name="connsiteY57" fmla="*/ 40 h 1080695"/>
              <a:gd name="connsiteX58" fmla="*/ 2177934 w 7015942"/>
              <a:gd name="connsiteY58" fmla="*/ 16666 h 1080695"/>
              <a:gd name="connsiteX59" fmla="*/ 2028305 w 7015942"/>
              <a:gd name="connsiteY59" fmla="*/ 33291 h 1080695"/>
              <a:gd name="connsiteX60" fmla="*/ 1928553 w 7015942"/>
              <a:gd name="connsiteY60" fmla="*/ 66542 h 1080695"/>
              <a:gd name="connsiteX61" fmla="*/ 1762298 w 7015942"/>
              <a:gd name="connsiteY61" fmla="*/ 116418 h 1080695"/>
              <a:gd name="connsiteX62" fmla="*/ 1596044 w 7015942"/>
              <a:gd name="connsiteY62" fmla="*/ 99793 h 1080695"/>
              <a:gd name="connsiteX63" fmla="*/ 1463040 w 7015942"/>
              <a:gd name="connsiteY63" fmla="*/ 66542 h 108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7015942" h="1080695">
                <a:moveTo>
                  <a:pt x="1529542" y="83168"/>
                </a:moveTo>
                <a:cubicBezTo>
                  <a:pt x="1265423" y="127187"/>
                  <a:pt x="1622696" y="71724"/>
                  <a:pt x="1064029" y="116418"/>
                </a:cubicBezTo>
                <a:cubicBezTo>
                  <a:pt x="1046560" y="117816"/>
                  <a:pt x="1031542" y="130870"/>
                  <a:pt x="1014153" y="133044"/>
                </a:cubicBezTo>
                <a:cubicBezTo>
                  <a:pt x="942454" y="142006"/>
                  <a:pt x="870066" y="144127"/>
                  <a:pt x="798022" y="149669"/>
                </a:cubicBezTo>
                <a:cubicBezTo>
                  <a:pt x="764771" y="155211"/>
                  <a:pt x="731979" y="166295"/>
                  <a:pt x="698269" y="166295"/>
                </a:cubicBezTo>
                <a:cubicBezTo>
                  <a:pt x="434310" y="166295"/>
                  <a:pt x="484530" y="178174"/>
                  <a:pt x="349134" y="133044"/>
                </a:cubicBezTo>
                <a:cubicBezTo>
                  <a:pt x="293716" y="138586"/>
                  <a:pt x="233905" y="127346"/>
                  <a:pt x="182880" y="149669"/>
                </a:cubicBezTo>
                <a:cubicBezTo>
                  <a:pt x="139799" y="168517"/>
                  <a:pt x="116378" y="216171"/>
                  <a:pt x="83127" y="249422"/>
                </a:cubicBezTo>
                <a:cubicBezTo>
                  <a:pt x="19122" y="313427"/>
                  <a:pt x="46293" y="279735"/>
                  <a:pt x="0" y="349175"/>
                </a:cubicBezTo>
                <a:cubicBezTo>
                  <a:pt x="106691" y="509210"/>
                  <a:pt x="-2722" y="326493"/>
                  <a:pt x="49876" y="764811"/>
                </a:cubicBezTo>
                <a:cubicBezTo>
                  <a:pt x="52257" y="784650"/>
                  <a:pt x="74191" y="796816"/>
                  <a:pt x="83127" y="814688"/>
                </a:cubicBezTo>
                <a:cubicBezTo>
                  <a:pt x="90964" y="830363"/>
                  <a:pt x="87361" y="852172"/>
                  <a:pt x="99753" y="864564"/>
                </a:cubicBezTo>
                <a:cubicBezTo>
                  <a:pt x="128011" y="892822"/>
                  <a:pt x="166254" y="908899"/>
                  <a:pt x="199505" y="931066"/>
                </a:cubicBezTo>
                <a:cubicBezTo>
                  <a:pt x="346322" y="1028944"/>
                  <a:pt x="229435" y="963367"/>
                  <a:pt x="598516" y="980942"/>
                </a:cubicBezTo>
                <a:cubicBezTo>
                  <a:pt x="631272" y="997320"/>
                  <a:pt x="676451" y="1023828"/>
                  <a:pt x="714894" y="1030818"/>
                </a:cubicBezTo>
                <a:cubicBezTo>
                  <a:pt x="758853" y="1038811"/>
                  <a:pt x="803563" y="1041902"/>
                  <a:pt x="847898" y="1047444"/>
                </a:cubicBezTo>
                <a:cubicBezTo>
                  <a:pt x="864523" y="1058528"/>
                  <a:pt x="877796" y="1080362"/>
                  <a:pt x="897774" y="1080695"/>
                </a:cubicBezTo>
                <a:lnTo>
                  <a:pt x="1845425" y="1064069"/>
                </a:lnTo>
                <a:cubicBezTo>
                  <a:pt x="1862940" y="1063485"/>
                  <a:pt x="1878893" y="1053597"/>
                  <a:pt x="1895302" y="1047444"/>
                </a:cubicBezTo>
                <a:cubicBezTo>
                  <a:pt x="1923245" y="1036965"/>
                  <a:pt x="1950486" y="1024672"/>
                  <a:pt x="1978429" y="1014193"/>
                </a:cubicBezTo>
                <a:cubicBezTo>
                  <a:pt x="2186957" y="935995"/>
                  <a:pt x="1790070" y="1092862"/>
                  <a:pt x="2111433" y="964317"/>
                </a:cubicBezTo>
                <a:cubicBezTo>
                  <a:pt x="2172393" y="969859"/>
                  <a:pt x="2233717" y="972285"/>
                  <a:pt x="2294313" y="980942"/>
                </a:cubicBezTo>
                <a:cubicBezTo>
                  <a:pt x="2350261" y="988934"/>
                  <a:pt x="2404060" y="1013219"/>
                  <a:pt x="2460567" y="1014193"/>
                </a:cubicBezTo>
                <a:lnTo>
                  <a:pt x="3258589" y="997568"/>
                </a:lnTo>
                <a:cubicBezTo>
                  <a:pt x="3369425" y="992026"/>
                  <a:pt x="3480507" y="990158"/>
                  <a:pt x="3591098" y="980942"/>
                </a:cubicBezTo>
                <a:cubicBezTo>
                  <a:pt x="3661948" y="975038"/>
                  <a:pt x="3645628" y="960061"/>
                  <a:pt x="3707476" y="947691"/>
                </a:cubicBezTo>
                <a:cubicBezTo>
                  <a:pt x="3745902" y="940006"/>
                  <a:pt x="3785061" y="936608"/>
                  <a:pt x="3823854" y="931066"/>
                </a:cubicBezTo>
                <a:cubicBezTo>
                  <a:pt x="3846021" y="919982"/>
                  <a:pt x="3869104" y="910566"/>
                  <a:pt x="3890356" y="897815"/>
                </a:cubicBezTo>
                <a:cubicBezTo>
                  <a:pt x="3968422" y="850975"/>
                  <a:pt x="3980604" y="828465"/>
                  <a:pt x="4056611" y="798062"/>
                </a:cubicBezTo>
                <a:cubicBezTo>
                  <a:pt x="4089154" y="785045"/>
                  <a:pt x="4156364" y="764811"/>
                  <a:pt x="4156364" y="764811"/>
                </a:cubicBezTo>
                <a:cubicBezTo>
                  <a:pt x="4603931" y="799239"/>
                  <a:pt x="4629824" y="817001"/>
                  <a:pt x="5104014" y="781437"/>
                </a:cubicBezTo>
                <a:cubicBezTo>
                  <a:pt x="5154964" y="777616"/>
                  <a:pt x="5203246" y="756586"/>
                  <a:pt x="5253644" y="748186"/>
                </a:cubicBezTo>
                <a:cubicBezTo>
                  <a:pt x="5303144" y="739936"/>
                  <a:pt x="5353397" y="737102"/>
                  <a:pt x="5403273" y="731560"/>
                </a:cubicBezTo>
                <a:cubicBezTo>
                  <a:pt x="5692075" y="623260"/>
                  <a:pt x="5367243" y="732115"/>
                  <a:pt x="5702531" y="665058"/>
                </a:cubicBezTo>
                <a:cubicBezTo>
                  <a:pt x="5731795" y="659205"/>
                  <a:pt x="5757073" y="640383"/>
                  <a:pt x="5785658" y="631808"/>
                </a:cubicBezTo>
                <a:cubicBezTo>
                  <a:pt x="5812724" y="623688"/>
                  <a:pt x="5841076" y="620724"/>
                  <a:pt x="5868785" y="615182"/>
                </a:cubicBezTo>
                <a:cubicBezTo>
                  <a:pt x="5962996" y="620724"/>
                  <a:pt x="6057345" y="624282"/>
                  <a:pt x="6151418" y="631808"/>
                </a:cubicBezTo>
                <a:cubicBezTo>
                  <a:pt x="6231447" y="638210"/>
                  <a:pt x="6305554" y="651955"/>
                  <a:pt x="6384174" y="665058"/>
                </a:cubicBezTo>
                <a:cubicBezTo>
                  <a:pt x="6400800" y="670600"/>
                  <a:pt x="6416526" y="681684"/>
                  <a:pt x="6434051" y="681684"/>
                </a:cubicBezTo>
                <a:cubicBezTo>
                  <a:pt x="6619097" y="681684"/>
                  <a:pt x="6633124" y="675120"/>
                  <a:pt x="6766560" y="648433"/>
                </a:cubicBezTo>
                <a:cubicBezTo>
                  <a:pt x="6796244" y="628644"/>
                  <a:pt x="6849188" y="590368"/>
                  <a:pt x="6882938" y="581931"/>
                </a:cubicBezTo>
                <a:cubicBezTo>
                  <a:pt x="6926284" y="571095"/>
                  <a:pt x="6971607" y="570848"/>
                  <a:pt x="7015942" y="565306"/>
                </a:cubicBezTo>
                <a:cubicBezTo>
                  <a:pt x="7010400" y="532055"/>
                  <a:pt x="7003255" y="499032"/>
                  <a:pt x="6999316" y="465553"/>
                </a:cubicBezTo>
                <a:cubicBezTo>
                  <a:pt x="6972826" y="240385"/>
                  <a:pt x="7004419" y="347853"/>
                  <a:pt x="6966065" y="232797"/>
                </a:cubicBezTo>
                <a:cubicBezTo>
                  <a:pt x="6960523" y="194004"/>
                  <a:pt x="6957125" y="154844"/>
                  <a:pt x="6949440" y="116418"/>
                </a:cubicBezTo>
                <a:cubicBezTo>
                  <a:pt x="6946003" y="99234"/>
                  <a:pt x="6945206" y="78934"/>
                  <a:pt x="6932814" y="66542"/>
                </a:cubicBezTo>
                <a:cubicBezTo>
                  <a:pt x="6920422" y="54150"/>
                  <a:pt x="6899563" y="55459"/>
                  <a:pt x="6882938" y="49917"/>
                </a:cubicBezTo>
                <a:cubicBezTo>
                  <a:pt x="6373121" y="56806"/>
                  <a:pt x="5849891" y="90967"/>
                  <a:pt x="5336771" y="49917"/>
                </a:cubicBezTo>
                <a:cubicBezTo>
                  <a:pt x="5220583" y="40622"/>
                  <a:pt x="5265584" y="33951"/>
                  <a:pt x="5170516" y="16666"/>
                </a:cubicBezTo>
                <a:cubicBezTo>
                  <a:pt x="5131962" y="9656"/>
                  <a:pt x="5092931" y="5582"/>
                  <a:pt x="5054138" y="40"/>
                </a:cubicBezTo>
                <a:cubicBezTo>
                  <a:pt x="4904509" y="5582"/>
                  <a:pt x="4754983" y="16666"/>
                  <a:pt x="4605251" y="16666"/>
                </a:cubicBezTo>
                <a:cubicBezTo>
                  <a:pt x="3263524" y="16666"/>
                  <a:pt x="4266450" y="-20834"/>
                  <a:pt x="3441469" y="16666"/>
                </a:cubicBezTo>
                <a:cubicBezTo>
                  <a:pt x="3413760" y="22208"/>
                  <a:pt x="3385927" y="27161"/>
                  <a:pt x="3358342" y="33291"/>
                </a:cubicBezTo>
                <a:cubicBezTo>
                  <a:pt x="3336037" y="38248"/>
                  <a:pt x="3314424" y="46443"/>
                  <a:pt x="3291840" y="49917"/>
                </a:cubicBezTo>
                <a:cubicBezTo>
                  <a:pt x="3242240" y="57548"/>
                  <a:pt x="3192087" y="61000"/>
                  <a:pt x="3142211" y="66542"/>
                </a:cubicBezTo>
                <a:cubicBezTo>
                  <a:pt x="3064625" y="61000"/>
                  <a:pt x="2986377" y="61455"/>
                  <a:pt x="2909454" y="49917"/>
                </a:cubicBezTo>
                <a:cubicBezTo>
                  <a:pt x="2874792" y="44718"/>
                  <a:pt x="2843705" y="25167"/>
                  <a:pt x="2809702" y="16666"/>
                </a:cubicBezTo>
                <a:lnTo>
                  <a:pt x="2743200" y="40"/>
                </a:lnTo>
                <a:lnTo>
                  <a:pt x="2177934" y="16666"/>
                </a:lnTo>
                <a:cubicBezTo>
                  <a:pt x="2127805" y="18998"/>
                  <a:pt x="2077514" y="23449"/>
                  <a:pt x="2028305" y="33291"/>
                </a:cubicBezTo>
                <a:cubicBezTo>
                  <a:pt x="1993936" y="40165"/>
                  <a:pt x="1961804" y="55458"/>
                  <a:pt x="1928553" y="66542"/>
                </a:cubicBezTo>
                <a:cubicBezTo>
                  <a:pt x="1807125" y="107018"/>
                  <a:pt x="1862802" y="91293"/>
                  <a:pt x="1762298" y="116418"/>
                </a:cubicBezTo>
                <a:cubicBezTo>
                  <a:pt x="1706880" y="110876"/>
                  <a:pt x="1650891" y="109472"/>
                  <a:pt x="1596044" y="99793"/>
                </a:cubicBezTo>
                <a:cubicBezTo>
                  <a:pt x="1398993" y="65020"/>
                  <a:pt x="1530359" y="66542"/>
                  <a:pt x="1463040" y="6654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E0171B9-D1AC-4A64-BE0B-1B9ADA8B0C00}"/>
              </a:ext>
            </a:extLst>
          </p:cNvPr>
          <p:cNvSpPr txBox="1"/>
          <p:nvPr/>
        </p:nvSpPr>
        <p:spPr>
          <a:xfrm>
            <a:off x="8977745" y="3255293"/>
            <a:ext cx="2620548" cy="3416320"/>
          </a:xfrm>
          <a:prstGeom prst="rect">
            <a:avLst/>
          </a:prstGeom>
          <a:noFill/>
        </p:spPr>
        <p:txBody>
          <a:bodyPr wrap="square" rtlCol="0">
            <a:spAutoFit/>
          </a:bodyPr>
          <a:lstStyle/>
          <a:p>
            <a:r>
              <a:rPr lang="en-US" sz="2400"/>
              <a:t>Since these constraints are in a </a:t>
            </a:r>
            <a:r>
              <a:rPr lang="en-US" sz="2400" b="1"/>
              <a:t>pred</a:t>
            </a:r>
            <a:r>
              <a:rPr lang="en-US" sz="2400"/>
              <a:t> (not a </a:t>
            </a:r>
            <a:r>
              <a:rPr lang="en-US" sz="2400" b="1"/>
              <a:t>fact</a:t>
            </a:r>
            <a:r>
              <a:rPr lang="en-US" sz="2400"/>
              <a:t>), they are enforced only when the </a:t>
            </a:r>
            <a:r>
              <a:rPr lang="en-US" sz="2400" b="1"/>
              <a:t>pred</a:t>
            </a:r>
            <a:r>
              <a:rPr lang="en-US" sz="2400"/>
              <a:t> is called. (Consequently, all </a:t>
            </a:r>
            <a:r>
              <a:rPr lang="en-US" sz="2400" b="1"/>
              <a:t>pred</a:t>
            </a:r>
            <a:r>
              <a:rPr lang="en-US" sz="2400"/>
              <a:t>’s must be named)</a:t>
            </a:r>
          </a:p>
        </p:txBody>
      </p:sp>
    </p:spTree>
    <p:extLst>
      <p:ext uri="{BB962C8B-B14F-4D97-AF65-F5344CB8AC3E}">
        <p14:creationId xmlns:p14="http://schemas.microsoft.com/office/powerpoint/2010/main" val="37273305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D043154-CB13-42C5-B828-798DA746DCAB}"/>
              </a:ext>
            </a:extLst>
          </p:cNvPr>
          <p:cNvSpPr/>
          <p:nvPr/>
        </p:nvSpPr>
        <p:spPr>
          <a:xfrm>
            <a:off x="886691" y="839967"/>
            <a:ext cx="4666211" cy="5078313"/>
          </a:xfrm>
          <a:prstGeom prst="rect">
            <a:avLst/>
          </a:prstGeom>
          <a:ln>
            <a:solidFill>
              <a:schemeClr val="tx1"/>
            </a:solidFill>
          </a:ln>
        </p:spPr>
        <p:txBody>
          <a:bodyPr wrap="square">
            <a:spAutoFit/>
          </a:bodyPr>
          <a:lstStyle/>
          <a:p>
            <a:r>
              <a:rPr lang="en-US" b="1"/>
              <a:t>open</a:t>
            </a:r>
            <a:r>
              <a:rPr lang="en-US"/>
              <a:t> util/ordering[River]</a:t>
            </a:r>
          </a:p>
          <a:p>
            <a:endParaRPr lang="en-US"/>
          </a:p>
          <a:p>
            <a:r>
              <a:rPr lang="en-US">
                <a:solidFill>
                  <a:schemeClr val="accent6">
                    <a:lumMod val="75000"/>
                  </a:schemeClr>
                </a:solidFill>
              </a:rPr>
              <a:t>-- Many versions of the river, all</a:t>
            </a:r>
          </a:p>
          <a:p>
            <a:r>
              <a:rPr lang="en-US">
                <a:solidFill>
                  <a:schemeClr val="accent6">
                    <a:lumMod val="75000"/>
                  </a:schemeClr>
                </a:solidFill>
              </a:rPr>
              <a:t>-- existing simultaneously.</a:t>
            </a:r>
          </a:p>
          <a:p>
            <a:r>
              <a:rPr lang="en-US" b="1"/>
              <a:t>sig</a:t>
            </a:r>
            <a:r>
              <a:rPr lang="en-US"/>
              <a:t> River {</a:t>
            </a:r>
          </a:p>
          <a:p>
            <a:r>
              <a:rPr lang="en-US"/>
              <a:t>    side1: </a:t>
            </a:r>
            <a:r>
              <a:rPr lang="en-US" b="1"/>
              <a:t>set</a:t>
            </a:r>
            <a:r>
              <a:rPr lang="en-US"/>
              <a:t> Item,</a:t>
            </a:r>
          </a:p>
          <a:p>
            <a:r>
              <a:rPr lang="en-US"/>
              <a:t>    side2: </a:t>
            </a:r>
            <a:r>
              <a:rPr lang="en-US" b="1"/>
              <a:t>set</a:t>
            </a:r>
            <a:r>
              <a:rPr lang="en-US"/>
              <a:t> Item</a:t>
            </a:r>
          </a:p>
          <a:p>
            <a:r>
              <a:rPr lang="en-US"/>
              <a:t>}</a:t>
            </a:r>
          </a:p>
          <a:p>
            <a:endParaRPr lang="en-US"/>
          </a:p>
          <a:p>
            <a:r>
              <a:rPr lang="en-US" b="1"/>
              <a:t>enum</a:t>
            </a:r>
            <a:r>
              <a:rPr lang="en-US"/>
              <a:t> Item { farmer, goat, cabbage, wolf }</a:t>
            </a:r>
          </a:p>
          <a:p>
            <a:endParaRPr lang="en-US"/>
          </a:p>
          <a:p>
            <a:r>
              <a:rPr lang="en-US">
                <a:solidFill>
                  <a:schemeClr val="accent6">
                    <a:lumMod val="75000"/>
                  </a:schemeClr>
                </a:solidFill>
              </a:rPr>
              <a:t>-- Initially the farmer, goat, cabbage, </a:t>
            </a:r>
          </a:p>
          <a:p>
            <a:r>
              <a:rPr lang="en-US">
                <a:solidFill>
                  <a:schemeClr val="accent6">
                    <a:lumMod val="75000"/>
                  </a:schemeClr>
                </a:solidFill>
              </a:rPr>
              <a:t>-- and wolf are on side1 and nothing </a:t>
            </a:r>
          </a:p>
          <a:p>
            <a:r>
              <a:rPr lang="en-US">
                <a:solidFill>
                  <a:schemeClr val="accent6">
                    <a:lumMod val="75000"/>
                  </a:schemeClr>
                </a:solidFill>
              </a:rPr>
              <a:t>-- is on side2</a:t>
            </a:r>
          </a:p>
          <a:p>
            <a:r>
              <a:rPr lang="en-US" b="1"/>
              <a:t>fact</a:t>
            </a:r>
            <a:r>
              <a:rPr lang="en-US"/>
              <a:t> {</a:t>
            </a:r>
          </a:p>
          <a:p>
            <a:r>
              <a:rPr lang="en-US"/>
              <a:t>    first.side1 = farmer + goat + cabbage + wolf</a:t>
            </a:r>
          </a:p>
          <a:p>
            <a:r>
              <a:rPr lang="en-US"/>
              <a:t>    first.side2 = </a:t>
            </a:r>
            <a:r>
              <a:rPr lang="en-US" b="1"/>
              <a:t>none</a:t>
            </a:r>
          </a:p>
          <a:p>
            <a:r>
              <a:rPr lang="en-US"/>
              <a:t>}</a:t>
            </a:r>
          </a:p>
        </p:txBody>
      </p:sp>
      <p:sp>
        <p:nvSpPr>
          <p:cNvPr id="4" name="TextBox 3">
            <a:extLst>
              <a:ext uri="{FF2B5EF4-FFF2-40B4-BE49-F238E27FC236}">
                <a16:creationId xmlns:a16="http://schemas.microsoft.com/office/drawing/2014/main" id="{C779FA46-9387-4C4D-919F-3AB3F4572B72}"/>
              </a:ext>
            </a:extLst>
          </p:cNvPr>
          <p:cNvSpPr txBox="1"/>
          <p:nvPr/>
        </p:nvSpPr>
        <p:spPr>
          <a:xfrm>
            <a:off x="2078182" y="382385"/>
            <a:ext cx="633507" cy="461665"/>
          </a:xfrm>
          <a:prstGeom prst="rect">
            <a:avLst/>
          </a:prstGeom>
          <a:noFill/>
        </p:spPr>
        <p:txBody>
          <a:bodyPr wrap="none" rtlCol="0">
            <a:spAutoFit/>
          </a:bodyPr>
          <a:lstStyle/>
          <a:p>
            <a:r>
              <a:rPr lang="en-US" sz="2400" b="1"/>
              <a:t>Old</a:t>
            </a:r>
          </a:p>
        </p:txBody>
      </p:sp>
      <p:sp>
        <p:nvSpPr>
          <p:cNvPr id="5" name="Rectangle 4">
            <a:extLst>
              <a:ext uri="{FF2B5EF4-FFF2-40B4-BE49-F238E27FC236}">
                <a16:creationId xmlns:a16="http://schemas.microsoft.com/office/drawing/2014/main" id="{6CEAC663-FCE7-4AC5-A974-6E67A1C9C888}"/>
              </a:ext>
            </a:extLst>
          </p:cNvPr>
          <p:cNvSpPr/>
          <p:nvPr/>
        </p:nvSpPr>
        <p:spPr>
          <a:xfrm>
            <a:off x="6242859" y="839966"/>
            <a:ext cx="5461461" cy="5078313"/>
          </a:xfrm>
          <a:prstGeom prst="rect">
            <a:avLst/>
          </a:prstGeom>
          <a:ln>
            <a:solidFill>
              <a:schemeClr val="tx1"/>
            </a:solidFill>
          </a:ln>
        </p:spPr>
        <p:txBody>
          <a:bodyPr wrap="square">
            <a:spAutoFit/>
          </a:bodyPr>
          <a:lstStyle/>
          <a:p>
            <a:r>
              <a:rPr lang="en-US" b="1"/>
              <a:t>open</a:t>
            </a:r>
            <a:r>
              <a:rPr lang="en-US"/>
              <a:t> util/ordering[River1]</a:t>
            </a:r>
          </a:p>
          <a:p>
            <a:endParaRPr lang="en-US"/>
          </a:p>
          <a:p>
            <a:r>
              <a:rPr lang="en-US">
                <a:solidFill>
                  <a:schemeClr val="accent6">
                    <a:lumMod val="75000"/>
                  </a:schemeClr>
                </a:solidFill>
              </a:rPr>
              <a:t>-- Many versions of the river, all</a:t>
            </a:r>
          </a:p>
          <a:p>
            <a:r>
              <a:rPr lang="en-US">
                <a:solidFill>
                  <a:schemeClr val="accent6">
                    <a:lumMod val="75000"/>
                  </a:schemeClr>
                </a:solidFill>
              </a:rPr>
              <a:t>-- existing simultaneously.</a:t>
            </a:r>
          </a:p>
          <a:p>
            <a:r>
              <a:rPr lang="en-US" b="1"/>
              <a:t>sig</a:t>
            </a:r>
            <a:r>
              <a:rPr lang="en-US"/>
              <a:t> River1 {</a:t>
            </a:r>
          </a:p>
          <a:p>
            <a:r>
              <a:rPr lang="en-US"/>
              <a:t>    side1: </a:t>
            </a:r>
            <a:r>
              <a:rPr lang="en-US" b="1"/>
              <a:t>set</a:t>
            </a:r>
            <a:r>
              <a:rPr lang="en-US"/>
              <a:t> Item,</a:t>
            </a:r>
          </a:p>
          <a:p>
            <a:r>
              <a:rPr lang="en-US"/>
              <a:t>    side2: </a:t>
            </a:r>
            <a:r>
              <a:rPr lang="en-US" b="1"/>
              <a:t>set</a:t>
            </a:r>
            <a:r>
              <a:rPr lang="en-US"/>
              <a:t> Item</a:t>
            </a:r>
          </a:p>
          <a:p>
            <a:r>
              <a:rPr lang="en-US"/>
              <a:t>}</a:t>
            </a:r>
          </a:p>
          <a:p>
            <a:endParaRPr lang="en-US"/>
          </a:p>
          <a:p>
            <a:r>
              <a:rPr lang="en-US" b="1"/>
              <a:t>enum</a:t>
            </a:r>
            <a:r>
              <a:rPr lang="en-US"/>
              <a:t> Item { farmer, goat, cabbage, wolf }</a:t>
            </a:r>
          </a:p>
          <a:p>
            <a:endParaRPr lang="en-US"/>
          </a:p>
          <a:p>
            <a:r>
              <a:rPr lang="en-US">
                <a:solidFill>
                  <a:schemeClr val="accent6">
                    <a:lumMod val="75000"/>
                  </a:schemeClr>
                </a:solidFill>
              </a:rPr>
              <a:t>-- Initially the farmer, goat, cabbage, </a:t>
            </a:r>
          </a:p>
          <a:p>
            <a:r>
              <a:rPr lang="en-US">
                <a:solidFill>
                  <a:schemeClr val="accent6">
                    <a:lumMod val="75000"/>
                  </a:schemeClr>
                </a:solidFill>
              </a:rPr>
              <a:t>-- and wolf are on side1 and nothing </a:t>
            </a:r>
          </a:p>
          <a:p>
            <a:r>
              <a:rPr lang="en-US">
                <a:solidFill>
                  <a:schemeClr val="accent6">
                    <a:lumMod val="75000"/>
                  </a:schemeClr>
                </a:solidFill>
              </a:rPr>
              <a:t>-- is on side2</a:t>
            </a:r>
          </a:p>
          <a:p>
            <a:r>
              <a:rPr lang="en-US" b="1"/>
              <a:t>pred</a:t>
            </a:r>
            <a:r>
              <a:rPr lang="en-US"/>
              <a:t> init1 {</a:t>
            </a:r>
          </a:p>
          <a:p>
            <a:r>
              <a:rPr lang="en-US"/>
              <a:t>    (River1 &lt;: first).side1 = farmer + goat + cabbage + wolf</a:t>
            </a:r>
          </a:p>
          <a:p>
            <a:r>
              <a:rPr lang="en-US"/>
              <a:t>    (River1 &lt;: first).side2 = </a:t>
            </a:r>
            <a:r>
              <a:rPr lang="en-US" b="1"/>
              <a:t>none</a:t>
            </a:r>
          </a:p>
          <a:p>
            <a:r>
              <a:rPr lang="en-US"/>
              <a:t>}</a:t>
            </a:r>
          </a:p>
        </p:txBody>
      </p:sp>
      <p:sp>
        <p:nvSpPr>
          <p:cNvPr id="6" name="TextBox 5">
            <a:extLst>
              <a:ext uri="{FF2B5EF4-FFF2-40B4-BE49-F238E27FC236}">
                <a16:creationId xmlns:a16="http://schemas.microsoft.com/office/drawing/2014/main" id="{8466B32A-0D32-4F2F-B2FF-2418C653B3A7}"/>
              </a:ext>
            </a:extLst>
          </p:cNvPr>
          <p:cNvSpPr txBox="1"/>
          <p:nvPr/>
        </p:nvSpPr>
        <p:spPr>
          <a:xfrm>
            <a:off x="7633854" y="378301"/>
            <a:ext cx="769891" cy="461665"/>
          </a:xfrm>
          <a:prstGeom prst="rect">
            <a:avLst/>
          </a:prstGeom>
          <a:noFill/>
        </p:spPr>
        <p:txBody>
          <a:bodyPr wrap="none" rtlCol="0">
            <a:spAutoFit/>
          </a:bodyPr>
          <a:lstStyle/>
          <a:p>
            <a:r>
              <a:rPr lang="en-US" sz="2400" b="1"/>
              <a:t>New</a:t>
            </a:r>
          </a:p>
        </p:txBody>
      </p:sp>
    </p:spTree>
    <p:extLst>
      <p:ext uri="{BB962C8B-B14F-4D97-AF65-F5344CB8AC3E}">
        <p14:creationId xmlns:p14="http://schemas.microsoft.com/office/powerpoint/2010/main" val="36757648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D043154-CB13-42C5-B828-798DA746DCAB}"/>
              </a:ext>
            </a:extLst>
          </p:cNvPr>
          <p:cNvSpPr/>
          <p:nvPr/>
        </p:nvSpPr>
        <p:spPr>
          <a:xfrm>
            <a:off x="415638" y="839967"/>
            <a:ext cx="5611092" cy="4801314"/>
          </a:xfrm>
          <a:prstGeom prst="rect">
            <a:avLst/>
          </a:prstGeom>
          <a:ln>
            <a:solidFill>
              <a:schemeClr val="tx1"/>
            </a:solidFill>
          </a:ln>
        </p:spPr>
        <p:txBody>
          <a:bodyPr wrap="square">
            <a:spAutoFit/>
          </a:bodyPr>
          <a:lstStyle/>
          <a:p>
            <a:r>
              <a:rPr lang="en-US">
                <a:solidFill>
                  <a:schemeClr val="accent6">
                    <a:lumMod val="75000"/>
                  </a:schemeClr>
                </a:solidFill>
              </a:rPr>
              <a:t>-- At some point the farmer, goat, cabbage</a:t>
            </a:r>
          </a:p>
          <a:p>
            <a:r>
              <a:rPr lang="en-US">
                <a:solidFill>
                  <a:schemeClr val="accent6">
                    <a:lumMod val="75000"/>
                  </a:schemeClr>
                </a:solidFill>
              </a:rPr>
              <a:t>-- and wolf are on side2 of the river</a:t>
            </a:r>
          </a:p>
          <a:p>
            <a:r>
              <a:rPr lang="en-US" b="1"/>
              <a:t>fact</a:t>
            </a:r>
            <a:r>
              <a:rPr lang="en-US"/>
              <a:t> {</a:t>
            </a:r>
          </a:p>
          <a:p>
            <a:r>
              <a:rPr lang="en-US"/>
              <a:t>    </a:t>
            </a:r>
            <a:r>
              <a:rPr lang="en-US" b="1"/>
              <a:t>some</a:t>
            </a:r>
            <a:r>
              <a:rPr lang="en-US"/>
              <a:t> r: River |</a:t>
            </a:r>
          </a:p>
          <a:p>
            <a:r>
              <a:rPr lang="en-US"/>
              <a:t>            (r.side2 = farmer + goat + cabbage + wolf) </a:t>
            </a:r>
            <a:r>
              <a:rPr lang="en-US" b="1"/>
              <a:t>and</a:t>
            </a:r>
          </a:p>
          <a:p>
            <a:r>
              <a:rPr lang="en-US"/>
              <a:t>            (r.side1 = </a:t>
            </a:r>
            <a:r>
              <a:rPr lang="en-US" b="1"/>
              <a:t>none</a:t>
            </a:r>
            <a:r>
              <a:rPr lang="en-US"/>
              <a:t>)</a:t>
            </a:r>
          </a:p>
          <a:p>
            <a:r>
              <a:rPr lang="en-US"/>
              <a:t>}</a:t>
            </a:r>
          </a:p>
          <a:p>
            <a:endParaRPr lang="en-US"/>
          </a:p>
          <a:p>
            <a:r>
              <a:rPr lang="en-US">
                <a:solidFill>
                  <a:schemeClr val="accent6">
                    <a:lumMod val="75000"/>
                  </a:schemeClr>
                </a:solidFill>
              </a:rPr>
              <a:t>-- At no point are the goat and cabbage alone together</a:t>
            </a:r>
          </a:p>
          <a:p>
            <a:r>
              <a:rPr lang="en-US">
                <a:solidFill>
                  <a:schemeClr val="accent6">
                    <a:lumMod val="75000"/>
                  </a:schemeClr>
                </a:solidFill>
              </a:rPr>
              <a:t>-- and at no point are the goat and wolf alone together.</a:t>
            </a:r>
          </a:p>
          <a:p>
            <a:r>
              <a:rPr lang="en-US" b="1"/>
              <a:t>fact</a:t>
            </a:r>
            <a:r>
              <a:rPr lang="en-US"/>
              <a:t> {</a:t>
            </a:r>
          </a:p>
          <a:p>
            <a:r>
              <a:rPr lang="en-US"/>
              <a:t>    </a:t>
            </a:r>
            <a:r>
              <a:rPr lang="en-US" b="1"/>
              <a:t>no</a:t>
            </a:r>
            <a:r>
              <a:rPr lang="en-US"/>
              <a:t> r: River | </a:t>
            </a:r>
          </a:p>
          <a:p>
            <a:r>
              <a:rPr lang="en-US"/>
              <a:t>        (farmer </a:t>
            </a:r>
            <a:r>
              <a:rPr lang="en-US" b="1"/>
              <a:t>in</a:t>
            </a:r>
            <a:r>
              <a:rPr lang="en-US"/>
              <a:t> r.side1) </a:t>
            </a:r>
            <a:r>
              <a:rPr lang="en-US" b="1"/>
              <a:t>and</a:t>
            </a:r>
            <a:r>
              <a:rPr lang="en-US"/>
              <a:t> (goat + cabbage </a:t>
            </a:r>
            <a:r>
              <a:rPr lang="en-US" b="1"/>
              <a:t>in</a:t>
            </a:r>
            <a:r>
              <a:rPr lang="en-US"/>
              <a:t> r.side2) </a:t>
            </a:r>
            <a:r>
              <a:rPr lang="en-US" b="1"/>
              <a:t>or</a:t>
            </a:r>
          </a:p>
          <a:p>
            <a:r>
              <a:rPr lang="en-US"/>
              <a:t>        (farmer </a:t>
            </a:r>
            <a:r>
              <a:rPr lang="en-US" b="1"/>
              <a:t>in</a:t>
            </a:r>
            <a:r>
              <a:rPr lang="en-US"/>
              <a:t> r.side2) </a:t>
            </a:r>
            <a:r>
              <a:rPr lang="en-US" b="1"/>
              <a:t>and</a:t>
            </a:r>
            <a:r>
              <a:rPr lang="en-US"/>
              <a:t> (goat + cabbage </a:t>
            </a:r>
            <a:r>
              <a:rPr lang="en-US" b="1"/>
              <a:t>in</a:t>
            </a:r>
            <a:r>
              <a:rPr lang="en-US"/>
              <a:t> r.side1) </a:t>
            </a:r>
            <a:r>
              <a:rPr lang="en-US" b="1"/>
              <a:t>or</a:t>
            </a:r>
          </a:p>
          <a:p>
            <a:r>
              <a:rPr lang="en-US"/>
              <a:t>        (farmer </a:t>
            </a:r>
            <a:r>
              <a:rPr lang="en-US" b="1"/>
              <a:t>in</a:t>
            </a:r>
            <a:r>
              <a:rPr lang="en-US"/>
              <a:t> r.side1) </a:t>
            </a:r>
            <a:r>
              <a:rPr lang="en-US" b="1"/>
              <a:t>and</a:t>
            </a:r>
            <a:r>
              <a:rPr lang="en-US"/>
              <a:t> (goat + wolf </a:t>
            </a:r>
            <a:r>
              <a:rPr lang="en-US" b="1"/>
              <a:t>in</a:t>
            </a:r>
            <a:r>
              <a:rPr lang="en-US"/>
              <a:t> r.side2) </a:t>
            </a:r>
            <a:r>
              <a:rPr lang="en-US" b="1"/>
              <a:t>or</a:t>
            </a:r>
          </a:p>
          <a:p>
            <a:r>
              <a:rPr lang="en-US"/>
              <a:t>        (farmer </a:t>
            </a:r>
            <a:r>
              <a:rPr lang="en-US" b="1"/>
              <a:t>in</a:t>
            </a:r>
            <a:r>
              <a:rPr lang="en-US"/>
              <a:t> r.side2) </a:t>
            </a:r>
            <a:r>
              <a:rPr lang="en-US" b="1"/>
              <a:t>and</a:t>
            </a:r>
            <a:r>
              <a:rPr lang="en-US"/>
              <a:t> (goat + wolf </a:t>
            </a:r>
            <a:r>
              <a:rPr lang="en-US" b="1"/>
              <a:t>in</a:t>
            </a:r>
            <a:r>
              <a:rPr lang="en-US"/>
              <a:t> r.side1)</a:t>
            </a:r>
          </a:p>
          <a:p>
            <a:r>
              <a:rPr lang="en-US"/>
              <a:t>}</a:t>
            </a:r>
          </a:p>
        </p:txBody>
      </p:sp>
      <p:sp>
        <p:nvSpPr>
          <p:cNvPr id="4" name="TextBox 3">
            <a:extLst>
              <a:ext uri="{FF2B5EF4-FFF2-40B4-BE49-F238E27FC236}">
                <a16:creationId xmlns:a16="http://schemas.microsoft.com/office/drawing/2014/main" id="{C779FA46-9387-4C4D-919F-3AB3F4572B72}"/>
              </a:ext>
            </a:extLst>
          </p:cNvPr>
          <p:cNvSpPr txBox="1"/>
          <p:nvPr/>
        </p:nvSpPr>
        <p:spPr>
          <a:xfrm>
            <a:off x="1862053" y="382385"/>
            <a:ext cx="633507" cy="461665"/>
          </a:xfrm>
          <a:prstGeom prst="rect">
            <a:avLst/>
          </a:prstGeom>
          <a:noFill/>
        </p:spPr>
        <p:txBody>
          <a:bodyPr wrap="none" rtlCol="0">
            <a:spAutoFit/>
          </a:bodyPr>
          <a:lstStyle/>
          <a:p>
            <a:r>
              <a:rPr lang="en-US" sz="2400" b="1"/>
              <a:t>Old</a:t>
            </a:r>
          </a:p>
        </p:txBody>
      </p:sp>
      <p:sp>
        <p:nvSpPr>
          <p:cNvPr id="5" name="Rectangle 4">
            <a:extLst>
              <a:ext uri="{FF2B5EF4-FFF2-40B4-BE49-F238E27FC236}">
                <a16:creationId xmlns:a16="http://schemas.microsoft.com/office/drawing/2014/main" id="{6CEAC663-FCE7-4AC5-A974-6E67A1C9C888}"/>
              </a:ext>
            </a:extLst>
          </p:cNvPr>
          <p:cNvSpPr/>
          <p:nvPr/>
        </p:nvSpPr>
        <p:spPr>
          <a:xfrm>
            <a:off x="6342611" y="839966"/>
            <a:ext cx="5461461" cy="4801314"/>
          </a:xfrm>
          <a:prstGeom prst="rect">
            <a:avLst/>
          </a:prstGeom>
          <a:ln>
            <a:solidFill>
              <a:schemeClr val="tx1"/>
            </a:solidFill>
          </a:ln>
        </p:spPr>
        <p:txBody>
          <a:bodyPr wrap="square">
            <a:spAutoFit/>
          </a:bodyPr>
          <a:lstStyle/>
          <a:p>
            <a:r>
              <a:rPr lang="en-US">
                <a:solidFill>
                  <a:schemeClr val="accent6">
                    <a:lumMod val="75000"/>
                  </a:schemeClr>
                </a:solidFill>
              </a:rPr>
              <a:t>-- At some point the farmer, goat, cabbage</a:t>
            </a:r>
          </a:p>
          <a:p>
            <a:r>
              <a:rPr lang="en-US">
                <a:solidFill>
                  <a:schemeClr val="accent6">
                    <a:lumMod val="75000"/>
                  </a:schemeClr>
                </a:solidFill>
              </a:rPr>
              <a:t>-- and wolf are on side2 of the river</a:t>
            </a:r>
          </a:p>
          <a:p>
            <a:r>
              <a:rPr lang="en-US" b="1"/>
              <a:t>pred</a:t>
            </a:r>
            <a:r>
              <a:rPr lang="en-US"/>
              <a:t> Finished1 {</a:t>
            </a:r>
          </a:p>
          <a:p>
            <a:r>
              <a:rPr lang="en-US"/>
              <a:t>    </a:t>
            </a:r>
            <a:r>
              <a:rPr lang="en-US" b="1"/>
              <a:t>some</a:t>
            </a:r>
            <a:r>
              <a:rPr lang="en-US"/>
              <a:t> r: River1 |</a:t>
            </a:r>
          </a:p>
          <a:p>
            <a:r>
              <a:rPr lang="en-US"/>
              <a:t>            (r.side2 = farmer + goat + cabbage + wolf) </a:t>
            </a:r>
            <a:r>
              <a:rPr lang="en-US" b="1"/>
              <a:t>and</a:t>
            </a:r>
          </a:p>
          <a:p>
            <a:r>
              <a:rPr lang="en-US"/>
              <a:t>            (r.side1 = </a:t>
            </a:r>
            <a:r>
              <a:rPr lang="en-US" b="1"/>
              <a:t>none</a:t>
            </a:r>
            <a:r>
              <a:rPr lang="en-US"/>
              <a:t>)</a:t>
            </a:r>
          </a:p>
          <a:p>
            <a:r>
              <a:rPr lang="en-US"/>
              <a:t>}</a:t>
            </a:r>
          </a:p>
          <a:p>
            <a:endParaRPr lang="en-US"/>
          </a:p>
          <a:p>
            <a:r>
              <a:rPr lang="en-US">
                <a:solidFill>
                  <a:schemeClr val="accent6">
                    <a:lumMod val="75000"/>
                  </a:schemeClr>
                </a:solidFill>
              </a:rPr>
              <a:t>-- At no point are the goat and cabbage alone together</a:t>
            </a:r>
          </a:p>
          <a:p>
            <a:r>
              <a:rPr lang="en-US">
                <a:solidFill>
                  <a:schemeClr val="accent6">
                    <a:lumMod val="75000"/>
                  </a:schemeClr>
                </a:solidFill>
              </a:rPr>
              <a:t>-- and at no point are the goat and wolf alone together.</a:t>
            </a:r>
          </a:p>
          <a:p>
            <a:r>
              <a:rPr lang="en-US" b="1"/>
              <a:t>pred</a:t>
            </a:r>
            <a:r>
              <a:rPr lang="en-US"/>
              <a:t> NotAloneTogether1 {</a:t>
            </a:r>
          </a:p>
          <a:p>
            <a:r>
              <a:rPr lang="en-US"/>
              <a:t>    </a:t>
            </a:r>
            <a:r>
              <a:rPr lang="en-US" b="1"/>
              <a:t>no</a:t>
            </a:r>
            <a:r>
              <a:rPr lang="en-US"/>
              <a:t> r: River1 | </a:t>
            </a:r>
          </a:p>
          <a:p>
            <a:r>
              <a:rPr lang="en-US"/>
              <a:t>        (farmer </a:t>
            </a:r>
            <a:r>
              <a:rPr lang="en-US" b="1"/>
              <a:t>in</a:t>
            </a:r>
            <a:r>
              <a:rPr lang="en-US"/>
              <a:t> r.side1) and (goat + cabbage </a:t>
            </a:r>
            <a:r>
              <a:rPr lang="en-US" b="1"/>
              <a:t>in</a:t>
            </a:r>
            <a:r>
              <a:rPr lang="en-US"/>
              <a:t> r.side2) </a:t>
            </a:r>
            <a:r>
              <a:rPr lang="en-US" b="1"/>
              <a:t>or</a:t>
            </a:r>
          </a:p>
          <a:p>
            <a:r>
              <a:rPr lang="en-US"/>
              <a:t>        (farmer </a:t>
            </a:r>
            <a:r>
              <a:rPr lang="en-US" b="1"/>
              <a:t>in</a:t>
            </a:r>
            <a:r>
              <a:rPr lang="en-US"/>
              <a:t> r.side2) and (goat + cabbage </a:t>
            </a:r>
            <a:r>
              <a:rPr lang="en-US" b="1"/>
              <a:t>in</a:t>
            </a:r>
            <a:r>
              <a:rPr lang="en-US"/>
              <a:t> r.side1) </a:t>
            </a:r>
            <a:r>
              <a:rPr lang="en-US" b="1"/>
              <a:t>or</a:t>
            </a:r>
          </a:p>
          <a:p>
            <a:r>
              <a:rPr lang="en-US"/>
              <a:t>        (farmer </a:t>
            </a:r>
            <a:r>
              <a:rPr lang="en-US" b="1"/>
              <a:t>in</a:t>
            </a:r>
            <a:r>
              <a:rPr lang="en-US"/>
              <a:t> r.side1) and (goat + wolf </a:t>
            </a:r>
            <a:r>
              <a:rPr lang="en-US" b="1"/>
              <a:t>in</a:t>
            </a:r>
            <a:r>
              <a:rPr lang="en-US"/>
              <a:t> r.side2) </a:t>
            </a:r>
            <a:r>
              <a:rPr lang="en-US" b="1"/>
              <a:t>or</a:t>
            </a:r>
          </a:p>
          <a:p>
            <a:r>
              <a:rPr lang="en-US"/>
              <a:t>        (farmer </a:t>
            </a:r>
            <a:r>
              <a:rPr lang="en-US" b="1"/>
              <a:t>in</a:t>
            </a:r>
            <a:r>
              <a:rPr lang="en-US"/>
              <a:t> r.side2) and (goat + wolf </a:t>
            </a:r>
            <a:r>
              <a:rPr lang="en-US" b="1"/>
              <a:t>in</a:t>
            </a:r>
            <a:r>
              <a:rPr lang="en-US"/>
              <a:t> r.side1)</a:t>
            </a:r>
          </a:p>
          <a:p>
            <a:r>
              <a:rPr lang="en-US"/>
              <a:t>}</a:t>
            </a:r>
          </a:p>
        </p:txBody>
      </p:sp>
      <p:sp>
        <p:nvSpPr>
          <p:cNvPr id="6" name="TextBox 5">
            <a:extLst>
              <a:ext uri="{FF2B5EF4-FFF2-40B4-BE49-F238E27FC236}">
                <a16:creationId xmlns:a16="http://schemas.microsoft.com/office/drawing/2014/main" id="{8466B32A-0D32-4F2F-B2FF-2418C653B3A7}"/>
              </a:ext>
            </a:extLst>
          </p:cNvPr>
          <p:cNvSpPr txBox="1"/>
          <p:nvPr/>
        </p:nvSpPr>
        <p:spPr>
          <a:xfrm>
            <a:off x="7733606" y="378301"/>
            <a:ext cx="769891" cy="461665"/>
          </a:xfrm>
          <a:prstGeom prst="rect">
            <a:avLst/>
          </a:prstGeom>
          <a:noFill/>
        </p:spPr>
        <p:txBody>
          <a:bodyPr wrap="none" rtlCol="0">
            <a:spAutoFit/>
          </a:bodyPr>
          <a:lstStyle/>
          <a:p>
            <a:r>
              <a:rPr lang="en-US" sz="2400" b="1"/>
              <a:t>New</a:t>
            </a:r>
          </a:p>
        </p:txBody>
      </p:sp>
    </p:spTree>
    <p:extLst>
      <p:ext uri="{BB962C8B-B14F-4D97-AF65-F5344CB8AC3E}">
        <p14:creationId xmlns:p14="http://schemas.microsoft.com/office/powerpoint/2010/main" val="15748698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D043154-CB13-42C5-B828-798DA746DCAB}"/>
              </a:ext>
            </a:extLst>
          </p:cNvPr>
          <p:cNvSpPr/>
          <p:nvPr/>
        </p:nvSpPr>
        <p:spPr>
          <a:xfrm>
            <a:off x="16629" y="839966"/>
            <a:ext cx="6026730" cy="3139321"/>
          </a:xfrm>
          <a:prstGeom prst="rect">
            <a:avLst/>
          </a:prstGeom>
          <a:ln>
            <a:solidFill>
              <a:schemeClr val="tx1"/>
            </a:solidFill>
          </a:ln>
        </p:spPr>
        <p:txBody>
          <a:bodyPr wrap="square">
            <a:spAutoFit/>
          </a:bodyPr>
          <a:lstStyle/>
          <a:p>
            <a:r>
              <a:rPr lang="en-US">
                <a:solidFill>
                  <a:schemeClr val="accent6">
                    <a:lumMod val="75000"/>
                  </a:schemeClr>
                </a:solidFill>
              </a:rPr>
              <a:t>-- Consider some version of the river. If the farmer is on </a:t>
            </a:r>
          </a:p>
          <a:p>
            <a:r>
              <a:rPr lang="en-US">
                <a:solidFill>
                  <a:schemeClr val="accent6">
                    <a:lumMod val="75000"/>
                  </a:schemeClr>
                </a:solidFill>
              </a:rPr>
              <a:t>-- side1 in the previous version, then in the current version</a:t>
            </a:r>
          </a:p>
          <a:p>
            <a:r>
              <a:rPr lang="en-US">
                <a:solidFill>
                  <a:schemeClr val="accent6">
                    <a:lumMod val="75000"/>
                  </a:schemeClr>
                </a:solidFill>
              </a:rPr>
              <a:t>-- he is on side2 along with some item (goat, cabbage, or wolf) </a:t>
            </a:r>
          </a:p>
          <a:p>
            <a:r>
              <a:rPr lang="en-US">
                <a:solidFill>
                  <a:schemeClr val="accent6">
                    <a:lumMod val="75000"/>
                  </a:schemeClr>
                </a:solidFill>
              </a:rPr>
              <a:t>-- that is on side1 in the previous version.</a:t>
            </a:r>
          </a:p>
          <a:p>
            <a:r>
              <a:rPr lang="en-US" b="1"/>
              <a:t>fact</a:t>
            </a:r>
            <a:r>
              <a:rPr lang="en-US"/>
              <a:t> {</a:t>
            </a:r>
          </a:p>
          <a:p>
            <a:r>
              <a:rPr lang="en-US"/>
              <a:t>    </a:t>
            </a:r>
            <a:r>
              <a:rPr lang="en-US" b="1"/>
              <a:t>all</a:t>
            </a:r>
            <a:r>
              <a:rPr lang="en-US"/>
              <a:t> r: River |</a:t>
            </a:r>
          </a:p>
          <a:p>
            <a:r>
              <a:rPr lang="en-US"/>
              <a:t>        farmer </a:t>
            </a:r>
            <a:r>
              <a:rPr lang="en-US" b="1"/>
              <a:t>in</a:t>
            </a:r>
            <a:r>
              <a:rPr lang="en-US"/>
              <a:t> r.prev.side1 =&gt; </a:t>
            </a:r>
          </a:p>
          <a:p>
            <a:r>
              <a:rPr lang="en-US"/>
              <a:t>           </a:t>
            </a:r>
            <a:r>
              <a:rPr lang="en-US" b="1"/>
              <a:t>some</a:t>
            </a:r>
            <a:r>
              <a:rPr lang="en-US"/>
              <a:t> i: r.prev.side1 - farmer | </a:t>
            </a:r>
          </a:p>
          <a:p>
            <a:r>
              <a:rPr lang="en-US"/>
              <a:t>               (r.side1 = r.prev.side1 - farmer - i) </a:t>
            </a:r>
            <a:r>
              <a:rPr lang="en-US" b="1"/>
              <a:t>and</a:t>
            </a:r>
          </a:p>
          <a:p>
            <a:r>
              <a:rPr lang="en-US"/>
              <a:t>               (r.side2 = r.prev.side2 + farmer + i)</a:t>
            </a:r>
          </a:p>
          <a:p>
            <a:r>
              <a:rPr lang="en-US"/>
              <a:t>}</a:t>
            </a:r>
          </a:p>
        </p:txBody>
      </p:sp>
      <p:sp>
        <p:nvSpPr>
          <p:cNvPr id="4" name="TextBox 3">
            <a:extLst>
              <a:ext uri="{FF2B5EF4-FFF2-40B4-BE49-F238E27FC236}">
                <a16:creationId xmlns:a16="http://schemas.microsoft.com/office/drawing/2014/main" id="{C779FA46-9387-4C4D-919F-3AB3F4572B72}"/>
              </a:ext>
            </a:extLst>
          </p:cNvPr>
          <p:cNvSpPr txBox="1"/>
          <p:nvPr/>
        </p:nvSpPr>
        <p:spPr>
          <a:xfrm>
            <a:off x="1729053" y="382385"/>
            <a:ext cx="633507" cy="461665"/>
          </a:xfrm>
          <a:prstGeom prst="rect">
            <a:avLst/>
          </a:prstGeom>
          <a:noFill/>
        </p:spPr>
        <p:txBody>
          <a:bodyPr wrap="none" rtlCol="0">
            <a:spAutoFit/>
          </a:bodyPr>
          <a:lstStyle/>
          <a:p>
            <a:r>
              <a:rPr lang="en-US" sz="2400" b="1"/>
              <a:t>Old</a:t>
            </a:r>
          </a:p>
        </p:txBody>
      </p:sp>
      <p:sp>
        <p:nvSpPr>
          <p:cNvPr id="5" name="Rectangle 4">
            <a:extLst>
              <a:ext uri="{FF2B5EF4-FFF2-40B4-BE49-F238E27FC236}">
                <a16:creationId xmlns:a16="http://schemas.microsoft.com/office/drawing/2014/main" id="{6CEAC663-FCE7-4AC5-A974-6E67A1C9C888}"/>
              </a:ext>
            </a:extLst>
          </p:cNvPr>
          <p:cNvSpPr/>
          <p:nvPr/>
        </p:nvSpPr>
        <p:spPr>
          <a:xfrm>
            <a:off x="6209611" y="839966"/>
            <a:ext cx="6043353" cy="3139321"/>
          </a:xfrm>
          <a:prstGeom prst="rect">
            <a:avLst/>
          </a:prstGeom>
          <a:ln>
            <a:solidFill>
              <a:schemeClr val="tx1"/>
            </a:solidFill>
          </a:ln>
        </p:spPr>
        <p:txBody>
          <a:bodyPr wrap="square">
            <a:spAutoFit/>
          </a:bodyPr>
          <a:lstStyle/>
          <a:p>
            <a:r>
              <a:rPr lang="en-US">
                <a:solidFill>
                  <a:schemeClr val="accent6">
                    <a:lumMod val="75000"/>
                  </a:schemeClr>
                </a:solidFill>
              </a:rPr>
              <a:t>-- Consider some version of the river. If the farmer is on </a:t>
            </a:r>
          </a:p>
          <a:p>
            <a:r>
              <a:rPr lang="en-US">
                <a:solidFill>
                  <a:schemeClr val="accent6">
                    <a:lumMod val="75000"/>
                  </a:schemeClr>
                </a:solidFill>
              </a:rPr>
              <a:t>-- side1 in the previous version, then in the current version</a:t>
            </a:r>
          </a:p>
          <a:p>
            <a:r>
              <a:rPr lang="en-US">
                <a:solidFill>
                  <a:schemeClr val="accent6">
                    <a:lumMod val="75000"/>
                  </a:schemeClr>
                </a:solidFill>
              </a:rPr>
              <a:t>-- he is on side2 along with some item (goat, cabbage, or wolf) </a:t>
            </a:r>
          </a:p>
          <a:p>
            <a:r>
              <a:rPr lang="en-US">
                <a:solidFill>
                  <a:schemeClr val="accent6">
                    <a:lumMod val="75000"/>
                  </a:schemeClr>
                </a:solidFill>
              </a:rPr>
              <a:t>-- that is on side1 in the previous version.</a:t>
            </a:r>
          </a:p>
          <a:p>
            <a:r>
              <a:rPr lang="en-US" b="1"/>
              <a:t>pred</a:t>
            </a:r>
            <a:r>
              <a:rPr lang="en-US"/>
              <a:t> FerryFromSide1ToSide2 {</a:t>
            </a:r>
          </a:p>
          <a:p>
            <a:r>
              <a:rPr lang="en-US"/>
              <a:t>    </a:t>
            </a:r>
            <a:r>
              <a:rPr lang="en-US" b="1"/>
              <a:t>all</a:t>
            </a:r>
            <a:r>
              <a:rPr lang="en-US"/>
              <a:t> r: River1 |</a:t>
            </a:r>
          </a:p>
          <a:p>
            <a:r>
              <a:rPr lang="en-US"/>
              <a:t>        farmer </a:t>
            </a:r>
            <a:r>
              <a:rPr lang="en-US" b="1"/>
              <a:t>in</a:t>
            </a:r>
            <a:r>
              <a:rPr lang="en-US"/>
              <a:t> r.prev.side1 =&gt; </a:t>
            </a:r>
          </a:p>
          <a:p>
            <a:r>
              <a:rPr lang="en-US"/>
              <a:t>           </a:t>
            </a:r>
            <a:r>
              <a:rPr lang="en-US" b="1"/>
              <a:t>some</a:t>
            </a:r>
            <a:r>
              <a:rPr lang="en-US"/>
              <a:t> i: r.prev.side1 - farmer | </a:t>
            </a:r>
          </a:p>
          <a:p>
            <a:r>
              <a:rPr lang="en-US"/>
              <a:t>               (r.side1 = r.prev.side1 - farmer - i) </a:t>
            </a:r>
            <a:r>
              <a:rPr lang="en-US" b="1"/>
              <a:t>and</a:t>
            </a:r>
          </a:p>
          <a:p>
            <a:r>
              <a:rPr lang="en-US"/>
              <a:t>               (r.side2 = r.prev.side2 + farmer + i)</a:t>
            </a:r>
          </a:p>
          <a:p>
            <a:r>
              <a:rPr lang="en-US"/>
              <a:t>}</a:t>
            </a:r>
          </a:p>
        </p:txBody>
      </p:sp>
      <p:sp>
        <p:nvSpPr>
          <p:cNvPr id="6" name="TextBox 5">
            <a:extLst>
              <a:ext uri="{FF2B5EF4-FFF2-40B4-BE49-F238E27FC236}">
                <a16:creationId xmlns:a16="http://schemas.microsoft.com/office/drawing/2014/main" id="{8466B32A-0D32-4F2F-B2FF-2418C653B3A7}"/>
              </a:ext>
            </a:extLst>
          </p:cNvPr>
          <p:cNvSpPr txBox="1"/>
          <p:nvPr/>
        </p:nvSpPr>
        <p:spPr>
          <a:xfrm>
            <a:off x="7600606" y="378301"/>
            <a:ext cx="769891" cy="461665"/>
          </a:xfrm>
          <a:prstGeom prst="rect">
            <a:avLst/>
          </a:prstGeom>
          <a:noFill/>
        </p:spPr>
        <p:txBody>
          <a:bodyPr wrap="none" rtlCol="0">
            <a:spAutoFit/>
          </a:bodyPr>
          <a:lstStyle/>
          <a:p>
            <a:r>
              <a:rPr lang="en-US" sz="2400" b="1"/>
              <a:t>New</a:t>
            </a:r>
          </a:p>
        </p:txBody>
      </p:sp>
    </p:spTree>
    <p:extLst>
      <p:ext uri="{BB962C8B-B14F-4D97-AF65-F5344CB8AC3E}">
        <p14:creationId xmlns:p14="http://schemas.microsoft.com/office/powerpoint/2010/main" val="1029449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D043154-CB13-42C5-B828-798DA746DCAB}"/>
              </a:ext>
            </a:extLst>
          </p:cNvPr>
          <p:cNvSpPr/>
          <p:nvPr/>
        </p:nvSpPr>
        <p:spPr>
          <a:xfrm>
            <a:off x="1945181" y="972970"/>
            <a:ext cx="8353868" cy="4801314"/>
          </a:xfrm>
          <a:prstGeom prst="rect">
            <a:avLst/>
          </a:prstGeom>
          <a:ln>
            <a:solidFill>
              <a:schemeClr val="tx1"/>
            </a:solidFill>
          </a:ln>
        </p:spPr>
        <p:txBody>
          <a:bodyPr wrap="square">
            <a:spAutoFit/>
          </a:bodyPr>
          <a:lstStyle/>
          <a:p>
            <a:r>
              <a:rPr lang="en-US">
                <a:solidFill>
                  <a:schemeClr val="accent6">
                    <a:lumMod val="75000"/>
                  </a:schemeClr>
                </a:solidFill>
              </a:rPr>
              <a:t>-- Consider some version of the river. If the farmer is on </a:t>
            </a:r>
          </a:p>
          <a:p>
            <a:r>
              <a:rPr lang="en-US">
                <a:solidFill>
                  <a:schemeClr val="accent6">
                    <a:lumMod val="75000"/>
                  </a:schemeClr>
                </a:solidFill>
              </a:rPr>
              <a:t>-- side2 in the previous version, then there are two cases:</a:t>
            </a:r>
          </a:p>
          <a:p>
            <a:r>
              <a:rPr lang="en-US">
                <a:solidFill>
                  <a:schemeClr val="accent6">
                    <a:lumMod val="75000"/>
                  </a:schemeClr>
                </a:solidFill>
              </a:rPr>
              <a:t>-- (1) All the items (farmer, goat, cabbage, and wolf) are </a:t>
            </a:r>
          </a:p>
          <a:p>
            <a:r>
              <a:rPr lang="en-US">
                <a:solidFill>
                  <a:schemeClr val="accent6">
                    <a:lumMod val="75000"/>
                  </a:schemeClr>
                </a:solidFill>
              </a:rPr>
              <a:t>--       on side2 in the previous version. In the current version</a:t>
            </a:r>
          </a:p>
          <a:p>
            <a:r>
              <a:rPr lang="en-US">
                <a:solidFill>
                  <a:schemeClr val="accent6">
                    <a:lumMod val="75000"/>
                  </a:schemeClr>
                </a:solidFill>
              </a:rPr>
              <a:t>--       all the items are still on side2.</a:t>
            </a:r>
          </a:p>
          <a:p>
            <a:r>
              <a:rPr lang="en-US">
                <a:solidFill>
                  <a:schemeClr val="accent6">
                    <a:lumMod val="75000"/>
                  </a:schemeClr>
                </a:solidFill>
              </a:rPr>
              <a:t>-- (2) Not all the items are on side2 in the previous version.</a:t>
            </a:r>
          </a:p>
          <a:p>
            <a:r>
              <a:rPr lang="en-US">
                <a:solidFill>
                  <a:schemeClr val="accent6">
                    <a:lumMod val="75000"/>
                  </a:schemeClr>
                </a:solidFill>
              </a:rPr>
              <a:t>--       In the current version the farmer is on side1 and there may</a:t>
            </a:r>
          </a:p>
          <a:p>
            <a:r>
              <a:rPr lang="en-US">
                <a:solidFill>
                  <a:schemeClr val="accent6">
                    <a:lumMod val="75000"/>
                  </a:schemeClr>
                </a:solidFill>
              </a:rPr>
              <a:t>--       or may not be some item (goat, cabbage, or wolf) on side1  </a:t>
            </a:r>
          </a:p>
          <a:p>
            <a:r>
              <a:rPr lang="en-US">
                <a:solidFill>
                  <a:schemeClr val="accent6">
                    <a:lumMod val="75000"/>
                  </a:schemeClr>
                </a:solidFill>
              </a:rPr>
              <a:t>--       that is on side2 in the previous version.</a:t>
            </a:r>
          </a:p>
          <a:p>
            <a:r>
              <a:rPr lang="en-US" b="1"/>
              <a:t>fact</a:t>
            </a:r>
            <a:r>
              <a:rPr lang="en-US"/>
              <a:t> {</a:t>
            </a:r>
          </a:p>
          <a:p>
            <a:r>
              <a:rPr lang="en-US"/>
              <a:t>    </a:t>
            </a:r>
            <a:r>
              <a:rPr lang="en-US" b="1"/>
              <a:t>all</a:t>
            </a:r>
            <a:r>
              <a:rPr lang="en-US"/>
              <a:t> r: River |</a:t>
            </a:r>
          </a:p>
          <a:p>
            <a:r>
              <a:rPr lang="en-US"/>
              <a:t>        farmer </a:t>
            </a:r>
            <a:r>
              <a:rPr lang="en-US" b="1"/>
              <a:t>in</a:t>
            </a:r>
            <a:r>
              <a:rPr lang="en-US"/>
              <a:t> r.prev.side2 =&gt; </a:t>
            </a:r>
          </a:p>
          <a:p>
            <a:r>
              <a:rPr lang="en-US"/>
              <a:t>            r.prev.side2 != farmer + goat + cabbage + wolf =&gt;</a:t>
            </a:r>
          </a:p>
          <a:p>
            <a:r>
              <a:rPr lang="en-US"/>
              <a:t>                </a:t>
            </a:r>
            <a:r>
              <a:rPr lang="en-US" b="1"/>
              <a:t>some</a:t>
            </a:r>
            <a:r>
              <a:rPr lang="en-US"/>
              <a:t> i: r.prev.side2 - farmer | </a:t>
            </a:r>
          </a:p>
          <a:p>
            <a:r>
              <a:rPr lang="en-US"/>
              <a:t>                    ((r.side2 = r.prev.side2 - farmer - i) </a:t>
            </a:r>
            <a:r>
              <a:rPr lang="en-US" b="1"/>
              <a:t>and</a:t>
            </a:r>
            <a:r>
              <a:rPr lang="en-US"/>
              <a:t> (r.side1 = r.prev.side1 + farmer + i)) </a:t>
            </a:r>
            <a:r>
              <a:rPr lang="en-US" b="1"/>
              <a:t>or</a:t>
            </a:r>
            <a:r>
              <a:rPr lang="en-US"/>
              <a:t> </a:t>
            </a:r>
          </a:p>
          <a:p>
            <a:r>
              <a:rPr lang="en-US"/>
              <a:t>                    ((r.side2 = r.prev.side2 - farmer) </a:t>
            </a:r>
            <a:r>
              <a:rPr lang="en-US" b="1"/>
              <a:t>and</a:t>
            </a:r>
            <a:r>
              <a:rPr lang="en-US"/>
              <a:t> (r.side1 = r.prev.side1 + farmer))</a:t>
            </a:r>
          </a:p>
          <a:p>
            <a:r>
              <a:rPr lang="en-US"/>
              <a:t>}</a:t>
            </a:r>
          </a:p>
        </p:txBody>
      </p:sp>
      <p:sp>
        <p:nvSpPr>
          <p:cNvPr id="4" name="TextBox 3">
            <a:extLst>
              <a:ext uri="{FF2B5EF4-FFF2-40B4-BE49-F238E27FC236}">
                <a16:creationId xmlns:a16="http://schemas.microsoft.com/office/drawing/2014/main" id="{C779FA46-9387-4C4D-919F-3AB3F4572B72}"/>
              </a:ext>
            </a:extLst>
          </p:cNvPr>
          <p:cNvSpPr txBox="1"/>
          <p:nvPr/>
        </p:nvSpPr>
        <p:spPr>
          <a:xfrm>
            <a:off x="3657605" y="515389"/>
            <a:ext cx="633507" cy="461665"/>
          </a:xfrm>
          <a:prstGeom prst="rect">
            <a:avLst/>
          </a:prstGeom>
          <a:noFill/>
        </p:spPr>
        <p:txBody>
          <a:bodyPr wrap="none" rtlCol="0">
            <a:spAutoFit/>
          </a:bodyPr>
          <a:lstStyle/>
          <a:p>
            <a:r>
              <a:rPr lang="en-US" sz="2400" b="1"/>
              <a:t>Old</a:t>
            </a:r>
          </a:p>
        </p:txBody>
      </p:sp>
    </p:spTree>
    <p:extLst>
      <p:ext uri="{BB962C8B-B14F-4D97-AF65-F5344CB8AC3E}">
        <p14:creationId xmlns:p14="http://schemas.microsoft.com/office/powerpoint/2010/main" val="2648345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26B8D8-A2EF-4EFF-8813-2E406E99873B}"/>
              </a:ext>
            </a:extLst>
          </p:cNvPr>
          <p:cNvSpPr>
            <a:spLocks noGrp="1"/>
          </p:cNvSpPr>
          <p:nvPr>
            <p:ph type="title"/>
          </p:nvPr>
        </p:nvSpPr>
        <p:spPr/>
        <p:txBody>
          <a:bodyPr/>
          <a:lstStyle/>
          <a:p>
            <a:r>
              <a:rPr lang="en-US"/>
              <a:t>Model the system</a:t>
            </a:r>
          </a:p>
        </p:txBody>
      </p:sp>
      <p:sp>
        <p:nvSpPr>
          <p:cNvPr id="4" name="Content Placeholder 3">
            <a:extLst>
              <a:ext uri="{FF2B5EF4-FFF2-40B4-BE49-F238E27FC236}">
                <a16:creationId xmlns:a16="http://schemas.microsoft.com/office/drawing/2014/main" id="{A09EFEAC-9569-4A2D-B312-9107D10FD149}"/>
              </a:ext>
            </a:extLst>
          </p:cNvPr>
          <p:cNvSpPr>
            <a:spLocks noGrp="1"/>
          </p:cNvSpPr>
          <p:nvPr>
            <p:ph idx="1"/>
          </p:nvPr>
        </p:nvSpPr>
        <p:spPr>
          <a:xfrm>
            <a:off x="838200" y="1825625"/>
            <a:ext cx="10515600" cy="2563495"/>
          </a:xfrm>
        </p:spPr>
        <p:txBody>
          <a:bodyPr/>
          <a:lstStyle/>
          <a:p>
            <a:r>
              <a:rPr lang="en-US"/>
              <a:t>Each time the farmer crosses the river, record the items on each side. </a:t>
            </a:r>
          </a:p>
          <a:p>
            <a:r>
              <a:rPr lang="en-US"/>
              <a:t>So, the model contains a series of snapshots of the River. </a:t>
            </a:r>
          </a:p>
          <a:p>
            <a:r>
              <a:rPr lang="en-US"/>
              <a:t>Each snapshot records the items on side1 and side2 after a ferry trip. </a:t>
            </a:r>
          </a:p>
          <a:p>
            <a:r>
              <a:rPr lang="en-US"/>
              <a:t>Here is a graphical depiction of one snapshot:</a:t>
            </a:r>
          </a:p>
          <a:p>
            <a:endParaRPr lang="en-US"/>
          </a:p>
        </p:txBody>
      </p:sp>
      <p:pic>
        <p:nvPicPr>
          <p:cNvPr id="5" name="Picture 4">
            <a:extLst>
              <a:ext uri="{FF2B5EF4-FFF2-40B4-BE49-F238E27FC236}">
                <a16:creationId xmlns:a16="http://schemas.microsoft.com/office/drawing/2014/main" id="{3DBC5C80-F144-4D31-A9CD-DDAAE7ACC50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1146" y="4524057"/>
            <a:ext cx="3714636" cy="1960938"/>
          </a:xfrm>
          <a:prstGeom prst="rect">
            <a:avLst/>
          </a:prstGeom>
          <a:noFill/>
        </p:spPr>
      </p:pic>
    </p:spTree>
    <p:extLst>
      <p:ext uri="{BB962C8B-B14F-4D97-AF65-F5344CB8AC3E}">
        <p14:creationId xmlns:p14="http://schemas.microsoft.com/office/powerpoint/2010/main" val="14601036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D043154-CB13-42C5-B828-798DA746DCAB}"/>
              </a:ext>
            </a:extLst>
          </p:cNvPr>
          <p:cNvSpPr/>
          <p:nvPr/>
        </p:nvSpPr>
        <p:spPr>
          <a:xfrm>
            <a:off x="1945181" y="972970"/>
            <a:ext cx="8353868" cy="4801314"/>
          </a:xfrm>
          <a:prstGeom prst="rect">
            <a:avLst/>
          </a:prstGeom>
          <a:ln>
            <a:solidFill>
              <a:schemeClr val="tx1"/>
            </a:solidFill>
          </a:ln>
        </p:spPr>
        <p:txBody>
          <a:bodyPr wrap="square">
            <a:spAutoFit/>
          </a:bodyPr>
          <a:lstStyle/>
          <a:p>
            <a:r>
              <a:rPr lang="en-US">
                <a:solidFill>
                  <a:schemeClr val="accent6">
                    <a:lumMod val="75000"/>
                  </a:schemeClr>
                </a:solidFill>
              </a:rPr>
              <a:t>-- Consider some version of the river. If the farmer is on </a:t>
            </a:r>
          </a:p>
          <a:p>
            <a:r>
              <a:rPr lang="en-US">
                <a:solidFill>
                  <a:schemeClr val="accent6">
                    <a:lumMod val="75000"/>
                  </a:schemeClr>
                </a:solidFill>
              </a:rPr>
              <a:t>-- side2 in the previous version, then there are two cases:</a:t>
            </a:r>
          </a:p>
          <a:p>
            <a:r>
              <a:rPr lang="en-US">
                <a:solidFill>
                  <a:schemeClr val="accent6">
                    <a:lumMod val="75000"/>
                  </a:schemeClr>
                </a:solidFill>
              </a:rPr>
              <a:t>-- (1) All the items (farmer, goat, cabbage, and wolf) are </a:t>
            </a:r>
          </a:p>
          <a:p>
            <a:r>
              <a:rPr lang="en-US">
                <a:solidFill>
                  <a:schemeClr val="accent6">
                    <a:lumMod val="75000"/>
                  </a:schemeClr>
                </a:solidFill>
              </a:rPr>
              <a:t>--       on side2 in the previous version. In the current version</a:t>
            </a:r>
          </a:p>
          <a:p>
            <a:r>
              <a:rPr lang="en-US">
                <a:solidFill>
                  <a:schemeClr val="accent6">
                    <a:lumMod val="75000"/>
                  </a:schemeClr>
                </a:solidFill>
              </a:rPr>
              <a:t>--       all the items are still on side2.</a:t>
            </a:r>
          </a:p>
          <a:p>
            <a:r>
              <a:rPr lang="en-US">
                <a:solidFill>
                  <a:schemeClr val="accent6">
                    <a:lumMod val="75000"/>
                  </a:schemeClr>
                </a:solidFill>
              </a:rPr>
              <a:t>-- (2) Not all the items are on side2 in the previous version.</a:t>
            </a:r>
          </a:p>
          <a:p>
            <a:r>
              <a:rPr lang="en-US">
                <a:solidFill>
                  <a:schemeClr val="accent6">
                    <a:lumMod val="75000"/>
                  </a:schemeClr>
                </a:solidFill>
              </a:rPr>
              <a:t>--       In the current version the farmer is on side1 and there may</a:t>
            </a:r>
          </a:p>
          <a:p>
            <a:r>
              <a:rPr lang="en-US">
                <a:solidFill>
                  <a:schemeClr val="accent6">
                    <a:lumMod val="75000"/>
                  </a:schemeClr>
                </a:solidFill>
              </a:rPr>
              <a:t>--       or may not be some item (goat, cabbage, or wolf) on side1  </a:t>
            </a:r>
          </a:p>
          <a:p>
            <a:r>
              <a:rPr lang="en-US">
                <a:solidFill>
                  <a:schemeClr val="accent6">
                    <a:lumMod val="75000"/>
                  </a:schemeClr>
                </a:solidFill>
              </a:rPr>
              <a:t>--       that is on side2 in the previous version.</a:t>
            </a:r>
          </a:p>
          <a:p>
            <a:r>
              <a:rPr lang="en-US" b="1"/>
              <a:t>pred</a:t>
            </a:r>
            <a:r>
              <a:rPr lang="en-US"/>
              <a:t> FerryFromSide2ToSide1 {</a:t>
            </a:r>
          </a:p>
          <a:p>
            <a:r>
              <a:rPr lang="en-US"/>
              <a:t>    </a:t>
            </a:r>
            <a:r>
              <a:rPr lang="en-US" b="1"/>
              <a:t>all</a:t>
            </a:r>
            <a:r>
              <a:rPr lang="en-US"/>
              <a:t> r: River1 |</a:t>
            </a:r>
          </a:p>
          <a:p>
            <a:r>
              <a:rPr lang="en-US"/>
              <a:t>        farmer </a:t>
            </a:r>
            <a:r>
              <a:rPr lang="en-US" b="1"/>
              <a:t>in</a:t>
            </a:r>
            <a:r>
              <a:rPr lang="en-US"/>
              <a:t> r.prev.side2 =&gt; </a:t>
            </a:r>
          </a:p>
          <a:p>
            <a:r>
              <a:rPr lang="en-US"/>
              <a:t>            r.prev.side2 != farmer + goat + cabbage + wolf =&gt;</a:t>
            </a:r>
          </a:p>
          <a:p>
            <a:r>
              <a:rPr lang="en-US"/>
              <a:t>                </a:t>
            </a:r>
            <a:r>
              <a:rPr lang="en-US" b="1"/>
              <a:t>some</a:t>
            </a:r>
            <a:r>
              <a:rPr lang="en-US"/>
              <a:t> i: r.prev.side2 - farmer | </a:t>
            </a:r>
          </a:p>
          <a:p>
            <a:r>
              <a:rPr lang="en-US"/>
              <a:t>                    ((r.side2 = r.prev.side2 - farmer - i) </a:t>
            </a:r>
            <a:r>
              <a:rPr lang="en-US" b="1"/>
              <a:t>and</a:t>
            </a:r>
            <a:r>
              <a:rPr lang="en-US"/>
              <a:t> (r.side1 = r.prev.side1 + farmer + i)) </a:t>
            </a:r>
            <a:r>
              <a:rPr lang="en-US" b="1"/>
              <a:t>or</a:t>
            </a:r>
            <a:r>
              <a:rPr lang="en-US"/>
              <a:t> </a:t>
            </a:r>
          </a:p>
          <a:p>
            <a:r>
              <a:rPr lang="en-US"/>
              <a:t>                    ((r.side2 = r.prev.side2 - farmer) </a:t>
            </a:r>
            <a:r>
              <a:rPr lang="en-US" b="1"/>
              <a:t>and</a:t>
            </a:r>
            <a:r>
              <a:rPr lang="en-US"/>
              <a:t> (r.side1 = r.prev.side1 + farmer))</a:t>
            </a:r>
          </a:p>
          <a:p>
            <a:r>
              <a:rPr lang="en-US"/>
              <a:t>}</a:t>
            </a:r>
          </a:p>
        </p:txBody>
      </p:sp>
      <p:sp>
        <p:nvSpPr>
          <p:cNvPr id="4" name="TextBox 3">
            <a:extLst>
              <a:ext uri="{FF2B5EF4-FFF2-40B4-BE49-F238E27FC236}">
                <a16:creationId xmlns:a16="http://schemas.microsoft.com/office/drawing/2014/main" id="{C779FA46-9387-4C4D-919F-3AB3F4572B72}"/>
              </a:ext>
            </a:extLst>
          </p:cNvPr>
          <p:cNvSpPr txBox="1"/>
          <p:nvPr/>
        </p:nvSpPr>
        <p:spPr>
          <a:xfrm>
            <a:off x="3657605" y="515389"/>
            <a:ext cx="769891" cy="461665"/>
          </a:xfrm>
          <a:prstGeom prst="rect">
            <a:avLst/>
          </a:prstGeom>
          <a:noFill/>
        </p:spPr>
        <p:txBody>
          <a:bodyPr wrap="none" rtlCol="0">
            <a:spAutoFit/>
          </a:bodyPr>
          <a:lstStyle/>
          <a:p>
            <a:r>
              <a:rPr lang="en-US" sz="2400" b="1"/>
              <a:t>New</a:t>
            </a:r>
          </a:p>
        </p:txBody>
      </p:sp>
    </p:spTree>
    <p:extLst>
      <p:ext uri="{BB962C8B-B14F-4D97-AF65-F5344CB8AC3E}">
        <p14:creationId xmlns:p14="http://schemas.microsoft.com/office/powerpoint/2010/main" val="5283940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D043154-CB13-42C5-B828-798DA746DCAB}"/>
              </a:ext>
            </a:extLst>
          </p:cNvPr>
          <p:cNvSpPr/>
          <p:nvPr/>
        </p:nvSpPr>
        <p:spPr>
          <a:xfrm>
            <a:off x="415638" y="839967"/>
            <a:ext cx="5611092" cy="2862322"/>
          </a:xfrm>
          <a:prstGeom prst="rect">
            <a:avLst/>
          </a:prstGeom>
          <a:ln>
            <a:solidFill>
              <a:schemeClr val="tx1"/>
            </a:solidFill>
          </a:ln>
        </p:spPr>
        <p:txBody>
          <a:bodyPr wrap="square">
            <a:spAutoFit/>
          </a:bodyPr>
          <a:lstStyle/>
          <a:p>
            <a:r>
              <a:rPr lang="en-US">
                <a:solidFill>
                  <a:schemeClr val="accent6">
                    <a:lumMod val="75000"/>
                  </a:schemeClr>
                </a:solidFill>
              </a:rPr>
              <a:t>-- Consider some version of the river. If all the items </a:t>
            </a:r>
          </a:p>
          <a:p>
            <a:r>
              <a:rPr lang="en-US">
                <a:solidFill>
                  <a:schemeClr val="accent6">
                    <a:lumMod val="75000"/>
                  </a:schemeClr>
                </a:solidFill>
              </a:rPr>
              <a:t>-- (farmer, goat, cabbage, and wolf) are on side2 in the</a:t>
            </a:r>
          </a:p>
          <a:p>
            <a:r>
              <a:rPr lang="en-US">
                <a:solidFill>
                  <a:schemeClr val="accent6">
                    <a:lumMod val="75000"/>
                  </a:schemeClr>
                </a:solidFill>
              </a:rPr>
              <a:t>-- previous version, then in the current version all items</a:t>
            </a:r>
          </a:p>
          <a:p>
            <a:r>
              <a:rPr lang="en-US">
                <a:solidFill>
                  <a:schemeClr val="accent6">
                    <a:lumMod val="75000"/>
                  </a:schemeClr>
                </a:solidFill>
              </a:rPr>
              <a:t>-- are on side2 and none on side1.</a:t>
            </a:r>
          </a:p>
          <a:p>
            <a:r>
              <a:rPr lang="en-US" b="1"/>
              <a:t>fact</a:t>
            </a:r>
            <a:r>
              <a:rPr lang="en-US"/>
              <a:t> {</a:t>
            </a:r>
          </a:p>
          <a:p>
            <a:r>
              <a:rPr lang="en-US"/>
              <a:t>    </a:t>
            </a:r>
            <a:r>
              <a:rPr lang="en-US" b="1"/>
              <a:t>all</a:t>
            </a:r>
            <a:r>
              <a:rPr lang="en-US"/>
              <a:t> r: River - first |</a:t>
            </a:r>
          </a:p>
          <a:p>
            <a:r>
              <a:rPr lang="en-US"/>
              <a:t>       r.prev.side2 = farmer + goat + cabbage + wolf =&gt;</a:t>
            </a:r>
          </a:p>
          <a:p>
            <a:r>
              <a:rPr lang="en-US"/>
              <a:t>            (r.side2 = farmer + goat + cabbage + wolf) </a:t>
            </a:r>
            <a:r>
              <a:rPr lang="en-US" b="1"/>
              <a:t>and</a:t>
            </a:r>
          </a:p>
          <a:p>
            <a:r>
              <a:rPr lang="en-US"/>
              <a:t>            (r.side1 = </a:t>
            </a:r>
            <a:r>
              <a:rPr lang="en-US" b="1"/>
              <a:t>none</a:t>
            </a:r>
            <a:r>
              <a:rPr lang="en-US"/>
              <a:t>)</a:t>
            </a:r>
          </a:p>
          <a:p>
            <a:r>
              <a:rPr lang="en-US"/>
              <a:t>}</a:t>
            </a:r>
          </a:p>
        </p:txBody>
      </p:sp>
      <p:sp>
        <p:nvSpPr>
          <p:cNvPr id="4" name="TextBox 3">
            <a:extLst>
              <a:ext uri="{FF2B5EF4-FFF2-40B4-BE49-F238E27FC236}">
                <a16:creationId xmlns:a16="http://schemas.microsoft.com/office/drawing/2014/main" id="{C779FA46-9387-4C4D-919F-3AB3F4572B72}"/>
              </a:ext>
            </a:extLst>
          </p:cNvPr>
          <p:cNvSpPr txBox="1"/>
          <p:nvPr/>
        </p:nvSpPr>
        <p:spPr>
          <a:xfrm>
            <a:off x="1862053" y="382385"/>
            <a:ext cx="633507" cy="461665"/>
          </a:xfrm>
          <a:prstGeom prst="rect">
            <a:avLst/>
          </a:prstGeom>
          <a:noFill/>
        </p:spPr>
        <p:txBody>
          <a:bodyPr wrap="none" rtlCol="0">
            <a:spAutoFit/>
          </a:bodyPr>
          <a:lstStyle/>
          <a:p>
            <a:r>
              <a:rPr lang="en-US" sz="2400" b="1"/>
              <a:t>Old</a:t>
            </a:r>
          </a:p>
        </p:txBody>
      </p:sp>
      <p:sp>
        <p:nvSpPr>
          <p:cNvPr id="5" name="Rectangle 4">
            <a:extLst>
              <a:ext uri="{FF2B5EF4-FFF2-40B4-BE49-F238E27FC236}">
                <a16:creationId xmlns:a16="http://schemas.microsoft.com/office/drawing/2014/main" id="{6CEAC663-FCE7-4AC5-A974-6E67A1C9C888}"/>
              </a:ext>
            </a:extLst>
          </p:cNvPr>
          <p:cNvSpPr/>
          <p:nvPr/>
        </p:nvSpPr>
        <p:spPr>
          <a:xfrm>
            <a:off x="6342611" y="839966"/>
            <a:ext cx="5461461" cy="2862322"/>
          </a:xfrm>
          <a:prstGeom prst="rect">
            <a:avLst/>
          </a:prstGeom>
          <a:ln>
            <a:solidFill>
              <a:schemeClr val="tx1"/>
            </a:solidFill>
          </a:ln>
        </p:spPr>
        <p:txBody>
          <a:bodyPr wrap="square">
            <a:spAutoFit/>
          </a:bodyPr>
          <a:lstStyle/>
          <a:p>
            <a:r>
              <a:rPr lang="en-US">
                <a:solidFill>
                  <a:schemeClr val="accent6">
                    <a:lumMod val="75000"/>
                  </a:schemeClr>
                </a:solidFill>
              </a:rPr>
              <a:t>-- Consider some version of the river. If all the items </a:t>
            </a:r>
          </a:p>
          <a:p>
            <a:r>
              <a:rPr lang="en-US">
                <a:solidFill>
                  <a:schemeClr val="accent6">
                    <a:lumMod val="75000"/>
                  </a:schemeClr>
                </a:solidFill>
              </a:rPr>
              <a:t>-- (farmer, goat, cabbage, and wolf) are on side2 in the</a:t>
            </a:r>
          </a:p>
          <a:p>
            <a:r>
              <a:rPr lang="en-US">
                <a:solidFill>
                  <a:schemeClr val="accent6">
                    <a:lumMod val="75000"/>
                  </a:schemeClr>
                </a:solidFill>
              </a:rPr>
              <a:t>-- previous version, then in the current version all items</a:t>
            </a:r>
          </a:p>
          <a:p>
            <a:r>
              <a:rPr lang="en-US">
                <a:solidFill>
                  <a:schemeClr val="accent6">
                    <a:lumMod val="75000"/>
                  </a:schemeClr>
                </a:solidFill>
              </a:rPr>
              <a:t>-- are on side2 and none on side1.</a:t>
            </a:r>
          </a:p>
          <a:p>
            <a:r>
              <a:rPr lang="en-US" b="1"/>
              <a:t>pred</a:t>
            </a:r>
            <a:r>
              <a:rPr lang="en-US"/>
              <a:t> RemainOnSide2 {</a:t>
            </a:r>
          </a:p>
          <a:p>
            <a:r>
              <a:rPr lang="en-US"/>
              <a:t>    </a:t>
            </a:r>
            <a:r>
              <a:rPr lang="en-US" b="1"/>
              <a:t>all</a:t>
            </a:r>
            <a:r>
              <a:rPr lang="en-US"/>
              <a:t> r: River1 - first |</a:t>
            </a:r>
          </a:p>
          <a:p>
            <a:r>
              <a:rPr lang="en-US"/>
              <a:t>       r.prev.side2 = farmer + goat + cabbage + wolf =&gt;</a:t>
            </a:r>
          </a:p>
          <a:p>
            <a:r>
              <a:rPr lang="en-US"/>
              <a:t>            (r.side2 = farmer + goat + cabbage + wolf) </a:t>
            </a:r>
            <a:r>
              <a:rPr lang="en-US" b="1"/>
              <a:t>and</a:t>
            </a:r>
          </a:p>
          <a:p>
            <a:r>
              <a:rPr lang="en-US"/>
              <a:t>            (r.side1 = </a:t>
            </a:r>
            <a:r>
              <a:rPr lang="en-US" b="1"/>
              <a:t>none</a:t>
            </a:r>
            <a:r>
              <a:rPr lang="en-US"/>
              <a:t>)</a:t>
            </a:r>
          </a:p>
          <a:p>
            <a:r>
              <a:rPr lang="en-US"/>
              <a:t>}</a:t>
            </a:r>
          </a:p>
        </p:txBody>
      </p:sp>
      <p:sp>
        <p:nvSpPr>
          <p:cNvPr id="6" name="TextBox 5">
            <a:extLst>
              <a:ext uri="{FF2B5EF4-FFF2-40B4-BE49-F238E27FC236}">
                <a16:creationId xmlns:a16="http://schemas.microsoft.com/office/drawing/2014/main" id="{8466B32A-0D32-4F2F-B2FF-2418C653B3A7}"/>
              </a:ext>
            </a:extLst>
          </p:cNvPr>
          <p:cNvSpPr txBox="1"/>
          <p:nvPr/>
        </p:nvSpPr>
        <p:spPr>
          <a:xfrm>
            <a:off x="7733606" y="378301"/>
            <a:ext cx="769891" cy="461665"/>
          </a:xfrm>
          <a:prstGeom prst="rect">
            <a:avLst/>
          </a:prstGeom>
          <a:noFill/>
        </p:spPr>
        <p:txBody>
          <a:bodyPr wrap="none" rtlCol="0">
            <a:spAutoFit/>
          </a:bodyPr>
          <a:lstStyle/>
          <a:p>
            <a:r>
              <a:rPr lang="en-US" sz="2400" b="1"/>
              <a:t>New</a:t>
            </a:r>
          </a:p>
        </p:txBody>
      </p:sp>
    </p:spTree>
    <p:extLst>
      <p:ext uri="{BB962C8B-B14F-4D97-AF65-F5344CB8AC3E}">
        <p14:creationId xmlns:p14="http://schemas.microsoft.com/office/powerpoint/2010/main" val="24848952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D043154-CB13-42C5-B828-798DA746DCAB}"/>
              </a:ext>
            </a:extLst>
          </p:cNvPr>
          <p:cNvSpPr/>
          <p:nvPr/>
        </p:nvSpPr>
        <p:spPr>
          <a:xfrm>
            <a:off x="415638" y="839967"/>
            <a:ext cx="5611092" cy="369332"/>
          </a:xfrm>
          <a:prstGeom prst="rect">
            <a:avLst/>
          </a:prstGeom>
          <a:ln>
            <a:solidFill>
              <a:schemeClr val="tx1"/>
            </a:solidFill>
          </a:ln>
        </p:spPr>
        <p:txBody>
          <a:bodyPr wrap="square">
            <a:spAutoFit/>
          </a:bodyPr>
          <a:lstStyle/>
          <a:p>
            <a:r>
              <a:rPr lang="en-US" b="1"/>
              <a:t>run</a:t>
            </a:r>
            <a:r>
              <a:rPr lang="en-US"/>
              <a:t> {} </a:t>
            </a:r>
            <a:r>
              <a:rPr lang="en-US" b="1"/>
              <a:t>for</a:t>
            </a:r>
            <a:r>
              <a:rPr lang="en-US"/>
              <a:t> 8</a:t>
            </a:r>
          </a:p>
        </p:txBody>
      </p:sp>
      <p:sp>
        <p:nvSpPr>
          <p:cNvPr id="4" name="TextBox 3">
            <a:extLst>
              <a:ext uri="{FF2B5EF4-FFF2-40B4-BE49-F238E27FC236}">
                <a16:creationId xmlns:a16="http://schemas.microsoft.com/office/drawing/2014/main" id="{C779FA46-9387-4C4D-919F-3AB3F4572B72}"/>
              </a:ext>
            </a:extLst>
          </p:cNvPr>
          <p:cNvSpPr txBox="1"/>
          <p:nvPr/>
        </p:nvSpPr>
        <p:spPr>
          <a:xfrm>
            <a:off x="1862053" y="382385"/>
            <a:ext cx="633507" cy="461665"/>
          </a:xfrm>
          <a:prstGeom prst="rect">
            <a:avLst/>
          </a:prstGeom>
          <a:noFill/>
        </p:spPr>
        <p:txBody>
          <a:bodyPr wrap="none" rtlCol="0">
            <a:spAutoFit/>
          </a:bodyPr>
          <a:lstStyle/>
          <a:p>
            <a:r>
              <a:rPr lang="en-US" sz="2400" b="1"/>
              <a:t>Old</a:t>
            </a:r>
          </a:p>
        </p:txBody>
      </p:sp>
      <p:sp>
        <p:nvSpPr>
          <p:cNvPr id="5" name="Rectangle 4">
            <a:extLst>
              <a:ext uri="{FF2B5EF4-FFF2-40B4-BE49-F238E27FC236}">
                <a16:creationId xmlns:a16="http://schemas.microsoft.com/office/drawing/2014/main" id="{6CEAC663-FCE7-4AC5-A974-6E67A1C9C888}"/>
              </a:ext>
            </a:extLst>
          </p:cNvPr>
          <p:cNvSpPr/>
          <p:nvPr/>
        </p:nvSpPr>
        <p:spPr>
          <a:xfrm>
            <a:off x="6342611" y="839966"/>
            <a:ext cx="5461461" cy="2585323"/>
          </a:xfrm>
          <a:prstGeom prst="rect">
            <a:avLst/>
          </a:prstGeom>
          <a:ln>
            <a:solidFill>
              <a:schemeClr val="tx1"/>
            </a:solidFill>
          </a:ln>
        </p:spPr>
        <p:txBody>
          <a:bodyPr wrap="square">
            <a:spAutoFit/>
          </a:bodyPr>
          <a:lstStyle/>
          <a:p>
            <a:r>
              <a:rPr lang="en-US" b="1"/>
              <a:t>pred</a:t>
            </a:r>
            <a:r>
              <a:rPr lang="en-US"/>
              <a:t> Version1 {</a:t>
            </a:r>
          </a:p>
          <a:p>
            <a:r>
              <a:rPr lang="en-US"/>
              <a:t>    init1</a:t>
            </a:r>
          </a:p>
          <a:p>
            <a:r>
              <a:rPr lang="en-US"/>
              <a:t>    Finished1</a:t>
            </a:r>
          </a:p>
          <a:p>
            <a:r>
              <a:rPr lang="en-US"/>
              <a:t>    NotAloneTogether1</a:t>
            </a:r>
          </a:p>
          <a:p>
            <a:r>
              <a:rPr lang="en-US"/>
              <a:t>    FerryFromSide1ToSide2</a:t>
            </a:r>
          </a:p>
          <a:p>
            <a:r>
              <a:rPr lang="en-US"/>
              <a:t>    FerryFromSide2ToSide1</a:t>
            </a:r>
          </a:p>
          <a:p>
            <a:r>
              <a:rPr lang="en-US"/>
              <a:t>    RemainOnSide2</a:t>
            </a:r>
          </a:p>
          <a:p>
            <a:r>
              <a:rPr lang="en-US"/>
              <a:t>}</a:t>
            </a:r>
          </a:p>
          <a:p>
            <a:r>
              <a:rPr lang="en-US" b="1"/>
              <a:t>run</a:t>
            </a:r>
            <a:r>
              <a:rPr lang="en-US"/>
              <a:t> Version1 </a:t>
            </a:r>
            <a:r>
              <a:rPr lang="en-US" b="1"/>
              <a:t>for</a:t>
            </a:r>
            <a:r>
              <a:rPr lang="en-US"/>
              <a:t> 8</a:t>
            </a:r>
          </a:p>
        </p:txBody>
      </p:sp>
      <p:sp>
        <p:nvSpPr>
          <p:cNvPr id="6" name="TextBox 5">
            <a:extLst>
              <a:ext uri="{FF2B5EF4-FFF2-40B4-BE49-F238E27FC236}">
                <a16:creationId xmlns:a16="http://schemas.microsoft.com/office/drawing/2014/main" id="{8466B32A-0D32-4F2F-B2FF-2418C653B3A7}"/>
              </a:ext>
            </a:extLst>
          </p:cNvPr>
          <p:cNvSpPr txBox="1"/>
          <p:nvPr/>
        </p:nvSpPr>
        <p:spPr>
          <a:xfrm>
            <a:off x="7733606" y="378301"/>
            <a:ext cx="769891" cy="461665"/>
          </a:xfrm>
          <a:prstGeom prst="rect">
            <a:avLst/>
          </a:prstGeom>
          <a:noFill/>
        </p:spPr>
        <p:txBody>
          <a:bodyPr wrap="none" rtlCol="0">
            <a:spAutoFit/>
          </a:bodyPr>
          <a:lstStyle/>
          <a:p>
            <a:r>
              <a:rPr lang="en-US" sz="2400" b="1"/>
              <a:t>New</a:t>
            </a:r>
          </a:p>
        </p:txBody>
      </p:sp>
    </p:spTree>
    <p:extLst>
      <p:ext uri="{BB962C8B-B14F-4D97-AF65-F5344CB8AC3E}">
        <p14:creationId xmlns:p14="http://schemas.microsoft.com/office/powerpoint/2010/main" val="31857860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2A53F0-006C-42AE-8054-272391647E4B}"/>
              </a:ext>
            </a:extLst>
          </p:cNvPr>
          <p:cNvSpPr/>
          <p:nvPr/>
        </p:nvSpPr>
        <p:spPr>
          <a:xfrm>
            <a:off x="3449782" y="461665"/>
            <a:ext cx="5461461" cy="6186309"/>
          </a:xfrm>
          <a:prstGeom prst="rect">
            <a:avLst/>
          </a:prstGeom>
          <a:ln>
            <a:solidFill>
              <a:schemeClr val="tx1"/>
            </a:solidFill>
          </a:ln>
        </p:spPr>
        <p:txBody>
          <a:bodyPr wrap="square">
            <a:spAutoFit/>
          </a:bodyPr>
          <a:lstStyle/>
          <a:p>
            <a:r>
              <a:rPr lang="en-US" b="1"/>
              <a:t>open</a:t>
            </a:r>
            <a:r>
              <a:rPr lang="en-US"/>
              <a:t> util/ordering[River1]</a:t>
            </a:r>
          </a:p>
          <a:p>
            <a:r>
              <a:rPr lang="en-US" b="1"/>
              <a:t>open</a:t>
            </a:r>
            <a:r>
              <a:rPr lang="en-US"/>
              <a:t> util/ordering[Time]</a:t>
            </a:r>
          </a:p>
          <a:p>
            <a:endParaRPr lang="en-US"/>
          </a:p>
          <a:p>
            <a:r>
              <a:rPr lang="en-US">
                <a:solidFill>
                  <a:schemeClr val="accent6">
                    <a:lumMod val="75000"/>
                  </a:schemeClr>
                </a:solidFill>
              </a:rPr>
              <a:t>-- Many versions of the river, all</a:t>
            </a:r>
          </a:p>
          <a:p>
            <a:r>
              <a:rPr lang="en-US">
                <a:solidFill>
                  <a:schemeClr val="accent6">
                    <a:lumMod val="75000"/>
                  </a:schemeClr>
                </a:solidFill>
              </a:rPr>
              <a:t>-- existing simultaneously.</a:t>
            </a:r>
          </a:p>
          <a:p>
            <a:r>
              <a:rPr lang="en-US" b="1"/>
              <a:t>sig</a:t>
            </a:r>
            <a:r>
              <a:rPr lang="en-US"/>
              <a:t> River1 {</a:t>
            </a:r>
          </a:p>
          <a:p>
            <a:r>
              <a:rPr lang="en-US"/>
              <a:t>    side1: </a:t>
            </a:r>
            <a:r>
              <a:rPr lang="en-US" b="1"/>
              <a:t>set</a:t>
            </a:r>
            <a:r>
              <a:rPr lang="en-US"/>
              <a:t> Item,</a:t>
            </a:r>
          </a:p>
          <a:p>
            <a:r>
              <a:rPr lang="en-US"/>
              <a:t>    side2: </a:t>
            </a:r>
            <a:r>
              <a:rPr lang="en-US" b="1"/>
              <a:t>set</a:t>
            </a:r>
            <a:r>
              <a:rPr lang="en-US"/>
              <a:t> Item</a:t>
            </a:r>
          </a:p>
          <a:p>
            <a:r>
              <a:rPr lang="en-US"/>
              <a:t>}</a:t>
            </a:r>
          </a:p>
          <a:p>
            <a:endParaRPr lang="en-US"/>
          </a:p>
          <a:p>
            <a:r>
              <a:rPr lang="en-US" b="1"/>
              <a:t>sig</a:t>
            </a:r>
            <a:r>
              <a:rPr lang="en-US"/>
              <a:t> Time {}</a:t>
            </a:r>
          </a:p>
          <a:p>
            <a:endParaRPr lang="en-US"/>
          </a:p>
          <a:p>
            <a:r>
              <a:rPr lang="en-US">
                <a:solidFill>
                  <a:schemeClr val="accent6">
                    <a:lumMod val="75000"/>
                  </a:schemeClr>
                </a:solidFill>
              </a:rPr>
              <a:t>-- One River, the items are side1 and side2</a:t>
            </a:r>
          </a:p>
          <a:p>
            <a:r>
              <a:rPr lang="en-US">
                <a:solidFill>
                  <a:schemeClr val="accent6">
                    <a:lumMod val="75000"/>
                  </a:schemeClr>
                </a:solidFill>
              </a:rPr>
              <a:t>-- vary with time</a:t>
            </a:r>
          </a:p>
          <a:p>
            <a:r>
              <a:rPr lang="en-US" b="1"/>
              <a:t>one</a:t>
            </a:r>
            <a:r>
              <a:rPr lang="en-US"/>
              <a:t> </a:t>
            </a:r>
            <a:r>
              <a:rPr lang="en-US" b="1"/>
              <a:t>sig</a:t>
            </a:r>
            <a:r>
              <a:rPr lang="en-US"/>
              <a:t> River2 {</a:t>
            </a:r>
          </a:p>
          <a:p>
            <a:r>
              <a:rPr lang="en-US"/>
              <a:t>    side1: Item -&gt; Time,</a:t>
            </a:r>
          </a:p>
          <a:p>
            <a:r>
              <a:rPr lang="en-US"/>
              <a:t>    side2: Item -&gt; Time</a:t>
            </a:r>
          </a:p>
          <a:p>
            <a:r>
              <a:rPr lang="en-US"/>
              <a:t>}</a:t>
            </a:r>
          </a:p>
          <a:p>
            <a:endParaRPr lang="en-US"/>
          </a:p>
          <a:p>
            <a:r>
              <a:rPr lang="en-US" b="1"/>
              <a:t>enum</a:t>
            </a:r>
            <a:r>
              <a:rPr lang="en-US"/>
              <a:t> Item { farmer, goat, cabbage, wolf }</a:t>
            </a:r>
          </a:p>
          <a:p>
            <a:endParaRPr lang="en-US"/>
          </a:p>
          <a:p>
            <a:r>
              <a:rPr lang="en-US"/>
              <a:t>. . .</a:t>
            </a:r>
          </a:p>
        </p:txBody>
      </p:sp>
      <p:sp>
        <p:nvSpPr>
          <p:cNvPr id="3" name="TextBox 2">
            <a:extLst>
              <a:ext uri="{FF2B5EF4-FFF2-40B4-BE49-F238E27FC236}">
                <a16:creationId xmlns:a16="http://schemas.microsoft.com/office/drawing/2014/main" id="{A4BCCA83-9CC9-4411-BF96-9ABF4DF983A3}"/>
              </a:ext>
            </a:extLst>
          </p:cNvPr>
          <p:cNvSpPr txBox="1"/>
          <p:nvPr/>
        </p:nvSpPr>
        <p:spPr>
          <a:xfrm>
            <a:off x="5073534" y="0"/>
            <a:ext cx="769891" cy="461665"/>
          </a:xfrm>
          <a:prstGeom prst="rect">
            <a:avLst/>
          </a:prstGeom>
          <a:noFill/>
        </p:spPr>
        <p:txBody>
          <a:bodyPr wrap="none" rtlCol="0">
            <a:spAutoFit/>
          </a:bodyPr>
          <a:lstStyle/>
          <a:p>
            <a:r>
              <a:rPr lang="en-US" sz="2400" b="1"/>
              <a:t>New</a:t>
            </a:r>
          </a:p>
        </p:txBody>
      </p:sp>
    </p:spTree>
    <p:extLst>
      <p:ext uri="{BB962C8B-B14F-4D97-AF65-F5344CB8AC3E}">
        <p14:creationId xmlns:p14="http://schemas.microsoft.com/office/powerpoint/2010/main" val="23254564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2A53F0-006C-42AE-8054-272391647E4B}"/>
              </a:ext>
            </a:extLst>
          </p:cNvPr>
          <p:cNvSpPr/>
          <p:nvPr/>
        </p:nvSpPr>
        <p:spPr>
          <a:xfrm>
            <a:off x="3449782" y="461665"/>
            <a:ext cx="5461461" cy="6186309"/>
          </a:xfrm>
          <a:prstGeom prst="rect">
            <a:avLst/>
          </a:prstGeom>
          <a:ln>
            <a:solidFill>
              <a:schemeClr val="tx1"/>
            </a:solidFill>
          </a:ln>
        </p:spPr>
        <p:txBody>
          <a:bodyPr wrap="square">
            <a:spAutoFit/>
          </a:bodyPr>
          <a:lstStyle/>
          <a:p>
            <a:r>
              <a:rPr lang="en-US" b="1"/>
              <a:t>open</a:t>
            </a:r>
            <a:r>
              <a:rPr lang="en-US"/>
              <a:t> util/ordering[River1]</a:t>
            </a:r>
          </a:p>
          <a:p>
            <a:r>
              <a:rPr lang="en-US" b="1"/>
              <a:t>open</a:t>
            </a:r>
            <a:r>
              <a:rPr lang="en-US"/>
              <a:t> util/ordering[Time]</a:t>
            </a:r>
          </a:p>
          <a:p>
            <a:endParaRPr lang="en-US"/>
          </a:p>
          <a:p>
            <a:r>
              <a:rPr lang="en-US">
                <a:solidFill>
                  <a:schemeClr val="accent6">
                    <a:lumMod val="75000"/>
                  </a:schemeClr>
                </a:solidFill>
              </a:rPr>
              <a:t>-- Many versions of the river, all</a:t>
            </a:r>
          </a:p>
          <a:p>
            <a:r>
              <a:rPr lang="en-US">
                <a:solidFill>
                  <a:schemeClr val="accent6">
                    <a:lumMod val="75000"/>
                  </a:schemeClr>
                </a:solidFill>
              </a:rPr>
              <a:t>-- existing simultaneously.</a:t>
            </a:r>
          </a:p>
          <a:p>
            <a:r>
              <a:rPr lang="en-US" b="1"/>
              <a:t>sig</a:t>
            </a:r>
            <a:r>
              <a:rPr lang="en-US"/>
              <a:t> River1 {</a:t>
            </a:r>
          </a:p>
          <a:p>
            <a:r>
              <a:rPr lang="en-US"/>
              <a:t>    side1: </a:t>
            </a:r>
            <a:r>
              <a:rPr lang="en-US" b="1"/>
              <a:t>set</a:t>
            </a:r>
            <a:r>
              <a:rPr lang="en-US"/>
              <a:t> Item,</a:t>
            </a:r>
          </a:p>
          <a:p>
            <a:r>
              <a:rPr lang="en-US"/>
              <a:t>    side2: </a:t>
            </a:r>
            <a:r>
              <a:rPr lang="en-US" b="1"/>
              <a:t>set</a:t>
            </a:r>
            <a:r>
              <a:rPr lang="en-US"/>
              <a:t> Item</a:t>
            </a:r>
          </a:p>
          <a:p>
            <a:r>
              <a:rPr lang="en-US"/>
              <a:t>}</a:t>
            </a:r>
          </a:p>
          <a:p>
            <a:endParaRPr lang="en-US"/>
          </a:p>
          <a:p>
            <a:r>
              <a:rPr lang="en-US" b="1"/>
              <a:t>sig</a:t>
            </a:r>
            <a:r>
              <a:rPr lang="en-US"/>
              <a:t> Time {}</a:t>
            </a:r>
          </a:p>
          <a:p>
            <a:endParaRPr lang="en-US"/>
          </a:p>
          <a:p>
            <a:r>
              <a:rPr lang="en-US">
                <a:solidFill>
                  <a:schemeClr val="accent6">
                    <a:lumMod val="75000"/>
                  </a:schemeClr>
                </a:solidFill>
              </a:rPr>
              <a:t>-- One River, the items are side1 and side2</a:t>
            </a:r>
          </a:p>
          <a:p>
            <a:r>
              <a:rPr lang="en-US">
                <a:solidFill>
                  <a:schemeClr val="accent6">
                    <a:lumMod val="75000"/>
                  </a:schemeClr>
                </a:solidFill>
              </a:rPr>
              <a:t>-- vary with time</a:t>
            </a:r>
          </a:p>
          <a:p>
            <a:r>
              <a:rPr lang="en-US" b="1"/>
              <a:t>one</a:t>
            </a:r>
            <a:r>
              <a:rPr lang="en-US"/>
              <a:t> </a:t>
            </a:r>
            <a:r>
              <a:rPr lang="en-US" b="1"/>
              <a:t>sig</a:t>
            </a:r>
            <a:r>
              <a:rPr lang="en-US"/>
              <a:t> River2 {</a:t>
            </a:r>
          </a:p>
          <a:p>
            <a:r>
              <a:rPr lang="en-US"/>
              <a:t>    side1: Item -&gt; Time,</a:t>
            </a:r>
          </a:p>
          <a:p>
            <a:r>
              <a:rPr lang="en-US"/>
              <a:t>    side2: Item -&gt; Time</a:t>
            </a:r>
          </a:p>
          <a:p>
            <a:r>
              <a:rPr lang="en-US"/>
              <a:t>}</a:t>
            </a:r>
          </a:p>
          <a:p>
            <a:endParaRPr lang="en-US"/>
          </a:p>
          <a:p>
            <a:r>
              <a:rPr lang="en-US" b="1"/>
              <a:t>enum</a:t>
            </a:r>
            <a:r>
              <a:rPr lang="en-US"/>
              <a:t> Item { farmer, goat, cabbage, wolf }</a:t>
            </a:r>
          </a:p>
          <a:p>
            <a:endParaRPr lang="en-US"/>
          </a:p>
          <a:p>
            <a:r>
              <a:rPr lang="en-US"/>
              <a:t>. . .</a:t>
            </a:r>
          </a:p>
        </p:txBody>
      </p:sp>
      <p:sp>
        <p:nvSpPr>
          <p:cNvPr id="3" name="TextBox 2">
            <a:extLst>
              <a:ext uri="{FF2B5EF4-FFF2-40B4-BE49-F238E27FC236}">
                <a16:creationId xmlns:a16="http://schemas.microsoft.com/office/drawing/2014/main" id="{A4BCCA83-9CC9-4411-BF96-9ABF4DF983A3}"/>
              </a:ext>
            </a:extLst>
          </p:cNvPr>
          <p:cNvSpPr txBox="1"/>
          <p:nvPr/>
        </p:nvSpPr>
        <p:spPr>
          <a:xfrm>
            <a:off x="5073534" y="0"/>
            <a:ext cx="769891" cy="461665"/>
          </a:xfrm>
          <a:prstGeom prst="rect">
            <a:avLst/>
          </a:prstGeom>
          <a:noFill/>
        </p:spPr>
        <p:txBody>
          <a:bodyPr wrap="none" rtlCol="0">
            <a:spAutoFit/>
          </a:bodyPr>
          <a:lstStyle/>
          <a:p>
            <a:r>
              <a:rPr lang="en-US" sz="2400" b="1"/>
              <a:t>New</a:t>
            </a:r>
          </a:p>
        </p:txBody>
      </p:sp>
      <p:cxnSp>
        <p:nvCxnSpPr>
          <p:cNvPr id="5" name="Straight Arrow Connector 4">
            <a:extLst>
              <a:ext uri="{FF2B5EF4-FFF2-40B4-BE49-F238E27FC236}">
                <a16:creationId xmlns:a16="http://schemas.microsoft.com/office/drawing/2014/main" id="{D8871061-73AE-4139-A35C-A9D89849B22F}"/>
              </a:ext>
            </a:extLst>
          </p:cNvPr>
          <p:cNvCxnSpPr/>
          <p:nvPr/>
        </p:nvCxnSpPr>
        <p:spPr>
          <a:xfrm flipH="1">
            <a:off x="6101542" y="698269"/>
            <a:ext cx="3092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99B5DAE-4E09-4E2A-BFE5-67D724E3DE36}"/>
              </a:ext>
            </a:extLst>
          </p:cNvPr>
          <p:cNvCxnSpPr/>
          <p:nvPr/>
        </p:nvCxnSpPr>
        <p:spPr>
          <a:xfrm flipH="1">
            <a:off x="6001789" y="714895"/>
            <a:ext cx="3192087" cy="249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2D8C077-4B92-48CD-816E-EB94BDDDCBD5}"/>
              </a:ext>
            </a:extLst>
          </p:cNvPr>
          <p:cNvSpPr txBox="1"/>
          <p:nvPr/>
        </p:nvSpPr>
        <p:spPr>
          <a:xfrm>
            <a:off x="9219388" y="461665"/>
            <a:ext cx="2631214" cy="3416320"/>
          </a:xfrm>
          <a:prstGeom prst="rect">
            <a:avLst/>
          </a:prstGeom>
          <a:noFill/>
        </p:spPr>
        <p:txBody>
          <a:bodyPr wrap="square" rtlCol="0">
            <a:spAutoFit/>
          </a:bodyPr>
          <a:lstStyle/>
          <a:p>
            <a:r>
              <a:rPr lang="en-US" sz="2400"/>
              <a:t>Two ordered sets. So, when we use “first” we must specify which set we are referring to: the first atom in the River1 set or the first atom in the Time set?</a:t>
            </a:r>
          </a:p>
        </p:txBody>
      </p:sp>
    </p:spTree>
    <p:extLst>
      <p:ext uri="{BB962C8B-B14F-4D97-AF65-F5344CB8AC3E}">
        <p14:creationId xmlns:p14="http://schemas.microsoft.com/office/powerpoint/2010/main" val="34694601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1C2939-9D84-4154-8C67-541D42564ABF}"/>
              </a:ext>
            </a:extLst>
          </p:cNvPr>
          <p:cNvSpPr/>
          <p:nvPr/>
        </p:nvSpPr>
        <p:spPr>
          <a:xfrm>
            <a:off x="1684712" y="1997702"/>
            <a:ext cx="7293033" cy="2677656"/>
          </a:xfrm>
          <a:prstGeom prst="rect">
            <a:avLst/>
          </a:prstGeom>
        </p:spPr>
        <p:txBody>
          <a:bodyPr wrap="square">
            <a:spAutoFit/>
          </a:bodyPr>
          <a:lstStyle/>
          <a:p>
            <a:r>
              <a:rPr lang="en-US" sz="2400">
                <a:solidFill>
                  <a:schemeClr val="accent6">
                    <a:lumMod val="75000"/>
                  </a:schemeClr>
                </a:solidFill>
              </a:rPr>
              <a:t>-- Initially the farmer, goat, cabbage, </a:t>
            </a:r>
          </a:p>
          <a:p>
            <a:r>
              <a:rPr lang="en-US" sz="2400">
                <a:solidFill>
                  <a:schemeClr val="accent6">
                    <a:lumMod val="75000"/>
                  </a:schemeClr>
                </a:solidFill>
              </a:rPr>
              <a:t>-- and wolf are on side1 and nothing </a:t>
            </a:r>
          </a:p>
          <a:p>
            <a:r>
              <a:rPr lang="en-US" sz="2400">
                <a:solidFill>
                  <a:schemeClr val="accent6">
                    <a:lumMod val="75000"/>
                  </a:schemeClr>
                </a:solidFill>
              </a:rPr>
              <a:t>-- is on side2</a:t>
            </a:r>
          </a:p>
          <a:p>
            <a:r>
              <a:rPr lang="en-US" sz="2400" b="1"/>
              <a:t>pred</a:t>
            </a:r>
            <a:r>
              <a:rPr lang="en-US" sz="2400"/>
              <a:t> init1 {</a:t>
            </a:r>
          </a:p>
          <a:p>
            <a:r>
              <a:rPr lang="en-US" sz="2400"/>
              <a:t>    (River1 &lt;: first).side1 = farmer + goat + cabbage + wolf</a:t>
            </a:r>
          </a:p>
          <a:p>
            <a:r>
              <a:rPr lang="en-US" sz="2400"/>
              <a:t>    (River1 &lt;: first).side2 = </a:t>
            </a:r>
            <a:r>
              <a:rPr lang="en-US" sz="2400" b="1"/>
              <a:t>none</a:t>
            </a:r>
          </a:p>
          <a:p>
            <a:r>
              <a:rPr lang="en-US" sz="2400"/>
              <a:t>}</a:t>
            </a:r>
          </a:p>
        </p:txBody>
      </p:sp>
      <p:sp>
        <p:nvSpPr>
          <p:cNvPr id="3" name="Freeform: Shape 2">
            <a:extLst>
              <a:ext uri="{FF2B5EF4-FFF2-40B4-BE49-F238E27FC236}">
                <a16:creationId xmlns:a16="http://schemas.microsoft.com/office/drawing/2014/main" id="{CAB5071C-3843-450E-A884-A58B84657B5E}"/>
              </a:ext>
            </a:extLst>
          </p:cNvPr>
          <p:cNvSpPr/>
          <p:nvPr/>
        </p:nvSpPr>
        <p:spPr>
          <a:xfrm>
            <a:off x="1927836" y="3823855"/>
            <a:ext cx="1945895" cy="581890"/>
          </a:xfrm>
          <a:custGeom>
            <a:avLst/>
            <a:gdLst>
              <a:gd name="connsiteX0" fmla="*/ 17342 w 1945895"/>
              <a:gd name="connsiteY0" fmla="*/ 83127 h 581890"/>
              <a:gd name="connsiteX1" fmla="*/ 33968 w 1945895"/>
              <a:gd name="connsiteY1" fmla="*/ 415636 h 581890"/>
              <a:gd name="connsiteX2" fmla="*/ 67219 w 1945895"/>
              <a:gd name="connsiteY2" fmla="*/ 482138 h 581890"/>
              <a:gd name="connsiteX3" fmla="*/ 117095 w 1945895"/>
              <a:gd name="connsiteY3" fmla="*/ 515389 h 581890"/>
              <a:gd name="connsiteX4" fmla="*/ 449604 w 1945895"/>
              <a:gd name="connsiteY4" fmla="*/ 532014 h 581890"/>
              <a:gd name="connsiteX5" fmla="*/ 516106 w 1945895"/>
              <a:gd name="connsiteY5" fmla="*/ 565265 h 581890"/>
              <a:gd name="connsiteX6" fmla="*/ 915117 w 1945895"/>
              <a:gd name="connsiteY6" fmla="*/ 532014 h 581890"/>
              <a:gd name="connsiteX7" fmla="*/ 1147873 w 1945895"/>
              <a:gd name="connsiteY7" fmla="*/ 548640 h 581890"/>
              <a:gd name="connsiteX8" fmla="*/ 1214375 w 1945895"/>
              <a:gd name="connsiteY8" fmla="*/ 565265 h 581890"/>
              <a:gd name="connsiteX9" fmla="*/ 1397255 w 1945895"/>
              <a:gd name="connsiteY9" fmla="*/ 548640 h 581890"/>
              <a:gd name="connsiteX10" fmla="*/ 1463757 w 1945895"/>
              <a:gd name="connsiteY10" fmla="*/ 565265 h 581890"/>
              <a:gd name="connsiteX11" fmla="*/ 1513633 w 1945895"/>
              <a:gd name="connsiteY11" fmla="*/ 581890 h 581890"/>
              <a:gd name="connsiteX12" fmla="*/ 1663262 w 1945895"/>
              <a:gd name="connsiteY12" fmla="*/ 565265 h 581890"/>
              <a:gd name="connsiteX13" fmla="*/ 1713139 w 1945895"/>
              <a:gd name="connsiteY13" fmla="*/ 548640 h 581890"/>
              <a:gd name="connsiteX14" fmla="*/ 1763015 w 1945895"/>
              <a:gd name="connsiteY14" fmla="*/ 515389 h 581890"/>
              <a:gd name="connsiteX15" fmla="*/ 1862768 w 1945895"/>
              <a:gd name="connsiteY15" fmla="*/ 482138 h 581890"/>
              <a:gd name="connsiteX16" fmla="*/ 1912644 w 1945895"/>
              <a:gd name="connsiteY16" fmla="*/ 349134 h 581890"/>
              <a:gd name="connsiteX17" fmla="*/ 1945895 w 1945895"/>
              <a:gd name="connsiteY17" fmla="*/ 282632 h 581890"/>
              <a:gd name="connsiteX18" fmla="*/ 1929269 w 1945895"/>
              <a:gd name="connsiteY18" fmla="*/ 99752 h 581890"/>
              <a:gd name="connsiteX19" fmla="*/ 1896019 w 1945895"/>
              <a:gd name="connsiteY19" fmla="*/ 49876 h 581890"/>
              <a:gd name="connsiteX20" fmla="*/ 1829517 w 1945895"/>
              <a:gd name="connsiteY20" fmla="*/ 66501 h 581890"/>
              <a:gd name="connsiteX21" fmla="*/ 1779640 w 1945895"/>
              <a:gd name="connsiteY21" fmla="*/ 99752 h 581890"/>
              <a:gd name="connsiteX22" fmla="*/ 1679888 w 1945895"/>
              <a:gd name="connsiteY22" fmla="*/ 133003 h 581890"/>
              <a:gd name="connsiteX23" fmla="*/ 1613386 w 1945895"/>
              <a:gd name="connsiteY23" fmla="*/ 99752 h 581890"/>
              <a:gd name="connsiteX24" fmla="*/ 1580135 w 1945895"/>
              <a:gd name="connsiteY24" fmla="*/ 49876 h 581890"/>
              <a:gd name="connsiteX25" fmla="*/ 1463757 w 1945895"/>
              <a:gd name="connsiteY25" fmla="*/ 66501 h 581890"/>
              <a:gd name="connsiteX26" fmla="*/ 1214375 w 1945895"/>
              <a:gd name="connsiteY26" fmla="*/ 33250 h 581890"/>
              <a:gd name="connsiteX27" fmla="*/ 1164499 w 1945895"/>
              <a:gd name="connsiteY27" fmla="*/ 0 h 581890"/>
              <a:gd name="connsiteX28" fmla="*/ 1064746 w 1945895"/>
              <a:gd name="connsiteY28" fmla="*/ 16625 h 581890"/>
              <a:gd name="connsiteX29" fmla="*/ 815364 w 1945895"/>
              <a:gd name="connsiteY29" fmla="*/ 49876 h 581890"/>
              <a:gd name="connsiteX30" fmla="*/ 748862 w 1945895"/>
              <a:gd name="connsiteY30" fmla="*/ 66501 h 581890"/>
              <a:gd name="connsiteX31" fmla="*/ 432979 w 1945895"/>
              <a:gd name="connsiteY31" fmla="*/ 33250 h 581890"/>
              <a:gd name="connsiteX32" fmla="*/ 283349 w 1945895"/>
              <a:gd name="connsiteY32" fmla="*/ 16625 h 581890"/>
              <a:gd name="connsiteX33" fmla="*/ 17342 w 1945895"/>
              <a:gd name="connsiteY33" fmla="*/ 83127 h 58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45895" h="581890">
                <a:moveTo>
                  <a:pt x="17342" y="83127"/>
                </a:moveTo>
                <a:cubicBezTo>
                  <a:pt x="-24221" y="149629"/>
                  <a:pt x="20203" y="305518"/>
                  <a:pt x="33968" y="415636"/>
                </a:cubicBezTo>
                <a:cubicBezTo>
                  <a:pt x="37042" y="440228"/>
                  <a:pt x="51353" y="463098"/>
                  <a:pt x="67219" y="482138"/>
                </a:cubicBezTo>
                <a:cubicBezTo>
                  <a:pt x="80011" y="497488"/>
                  <a:pt x="97282" y="512805"/>
                  <a:pt x="117095" y="515389"/>
                </a:cubicBezTo>
                <a:cubicBezTo>
                  <a:pt x="227138" y="529742"/>
                  <a:pt x="338768" y="526472"/>
                  <a:pt x="449604" y="532014"/>
                </a:cubicBezTo>
                <a:cubicBezTo>
                  <a:pt x="471771" y="543098"/>
                  <a:pt x="491342" y="564274"/>
                  <a:pt x="516106" y="565265"/>
                </a:cubicBezTo>
                <a:cubicBezTo>
                  <a:pt x="796699" y="576489"/>
                  <a:pt x="767652" y="581170"/>
                  <a:pt x="915117" y="532014"/>
                </a:cubicBezTo>
                <a:cubicBezTo>
                  <a:pt x="992702" y="537556"/>
                  <a:pt x="1070566" y="540050"/>
                  <a:pt x="1147873" y="548640"/>
                </a:cubicBezTo>
                <a:cubicBezTo>
                  <a:pt x="1170583" y="551163"/>
                  <a:pt x="1191525" y="565265"/>
                  <a:pt x="1214375" y="565265"/>
                </a:cubicBezTo>
                <a:cubicBezTo>
                  <a:pt x="1275586" y="565265"/>
                  <a:pt x="1336295" y="554182"/>
                  <a:pt x="1397255" y="548640"/>
                </a:cubicBezTo>
                <a:cubicBezTo>
                  <a:pt x="1419422" y="554182"/>
                  <a:pt x="1441787" y="558988"/>
                  <a:pt x="1463757" y="565265"/>
                </a:cubicBezTo>
                <a:cubicBezTo>
                  <a:pt x="1480607" y="570079"/>
                  <a:pt x="1496108" y="581890"/>
                  <a:pt x="1513633" y="581890"/>
                </a:cubicBezTo>
                <a:cubicBezTo>
                  <a:pt x="1563816" y="581890"/>
                  <a:pt x="1613386" y="570807"/>
                  <a:pt x="1663262" y="565265"/>
                </a:cubicBezTo>
                <a:cubicBezTo>
                  <a:pt x="1679888" y="559723"/>
                  <a:pt x="1697464" y="556477"/>
                  <a:pt x="1713139" y="548640"/>
                </a:cubicBezTo>
                <a:cubicBezTo>
                  <a:pt x="1731011" y="539704"/>
                  <a:pt x="1744756" y="523504"/>
                  <a:pt x="1763015" y="515389"/>
                </a:cubicBezTo>
                <a:cubicBezTo>
                  <a:pt x="1795044" y="501154"/>
                  <a:pt x="1862768" y="482138"/>
                  <a:pt x="1862768" y="482138"/>
                </a:cubicBezTo>
                <a:cubicBezTo>
                  <a:pt x="1931063" y="379694"/>
                  <a:pt x="1864708" y="492944"/>
                  <a:pt x="1912644" y="349134"/>
                </a:cubicBezTo>
                <a:cubicBezTo>
                  <a:pt x="1920481" y="325622"/>
                  <a:pt x="1934811" y="304799"/>
                  <a:pt x="1945895" y="282632"/>
                </a:cubicBezTo>
                <a:cubicBezTo>
                  <a:pt x="1940353" y="221672"/>
                  <a:pt x="1942094" y="159605"/>
                  <a:pt x="1929269" y="99752"/>
                </a:cubicBezTo>
                <a:cubicBezTo>
                  <a:pt x="1925082" y="80214"/>
                  <a:pt x="1914975" y="56195"/>
                  <a:pt x="1896019" y="49876"/>
                </a:cubicBezTo>
                <a:cubicBezTo>
                  <a:pt x="1874342" y="42650"/>
                  <a:pt x="1851684" y="60959"/>
                  <a:pt x="1829517" y="66501"/>
                </a:cubicBezTo>
                <a:cubicBezTo>
                  <a:pt x="1812891" y="77585"/>
                  <a:pt x="1797899" y="91637"/>
                  <a:pt x="1779640" y="99752"/>
                </a:cubicBezTo>
                <a:cubicBezTo>
                  <a:pt x="1747612" y="113987"/>
                  <a:pt x="1679888" y="133003"/>
                  <a:pt x="1679888" y="133003"/>
                </a:cubicBezTo>
                <a:cubicBezTo>
                  <a:pt x="1657721" y="121919"/>
                  <a:pt x="1632426" y="115618"/>
                  <a:pt x="1613386" y="99752"/>
                </a:cubicBezTo>
                <a:cubicBezTo>
                  <a:pt x="1598036" y="86960"/>
                  <a:pt x="1599640" y="54211"/>
                  <a:pt x="1580135" y="49876"/>
                </a:cubicBezTo>
                <a:cubicBezTo>
                  <a:pt x="1541882" y="41375"/>
                  <a:pt x="1502550" y="60959"/>
                  <a:pt x="1463757" y="66501"/>
                </a:cubicBezTo>
                <a:cubicBezTo>
                  <a:pt x="1447261" y="64668"/>
                  <a:pt x="1251694" y="45689"/>
                  <a:pt x="1214375" y="33250"/>
                </a:cubicBezTo>
                <a:cubicBezTo>
                  <a:pt x="1195419" y="26931"/>
                  <a:pt x="1181124" y="11083"/>
                  <a:pt x="1164499" y="0"/>
                </a:cubicBezTo>
                <a:cubicBezTo>
                  <a:pt x="1131248" y="5542"/>
                  <a:pt x="1098117" y="11858"/>
                  <a:pt x="1064746" y="16625"/>
                </a:cubicBezTo>
                <a:cubicBezTo>
                  <a:pt x="997167" y="26279"/>
                  <a:pt x="884488" y="37308"/>
                  <a:pt x="815364" y="49876"/>
                </a:cubicBezTo>
                <a:cubicBezTo>
                  <a:pt x="792883" y="53963"/>
                  <a:pt x="771029" y="60959"/>
                  <a:pt x="748862" y="66501"/>
                </a:cubicBezTo>
                <a:cubicBezTo>
                  <a:pt x="610840" y="20495"/>
                  <a:pt x="736058" y="57496"/>
                  <a:pt x="432979" y="33250"/>
                </a:cubicBezTo>
                <a:cubicBezTo>
                  <a:pt x="382955" y="29248"/>
                  <a:pt x="333226" y="22167"/>
                  <a:pt x="283349" y="16625"/>
                </a:cubicBezTo>
                <a:cubicBezTo>
                  <a:pt x="71495" y="34279"/>
                  <a:pt x="58905" y="16625"/>
                  <a:pt x="17342" y="83127"/>
                </a:cubicBez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3214D92A-CAD2-4580-ADAB-8A56E52A0197}"/>
              </a:ext>
            </a:extLst>
          </p:cNvPr>
          <p:cNvCxnSpPr>
            <a:endCxn id="3" idx="9"/>
          </p:cNvCxnSpPr>
          <p:nvPr/>
        </p:nvCxnSpPr>
        <p:spPr>
          <a:xfrm flipH="1" flipV="1">
            <a:off x="3325091" y="4372495"/>
            <a:ext cx="432262" cy="10474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AA4BF2E-D6F6-4872-A6C3-E3BDB8F3BDEB}"/>
              </a:ext>
            </a:extLst>
          </p:cNvPr>
          <p:cNvSpPr txBox="1"/>
          <p:nvPr/>
        </p:nvSpPr>
        <p:spPr>
          <a:xfrm>
            <a:off x="3325091" y="5403273"/>
            <a:ext cx="6483927" cy="830997"/>
          </a:xfrm>
          <a:prstGeom prst="rect">
            <a:avLst/>
          </a:prstGeom>
          <a:noFill/>
        </p:spPr>
        <p:txBody>
          <a:bodyPr wrap="square" rtlCol="0">
            <a:spAutoFit/>
          </a:bodyPr>
          <a:lstStyle/>
          <a:p>
            <a:r>
              <a:rPr lang="en-US" sz="2400"/>
              <a:t>Here’s how to specify that, in this expression, “first” refers to the first atom of the River1 set.</a:t>
            </a:r>
          </a:p>
        </p:txBody>
      </p:sp>
    </p:spTree>
    <p:extLst>
      <p:ext uri="{BB962C8B-B14F-4D97-AF65-F5344CB8AC3E}">
        <p14:creationId xmlns:p14="http://schemas.microsoft.com/office/powerpoint/2010/main" val="24633262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5E6985-C50D-4AE2-944D-8B545B6C58BC}"/>
              </a:ext>
            </a:extLst>
          </p:cNvPr>
          <p:cNvSpPr/>
          <p:nvPr/>
        </p:nvSpPr>
        <p:spPr>
          <a:xfrm>
            <a:off x="3449783" y="461665"/>
            <a:ext cx="3067396" cy="5632311"/>
          </a:xfrm>
          <a:prstGeom prst="rect">
            <a:avLst/>
          </a:prstGeom>
          <a:ln>
            <a:solidFill>
              <a:schemeClr val="tx1"/>
            </a:solidFill>
          </a:ln>
        </p:spPr>
        <p:txBody>
          <a:bodyPr wrap="square">
            <a:spAutoFit/>
          </a:bodyPr>
          <a:lstStyle/>
          <a:p>
            <a:r>
              <a:rPr lang="en-US" b="1"/>
              <a:t>pred</a:t>
            </a:r>
            <a:r>
              <a:rPr lang="en-US"/>
              <a:t> Version1 {</a:t>
            </a:r>
          </a:p>
          <a:p>
            <a:r>
              <a:rPr lang="en-US"/>
              <a:t>    init1</a:t>
            </a:r>
          </a:p>
          <a:p>
            <a:r>
              <a:rPr lang="en-US"/>
              <a:t>    Finished1</a:t>
            </a:r>
          </a:p>
          <a:p>
            <a:r>
              <a:rPr lang="en-US"/>
              <a:t>    NotAloneTogether1</a:t>
            </a:r>
          </a:p>
          <a:p>
            <a:r>
              <a:rPr lang="en-US"/>
              <a:t>    FerryFromSide1ToSide2</a:t>
            </a:r>
          </a:p>
          <a:p>
            <a:r>
              <a:rPr lang="en-US"/>
              <a:t>    FerryFromSide2ToSide1</a:t>
            </a:r>
          </a:p>
          <a:p>
            <a:r>
              <a:rPr lang="en-US"/>
              <a:t>    RemainOnSide2</a:t>
            </a:r>
          </a:p>
          <a:p>
            <a:r>
              <a:rPr lang="en-US"/>
              <a:t>}</a:t>
            </a:r>
          </a:p>
          <a:p>
            <a:endParaRPr lang="en-US"/>
          </a:p>
          <a:p>
            <a:r>
              <a:rPr lang="en-US" b="1"/>
              <a:t>pred</a:t>
            </a:r>
            <a:r>
              <a:rPr lang="en-US"/>
              <a:t> Version2 {</a:t>
            </a:r>
          </a:p>
          <a:p>
            <a:r>
              <a:rPr lang="en-US"/>
              <a:t>    init2</a:t>
            </a:r>
          </a:p>
          <a:p>
            <a:r>
              <a:rPr lang="en-US"/>
              <a:t>    Finished2</a:t>
            </a:r>
          </a:p>
          <a:p>
            <a:r>
              <a:rPr lang="en-US"/>
              <a:t>    NotAloneTogether2</a:t>
            </a:r>
          </a:p>
          <a:p>
            <a:r>
              <a:rPr lang="en-US"/>
              <a:t>    FerryRides</a:t>
            </a:r>
          </a:p>
          <a:p>
            <a:r>
              <a:rPr lang="en-US"/>
              <a:t>}</a:t>
            </a:r>
          </a:p>
          <a:p>
            <a:endParaRPr lang="en-US"/>
          </a:p>
          <a:p>
            <a:r>
              <a:rPr lang="en-US" b="1"/>
              <a:t>assert</a:t>
            </a:r>
            <a:r>
              <a:rPr lang="en-US"/>
              <a:t> Equivalent {</a:t>
            </a:r>
          </a:p>
          <a:p>
            <a:r>
              <a:rPr lang="en-US"/>
              <a:t>    Version1 </a:t>
            </a:r>
            <a:r>
              <a:rPr lang="en-US" b="1"/>
              <a:t>iff</a:t>
            </a:r>
            <a:r>
              <a:rPr lang="en-US"/>
              <a:t> Version2</a:t>
            </a:r>
          </a:p>
          <a:p>
            <a:r>
              <a:rPr lang="en-US"/>
              <a:t>}</a:t>
            </a:r>
          </a:p>
          <a:p>
            <a:r>
              <a:rPr lang="en-US" b="1"/>
              <a:t>check</a:t>
            </a:r>
            <a:r>
              <a:rPr lang="en-US"/>
              <a:t> Equivalent</a:t>
            </a:r>
          </a:p>
        </p:txBody>
      </p:sp>
      <p:sp>
        <p:nvSpPr>
          <p:cNvPr id="3" name="TextBox 2">
            <a:extLst>
              <a:ext uri="{FF2B5EF4-FFF2-40B4-BE49-F238E27FC236}">
                <a16:creationId xmlns:a16="http://schemas.microsoft.com/office/drawing/2014/main" id="{A366E0EE-3C87-4B36-A02B-32A7F345F092}"/>
              </a:ext>
            </a:extLst>
          </p:cNvPr>
          <p:cNvSpPr txBox="1"/>
          <p:nvPr/>
        </p:nvSpPr>
        <p:spPr>
          <a:xfrm>
            <a:off x="4408516" y="0"/>
            <a:ext cx="769891" cy="461665"/>
          </a:xfrm>
          <a:prstGeom prst="rect">
            <a:avLst/>
          </a:prstGeom>
          <a:noFill/>
        </p:spPr>
        <p:txBody>
          <a:bodyPr wrap="none" rtlCol="0">
            <a:spAutoFit/>
          </a:bodyPr>
          <a:lstStyle/>
          <a:p>
            <a:r>
              <a:rPr lang="en-US" sz="2400" b="1"/>
              <a:t>New</a:t>
            </a:r>
          </a:p>
        </p:txBody>
      </p:sp>
    </p:spTree>
    <p:extLst>
      <p:ext uri="{BB962C8B-B14F-4D97-AF65-F5344CB8AC3E}">
        <p14:creationId xmlns:p14="http://schemas.microsoft.com/office/powerpoint/2010/main" val="39142199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5E6985-C50D-4AE2-944D-8B545B6C58BC}"/>
              </a:ext>
            </a:extLst>
          </p:cNvPr>
          <p:cNvSpPr/>
          <p:nvPr/>
        </p:nvSpPr>
        <p:spPr>
          <a:xfrm>
            <a:off x="3449783" y="461665"/>
            <a:ext cx="3067396" cy="5632311"/>
          </a:xfrm>
          <a:prstGeom prst="rect">
            <a:avLst/>
          </a:prstGeom>
          <a:ln>
            <a:solidFill>
              <a:schemeClr val="tx1"/>
            </a:solidFill>
          </a:ln>
        </p:spPr>
        <p:txBody>
          <a:bodyPr wrap="square">
            <a:spAutoFit/>
          </a:bodyPr>
          <a:lstStyle/>
          <a:p>
            <a:r>
              <a:rPr lang="en-US" b="1"/>
              <a:t>pred</a:t>
            </a:r>
            <a:r>
              <a:rPr lang="en-US"/>
              <a:t> Version1 {</a:t>
            </a:r>
          </a:p>
          <a:p>
            <a:r>
              <a:rPr lang="en-US"/>
              <a:t>    init1</a:t>
            </a:r>
          </a:p>
          <a:p>
            <a:r>
              <a:rPr lang="en-US"/>
              <a:t>    Finished1</a:t>
            </a:r>
          </a:p>
          <a:p>
            <a:r>
              <a:rPr lang="en-US"/>
              <a:t>    NotAloneTogether1</a:t>
            </a:r>
          </a:p>
          <a:p>
            <a:r>
              <a:rPr lang="en-US"/>
              <a:t>    FerryFromSide1ToSide2</a:t>
            </a:r>
          </a:p>
          <a:p>
            <a:r>
              <a:rPr lang="en-US"/>
              <a:t>    FerryFromSide2ToSide1</a:t>
            </a:r>
          </a:p>
          <a:p>
            <a:r>
              <a:rPr lang="en-US"/>
              <a:t>    RemainOnSide2</a:t>
            </a:r>
          </a:p>
          <a:p>
            <a:r>
              <a:rPr lang="en-US"/>
              <a:t>}</a:t>
            </a:r>
          </a:p>
          <a:p>
            <a:endParaRPr lang="en-US"/>
          </a:p>
          <a:p>
            <a:r>
              <a:rPr lang="en-US" b="1"/>
              <a:t>pred</a:t>
            </a:r>
            <a:r>
              <a:rPr lang="en-US"/>
              <a:t> Version2 {</a:t>
            </a:r>
          </a:p>
          <a:p>
            <a:r>
              <a:rPr lang="en-US"/>
              <a:t>    init2</a:t>
            </a:r>
          </a:p>
          <a:p>
            <a:r>
              <a:rPr lang="en-US"/>
              <a:t>    Finished2</a:t>
            </a:r>
          </a:p>
          <a:p>
            <a:r>
              <a:rPr lang="en-US"/>
              <a:t>    NotAloneTogether2</a:t>
            </a:r>
          </a:p>
          <a:p>
            <a:r>
              <a:rPr lang="en-US"/>
              <a:t>    FerryRides</a:t>
            </a:r>
          </a:p>
          <a:p>
            <a:r>
              <a:rPr lang="en-US"/>
              <a:t>}</a:t>
            </a:r>
          </a:p>
          <a:p>
            <a:endParaRPr lang="en-US"/>
          </a:p>
          <a:p>
            <a:r>
              <a:rPr lang="en-US" b="1"/>
              <a:t>assert</a:t>
            </a:r>
            <a:r>
              <a:rPr lang="en-US"/>
              <a:t> Equivalent {</a:t>
            </a:r>
          </a:p>
          <a:p>
            <a:r>
              <a:rPr lang="en-US"/>
              <a:t>    Version1 </a:t>
            </a:r>
            <a:r>
              <a:rPr lang="en-US" b="1"/>
              <a:t>iff</a:t>
            </a:r>
            <a:r>
              <a:rPr lang="en-US"/>
              <a:t> Version2</a:t>
            </a:r>
          </a:p>
          <a:p>
            <a:r>
              <a:rPr lang="en-US"/>
              <a:t>}</a:t>
            </a:r>
          </a:p>
          <a:p>
            <a:r>
              <a:rPr lang="en-US" b="1"/>
              <a:t>check</a:t>
            </a:r>
            <a:r>
              <a:rPr lang="en-US"/>
              <a:t> Equivalent</a:t>
            </a:r>
          </a:p>
        </p:txBody>
      </p:sp>
      <p:sp>
        <p:nvSpPr>
          <p:cNvPr id="3" name="TextBox 2">
            <a:extLst>
              <a:ext uri="{FF2B5EF4-FFF2-40B4-BE49-F238E27FC236}">
                <a16:creationId xmlns:a16="http://schemas.microsoft.com/office/drawing/2014/main" id="{A366E0EE-3C87-4B36-A02B-32A7F345F092}"/>
              </a:ext>
            </a:extLst>
          </p:cNvPr>
          <p:cNvSpPr txBox="1"/>
          <p:nvPr/>
        </p:nvSpPr>
        <p:spPr>
          <a:xfrm>
            <a:off x="4408516" y="0"/>
            <a:ext cx="769891" cy="461665"/>
          </a:xfrm>
          <a:prstGeom prst="rect">
            <a:avLst/>
          </a:prstGeom>
          <a:noFill/>
        </p:spPr>
        <p:txBody>
          <a:bodyPr wrap="none" rtlCol="0">
            <a:spAutoFit/>
          </a:bodyPr>
          <a:lstStyle/>
          <a:p>
            <a:r>
              <a:rPr lang="en-US" sz="2400" b="1"/>
              <a:t>New</a:t>
            </a:r>
          </a:p>
        </p:txBody>
      </p:sp>
      <p:cxnSp>
        <p:nvCxnSpPr>
          <p:cNvPr id="5" name="Straight Arrow Connector 4">
            <a:extLst>
              <a:ext uri="{FF2B5EF4-FFF2-40B4-BE49-F238E27FC236}">
                <a16:creationId xmlns:a16="http://schemas.microsoft.com/office/drawing/2014/main" id="{C2254AF6-E390-429F-9B3E-6FA05F3AA4CC}"/>
              </a:ext>
            </a:extLst>
          </p:cNvPr>
          <p:cNvCxnSpPr/>
          <p:nvPr/>
        </p:nvCxnSpPr>
        <p:spPr>
          <a:xfrm>
            <a:off x="5178407" y="5818909"/>
            <a:ext cx="20702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C0CEB34-F20A-412A-9D74-753685CAA444}"/>
              </a:ext>
            </a:extLst>
          </p:cNvPr>
          <p:cNvSpPr txBox="1"/>
          <p:nvPr/>
        </p:nvSpPr>
        <p:spPr>
          <a:xfrm>
            <a:off x="7248698" y="5552902"/>
            <a:ext cx="4144211" cy="830997"/>
          </a:xfrm>
          <a:prstGeom prst="rect">
            <a:avLst/>
          </a:prstGeom>
          <a:noFill/>
        </p:spPr>
        <p:txBody>
          <a:bodyPr wrap="none" rtlCol="0">
            <a:spAutoFit/>
          </a:bodyPr>
          <a:lstStyle/>
          <a:p>
            <a:r>
              <a:rPr lang="en-US" sz="2400"/>
              <a:t>No counterexample found.</a:t>
            </a:r>
          </a:p>
          <a:p>
            <a:r>
              <a:rPr lang="en-US" sz="2400"/>
              <a:t>The two models are equivalent!</a:t>
            </a:r>
          </a:p>
        </p:txBody>
      </p:sp>
    </p:spTree>
    <p:extLst>
      <p:ext uri="{BB962C8B-B14F-4D97-AF65-F5344CB8AC3E}">
        <p14:creationId xmlns:p14="http://schemas.microsoft.com/office/powerpoint/2010/main" val="3693080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5C8A7-419B-4A6B-A54E-FEF79418F0E0}"/>
              </a:ext>
            </a:extLst>
          </p:cNvPr>
          <p:cNvSpPr>
            <a:spLocks noGrp="1"/>
          </p:cNvSpPr>
          <p:nvPr>
            <p:ph type="title"/>
          </p:nvPr>
        </p:nvSpPr>
        <p:spPr/>
        <p:txBody>
          <a:bodyPr/>
          <a:lstStyle/>
          <a:p>
            <a:r>
              <a:rPr lang="en-US"/>
              <a:t>Here’s how to express the set of snapshots:</a:t>
            </a:r>
          </a:p>
        </p:txBody>
      </p:sp>
      <p:sp>
        <p:nvSpPr>
          <p:cNvPr id="4" name="Rectangle 3">
            <a:extLst>
              <a:ext uri="{FF2B5EF4-FFF2-40B4-BE49-F238E27FC236}">
                <a16:creationId xmlns:a16="http://schemas.microsoft.com/office/drawing/2014/main" id="{B8834E41-91DB-4840-AF13-439D0ADF6681}"/>
              </a:ext>
            </a:extLst>
          </p:cNvPr>
          <p:cNvSpPr/>
          <p:nvPr/>
        </p:nvSpPr>
        <p:spPr>
          <a:xfrm>
            <a:off x="1069571" y="1690688"/>
            <a:ext cx="2671156" cy="1569660"/>
          </a:xfrm>
          <a:prstGeom prst="rect">
            <a:avLst/>
          </a:prstGeom>
        </p:spPr>
        <p:txBody>
          <a:bodyPr wrap="square">
            <a:spAutoFit/>
          </a:bodyPr>
          <a:lstStyle/>
          <a:p>
            <a:r>
              <a:rPr lang="en-US" sz="2400" b="1">
                <a:latin typeface="Calibri" panose="020F0502020204030204" pitchFamily="34" charset="0"/>
                <a:ea typeface="Calibri" panose="020F0502020204030204" pitchFamily="34" charset="0"/>
                <a:cs typeface="Times New Roman" panose="02020603050405020304" pitchFamily="18" charset="0"/>
              </a:rPr>
              <a:t>sig</a:t>
            </a:r>
            <a:r>
              <a:rPr lang="en-US" sz="2400">
                <a:latin typeface="Calibri" panose="020F0502020204030204" pitchFamily="34" charset="0"/>
                <a:ea typeface="Calibri" panose="020F0502020204030204" pitchFamily="34" charset="0"/>
                <a:cs typeface="Times New Roman" panose="02020603050405020304" pitchFamily="18" charset="0"/>
              </a:rPr>
              <a:t> River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side1: </a:t>
            </a:r>
            <a:r>
              <a:rPr lang="en-US" sz="2400" b="1">
                <a:latin typeface="Calibri" panose="020F0502020204030204" pitchFamily="34" charset="0"/>
                <a:ea typeface="Calibri" panose="020F0502020204030204" pitchFamily="34" charset="0"/>
                <a:cs typeface="Times New Roman" panose="02020603050405020304" pitchFamily="18" charset="0"/>
              </a:rPr>
              <a:t>set</a:t>
            </a:r>
            <a:r>
              <a:rPr lang="en-US" sz="2400">
                <a:latin typeface="Calibri" panose="020F0502020204030204" pitchFamily="34" charset="0"/>
                <a:ea typeface="Calibri" panose="020F0502020204030204" pitchFamily="34" charset="0"/>
                <a:cs typeface="Times New Roman" panose="02020603050405020304" pitchFamily="18" charset="0"/>
              </a:rPr>
              <a:t> Item,</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side2: </a:t>
            </a:r>
            <a:r>
              <a:rPr lang="en-US" sz="2400" b="1">
                <a:latin typeface="Calibri" panose="020F0502020204030204" pitchFamily="34" charset="0"/>
                <a:ea typeface="Calibri" panose="020F0502020204030204" pitchFamily="34" charset="0"/>
                <a:cs typeface="Times New Roman" panose="02020603050405020304" pitchFamily="18" charset="0"/>
              </a:rPr>
              <a:t>set</a:t>
            </a:r>
            <a:r>
              <a:rPr lang="en-US" sz="2400">
                <a:latin typeface="Calibri" panose="020F0502020204030204" pitchFamily="34" charset="0"/>
                <a:ea typeface="Calibri" panose="020F0502020204030204" pitchFamily="34" charset="0"/>
                <a:cs typeface="Times New Roman" panose="02020603050405020304" pitchFamily="18" charset="0"/>
              </a:rPr>
              <a:t> Item</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a:t>
            </a:r>
            <a:endParaRPr lang="en-US" sz="2400"/>
          </a:p>
        </p:txBody>
      </p:sp>
      <p:sp>
        <p:nvSpPr>
          <p:cNvPr id="5" name="Rectangle 4">
            <a:extLst>
              <a:ext uri="{FF2B5EF4-FFF2-40B4-BE49-F238E27FC236}">
                <a16:creationId xmlns:a16="http://schemas.microsoft.com/office/drawing/2014/main" id="{5EC1C00A-96B1-4654-8BC5-0B74EBBC1953}"/>
              </a:ext>
            </a:extLst>
          </p:cNvPr>
          <p:cNvSpPr/>
          <p:nvPr/>
        </p:nvSpPr>
        <p:spPr>
          <a:xfrm>
            <a:off x="1046709" y="3570248"/>
            <a:ext cx="10075719" cy="830997"/>
          </a:xfrm>
          <a:prstGeom prst="rect">
            <a:avLst/>
          </a:prstGeom>
        </p:spPr>
        <p:txBody>
          <a:bodyPr wrap="square">
            <a:spAutoFit/>
          </a:bodyPr>
          <a:lstStyle/>
          <a:p>
            <a:r>
              <a:rPr lang="en-US" sz="2400" b="1">
                <a:latin typeface="Calibri" panose="020F0502020204030204" pitchFamily="34" charset="0"/>
                <a:ea typeface="Calibri" panose="020F0502020204030204" pitchFamily="34" charset="0"/>
                <a:cs typeface="Times New Roman" panose="02020603050405020304" pitchFamily="18" charset="0"/>
              </a:rPr>
              <a:t>sig</a:t>
            </a:r>
            <a:r>
              <a:rPr lang="en-US" sz="2400">
                <a:latin typeface="Calibri" panose="020F0502020204030204" pitchFamily="34" charset="0"/>
                <a:ea typeface="Calibri" panose="020F0502020204030204" pitchFamily="34" charset="0"/>
                <a:cs typeface="Times New Roman" panose="02020603050405020304" pitchFamily="18" charset="0"/>
              </a:rPr>
              <a:t> is a reserved word. It stands for signature. A </a:t>
            </a:r>
            <a:r>
              <a:rPr lang="en-US" sz="2400" i="1">
                <a:latin typeface="Calibri" panose="020F0502020204030204" pitchFamily="34" charset="0"/>
                <a:ea typeface="Calibri" panose="020F0502020204030204" pitchFamily="34" charset="0"/>
                <a:cs typeface="Times New Roman" panose="02020603050405020304" pitchFamily="18" charset="0"/>
              </a:rPr>
              <a:t>signature declaration</a:t>
            </a:r>
            <a:r>
              <a:rPr lang="en-US" sz="2400">
                <a:latin typeface="Calibri" panose="020F0502020204030204" pitchFamily="34" charset="0"/>
                <a:ea typeface="Calibri" panose="020F0502020204030204" pitchFamily="34" charset="0"/>
                <a:cs typeface="Times New Roman" panose="02020603050405020304" pitchFamily="18" charset="0"/>
              </a:rPr>
              <a:t> defines a set. In this case the signature defines a set of River snapshots. </a:t>
            </a:r>
            <a:endParaRPr lang="en-US" sz="2400"/>
          </a:p>
        </p:txBody>
      </p:sp>
    </p:spTree>
    <p:extLst>
      <p:ext uri="{BB962C8B-B14F-4D97-AF65-F5344CB8AC3E}">
        <p14:creationId xmlns:p14="http://schemas.microsoft.com/office/powerpoint/2010/main" val="1797294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9540</TotalTime>
  <Words>7006</Words>
  <Application>Microsoft Office PowerPoint</Application>
  <PresentationFormat>Widescreen</PresentationFormat>
  <Paragraphs>1110</Paragraphs>
  <Slides>87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Arial</vt:lpstr>
      <vt:lpstr>Calibri</vt:lpstr>
      <vt:lpstr>Calibri Light</vt:lpstr>
      <vt:lpstr>Courier New</vt:lpstr>
      <vt:lpstr>Lato</vt:lpstr>
      <vt:lpstr>Times New Roman</vt:lpstr>
      <vt:lpstr>Office Theme</vt:lpstr>
      <vt:lpstr>Use Alloy to model and find a solution to the Farmer, Goat, Cabbage, and Wolf problem</vt:lpstr>
      <vt:lpstr>Use Alloy to model a “system”</vt:lpstr>
      <vt:lpstr>Problem statement</vt:lpstr>
      <vt:lpstr>Here’s how we will proceed</vt:lpstr>
      <vt:lpstr>List the constraints</vt:lpstr>
      <vt:lpstr>Alloy found two solutions. Here is one of them:</vt:lpstr>
      <vt:lpstr>Solution (cont.)</vt:lpstr>
      <vt:lpstr>Model the system</vt:lpstr>
      <vt:lpstr>Here’s how to express the set of snapshots:</vt:lpstr>
      <vt:lpstr>PowerPoint Presentation</vt:lpstr>
      <vt:lpstr>Set of snapshots (cont.)</vt:lpstr>
      <vt:lpstr>PowerPoint Presentation</vt:lpstr>
      <vt:lpstr>Order the River objects</vt:lpstr>
      <vt:lpstr>Classification hierarchy</vt:lpstr>
      <vt:lpstr>Here’s how to express the hierarchy in Alloy:</vt:lpstr>
      <vt:lpstr>Equivalent</vt:lpstr>
      <vt:lpstr>The initial River object</vt:lpstr>
      <vt:lpstr>+ means union</vt:lpstr>
      <vt:lpstr>Sets are the foundation of Alloy</vt:lpstr>
      <vt:lpstr>A River object must have all items on side2</vt:lpstr>
      <vt:lpstr>Cont.</vt:lpstr>
      <vt:lpstr>Equivalent</vt:lpstr>
      <vt:lpstr>Every River object has these constraints</vt:lpstr>
      <vt:lpstr>The constraints are expressed in a fact:</vt:lpstr>
      <vt:lpstr>PowerPoint Presentation</vt:lpstr>
      <vt:lpstr>Case 1: Farmer moves an item to side 2</vt:lpstr>
      <vt:lpstr>PowerPoint Presentation</vt:lpstr>
      <vt:lpstr>Implication (if-then)</vt:lpstr>
      <vt:lpstr>Set subtraction</vt:lpstr>
      <vt:lpstr>Case 2: Farmer might move an item to side 1</vt:lpstr>
      <vt:lpstr>PowerPoint Presentation</vt:lpstr>
      <vt:lpstr>Constraint: Once all items are moved to side 2, the River objects do not change</vt:lpstr>
      <vt:lpstr>Use the run command to generate instances</vt:lpstr>
      <vt:lpstr>PowerPoint Presentation</vt:lpstr>
      <vt:lpstr>PowerPoint Presentation</vt:lpstr>
      <vt:lpstr>PowerPoint Presentation</vt:lpstr>
      <vt:lpstr>Earlier I said this:</vt:lpstr>
      <vt:lpstr>Everything is a set</vt:lpstr>
      <vt:lpstr>PowerPoint Presentation</vt:lpstr>
      <vt:lpstr>PowerPoint Presentation</vt:lpstr>
      <vt:lpstr>Alternate depiction of the sets</vt:lpstr>
      <vt:lpstr>Result of making River “ordered”</vt:lpstr>
      <vt:lpstr>Join two sets (“.” is the join operator)</vt:lpstr>
      <vt:lpstr>PowerPoint Presentation</vt:lpstr>
      <vt:lpstr>Two join operations</vt:lpstr>
      <vt:lpstr>PowerPoint Presentation</vt:lpstr>
      <vt:lpstr>When to model?</vt:lpstr>
      <vt:lpstr>Alloy is a declarative language</vt:lpstr>
      <vt:lpstr>Alloy is declarative (cont.)</vt:lpstr>
      <vt:lpstr>Highly declarative description of the farmer, goat, cabbage, wolf problem</vt:lpstr>
      <vt:lpstr>Version #2 (time-based model)</vt:lpstr>
      <vt:lpstr>This is one way to model the problem</vt:lpstr>
      <vt:lpstr>Here’s another way to model the problem</vt:lpstr>
      <vt:lpstr>Arrow operator</vt:lpstr>
      <vt:lpstr>Arrow operator (cont.)</vt:lpstr>
      <vt:lpstr>Triples (Riveri, Itemi, Timei)</vt:lpstr>
      <vt:lpstr>PowerPoint Presentation</vt:lpstr>
      <vt:lpstr>PowerPoint Presentation</vt:lpstr>
      <vt:lpstr>PowerPoint Presentation</vt:lpstr>
      <vt:lpstr>A set of ordered Time atoms</vt:lpstr>
      <vt:lpstr>One River, enumerate the items</vt:lpstr>
      <vt:lpstr>Items on side1 and side2 at t=0</vt:lpstr>
      <vt:lpstr>Constrain the side1 and side2 triples</vt:lpstr>
      <vt:lpstr>PowerPoint Presentation</vt:lpstr>
      <vt:lpstr>Any instances that satisfy the model must, at some time, have all items on side2</vt:lpstr>
      <vt:lpstr>PowerPoint Presentation</vt:lpstr>
      <vt:lpstr>PowerPoint Presentation</vt:lpstr>
      <vt:lpstr>Which model is better?</vt:lpstr>
      <vt:lpstr>Which model is better? (cont.)</vt:lpstr>
      <vt:lpstr>Equivalent?</vt:lpstr>
      <vt:lpstr>This is what we will do:</vt:lpstr>
      <vt:lpstr>PowerPoint Presentation</vt:lpstr>
      <vt:lpstr>PowerPoint Presentation</vt:lpstr>
      <vt:lpstr>Don’t use “fact” to hold constraints</vt:lpstr>
      <vt:lpstr>For conditional constraints, use “pred”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Alloy to model and find a solution to the Goat, Cabbage, and Wolf problem</dc:title>
  <dc:creator>Costello, Roger L.</dc:creator>
  <cp:keywords>Alloy, SAT, model, modelling, software, systems, model software, model systems</cp:keywords>
  <cp:lastModifiedBy>Costello, Roger L.</cp:lastModifiedBy>
  <cp:revision>215</cp:revision>
  <dcterms:created xsi:type="dcterms:W3CDTF">2018-01-05T15:07:31Z</dcterms:created>
  <dcterms:modified xsi:type="dcterms:W3CDTF">2018-07-14T19:20:03Z</dcterms:modified>
</cp:coreProperties>
</file>