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F2FF-C963-4C22-82B7-88099902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478C2-CCB9-4374-9A50-8B8AF08B1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80D9-C872-470E-9FF2-B90D3BC7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5BA1-2587-4518-AD42-B0A738C8413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FF8B-6A7E-4994-B8FA-202389E4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3FB80-B4CD-4392-A7D1-F538EF89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04B5-03CF-4BE0-B6AA-78DD3AA32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327C-3837-4E67-8C58-822FA7D4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3D9FD-F63E-47F8-8303-8B0CFB5EF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DBD9-6D66-4181-A234-A2F15CE7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5BA1-2587-4518-AD42-B0A738C8413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7FC6-BB04-4538-9A98-4D84838E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C7581-34F7-4B73-9BD2-83B52363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04B5-03CF-4BE0-B6AA-78DD3AA32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0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DAACE-4609-4263-AD5E-4487B4F03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4CB32-235F-4FF6-BE58-509686329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1187-1E18-44C3-A923-4AE99B4D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5BA1-2587-4518-AD42-B0A738C8413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2758C-79EF-4D01-BADB-C3A7947A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0AD8-E941-4B83-94D6-200CFB2C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04B5-03CF-4BE0-B6AA-78DD3AA32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E054-A031-4FF7-A108-45E4D1E9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1CA1-F3D8-460C-AA70-882E67AE5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BF852-248D-4609-9495-012F5909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5BA1-2587-4518-AD42-B0A738C8413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C7AB-A28B-4891-8B64-4BCD125F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7F85A-D3F2-4059-A4A6-F8BADB16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04B5-03CF-4BE0-B6AA-78DD3AA32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2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47E0-5573-452B-ABEE-F1EB8DD5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D5F4B-657C-4BAC-9410-33E5E8B08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4274F-23C4-4E61-9F09-F59072B9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5BA1-2587-4518-AD42-B0A738C8413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2B52-A313-4822-944F-A941735E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15084-A8CE-4623-A9A0-3DC8E7D7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04B5-03CF-4BE0-B6AA-78DD3AA32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9A6A-32A5-434B-AE54-280A34ED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BECA2-33E7-4C80-AF8F-8D0EE1C1A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90653-C321-419B-93AF-14B6824BB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A3E69-1849-4846-BFBA-9701105E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5BA1-2587-4518-AD42-B0A738C8413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5696-0A48-4D30-96D9-D73D9D82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FE7F6-B994-4807-9682-C20DB2DC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04B5-03CF-4BE0-B6AA-78DD3AA32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EE5B-C4A7-4749-838D-40A33EE7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6F3D-5E76-4EF4-9E9A-5D704483F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E6B0E-8F8D-402E-8493-857B8CF6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F9867-6DDC-44DA-A37D-B77723762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CA704-7F6F-4B32-AE00-AB7DBE7F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AF62B-E759-4E7E-81D5-DEC73986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5BA1-2587-4518-AD42-B0A738C8413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84E7F-C72B-4720-817D-F8E545CE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6F674-F21C-4070-B7E8-937E9287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04B5-03CF-4BE0-B6AA-78DD3AA32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D100-A8D1-4C4F-9E5F-1E142DC2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A6309-00E2-4F32-9408-6E57B0C2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5BA1-2587-4518-AD42-B0A738C8413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58631-A655-405C-A9E3-5ADE1C4A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4AF9E-E80F-4058-8678-48FD8426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04B5-03CF-4BE0-B6AA-78DD3AA32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8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F8784-2121-467E-AF63-D2005158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5BA1-2587-4518-AD42-B0A738C8413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78D6E-F544-403E-BD00-09AC59B4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7A9AB-A855-48D9-9721-43EAC857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04B5-03CF-4BE0-B6AA-78DD3AA32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C474-CCD4-41B0-B23C-2D10B79B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6E5D-A1E5-4133-AFEB-81096CFAC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79626-8AC2-4E80-A25D-0D6F6F5E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C39FE-9A13-483E-B01E-D7893256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5BA1-2587-4518-AD42-B0A738C8413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A0C8F-F0DA-453A-9BB7-E2BC6F46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02C85-779A-4A1E-BE73-86CD96A2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04B5-03CF-4BE0-B6AA-78DD3AA32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7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459D-6191-4B58-BB66-672DEFFC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49111-AB06-4FDE-8EB3-7CBC1F992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D510F-9E1C-4EA3-B358-604B7506C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5C681-E774-4EF4-87C8-B8891A4D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5BA1-2587-4518-AD42-B0A738C8413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8EE37-1CDD-4BD5-9311-CA3CFE1B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AB4B4-81CA-444E-9ADA-C2530D2B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04B5-03CF-4BE0-B6AA-78DD3AA32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6D978-6E68-4CB5-8DC7-BDAB6A54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61E91-9EAC-4F5A-8E88-A6140FD3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B8CFF-A533-4879-A1D8-E19FE77DB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5BA1-2587-4518-AD42-B0A738C8413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1FDFA-7AAF-4B42-80E1-0E1EDAD1D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3A95-337C-46E8-A8AB-B6C280609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04B5-03CF-4BE0-B6AA-78DD3AA32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7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C01C-FFAA-4760-8C14-083487046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Using Alloy to Solve the Einstein Puzzle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9F6081-8707-4A21-ACC1-5AC38DC4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8443" y="5730096"/>
            <a:ext cx="2599113" cy="936711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Roger L. Costello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May 7, 2018</a:t>
            </a:r>
          </a:p>
        </p:txBody>
      </p:sp>
    </p:spTree>
    <p:extLst>
      <p:ext uri="{BB962C8B-B14F-4D97-AF65-F5344CB8AC3E}">
        <p14:creationId xmlns:p14="http://schemas.microsoft.com/office/powerpoint/2010/main" val="137106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1077-0931-4FC1-AED4-B842C9A4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Each resident has a different nationality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07DC-A3BB-46AF-B279-27B78062F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5066"/>
          </a:xfrm>
        </p:spPr>
        <p:txBody>
          <a:bodyPr/>
          <a:lstStyle/>
          <a:p>
            <a:r>
              <a:rPr lang="en-US"/>
              <a:t>Create the set of nationalities: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284072-B300-4B53-905E-6626DF79CD7A}"/>
              </a:ext>
            </a:extLst>
          </p:cNvPr>
          <p:cNvSpPr/>
          <p:nvPr/>
        </p:nvSpPr>
        <p:spPr>
          <a:xfrm>
            <a:off x="1358757" y="2566562"/>
            <a:ext cx="8553495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/>
              <a:t>enum</a:t>
            </a:r>
            <a:r>
              <a:rPr lang="en-US" sz="2400"/>
              <a:t> Nationality { Englishman, Swede, Dane, German, Norwegian }</a:t>
            </a:r>
          </a:p>
        </p:txBody>
      </p:sp>
    </p:spTree>
    <p:extLst>
      <p:ext uri="{BB962C8B-B14F-4D97-AF65-F5344CB8AC3E}">
        <p14:creationId xmlns:p14="http://schemas.microsoft.com/office/powerpoint/2010/main" val="85293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B30F-D88C-4769-B5BA-B7FCCC88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Each resident has a different favorite drink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8DBA-93A0-4643-B1D1-7B8F1223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8193"/>
          </a:xfrm>
        </p:spPr>
        <p:txBody>
          <a:bodyPr/>
          <a:lstStyle/>
          <a:p>
            <a:r>
              <a:rPr lang="en-US"/>
              <a:t>Create the set of drinks: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834F0-335C-4A76-AB51-C846E32CF504}"/>
              </a:ext>
            </a:extLst>
          </p:cNvPr>
          <p:cNvSpPr/>
          <p:nvPr/>
        </p:nvSpPr>
        <p:spPr>
          <a:xfrm>
            <a:off x="1525012" y="2514752"/>
            <a:ext cx="5614166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/>
              <a:t>enum</a:t>
            </a:r>
            <a:r>
              <a:rPr lang="en-US" sz="2400"/>
              <a:t> Drink { tea, coffee, milk, beer, water }</a:t>
            </a:r>
          </a:p>
        </p:txBody>
      </p:sp>
    </p:spTree>
    <p:extLst>
      <p:ext uri="{BB962C8B-B14F-4D97-AF65-F5344CB8AC3E}">
        <p14:creationId xmlns:p14="http://schemas.microsoft.com/office/powerpoint/2010/main" val="229146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B370-0F57-490C-A0D8-949A2D7E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Each resident has a different brand of cigarettes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18F6-9BA9-4500-A2EF-43FF01E8F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317"/>
          </a:xfrm>
        </p:spPr>
        <p:txBody>
          <a:bodyPr/>
          <a:lstStyle/>
          <a:p>
            <a:r>
              <a:rPr lang="en-US"/>
              <a:t>Create the set of cigarette brands: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B1A47-C6D0-4788-A58C-4C261F733DDF}"/>
              </a:ext>
            </a:extLst>
          </p:cNvPr>
          <p:cNvSpPr/>
          <p:nvPr/>
        </p:nvSpPr>
        <p:spPr>
          <a:xfrm>
            <a:off x="1352203" y="2578879"/>
            <a:ext cx="8458469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/>
              <a:t>enum</a:t>
            </a:r>
            <a:r>
              <a:rPr lang="en-US" sz="2400"/>
              <a:t> Cigarette { Pall_Mall, Dunhills, Blend, Blue_Masters, Prince }</a:t>
            </a:r>
          </a:p>
        </p:txBody>
      </p:sp>
    </p:spTree>
    <p:extLst>
      <p:ext uri="{BB962C8B-B14F-4D97-AF65-F5344CB8AC3E}">
        <p14:creationId xmlns:p14="http://schemas.microsoft.com/office/powerpoint/2010/main" val="201699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9CBA-6096-46A5-B1D9-9F5DC7ED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Each resident has a different 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EB20-A243-4068-A1AD-36928BD8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8193"/>
          </a:xfrm>
        </p:spPr>
        <p:txBody>
          <a:bodyPr/>
          <a:lstStyle/>
          <a:p>
            <a:r>
              <a:rPr lang="en-US"/>
              <a:t>Create the set of pets: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D3DFA0-E42D-4734-90E5-03E3106FC3BB}"/>
              </a:ext>
            </a:extLst>
          </p:cNvPr>
          <p:cNvSpPr/>
          <p:nvPr/>
        </p:nvSpPr>
        <p:spPr>
          <a:xfrm>
            <a:off x="1385454" y="2628755"/>
            <a:ext cx="4870179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/>
              <a:t>enum</a:t>
            </a:r>
            <a:r>
              <a:rPr lang="en-US" sz="2400"/>
              <a:t> Pet { dog, bird, horse, cat, fish }</a:t>
            </a:r>
          </a:p>
        </p:txBody>
      </p:sp>
    </p:spTree>
    <p:extLst>
      <p:ext uri="{BB962C8B-B14F-4D97-AF65-F5344CB8AC3E}">
        <p14:creationId xmlns:p14="http://schemas.microsoft.com/office/powerpoint/2010/main" val="247419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FB44-2573-4C36-A958-ECDDED8D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There are five houses, each of a different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CBCB-65C1-4C66-97DC-545B8F9B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70556"/>
            <a:ext cx="10649989" cy="2513371"/>
          </a:xfrm>
        </p:spPr>
        <p:txBody>
          <a:bodyPr>
            <a:normAutofit/>
          </a:bodyPr>
          <a:lstStyle/>
          <a:p>
            <a:r>
              <a:rPr lang="en-US"/>
              <a:t>The keyword </a:t>
            </a:r>
            <a:r>
              <a:rPr lang="en-US" b="1"/>
              <a:t>disj</a:t>
            </a:r>
            <a:r>
              <a:rPr lang="en-US"/>
              <a:t> (disjoint) means that h1, h2, …, h5 denote different houses. One house has the color red, another has the color green, etc. </a:t>
            </a:r>
          </a:p>
          <a:p>
            <a:r>
              <a:rPr lang="en-US"/>
              <a:t>Note: this does </a:t>
            </a:r>
            <a:r>
              <a:rPr lang="en-US" i="1"/>
              <a:t>not</a:t>
            </a:r>
            <a:r>
              <a:rPr lang="en-US"/>
              <a:t> say that the first house has color red, the second house has color green, etc. It just says that </a:t>
            </a:r>
            <a:r>
              <a:rPr lang="en-US" i="1"/>
              <a:t>some</a:t>
            </a:r>
            <a:r>
              <a:rPr lang="en-US"/>
              <a:t> house has color red, </a:t>
            </a:r>
            <a:r>
              <a:rPr lang="en-US" i="1"/>
              <a:t>some</a:t>
            </a:r>
            <a:r>
              <a:rPr lang="en-US"/>
              <a:t> house has color green,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D30E8E-996A-459D-8026-5DA098AFB854}"/>
              </a:ext>
            </a:extLst>
          </p:cNvPr>
          <p:cNvSpPr/>
          <p:nvPr/>
        </p:nvSpPr>
        <p:spPr>
          <a:xfrm>
            <a:off x="1418705" y="1861126"/>
            <a:ext cx="7592291" cy="1938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</a:rPr>
              <a:t>some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</a:rPr>
              <a:t>disj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h1, h2, h3, h4, h5: House |  h1.color = red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			               	  h2.color = green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			               	  h3.color = yellow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			               	  h4.color = blue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			               	  h5.color = white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6092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8B58-8C46-417C-BD2D-9AE1ED82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resident in each house is of a different nationality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05C8-DB1A-49B1-A845-6F790A9A2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79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There is no occurrence of two different houses h and h’, where the nationality of the resident in h is the same as the nationality of the resident in h’: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E37410-C908-4D48-B499-5B0707B44271}"/>
              </a:ext>
            </a:extLst>
          </p:cNvPr>
          <p:cNvSpPr/>
          <p:nvPr/>
        </p:nvSpPr>
        <p:spPr>
          <a:xfrm>
            <a:off x="1580622" y="3543592"/>
            <a:ext cx="6287940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</a:rPr>
              <a:t>no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</a:rPr>
              <a:t>disj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h,h': House | h.nationality = h'.nationality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80850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805337-277C-4DBC-818F-3DA62B04C264}"/>
              </a:ext>
            </a:extLst>
          </p:cNvPr>
          <p:cNvSpPr/>
          <p:nvPr/>
        </p:nvSpPr>
        <p:spPr>
          <a:xfrm>
            <a:off x="2100349" y="799644"/>
            <a:ext cx="7808422" cy="4868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The Englishman lives in the red house. That is, there is some house h such that the nationality of h’s resident is Englishman and the color of h is red.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h: House | (h.nationality = Englishman)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(h.color = red)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The Swede keeps dogs.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h: House | (h.nationality = Swede)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(h.pet = dog)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The Dane drinks tea.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h: House | (h.nationality = Dane)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(h.drink = tea)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The green house is just to the left of the white one. That is, there are two houses h and h’ such that h is green, h’ is white, and h occurs before h’ (recall the houses are ordered).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disj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h, h': House | (h.color = green)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(h'.color = white)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(h'.prev = h)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The owner of the green house drinks coffee.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h: House | (h.color = green)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(h.drink = coffee)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4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805337-277C-4DBC-818F-3DA62B04C264}"/>
              </a:ext>
            </a:extLst>
          </p:cNvPr>
          <p:cNvSpPr/>
          <p:nvPr/>
        </p:nvSpPr>
        <p:spPr>
          <a:xfrm>
            <a:off x="1385455" y="949273"/>
            <a:ext cx="9204960" cy="48490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The Pall Mall smoker keeps birds.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h: House | (h.cigarette = Pall_Mall)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(h.pet = bird)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The owner of the yellow house smokes Dunhills.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h: House | (h.color = yellow)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(h.cigarette = Dunhills)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  The man in the center house drinks milk. For a house to be in the “center” there must be some house two houses to the left and two houses to the right, i.e., prev.prev and next.next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h: House | (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h.prev.prev)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h.next.next)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(h.drink = milk)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 The Norwegian lives in the first house.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h: House | (h = first)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(h.nationality = Norwegian)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 The Blend smoker has a neighbor who keeps cats. There are two houses h and h’ such that the brand of cigarette preferred by the resident in h is Blend, and the resident in h’ has a cat and h’ is either one house to the left or one house to the right.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</a:rPr>
              <a:t>disj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 h, h': House | (h.cigarette = Blend)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 (h'.pet = cat)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  ((h.prev = h')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 (h.next = h'))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7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805337-277C-4DBC-818F-3DA62B04C264}"/>
              </a:ext>
            </a:extLst>
          </p:cNvPr>
          <p:cNvSpPr/>
          <p:nvPr/>
        </p:nvSpPr>
        <p:spPr>
          <a:xfrm>
            <a:off x="1285701" y="1281782"/>
            <a:ext cx="9653847" cy="42562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11. The man who smokes Blue Masters drinks beer.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h: House | (h.cigarette = Blue_Masters)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(h.drink = beer)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12. The man who keeps horses lives next to the Dunhill smoker.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disj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h, h': House | (h.pet = horse)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(h'.cigarette = Dunhills)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((h.next = h')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(h.prev = h'))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13. The German smokes Prince.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h: House | (h.nationality = German)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(h.cigarette = Prince)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14. The Norwegian lives next to the blue house. From constraint #9 we know that the Norwegian lives in the first house. So, the blue house must be to the right of the Norwegian house.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disj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h, h': House | (h.nationality = Norwegian)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(h'.color= blue)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(h.next = h')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15. The Blend smoker has a neighbor who drinks water.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</a:rPr>
              <a:t>some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</a:rPr>
              <a:t>disj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 h, h': House | (h.cigarette = Blend)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 (h'.drink = water)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 ((h.next = h')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 (h.prev = h'))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67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045B4F-F87A-4576-8EEE-9E6C383567D2}"/>
              </a:ext>
            </a:extLst>
          </p:cNvPr>
          <p:cNvSpPr/>
          <p:nvPr/>
        </p:nvSpPr>
        <p:spPr>
          <a:xfrm>
            <a:off x="2981499" y="67818"/>
            <a:ext cx="6096000" cy="67403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800" b="1"/>
              <a:t>open</a:t>
            </a:r>
            <a:r>
              <a:rPr lang="en-US" sz="800"/>
              <a:t> util/ordering[House]</a:t>
            </a:r>
          </a:p>
          <a:p>
            <a:endParaRPr lang="en-US" sz="800"/>
          </a:p>
          <a:p>
            <a:r>
              <a:rPr lang="en-US" sz="800" b="1"/>
              <a:t>sig</a:t>
            </a:r>
            <a:r>
              <a:rPr lang="en-US" sz="800"/>
              <a:t> House {</a:t>
            </a:r>
          </a:p>
          <a:p>
            <a:r>
              <a:rPr lang="en-US" sz="800"/>
              <a:t>    color: Color,</a:t>
            </a:r>
          </a:p>
          <a:p>
            <a:r>
              <a:rPr lang="en-US" sz="800"/>
              <a:t>    nationality: Nationality,</a:t>
            </a:r>
          </a:p>
          <a:p>
            <a:r>
              <a:rPr lang="en-US" sz="800"/>
              <a:t>    drink: Drink,</a:t>
            </a:r>
          </a:p>
          <a:p>
            <a:r>
              <a:rPr lang="en-US" sz="800"/>
              <a:t>    cigarette: Cigarette,</a:t>
            </a:r>
          </a:p>
          <a:p>
            <a:r>
              <a:rPr lang="en-US" sz="800"/>
              <a:t>    pet: Pet</a:t>
            </a:r>
          </a:p>
          <a:p>
            <a:r>
              <a:rPr lang="en-US" sz="800"/>
              <a:t>}</a:t>
            </a:r>
          </a:p>
          <a:p>
            <a:endParaRPr lang="en-US" sz="800"/>
          </a:p>
          <a:p>
            <a:r>
              <a:rPr lang="en-US" sz="800" b="1"/>
              <a:t>enum</a:t>
            </a:r>
            <a:r>
              <a:rPr lang="en-US" sz="800"/>
              <a:t> Color { red, green, yellow, blue, white }</a:t>
            </a:r>
          </a:p>
          <a:p>
            <a:r>
              <a:rPr lang="en-US" sz="800" b="1"/>
              <a:t>enum</a:t>
            </a:r>
            <a:r>
              <a:rPr lang="en-US" sz="800"/>
              <a:t> Nationality { Englishman, Swede, Dane, German, Norwegian }</a:t>
            </a:r>
          </a:p>
          <a:p>
            <a:r>
              <a:rPr lang="en-US" sz="800" b="1"/>
              <a:t>enum</a:t>
            </a:r>
            <a:r>
              <a:rPr lang="en-US" sz="800"/>
              <a:t> Drink { tea, coffee, milk, beer, water }</a:t>
            </a:r>
          </a:p>
          <a:p>
            <a:r>
              <a:rPr lang="en-US" sz="800" b="1"/>
              <a:t>enum</a:t>
            </a:r>
            <a:r>
              <a:rPr lang="en-US" sz="800"/>
              <a:t> Cigarette { Pall_Mall, Dunhills, Blend, Blue_Masters, Prince }</a:t>
            </a:r>
          </a:p>
          <a:p>
            <a:r>
              <a:rPr lang="en-US" sz="800" b="1"/>
              <a:t>enum</a:t>
            </a:r>
            <a:r>
              <a:rPr lang="en-US" sz="800"/>
              <a:t> Pet { dog, bird, horse, cat, fish }</a:t>
            </a:r>
          </a:p>
          <a:p>
            <a:endParaRPr lang="en-US" sz="800"/>
          </a:p>
          <a:p>
            <a:r>
              <a:rPr lang="en-US" sz="800" b="1"/>
              <a:t>fact</a:t>
            </a:r>
            <a:r>
              <a:rPr lang="en-US" sz="800"/>
              <a:t> constraints {</a:t>
            </a:r>
          </a:p>
          <a:p>
            <a:r>
              <a:rPr lang="en-US" sz="800"/>
              <a:t>   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// There are five houses, each of a different color.</a:t>
            </a:r>
          </a:p>
          <a:p>
            <a:r>
              <a:rPr lang="en-US" sz="800"/>
              <a:t>    </a:t>
            </a:r>
            <a:r>
              <a:rPr lang="en-US" sz="800" b="1"/>
              <a:t>some</a:t>
            </a:r>
            <a:r>
              <a:rPr lang="en-US" sz="800"/>
              <a:t> </a:t>
            </a:r>
            <a:r>
              <a:rPr lang="en-US" sz="800" b="1"/>
              <a:t>disj</a:t>
            </a:r>
            <a:r>
              <a:rPr lang="en-US" sz="800"/>
              <a:t> h1, h2, h3, h4, h5: House | h1.color = red </a:t>
            </a:r>
            <a:r>
              <a:rPr lang="en-US" sz="800" b="1"/>
              <a:t>and</a:t>
            </a:r>
            <a:r>
              <a:rPr lang="en-US" sz="800"/>
              <a:t> h2.color = green </a:t>
            </a:r>
            <a:r>
              <a:rPr lang="en-US" sz="800" b="1"/>
              <a:t>and</a:t>
            </a:r>
            <a:r>
              <a:rPr lang="en-US" sz="800"/>
              <a:t> h3.color = yellow </a:t>
            </a:r>
            <a:r>
              <a:rPr lang="en-US" sz="800" b="1"/>
              <a:t>and</a:t>
            </a:r>
            <a:r>
              <a:rPr lang="en-US" sz="800"/>
              <a:t> h4.color = blue </a:t>
            </a:r>
            <a:r>
              <a:rPr lang="en-US" sz="800" b="1"/>
              <a:t>and</a:t>
            </a:r>
            <a:r>
              <a:rPr lang="en-US" sz="800"/>
              <a:t> h5.color = white</a:t>
            </a:r>
          </a:p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    // In each house lives a man of a different nationality.</a:t>
            </a:r>
          </a:p>
          <a:p>
            <a:r>
              <a:rPr lang="en-US" sz="800"/>
              <a:t>    </a:t>
            </a:r>
            <a:r>
              <a:rPr lang="en-US" sz="800" b="1"/>
              <a:t>no</a:t>
            </a:r>
            <a:r>
              <a:rPr lang="en-US" sz="800"/>
              <a:t> </a:t>
            </a:r>
            <a:r>
              <a:rPr lang="en-US" sz="800" b="1"/>
              <a:t>disj</a:t>
            </a:r>
            <a:r>
              <a:rPr lang="en-US" sz="800"/>
              <a:t> h,h': House | h.nationality = h'.nationality</a:t>
            </a:r>
          </a:p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    // 1. The Englishman lives in the red house.</a:t>
            </a:r>
          </a:p>
          <a:p>
            <a:r>
              <a:rPr lang="en-US" sz="800"/>
              <a:t>    </a:t>
            </a:r>
            <a:r>
              <a:rPr lang="en-US" sz="800" b="1"/>
              <a:t>some</a:t>
            </a:r>
            <a:r>
              <a:rPr lang="en-US" sz="800"/>
              <a:t> h: House | (h.nationality = Englishman) </a:t>
            </a:r>
            <a:r>
              <a:rPr lang="en-US" sz="800" b="1"/>
              <a:t>and</a:t>
            </a:r>
            <a:r>
              <a:rPr lang="en-US" sz="800"/>
              <a:t> (h.color = red)</a:t>
            </a:r>
          </a:p>
          <a:p>
            <a:r>
              <a:rPr lang="en-US" sz="800"/>
              <a:t>   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// 2. The Swede keeps dogs.</a:t>
            </a:r>
          </a:p>
          <a:p>
            <a:r>
              <a:rPr lang="en-US" sz="800"/>
              <a:t>    </a:t>
            </a:r>
            <a:r>
              <a:rPr lang="en-US" sz="800" b="1"/>
              <a:t>some</a:t>
            </a:r>
            <a:r>
              <a:rPr lang="en-US" sz="800"/>
              <a:t> h: House | (h.nationality = Swede) </a:t>
            </a:r>
            <a:r>
              <a:rPr lang="en-US" sz="800" b="1"/>
              <a:t>and</a:t>
            </a:r>
            <a:r>
              <a:rPr lang="en-US" sz="800"/>
              <a:t> (h.pet = dog)</a:t>
            </a:r>
          </a:p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    // 3. The Dane drinks tea.</a:t>
            </a:r>
          </a:p>
          <a:p>
            <a:r>
              <a:rPr lang="en-US" sz="800"/>
              <a:t>    </a:t>
            </a:r>
            <a:r>
              <a:rPr lang="en-US" sz="800" b="1"/>
              <a:t>some</a:t>
            </a:r>
            <a:r>
              <a:rPr lang="en-US" sz="800"/>
              <a:t> h: House | (h.nationality = Dane) </a:t>
            </a:r>
            <a:r>
              <a:rPr lang="en-US" sz="800" b="1"/>
              <a:t>and</a:t>
            </a:r>
            <a:r>
              <a:rPr lang="en-US" sz="800"/>
              <a:t> (h.drink = tea)</a:t>
            </a:r>
          </a:p>
          <a:p>
            <a:r>
              <a:rPr lang="en-US" sz="800"/>
              <a:t>   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// 4. The green house is just to the left of the white one.</a:t>
            </a:r>
          </a:p>
          <a:p>
            <a:r>
              <a:rPr lang="en-US" sz="800"/>
              <a:t>    </a:t>
            </a:r>
            <a:r>
              <a:rPr lang="en-US" sz="800" b="1"/>
              <a:t>some</a:t>
            </a:r>
            <a:r>
              <a:rPr lang="en-US" sz="800"/>
              <a:t> disj h, h': House | (h.color = green) </a:t>
            </a:r>
            <a:r>
              <a:rPr lang="en-US" sz="800" b="1"/>
              <a:t>and</a:t>
            </a:r>
            <a:r>
              <a:rPr lang="en-US" sz="800"/>
              <a:t> (h'.color = white) and (h'.prev = h)</a:t>
            </a:r>
          </a:p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    // 5. The owner of the green house drinks coffee.</a:t>
            </a:r>
          </a:p>
          <a:p>
            <a:r>
              <a:rPr lang="en-US" sz="800"/>
              <a:t>    </a:t>
            </a:r>
            <a:r>
              <a:rPr lang="en-US" sz="800" b="1"/>
              <a:t>some</a:t>
            </a:r>
            <a:r>
              <a:rPr lang="en-US" sz="800"/>
              <a:t> h: House | (h.color = green) </a:t>
            </a:r>
            <a:r>
              <a:rPr lang="en-US" sz="800" b="1"/>
              <a:t>and</a:t>
            </a:r>
            <a:r>
              <a:rPr lang="en-US" sz="800"/>
              <a:t> (h.drink = coffee)</a:t>
            </a:r>
          </a:p>
          <a:p>
            <a:r>
              <a:rPr lang="en-US" sz="800"/>
              <a:t>   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// 6. The Pall Mall smoker keeps birds.</a:t>
            </a:r>
          </a:p>
          <a:p>
            <a:r>
              <a:rPr lang="en-US" sz="800"/>
              <a:t>    </a:t>
            </a:r>
            <a:r>
              <a:rPr lang="en-US" sz="800" b="1"/>
              <a:t>some</a:t>
            </a:r>
            <a:r>
              <a:rPr lang="en-US" sz="800"/>
              <a:t> h: House | (h.cigarette = Pall_Mall) </a:t>
            </a:r>
            <a:r>
              <a:rPr lang="en-US" sz="800" b="1"/>
              <a:t>and</a:t>
            </a:r>
            <a:r>
              <a:rPr lang="en-US" sz="800"/>
              <a:t> (h.pet = bird)</a:t>
            </a:r>
          </a:p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    // 7. The owner of the yellow house smokes Dunhills.</a:t>
            </a:r>
          </a:p>
          <a:p>
            <a:r>
              <a:rPr lang="en-US" sz="800"/>
              <a:t>    </a:t>
            </a:r>
            <a:r>
              <a:rPr lang="en-US" sz="800" b="1"/>
              <a:t>some</a:t>
            </a:r>
            <a:r>
              <a:rPr lang="en-US" sz="800"/>
              <a:t> h: House | (h.color = yellow) </a:t>
            </a:r>
            <a:r>
              <a:rPr lang="en-US" sz="800" b="1"/>
              <a:t>and</a:t>
            </a:r>
            <a:r>
              <a:rPr lang="en-US" sz="800"/>
              <a:t> (h.cigarette = Dunhills)</a:t>
            </a:r>
          </a:p>
          <a:p>
            <a:r>
              <a:rPr lang="en-US" sz="800"/>
              <a:t>   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// 8.  The man in the center house drinks milk.</a:t>
            </a:r>
          </a:p>
          <a:p>
            <a:r>
              <a:rPr lang="en-US" sz="800"/>
              <a:t>    </a:t>
            </a:r>
            <a:r>
              <a:rPr lang="en-US" sz="800" b="1"/>
              <a:t>some</a:t>
            </a:r>
            <a:r>
              <a:rPr lang="en-US" sz="800"/>
              <a:t> h: House | (some h.prev.prev) </a:t>
            </a:r>
            <a:r>
              <a:rPr lang="en-US" sz="800" b="1"/>
              <a:t>and</a:t>
            </a:r>
            <a:r>
              <a:rPr lang="en-US" sz="800"/>
              <a:t> (some h.next.next) </a:t>
            </a:r>
            <a:r>
              <a:rPr lang="en-US" sz="800" b="1"/>
              <a:t>and</a:t>
            </a:r>
            <a:r>
              <a:rPr lang="en-US" sz="800"/>
              <a:t> (h.drink = milk)</a:t>
            </a:r>
          </a:p>
          <a:p>
            <a:r>
              <a:rPr lang="en-US" sz="800"/>
              <a:t>   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// 9. The Norwegian lives in the first house.</a:t>
            </a:r>
          </a:p>
          <a:p>
            <a:r>
              <a:rPr lang="en-US" sz="800"/>
              <a:t>    </a:t>
            </a:r>
            <a:r>
              <a:rPr lang="en-US" sz="800" b="1"/>
              <a:t>some</a:t>
            </a:r>
            <a:r>
              <a:rPr lang="en-US" sz="800"/>
              <a:t> h: House | (h = first) </a:t>
            </a:r>
            <a:r>
              <a:rPr lang="en-US" sz="800" b="1"/>
              <a:t>and</a:t>
            </a:r>
            <a:r>
              <a:rPr lang="en-US" sz="800"/>
              <a:t> (h.nationality = Norwegian)</a:t>
            </a:r>
          </a:p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    // 10. The Blend smoker has a neighbor who keeps cats.</a:t>
            </a:r>
          </a:p>
          <a:p>
            <a:r>
              <a:rPr lang="en-US" sz="800"/>
              <a:t>    </a:t>
            </a:r>
            <a:r>
              <a:rPr lang="en-US" sz="800" b="1"/>
              <a:t>some</a:t>
            </a:r>
            <a:r>
              <a:rPr lang="en-US" sz="800"/>
              <a:t> disj h,h': House | (h.cigarette = Blend) </a:t>
            </a:r>
            <a:r>
              <a:rPr lang="en-US" sz="800" b="1"/>
              <a:t>and</a:t>
            </a:r>
            <a:r>
              <a:rPr lang="en-US" sz="800"/>
              <a:t> (h'.pet = cat) </a:t>
            </a:r>
            <a:r>
              <a:rPr lang="en-US" sz="800" b="1"/>
              <a:t>and</a:t>
            </a:r>
            <a:r>
              <a:rPr lang="en-US" sz="800"/>
              <a:t>  ((h.prev = h') </a:t>
            </a:r>
            <a:r>
              <a:rPr lang="en-US" sz="800" b="1"/>
              <a:t>or</a:t>
            </a:r>
            <a:r>
              <a:rPr lang="en-US" sz="800"/>
              <a:t> (h.next = h')) </a:t>
            </a:r>
          </a:p>
          <a:p>
            <a:r>
              <a:rPr lang="en-US" sz="800"/>
              <a:t>   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// 11. The man who smokes Blue Masters drinks beer.</a:t>
            </a:r>
          </a:p>
          <a:p>
            <a:r>
              <a:rPr lang="en-US" sz="800"/>
              <a:t>    </a:t>
            </a:r>
            <a:r>
              <a:rPr lang="en-US" sz="800" b="1"/>
              <a:t>some</a:t>
            </a:r>
            <a:r>
              <a:rPr lang="en-US" sz="800"/>
              <a:t> h: House | (h.cigarette = Blue_Masters) </a:t>
            </a:r>
            <a:r>
              <a:rPr lang="en-US" sz="800" b="1"/>
              <a:t>and</a:t>
            </a:r>
            <a:r>
              <a:rPr lang="en-US" sz="800"/>
              <a:t> (h.drink = beer)</a:t>
            </a:r>
          </a:p>
          <a:p>
            <a:r>
              <a:rPr lang="en-US" sz="800"/>
              <a:t>   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// 12. The man who keeps horses lives next to the Dunhill smoker.</a:t>
            </a:r>
          </a:p>
          <a:p>
            <a:r>
              <a:rPr lang="en-US" sz="800"/>
              <a:t>    </a:t>
            </a:r>
            <a:r>
              <a:rPr lang="en-US" sz="800" b="1"/>
              <a:t>some</a:t>
            </a:r>
            <a:r>
              <a:rPr lang="en-US" sz="800"/>
              <a:t> disj h,h': House | (h.pet = horse) </a:t>
            </a:r>
            <a:r>
              <a:rPr lang="en-US" sz="800" b="1"/>
              <a:t>and</a:t>
            </a:r>
            <a:r>
              <a:rPr lang="en-US" sz="800"/>
              <a:t> (h'.cigarette = Dunhills) </a:t>
            </a:r>
            <a:r>
              <a:rPr lang="en-US" sz="800" b="1"/>
              <a:t>and</a:t>
            </a:r>
            <a:r>
              <a:rPr lang="en-US" sz="800"/>
              <a:t> ((h.next = h') </a:t>
            </a:r>
            <a:r>
              <a:rPr lang="en-US" sz="800" b="1"/>
              <a:t>or</a:t>
            </a:r>
            <a:r>
              <a:rPr lang="en-US" sz="800"/>
              <a:t> (h.prev = h'))</a:t>
            </a:r>
          </a:p>
          <a:p>
            <a:r>
              <a:rPr lang="en-US" sz="800"/>
              <a:t>   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// 13. The German smokes Prince.</a:t>
            </a:r>
          </a:p>
          <a:p>
            <a:r>
              <a:rPr lang="en-US" sz="800"/>
              <a:t>    </a:t>
            </a:r>
            <a:r>
              <a:rPr lang="en-US" sz="800" b="1"/>
              <a:t>some</a:t>
            </a:r>
            <a:r>
              <a:rPr lang="en-US" sz="800"/>
              <a:t> h: House | (h.nationality = German) </a:t>
            </a:r>
            <a:r>
              <a:rPr lang="en-US" sz="800" b="1"/>
              <a:t>and</a:t>
            </a:r>
            <a:r>
              <a:rPr lang="en-US" sz="800"/>
              <a:t> (h.cigarette = Prince)</a:t>
            </a:r>
          </a:p>
          <a:p>
            <a:r>
              <a:rPr lang="en-US" sz="800"/>
              <a:t>   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// 14. The Norwegian lives next to the blue house.</a:t>
            </a:r>
          </a:p>
          <a:p>
            <a:r>
              <a:rPr lang="en-US" sz="800"/>
              <a:t>    </a:t>
            </a:r>
            <a:r>
              <a:rPr lang="en-US" sz="800" b="1"/>
              <a:t>some</a:t>
            </a:r>
            <a:r>
              <a:rPr lang="en-US" sz="800"/>
              <a:t> disj h,h': House | (h.nationality = Norwegian) </a:t>
            </a:r>
            <a:r>
              <a:rPr lang="en-US" sz="800" b="1"/>
              <a:t>and</a:t>
            </a:r>
            <a:r>
              <a:rPr lang="en-US" sz="800"/>
              <a:t> (h'.color= blue) </a:t>
            </a:r>
            <a:r>
              <a:rPr lang="en-US" sz="800" b="1"/>
              <a:t>and</a:t>
            </a:r>
            <a:r>
              <a:rPr lang="en-US" sz="800"/>
              <a:t> (h.next = h')</a:t>
            </a:r>
          </a:p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    // 15. The Blend smoker has a neighbor who drinks water.</a:t>
            </a:r>
          </a:p>
          <a:p>
            <a:r>
              <a:rPr lang="en-US" sz="800"/>
              <a:t>    </a:t>
            </a:r>
            <a:r>
              <a:rPr lang="en-US" sz="800" b="1"/>
              <a:t>some</a:t>
            </a:r>
            <a:r>
              <a:rPr lang="en-US" sz="800"/>
              <a:t> disj h,h': House | (h.cigarette = Blend) </a:t>
            </a:r>
            <a:r>
              <a:rPr lang="en-US" sz="800" b="1"/>
              <a:t>and</a:t>
            </a:r>
            <a:r>
              <a:rPr lang="en-US" sz="800"/>
              <a:t> (h'.drink = water) </a:t>
            </a:r>
            <a:r>
              <a:rPr lang="en-US" sz="800" b="1"/>
              <a:t>and</a:t>
            </a:r>
            <a:r>
              <a:rPr lang="en-US" sz="800"/>
              <a:t> ((h.next = h') </a:t>
            </a:r>
            <a:r>
              <a:rPr lang="en-US" sz="800" b="1"/>
              <a:t>or</a:t>
            </a:r>
            <a:r>
              <a:rPr lang="en-US" sz="800"/>
              <a:t> (h.prev = h'))</a:t>
            </a:r>
          </a:p>
          <a:p>
            <a:r>
              <a:rPr lang="en-US" sz="800"/>
              <a:t>}</a:t>
            </a:r>
          </a:p>
          <a:p>
            <a:endParaRPr lang="en-US" sz="800"/>
          </a:p>
          <a:p>
            <a:r>
              <a:rPr lang="en-US" sz="800" b="1"/>
              <a:t>run</a:t>
            </a:r>
            <a:r>
              <a:rPr lang="en-US" sz="800"/>
              <a:t> {} </a:t>
            </a:r>
            <a:r>
              <a:rPr lang="en-US" sz="800" b="1"/>
              <a:t>for</a:t>
            </a:r>
            <a:r>
              <a:rPr lang="en-US" sz="800"/>
              <a:t> 5</a:t>
            </a:r>
          </a:p>
        </p:txBody>
      </p:sp>
      <p:sp>
        <p:nvSpPr>
          <p:cNvPr id="3" name="AutoShape 57">
            <a:extLst>
              <a:ext uri="{FF2B5EF4-FFF2-40B4-BE49-F238E27FC236}">
                <a16:creationId xmlns:a16="http://schemas.microsoft.com/office/drawing/2014/main" id="{51A3F115-741B-453E-8285-09DF07540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7551" y="5714510"/>
            <a:ext cx="954088" cy="733425"/>
          </a:xfrm>
          <a:prstGeom prst="cloudCallout">
            <a:avLst>
              <a:gd name="adj1" fmla="val -51333"/>
              <a:gd name="adj2" fmla="val 7381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600"/>
          </a:p>
        </p:txBody>
      </p:sp>
      <p:sp>
        <p:nvSpPr>
          <p:cNvPr id="4" name="Text Box 58">
            <a:extLst>
              <a:ext uri="{FF2B5EF4-FFF2-40B4-BE49-F238E27FC236}">
                <a16:creationId xmlns:a16="http://schemas.microsoft.com/office/drawing/2014/main" id="{3DEFE872-8701-4626-8F24-5A58AEF6D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4365" y="5857385"/>
            <a:ext cx="7280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Do Lab2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33629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BF0C-7068-49E0-8FE7-64CEA7E3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Einstein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F601-8D60-4281-81EE-008E34CE0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legend says that this problem was created by Albert Einstein in the last century and Einstein said that only 2% of the world could solve it. </a:t>
            </a:r>
          </a:p>
        </p:txBody>
      </p:sp>
    </p:spTree>
    <p:extLst>
      <p:ext uri="{BB962C8B-B14F-4D97-AF65-F5344CB8AC3E}">
        <p14:creationId xmlns:p14="http://schemas.microsoft.com/office/powerpoint/2010/main" val="9983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99F2-7380-49BD-9B7E-7CBEE35C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A259-C0B5-41B7-8989-01E5DED4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five houses of different colors next to each other on the same road. </a:t>
            </a:r>
          </a:p>
          <a:p>
            <a:r>
              <a:rPr lang="en-US"/>
              <a:t>In each house lives a man of a different nationality. </a:t>
            </a:r>
          </a:p>
          <a:p>
            <a:r>
              <a:rPr lang="en-US"/>
              <a:t>Every man has his favorite drink, his favorite brand of cigarettes, and keeps pets of a particular kind.</a:t>
            </a:r>
          </a:p>
        </p:txBody>
      </p:sp>
    </p:spTree>
    <p:extLst>
      <p:ext uri="{BB962C8B-B14F-4D97-AF65-F5344CB8AC3E}">
        <p14:creationId xmlns:p14="http://schemas.microsoft.com/office/powerpoint/2010/main" val="294181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43B7-689C-47B3-9140-20F1C3F2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3BA1-8AF3-47D5-937F-1DE4D3A2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/>
              <a:t>The Englishman lives in the red house.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The Swede keeps dogs.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The Dane drinks tea.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The green house is just to the left of the white one.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The owner of the green house drinks coffee.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The Pall Mall smoker keeps birds.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The owner of the yellow house smokes Dunhills.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The man in the center house drinks milk.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The Norwegian lives in the first house.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The Blend smoker has a neighbor who keeps cats.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The man who smokes Blue Masters drinks beer.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The man who keeps horses lives next to the Dunhill smoker.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The German smokes Prince.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The Norwegian lives next to the blue house.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 Blend smoker has a neighbor who drinks water.</a:t>
            </a:r>
          </a:p>
        </p:txBody>
      </p:sp>
    </p:spTree>
    <p:extLst>
      <p:ext uri="{BB962C8B-B14F-4D97-AF65-F5344CB8AC3E}">
        <p14:creationId xmlns:p14="http://schemas.microsoft.com/office/powerpoint/2010/main" val="274438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79AD-5BE2-48C9-888D-55B15AD0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4887-DC71-4F8D-A9D4-A79A1F855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Who has fish?</a:t>
            </a:r>
          </a:p>
        </p:txBody>
      </p:sp>
    </p:spTree>
    <p:extLst>
      <p:ext uri="{BB962C8B-B14F-4D97-AF65-F5344CB8AC3E}">
        <p14:creationId xmlns:p14="http://schemas.microsoft.com/office/powerpoint/2010/main" val="264716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20EA-BA18-4D00-8D8B-BDEB23DA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706A6-3C45-4EB1-AB2E-151454482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3830"/>
          </a:xfrm>
        </p:spPr>
        <p:txBody>
          <a:bodyPr/>
          <a:lstStyle/>
          <a:p>
            <a:r>
              <a:rPr lang="en-US"/>
              <a:t>I expressed the constraints in the Alloy language and then ran the Alloy Analyzer to find instances (solutions). One instance was found: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56191F-0D1E-47DE-9F18-00B2DC80D17A}"/>
              </a:ext>
            </a:extLst>
          </p:cNvPr>
          <p:cNvGrpSpPr/>
          <p:nvPr/>
        </p:nvGrpSpPr>
        <p:grpSpPr>
          <a:xfrm>
            <a:off x="1426988" y="3006481"/>
            <a:ext cx="8028964" cy="1261557"/>
            <a:chOff x="1393737" y="762043"/>
            <a:chExt cx="8028964" cy="12615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B73BB-D458-4DB3-A6BF-FE01E7C2467B}"/>
                </a:ext>
              </a:extLst>
            </p:cNvPr>
            <p:cNvSpPr txBox="1"/>
            <p:nvPr/>
          </p:nvSpPr>
          <p:spPr>
            <a:xfrm>
              <a:off x="1487837" y="1084881"/>
              <a:ext cx="1388522" cy="938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/>
                <a:t>color: yellow</a:t>
              </a:r>
            </a:p>
            <a:p>
              <a:r>
                <a:rPr lang="en-US" sz="1100"/>
                <a:t>nationality: Noregian</a:t>
              </a:r>
            </a:p>
            <a:p>
              <a:r>
                <a:rPr lang="en-US" sz="1100"/>
                <a:t>drink: water</a:t>
              </a:r>
            </a:p>
            <a:p>
              <a:r>
                <a:rPr lang="en-US" sz="1100"/>
                <a:t>cigarette: Dunhills</a:t>
              </a:r>
            </a:p>
            <a:p>
              <a:r>
                <a:rPr lang="en-US" sz="1100"/>
                <a:t>pet: cat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8ECFAC-7130-4365-B454-8D165FD456D3}"/>
                </a:ext>
              </a:extLst>
            </p:cNvPr>
            <p:cNvSpPr txBox="1"/>
            <p:nvPr/>
          </p:nvSpPr>
          <p:spPr>
            <a:xfrm>
              <a:off x="1393737" y="762043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House1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77CBBF-5EE7-4A03-962D-B22CA3CA9525}"/>
                </a:ext>
              </a:extLst>
            </p:cNvPr>
            <p:cNvSpPr txBox="1"/>
            <p:nvPr/>
          </p:nvSpPr>
          <p:spPr>
            <a:xfrm>
              <a:off x="3123221" y="1084881"/>
              <a:ext cx="1162498" cy="938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/>
                <a:t>color: blue</a:t>
              </a:r>
            </a:p>
            <a:p>
              <a:r>
                <a:rPr lang="en-US" sz="1100"/>
                <a:t>nationality: Dane</a:t>
              </a:r>
            </a:p>
            <a:p>
              <a:r>
                <a:rPr lang="en-US" sz="1100"/>
                <a:t>drink: tea</a:t>
              </a:r>
            </a:p>
            <a:p>
              <a:r>
                <a:rPr lang="en-US" sz="1100"/>
                <a:t>cigarette: Blend</a:t>
              </a:r>
            </a:p>
            <a:p>
              <a:r>
                <a:rPr lang="en-US" sz="1100"/>
                <a:t>pet: horse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D5A46D-14DA-4717-8B01-FA5251CD41D5}"/>
                </a:ext>
              </a:extLst>
            </p:cNvPr>
            <p:cNvSpPr txBox="1"/>
            <p:nvPr/>
          </p:nvSpPr>
          <p:spPr>
            <a:xfrm>
              <a:off x="3029123" y="762043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House2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BD2204-D1CE-40E8-A13B-E32862062E6C}"/>
                </a:ext>
              </a:extLst>
            </p:cNvPr>
            <p:cNvSpPr txBox="1"/>
            <p:nvPr/>
          </p:nvSpPr>
          <p:spPr>
            <a:xfrm>
              <a:off x="4532581" y="1084881"/>
              <a:ext cx="1518364" cy="938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/>
                <a:t>color: red</a:t>
              </a:r>
            </a:p>
            <a:p>
              <a:r>
                <a:rPr lang="en-US" sz="1100"/>
                <a:t>nationality: Englishman</a:t>
              </a:r>
            </a:p>
            <a:p>
              <a:r>
                <a:rPr lang="en-US" sz="1100"/>
                <a:t>drink: milk</a:t>
              </a:r>
            </a:p>
            <a:p>
              <a:r>
                <a:rPr lang="en-US" sz="1100"/>
                <a:t>cigarette: Pall_Mal</a:t>
              </a:r>
            </a:p>
            <a:p>
              <a:r>
                <a:rPr lang="en-US" sz="1100"/>
                <a:t>pet: bird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B6E881-FAEE-47EA-8C6A-648908CFA03E}"/>
                </a:ext>
              </a:extLst>
            </p:cNvPr>
            <p:cNvSpPr txBox="1"/>
            <p:nvPr/>
          </p:nvSpPr>
          <p:spPr>
            <a:xfrm>
              <a:off x="4438481" y="762043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House3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F3BB17-9B7C-4BFE-B7AC-58033C8EAF6E}"/>
                </a:ext>
              </a:extLst>
            </p:cNvPr>
            <p:cNvSpPr txBox="1"/>
            <p:nvPr/>
          </p:nvSpPr>
          <p:spPr>
            <a:xfrm>
              <a:off x="6297807" y="1084881"/>
              <a:ext cx="1327608" cy="938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/>
                <a:t>color: green</a:t>
              </a:r>
            </a:p>
            <a:p>
              <a:r>
                <a:rPr lang="en-US" sz="1100"/>
                <a:t>nationality: German</a:t>
              </a:r>
            </a:p>
            <a:p>
              <a:r>
                <a:rPr lang="en-US" sz="1100"/>
                <a:t>drink: coffee</a:t>
              </a:r>
            </a:p>
            <a:p>
              <a:r>
                <a:rPr lang="en-US" sz="1100"/>
                <a:t>cigarette: Prince</a:t>
              </a:r>
            </a:p>
            <a:p>
              <a:r>
                <a:rPr lang="en-US" sz="1100"/>
                <a:t>pet: fish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3E416B-7EC2-480D-9992-0C28FD11EF55}"/>
                </a:ext>
              </a:extLst>
            </p:cNvPr>
            <p:cNvSpPr txBox="1"/>
            <p:nvPr/>
          </p:nvSpPr>
          <p:spPr>
            <a:xfrm>
              <a:off x="6203709" y="762043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House4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7A88DF-7079-49F5-84C2-1E3D30E22633}"/>
                </a:ext>
              </a:extLst>
            </p:cNvPr>
            <p:cNvSpPr txBox="1"/>
            <p:nvPr/>
          </p:nvSpPr>
          <p:spPr>
            <a:xfrm>
              <a:off x="7872277" y="1084881"/>
              <a:ext cx="1550424" cy="938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/>
                <a:t>color: white</a:t>
              </a:r>
            </a:p>
            <a:p>
              <a:r>
                <a:rPr lang="en-US" sz="1100"/>
                <a:t>nationality: Swede</a:t>
              </a:r>
            </a:p>
            <a:p>
              <a:r>
                <a:rPr lang="en-US" sz="1100"/>
                <a:t>drink: beer</a:t>
              </a:r>
            </a:p>
            <a:p>
              <a:r>
                <a:rPr lang="en-US" sz="1100"/>
                <a:t>cigarette: Blue_Masters</a:t>
              </a:r>
            </a:p>
            <a:p>
              <a:r>
                <a:rPr lang="en-US" sz="1100"/>
                <a:t>pet: dog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9FFED3-7911-4542-917C-22C8C5430B68}"/>
                </a:ext>
              </a:extLst>
            </p:cNvPr>
            <p:cNvSpPr txBox="1"/>
            <p:nvPr/>
          </p:nvSpPr>
          <p:spPr>
            <a:xfrm>
              <a:off x="7793678" y="762043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House5</a:t>
              </a: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EED997F-A2D6-4B47-91D9-3C6CA65F8F64}"/>
              </a:ext>
            </a:extLst>
          </p:cNvPr>
          <p:cNvSpPr txBox="1">
            <a:spLocks/>
          </p:cNvSpPr>
          <p:nvPr/>
        </p:nvSpPr>
        <p:spPr>
          <a:xfrm>
            <a:off x="805105" y="4773754"/>
            <a:ext cx="10515600" cy="1083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You can see that it satisfies all the constraints.</a:t>
            </a:r>
          </a:p>
          <a:p>
            <a:r>
              <a:rPr lang="en-US"/>
              <a:t>The answer to the question is: The German has fish (house #4).</a:t>
            </a:r>
          </a:p>
        </p:txBody>
      </p:sp>
    </p:spTree>
    <p:extLst>
      <p:ext uri="{BB962C8B-B14F-4D97-AF65-F5344CB8AC3E}">
        <p14:creationId xmlns:p14="http://schemas.microsoft.com/office/powerpoint/2010/main" val="180467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6CA4-EBAA-437E-A447-D11ED7B6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model this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1299-88EF-4608-92C5-517F210C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6091"/>
          </a:xfrm>
        </p:spPr>
        <p:txBody>
          <a:bodyPr/>
          <a:lstStyle/>
          <a:p>
            <a:r>
              <a:rPr lang="en-US"/>
              <a:t>First, there are a set of houses. Each house has a color. The resident has a nationality, a favorite drink, a favorite cigarette, and a pet. Here’s how to express the set of houses: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078B0D-4BC4-4202-AE12-815B998B35BC}"/>
              </a:ext>
            </a:extLst>
          </p:cNvPr>
          <p:cNvSpPr/>
          <p:nvPr/>
        </p:nvSpPr>
        <p:spPr>
          <a:xfrm>
            <a:off x="1950719" y="3476653"/>
            <a:ext cx="3701935" cy="26776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House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   color: Color,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   nationality: Nationality,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   drink: Drink,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   cigarette: Cigarette,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   pet: Pet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3810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7C5F-9090-4CFF-A0C3-7799512A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House are ordered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1322-E4C3-47EF-8197-2A588137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49095"/>
          </a:xfrm>
        </p:spPr>
        <p:txBody>
          <a:bodyPr/>
          <a:lstStyle/>
          <a:p>
            <a:r>
              <a:rPr lang="en-US"/>
              <a:t>The houses are ordered – there is a first house, a second house, a last house.</a:t>
            </a:r>
          </a:p>
          <a:p>
            <a:r>
              <a:rPr lang="en-US"/>
              <a:t>Use the ordering module to order the set of houses: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06F313-43F2-4A6B-BDFD-FF4675E16EB0}"/>
              </a:ext>
            </a:extLst>
          </p:cNvPr>
          <p:cNvSpPr/>
          <p:nvPr/>
        </p:nvSpPr>
        <p:spPr>
          <a:xfrm>
            <a:off x="1613276" y="3776349"/>
            <a:ext cx="3467744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</a:rPr>
              <a:t>open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util/ordering[House]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3111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4E2E-7678-4B02-B29F-BFDD5C5A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Each house has a different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CCB09-9B5C-4BF9-AF77-CF1AFFCD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939"/>
          </a:xfrm>
        </p:spPr>
        <p:txBody>
          <a:bodyPr/>
          <a:lstStyle/>
          <a:p>
            <a:r>
              <a:rPr lang="en-US"/>
              <a:t>Create the set of colors that houses may have: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9BCC72-5B43-45B6-A3A4-85E11D011972}"/>
              </a:ext>
            </a:extLst>
          </p:cNvPr>
          <p:cNvSpPr/>
          <p:nvPr/>
        </p:nvSpPr>
        <p:spPr>
          <a:xfrm>
            <a:off x="1352203" y="2558688"/>
            <a:ext cx="5798767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/>
              <a:t>enum</a:t>
            </a:r>
            <a:r>
              <a:rPr lang="en-US" sz="2400"/>
              <a:t> Color { red, green, yellow, blue, white }</a:t>
            </a:r>
          </a:p>
        </p:txBody>
      </p:sp>
    </p:spTree>
    <p:extLst>
      <p:ext uri="{BB962C8B-B14F-4D97-AF65-F5344CB8AC3E}">
        <p14:creationId xmlns:p14="http://schemas.microsoft.com/office/powerpoint/2010/main" val="299189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2275</Words>
  <Application>Microsoft Office PowerPoint</Application>
  <PresentationFormat>Widescreen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Using Alloy to Solve the Einstein Puzzle</vt:lpstr>
      <vt:lpstr>Einstein Puzzle</vt:lpstr>
      <vt:lpstr>Description of the problem</vt:lpstr>
      <vt:lpstr>Constraints</vt:lpstr>
      <vt:lpstr>Question</vt:lpstr>
      <vt:lpstr>Solution</vt:lpstr>
      <vt:lpstr>Let’s model this system</vt:lpstr>
      <vt:lpstr>House are ordered</vt:lpstr>
      <vt:lpstr>Each house has a different color</vt:lpstr>
      <vt:lpstr>Each resident has a different nationality</vt:lpstr>
      <vt:lpstr>Each resident has a different favorite drink</vt:lpstr>
      <vt:lpstr>Each resident has a different brand of cigarettes</vt:lpstr>
      <vt:lpstr>Each resident has a different pet</vt:lpstr>
      <vt:lpstr>There are five houses, each of a different color</vt:lpstr>
      <vt:lpstr>The resident in each house is of a different nationality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Einstein Puzzle</dc:title>
  <dc:creator>Costello, Roger L.</dc:creator>
  <cp:lastModifiedBy>Costello, Roger L.</cp:lastModifiedBy>
  <cp:revision>34</cp:revision>
  <dcterms:created xsi:type="dcterms:W3CDTF">2018-02-02T21:05:23Z</dcterms:created>
  <dcterms:modified xsi:type="dcterms:W3CDTF">2018-05-07T11:26:56Z</dcterms:modified>
</cp:coreProperties>
</file>