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318" r:id="rId3"/>
    <p:sldId id="319" r:id="rId4"/>
    <p:sldId id="320" r:id="rId5"/>
    <p:sldId id="321" r:id="rId6"/>
    <p:sldId id="322" r:id="rId7"/>
    <p:sldId id="323" r:id="rId8"/>
    <p:sldId id="324" r:id="rId9"/>
    <p:sldId id="325" r:id="rId10"/>
    <p:sldId id="327" r:id="rId11"/>
    <p:sldId id="326" r:id="rId12"/>
    <p:sldId id="328" r:id="rId13"/>
    <p:sldId id="329" r:id="rId14"/>
    <p:sldId id="330" r:id="rId15"/>
    <p:sldId id="331" r:id="rId16"/>
    <p:sldId id="332" r:id="rId17"/>
    <p:sldId id="333" r:id="rId18"/>
    <p:sldId id="334" r:id="rId19"/>
    <p:sldId id="337" r:id="rId20"/>
    <p:sldId id="335" r:id="rId21"/>
    <p:sldId id="336" r:id="rId22"/>
    <p:sldId id="338" r:id="rId23"/>
    <p:sldId id="341" r:id="rId24"/>
    <p:sldId id="339" r:id="rId25"/>
    <p:sldId id="340" r:id="rId26"/>
    <p:sldId id="342"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9202-B170-4828-A925-FB40415B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F23F37-56BB-47C1-8F62-FE828CC61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7F9F55-3B3F-44E1-9849-F570C24861B7}"/>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5" name="Footer Placeholder 4">
            <a:extLst>
              <a:ext uri="{FF2B5EF4-FFF2-40B4-BE49-F238E27FC236}">
                <a16:creationId xmlns:a16="http://schemas.microsoft.com/office/drawing/2014/main" id="{C784A21E-3400-4E87-88AD-DA8E87AAD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27037-504C-4139-95A0-57480C4BA11E}"/>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74457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8679-F738-456E-8879-F48F02ABE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46D1A4-ECF3-4CD9-8ED0-07AFB5142A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8EBE9-5A72-49D3-92A7-494B0B96D362}"/>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5" name="Footer Placeholder 4">
            <a:extLst>
              <a:ext uri="{FF2B5EF4-FFF2-40B4-BE49-F238E27FC236}">
                <a16:creationId xmlns:a16="http://schemas.microsoft.com/office/drawing/2014/main" id="{60AE1817-7FF3-4A7A-AB5A-3AC1B2BD7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B92E2-7028-42CB-BBAA-06980363225C}"/>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355567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CE667-3A0C-4458-95FF-0F1C5EAE24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0903E-3B4E-4B8B-8F57-4D0993B915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932C6-9B9D-45DA-8A78-E7342F452BE0}"/>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5" name="Footer Placeholder 4">
            <a:extLst>
              <a:ext uri="{FF2B5EF4-FFF2-40B4-BE49-F238E27FC236}">
                <a16:creationId xmlns:a16="http://schemas.microsoft.com/office/drawing/2014/main" id="{60C0928D-45B7-4C34-BE25-0DA50C693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D0592-1737-4FFD-A157-BFDE2868C811}"/>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132247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C303-5C9B-46D9-AC9E-BA2A9E284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F2A39-DA24-45CD-BA75-224DFBE44B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DAF41-7A82-4A63-8ACD-1520699C2CD9}"/>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5" name="Footer Placeholder 4">
            <a:extLst>
              <a:ext uri="{FF2B5EF4-FFF2-40B4-BE49-F238E27FC236}">
                <a16:creationId xmlns:a16="http://schemas.microsoft.com/office/drawing/2014/main" id="{BCE9AF0F-71DF-47D8-831A-9DDFAEE64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3D362-65F8-4ED6-B77E-B5025D8A2458}"/>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212971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601C-1CED-4668-835C-3181B0680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E8DF1-ED96-4F86-A01D-204481E56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EFE004-36AC-4448-B217-56B4B7457386}"/>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5" name="Footer Placeholder 4">
            <a:extLst>
              <a:ext uri="{FF2B5EF4-FFF2-40B4-BE49-F238E27FC236}">
                <a16:creationId xmlns:a16="http://schemas.microsoft.com/office/drawing/2014/main" id="{090066FF-84DC-4F5F-BD92-58E9F15E9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F1857-857F-44C3-A087-043DA1173233}"/>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127773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51D9-1044-4C15-8B26-F12B931B9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E9492E-D70B-4E81-84AA-8BF2135637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47257-809F-4081-B3B7-DCE00B84D4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4D777-E7CA-4767-882F-9246F0ED8EEB}"/>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6" name="Footer Placeholder 5">
            <a:extLst>
              <a:ext uri="{FF2B5EF4-FFF2-40B4-BE49-F238E27FC236}">
                <a16:creationId xmlns:a16="http://schemas.microsoft.com/office/drawing/2014/main" id="{8D33FA9D-B5F6-423D-902D-CD8A999DD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E02EE-51FE-4DF6-BA7E-467A0F77BB82}"/>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371106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53C2-FD7C-495A-979A-81962D88A8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39634-4BC9-4BD8-AE92-1F4846A68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88288A-7BDE-40FE-AEB7-80C821ADABF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5ACBE4-7574-485D-8D7C-F28BB8DDE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E0ED4A-90A1-47C6-A83B-984839D57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9FB17-0A2D-4E60-8C76-8EE310B9FE4D}"/>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8" name="Footer Placeholder 7">
            <a:extLst>
              <a:ext uri="{FF2B5EF4-FFF2-40B4-BE49-F238E27FC236}">
                <a16:creationId xmlns:a16="http://schemas.microsoft.com/office/drawing/2014/main" id="{FD4316CC-32D3-472F-B7F8-D9BE5392B7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CD115-495E-4083-A8D3-4539E4E8CBE2}"/>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1257615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F78B-A6A1-4AA4-8575-AFCBAF76EC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5C2EA1-F420-4B26-9BC7-1212F64C8C35}"/>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4" name="Footer Placeholder 3">
            <a:extLst>
              <a:ext uri="{FF2B5EF4-FFF2-40B4-BE49-F238E27FC236}">
                <a16:creationId xmlns:a16="http://schemas.microsoft.com/office/drawing/2014/main" id="{2777FF20-A8AD-4415-BD86-48A4961B74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CF1AA9-17A0-4B79-AECF-52BF50D0010A}"/>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2577493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309D8-D9E2-4B16-80B0-AFA4DA8A15CB}"/>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3" name="Footer Placeholder 2">
            <a:extLst>
              <a:ext uri="{FF2B5EF4-FFF2-40B4-BE49-F238E27FC236}">
                <a16:creationId xmlns:a16="http://schemas.microsoft.com/office/drawing/2014/main" id="{92E2BB65-3FD2-4443-AF9B-267603985A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17F0D-81BC-493A-8690-BFE3C2F197E3}"/>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95897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236B-5BF7-44B5-909D-47A63DCA9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727E4-EE03-4C1E-B06A-E6CA7ED0D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F205CB-61BD-49E3-A5A0-AE6431EA0D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8BB34A-CF1D-42C1-B7D6-A47E3DFE1E0B}"/>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6" name="Footer Placeholder 5">
            <a:extLst>
              <a:ext uri="{FF2B5EF4-FFF2-40B4-BE49-F238E27FC236}">
                <a16:creationId xmlns:a16="http://schemas.microsoft.com/office/drawing/2014/main" id="{7B465168-40A0-467A-8240-3282A2D3B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6FDFB-74E1-4E28-AF11-A5869DD38475}"/>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357093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82DA-53FC-47F5-B944-2637C65A9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745F1F-C300-44A1-9DA0-30031F473A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D4E25F-891F-4850-8338-8BA94F83F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4E6938-8895-497F-94E9-1DF29FE04F13}"/>
              </a:ext>
            </a:extLst>
          </p:cNvPr>
          <p:cNvSpPr>
            <a:spLocks noGrp="1"/>
          </p:cNvSpPr>
          <p:nvPr>
            <p:ph type="dt" sz="half" idx="10"/>
          </p:nvPr>
        </p:nvSpPr>
        <p:spPr/>
        <p:txBody>
          <a:bodyPr/>
          <a:lstStyle/>
          <a:p>
            <a:fld id="{827503B8-78A7-4CB0-86FF-D6804C18ADB7}" type="datetimeFigureOut">
              <a:rPr lang="en-US" smtClean="0"/>
              <a:t>8/28/2018</a:t>
            </a:fld>
            <a:endParaRPr lang="en-US"/>
          </a:p>
        </p:txBody>
      </p:sp>
      <p:sp>
        <p:nvSpPr>
          <p:cNvPr id="6" name="Footer Placeholder 5">
            <a:extLst>
              <a:ext uri="{FF2B5EF4-FFF2-40B4-BE49-F238E27FC236}">
                <a16:creationId xmlns:a16="http://schemas.microsoft.com/office/drawing/2014/main" id="{A8F86691-B0F8-4165-AAFE-5C78739A5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A8004-BC0E-4D20-86E7-691665F4CEFD}"/>
              </a:ext>
            </a:extLst>
          </p:cNvPr>
          <p:cNvSpPr>
            <a:spLocks noGrp="1"/>
          </p:cNvSpPr>
          <p:nvPr>
            <p:ph type="sldNum" sz="quarter" idx="12"/>
          </p:nvPr>
        </p:nvSpPr>
        <p:spPr/>
        <p:txBody>
          <a:bodyPr/>
          <a:lstStyle/>
          <a:p>
            <a:fld id="{D5F4A2C9-BB3D-45FD-BC68-F6A172F1E9FC}" type="slidenum">
              <a:rPr lang="en-US" smtClean="0"/>
              <a:t>‹#›</a:t>
            </a:fld>
            <a:endParaRPr lang="en-US"/>
          </a:p>
        </p:txBody>
      </p:sp>
    </p:spTree>
    <p:extLst>
      <p:ext uri="{BB962C8B-B14F-4D97-AF65-F5344CB8AC3E}">
        <p14:creationId xmlns:p14="http://schemas.microsoft.com/office/powerpoint/2010/main" val="3555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6440BF-89A7-495A-A94A-8F3A5D3B5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43DE2F-788B-4887-922B-435D310E5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2E304-FDEA-44BE-8127-9409EC800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503B8-78A7-4CB0-86FF-D6804C18ADB7}" type="datetimeFigureOut">
              <a:rPr lang="en-US" smtClean="0"/>
              <a:t>8/28/2018</a:t>
            </a:fld>
            <a:endParaRPr lang="en-US"/>
          </a:p>
        </p:txBody>
      </p:sp>
      <p:sp>
        <p:nvSpPr>
          <p:cNvPr id="5" name="Footer Placeholder 4">
            <a:extLst>
              <a:ext uri="{FF2B5EF4-FFF2-40B4-BE49-F238E27FC236}">
                <a16:creationId xmlns:a16="http://schemas.microsoft.com/office/drawing/2014/main" id="{A03B0B16-99F3-4FC6-AD71-9A80C788C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A477A9-BE11-4FC8-8EAF-245C0F9304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4A2C9-BB3D-45FD-BC68-F6A172F1E9FC}" type="slidenum">
              <a:rPr lang="en-US" smtClean="0"/>
              <a:t>‹#›</a:t>
            </a:fld>
            <a:endParaRPr lang="en-US"/>
          </a:p>
        </p:txBody>
      </p:sp>
    </p:spTree>
    <p:extLst>
      <p:ext uri="{BB962C8B-B14F-4D97-AF65-F5344CB8AC3E}">
        <p14:creationId xmlns:p14="http://schemas.microsoft.com/office/powerpoint/2010/main" val="3557706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39C5-6EEA-4D69-A757-122BF9478E89}"/>
              </a:ext>
            </a:extLst>
          </p:cNvPr>
          <p:cNvSpPr>
            <a:spLocks noGrp="1"/>
          </p:cNvSpPr>
          <p:nvPr>
            <p:ph type="ctrTitle"/>
          </p:nvPr>
        </p:nvSpPr>
        <p:spPr>
          <a:xfrm>
            <a:off x="1524000" y="1737505"/>
            <a:ext cx="9144000" cy="2387600"/>
          </a:xfrm>
        </p:spPr>
        <p:txBody>
          <a:bodyPr>
            <a:normAutofit fontScale="90000"/>
          </a:bodyPr>
          <a:lstStyle/>
          <a:p>
            <a:r>
              <a:rPr lang="en-US"/>
              <a:t>Modeling a remote-controlled bathtub and identifying vulnerabilities</a:t>
            </a:r>
          </a:p>
        </p:txBody>
      </p:sp>
      <p:sp>
        <p:nvSpPr>
          <p:cNvPr id="3" name="Subtitle 2">
            <a:extLst>
              <a:ext uri="{FF2B5EF4-FFF2-40B4-BE49-F238E27FC236}">
                <a16:creationId xmlns:a16="http://schemas.microsoft.com/office/drawing/2014/main" id="{E4401F71-D749-4A99-9734-B457DBE8C4DF}"/>
              </a:ext>
            </a:extLst>
          </p:cNvPr>
          <p:cNvSpPr>
            <a:spLocks noGrp="1"/>
          </p:cNvSpPr>
          <p:nvPr>
            <p:ph type="subTitle" idx="1"/>
          </p:nvPr>
        </p:nvSpPr>
        <p:spPr>
          <a:xfrm>
            <a:off x="9005454" y="5735638"/>
            <a:ext cx="2798618" cy="764916"/>
          </a:xfrm>
        </p:spPr>
        <p:txBody>
          <a:bodyPr>
            <a:normAutofit fontScale="92500" lnSpcReduction="10000"/>
          </a:bodyPr>
          <a:lstStyle/>
          <a:p>
            <a:r>
              <a:rPr lang="en-US">
                <a:solidFill>
                  <a:schemeClr val="bg1">
                    <a:lumMod val="50000"/>
                  </a:schemeClr>
                </a:solidFill>
              </a:rPr>
              <a:t>Roger L. Costello</a:t>
            </a:r>
          </a:p>
          <a:p>
            <a:r>
              <a:rPr lang="en-US">
                <a:solidFill>
                  <a:schemeClr val="bg1">
                    <a:lumMod val="50000"/>
                  </a:schemeClr>
                </a:solidFill>
              </a:rPr>
              <a:t>August 29, 2018</a:t>
            </a:r>
          </a:p>
        </p:txBody>
      </p:sp>
    </p:spTree>
    <p:extLst>
      <p:ext uri="{BB962C8B-B14F-4D97-AF65-F5344CB8AC3E}">
        <p14:creationId xmlns:p14="http://schemas.microsoft.com/office/powerpoint/2010/main" val="151522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receives water level data from attacker</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A66E8EFD-CB50-49AB-9F43-A7AE47D62854}"/>
              </a:ext>
            </a:extLst>
          </p:cNvPr>
          <p:cNvCxnSpPr>
            <a:cxnSpLocks/>
          </p:cNvCxnSpPr>
          <p:nvPr/>
        </p:nvCxnSpPr>
        <p:spPr>
          <a:xfrm flipH="1">
            <a:off x="2998715" y="3248009"/>
            <a:ext cx="2309313" cy="98841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5F81C20B-1BE6-477C-A774-C30F6FDFD085}"/>
              </a:ext>
            </a:extLst>
          </p:cNvPr>
          <p:cNvSpPr/>
          <p:nvPr/>
        </p:nvSpPr>
        <p:spPr>
          <a:xfrm>
            <a:off x="4804755" y="2749245"/>
            <a:ext cx="1006545" cy="498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Water level sensor</a:t>
            </a:r>
          </a:p>
        </p:txBody>
      </p:sp>
      <p:sp>
        <p:nvSpPr>
          <p:cNvPr id="3" name="TextBox 2">
            <a:extLst>
              <a:ext uri="{FF2B5EF4-FFF2-40B4-BE49-F238E27FC236}">
                <a16:creationId xmlns:a16="http://schemas.microsoft.com/office/drawing/2014/main" id="{66BC2C6C-F716-4DD0-B9C6-3E800DBF8C32}"/>
              </a:ext>
            </a:extLst>
          </p:cNvPr>
          <p:cNvSpPr txBox="1"/>
          <p:nvPr/>
        </p:nvSpPr>
        <p:spPr>
          <a:xfrm>
            <a:off x="3730083" y="3093978"/>
            <a:ext cx="750526" cy="1323439"/>
          </a:xfrm>
          <a:prstGeom prst="rect">
            <a:avLst/>
          </a:prstGeom>
          <a:noFill/>
        </p:spPr>
        <p:txBody>
          <a:bodyPr wrap="none" rtlCol="0">
            <a:spAutoFit/>
          </a:bodyPr>
          <a:lstStyle/>
          <a:p>
            <a:r>
              <a:rPr lang="en-US" sz="8000" b="1"/>
              <a:t>X</a:t>
            </a:r>
          </a:p>
        </p:txBody>
      </p:sp>
      <p:pic>
        <p:nvPicPr>
          <p:cNvPr id="2050" name="Picture 2" descr="Image result for image: evil">
            <a:extLst>
              <a:ext uri="{FF2B5EF4-FFF2-40B4-BE49-F238E27FC236}">
                <a16:creationId xmlns:a16="http://schemas.microsoft.com/office/drawing/2014/main" id="{C606C5A1-AB11-497A-AF89-64BE17F8104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942" r="31955" b="11495"/>
          <a:stretch/>
        </p:blipFill>
        <p:spPr bwMode="auto">
          <a:xfrm>
            <a:off x="6233265" y="4609897"/>
            <a:ext cx="1113314" cy="161350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B93A873A-92FD-4192-9B57-E4F1B1E4971A}"/>
              </a:ext>
            </a:extLst>
          </p:cNvPr>
          <p:cNvCxnSpPr>
            <a:cxnSpLocks/>
            <a:stCxn id="2050" idx="1"/>
          </p:cNvCxnSpPr>
          <p:nvPr/>
        </p:nvCxnSpPr>
        <p:spPr>
          <a:xfrm flipH="1">
            <a:off x="4480611" y="5416649"/>
            <a:ext cx="1752654"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CACADEA-F07F-456C-B967-C5124026EB55}"/>
              </a:ext>
            </a:extLst>
          </p:cNvPr>
          <p:cNvSpPr txBox="1"/>
          <p:nvPr/>
        </p:nvSpPr>
        <p:spPr>
          <a:xfrm flipH="1">
            <a:off x="4964061" y="4612766"/>
            <a:ext cx="994675" cy="830997"/>
          </a:xfrm>
          <a:prstGeom prst="rect">
            <a:avLst/>
          </a:prstGeom>
          <a:noFill/>
        </p:spPr>
        <p:txBody>
          <a:bodyPr wrap="square" rtlCol="0">
            <a:spAutoFit/>
          </a:bodyPr>
          <a:lstStyle/>
          <a:p>
            <a:pPr algn="ctr"/>
            <a:r>
              <a:rPr lang="en-US" sz="2400"/>
              <a:t>water</a:t>
            </a:r>
          </a:p>
          <a:p>
            <a:pPr algn="ctr"/>
            <a:r>
              <a:rPr lang="en-US" sz="2400"/>
              <a:t>level</a:t>
            </a:r>
          </a:p>
        </p:txBody>
      </p:sp>
      <p:sp>
        <p:nvSpPr>
          <p:cNvPr id="11" name="TextBox 10">
            <a:extLst>
              <a:ext uri="{FF2B5EF4-FFF2-40B4-BE49-F238E27FC236}">
                <a16:creationId xmlns:a16="http://schemas.microsoft.com/office/drawing/2014/main" id="{3569FC44-996F-4122-9923-1DE9D70216A3}"/>
              </a:ext>
            </a:extLst>
          </p:cNvPr>
          <p:cNvSpPr txBox="1"/>
          <p:nvPr/>
        </p:nvSpPr>
        <p:spPr>
          <a:xfrm>
            <a:off x="6233265" y="6223401"/>
            <a:ext cx="1219949" cy="461665"/>
          </a:xfrm>
          <a:prstGeom prst="rect">
            <a:avLst/>
          </a:prstGeom>
          <a:noFill/>
        </p:spPr>
        <p:txBody>
          <a:bodyPr wrap="none" rtlCol="0">
            <a:spAutoFit/>
          </a:bodyPr>
          <a:lstStyle/>
          <a:p>
            <a:r>
              <a:rPr lang="en-US" sz="2400"/>
              <a:t>Attacker</a:t>
            </a:r>
          </a:p>
        </p:txBody>
      </p:sp>
    </p:spTree>
    <p:extLst>
      <p:ext uri="{BB962C8B-B14F-4D97-AF65-F5344CB8AC3E}">
        <p14:creationId xmlns:p14="http://schemas.microsoft.com/office/powerpoint/2010/main" val="220988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5E5DF-81EA-441E-BC64-CCF257B1F609}"/>
              </a:ext>
            </a:extLst>
          </p:cNvPr>
          <p:cNvSpPr>
            <a:spLocks noGrp="1"/>
          </p:cNvSpPr>
          <p:nvPr>
            <p:ph type="title"/>
          </p:nvPr>
        </p:nvSpPr>
        <p:spPr/>
        <p:txBody>
          <a:bodyPr/>
          <a:lstStyle/>
          <a:p>
            <a:r>
              <a:rPr lang="en-US"/>
              <a:t>The app thinks everything is fine</a:t>
            </a:r>
          </a:p>
        </p:txBody>
      </p:sp>
      <p:sp>
        <p:nvSpPr>
          <p:cNvPr id="5" name="Rectangle 4">
            <a:extLst>
              <a:ext uri="{FF2B5EF4-FFF2-40B4-BE49-F238E27FC236}">
                <a16:creationId xmlns:a16="http://schemas.microsoft.com/office/drawing/2014/main" id="{454EAFAD-D675-41FF-8D5E-D3C1939BF8EE}"/>
              </a:ext>
            </a:extLst>
          </p:cNvPr>
          <p:cNvSpPr/>
          <p:nvPr/>
        </p:nvSpPr>
        <p:spPr>
          <a:xfrm>
            <a:off x="1681976"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Time0</a:t>
            </a:r>
          </a:p>
        </p:txBody>
      </p:sp>
      <p:sp>
        <p:nvSpPr>
          <p:cNvPr id="6" name="TextBox 5">
            <a:extLst>
              <a:ext uri="{FF2B5EF4-FFF2-40B4-BE49-F238E27FC236}">
                <a16:creationId xmlns:a16="http://schemas.microsoft.com/office/drawing/2014/main" id="{CB97492D-8C31-4E93-8341-97045E490982}"/>
              </a:ext>
            </a:extLst>
          </p:cNvPr>
          <p:cNvSpPr txBox="1"/>
          <p:nvPr/>
        </p:nvSpPr>
        <p:spPr>
          <a:xfrm>
            <a:off x="1788599" y="2246514"/>
            <a:ext cx="468398" cy="261610"/>
          </a:xfrm>
          <a:prstGeom prst="rect">
            <a:avLst/>
          </a:prstGeom>
          <a:noFill/>
        </p:spPr>
        <p:txBody>
          <a:bodyPr wrap="none" rtlCol="0">
            <a:spAutoFit/>
          </a:bodyPr>
          <a:lstStyle/>
          <a:p>
            <a:r>
              <a:rPr lang="en-US" sz="1100"/>
              <a:t>Time</a:t>
            </a:r>
          </a:p>
        </p:txBody>
      </p:sp>
      <p:sp>
        <p:nvSpPr>
          <p:cNvPr id="7" name="Rectangle 6">
            <a:extLst>
              <a:ext uri="{FF2B5EF4-FFF2-40B4-BE49-F238E27FC236}">
                <a16:creationId xmlns:a16="http://schemas.microsoft.com/office/drawing/2014/main" id="{CA3A3FE4-9C6D-4017-9605-C5C7420FC780}"/>
              </a:ext>
            </a:extLst>
          </p:cNvPr>
          <p:cNvSpPr/>
          <p:nvPr/>
        </p:nvSpPr>
        <p:spPr>
          <a:xfrm>
            <a:off x="1681976"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a:t>
            </a:r>
          </a:p>
        </p:txBody>
      </p:sp>
      <p:sp>
        <p:nvSpPr>
          <p:cNvPr id="8" name="Rectangle 7">
            <a:extLst>
              <a:ext uri="{FF2B5EF4-FFF2-40B4-BE49-F238E27FC236}">
                <a16:creationId xmlns:a16="http://schemas.microsoft.com/office/drawing/2014/main" id="{99E52D05-5B08-4B17-A945-557BFCBE49D1}"/>
              </a:ext>
            </a:extLst>
          </p:cNvPr>
          <p:cNvSpPr/>
          <p:nvPr/>
        </p:nvSpPr>
        <p:spPr>
          <a:xfrm>
            <a:off x="1681976"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Time2</a:t>
            </a:r>
          </a:p>
        </p:txBody>
      </p:sp>
      <p:sp>
        <p:nvSpPr>
          <p:cNvPr id="9" name="Rectangle 8">
            <a:extLst>
              <a:ext uri="{FF2B5EF4-FFF2-40B4-BE49-F238E27FC236}">
                <a16:creationId xmlns:a16="http://schemas.microsoft.com/office/drawing/2014/main" id="{80F87FFF-FD9C-4323-88AD-398AF1DB0663}"/>
              </a:ext>
            </a:extLst>
          </p:cNvPr>
          <p:cNvSpPr/>
          <p:nvPr/>
        </p:nvSpPr>
        <p:spPr>
          <a:xfrm>
            <a:off x="1681976"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Time3</a:t>
            </a:r>
          </a:p>
        </p:txBody>
      </p:sp>
      <p:sp>
        <p:nvSpPr>
          <p:cNvPr id="10" name="Rectangle 9">
            <a:extLst>
              <a:ext uri="{FF2B5EF4-FFF2-40B4-BE49-F238E27FC236}">
                <a16:creationId xmlns:a16="http://schemas.microsoft.com/office/drawing/2014/main" id="{9F444F83-D1C3-43BB-A5DA-CA20B5F01683}"/>
              </a:ext>
            </a:extLst>
          </p:cNvPr>
          <p:cNvSpPr/>
          <p:nvPr/>
        </p:nvSpPr>
        <p:spPr>
          <a:xfrm>
            <a:off x="1681976"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Time4</a:t>
            </a:r>
          </a:p>
        </p:txBody>
      </p:sp>
      <p:sp>
        <p:nvSpPr>
          <p:cNvPr id="11" name="Rectangle 10">
            <a:extLst>
              <a:ext uri="{FF2B5EF4-FFF2-40B4-BE49-F238E27FC236}">
                <a16:creationId xmlns:a16="http://schemas.microsoft.com/office/drawing/2014/main" id="{B5D9296E-CB7A-4972-A026-0FFAEFEB8355}"/>
              </a:ext>
            </a:extLst>
          </p:cNvPr>
          <p:cNvSpPr/>
          <p:nvPr/>
        </p:nvSpPr>
        <p:spPr>
          <a:xfrm>
            <a:off x="1681976"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Time5</a:t>
            </a:r>
          </a:p>
        </p:txBody>
      </p:sp>
      <p:sp>
        <p:nvSpPr>
          <p:cNvPr id="12" name="Rectangle 11">
            <a:extLst>
              <a:ext uri="{FF2B5EF4-FFF2-40B4-BE49-F238E27FC236}">
                <a16:creationId xmlns:a16="http://schemas.microsoft.com/office/drawing/2014/main" id="{07F054A0-4C3B-47BD-9B41-D45FB48C6AF2}"/>
              </a:ext>
            </a:extLst>
          </p:cNvPr>
          <p:cNvSpPr/>
          <p:nvPr/>
        </p:nvSpPr>
        <p:spPr>
          <a:xfrm>
            <a:off x="1681976"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Time6</a:t>
            </a:r>
          </a:p>
        </p:txBody>
      </p:sp>
      <p:sp>
        <p:nvSpPr>
          <p:cNvPr id="13" name="Rectangle 12">
            <a:extLst>
              <a:ext uri="{FF2B5EF4-FFF2-40B4-BE49-F238E27FC236}">
                <a16:creationId xmlns:a16="http://schemas.microsoft.com/office/drawing/2014/main" id="{3C00ECB8-81D6-48CE-B021-6EA305CF84DD}"/>
              </a:ext>
            </a:extLst>
          </p:cNvPr>
          <p:cNvSpPr/>
          <p:nvPr/>
        </p:nvSpPr>
        <p:spPr>
          <a:xfrm>
            <a:off x="1681976"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Time7</a:t>
            </a:r>
          </a:p>
        </p:txBody>
      </p:sp>
      <p:sp>
        <p:nvSpPr>
          <p:cNvPr id="14" name="Rectangle 13">
            <a:extLst>
              <a:ext uri="{FF2B5EF4-FFF2-40B4-BE49-F238E27FC236}">
                <a16:creationId xmlns:a16="http://schemas.microsoft.com/office/drawing/2014/main" id="{6ACCA82D-AD4D-447A-B875-72EA00837165}"/>
              </a:ext>
            </a:extLst>
          </p:cNvPr>
          <p:cNvSpPr/>
          <p:nvPr/>
        </p:nvSpPr>
        <p:spPr>
          <a:xfrm>
            <a:off x="1681976"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Time8</a:t>
            </a:r>
          </a:p>
        </p:txBody>
      </p:sp>
      <p:sp>
        <p:nvSpPr>
          <p:cNvPr id="15" name="Rectangle 14">
            <a:extLst>
              <a:ext uri="{FF2B5EF4-FFF2-40B4-BE49-F238E27FC236}">
                <a16:creationId xmlns:a16="http://schemas.microsoft.com/office/drawing/2014/main" id="{6C4D24DA-ECD7-4E5A-BED3-8AC28D9F2473}"/>
              </a:ext>
            </a:extLst>
          </p:cNvPr>
          <p:cNvSpPr/>
          <p:nvPr/>
        </p:nvSpPr>
        <p:spPr>
          <a:xfrm>
            <a:off x="1681976"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Time9</a:t>
            </a:r>
          </a:p>
        </p:txBody>
      </p:sp>
      <p:sp>
        <p:nvSpPr>
          <p:cNvPr id="16" name="Rectangle 15">
            <a:extLst>
              <a:ext uri="{FF2B5EF4-FFF2-40B4-BE49-F238E27FC236}">
                <a16:creationId xmlns:a16="http://schemas.microsoft.com/office/drawing/2014/main" id="{C66FD56C-3236-4896-89B3-0214FFDC3372}"/>
              </a:ext>
            </a:extLst>
          </p:cNvPr>
          <p:cNvSpPr/>
          <p:nvPr/>
        </p:nvSpPr>
        <p:spPr>
          <a:xfrm>
            <a:off x="1681976"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Time10</a:t>
            </a:r>
          </a:p>
        </p:txBody>
      </p:sp>
      <p:sp>
        <p:nvSpPr>
          <p:cNvPr id="17" name="Rectangle 16">
            <a:extLst>
              <a:ext uri="{FF2B5EF4-FFF2-40B4-BE49-F238E27FC236}">
                <a16:creationId xmlns:a16="http://schemas.microsoft.com/office/drawing/2014/main" id="{D40969B6-CC31-44FF-AD53-F270494DFFD9}"/>
              </a:ext>
            </a:extLst>
          </p:cNvPr>
          <p:cNvSpPr/>
          <p:nvPr/>
        </p:nvSpPr>
        <p:spPr>
          <a:xfrm>
            <a:off x="1681976"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Time11</a:t>
            </a:r>
          </a:p>
        </p:txBody>
      </p:sp>
      <p:sp>
        <p:nvSpPr>
          <p:cNvPr id="18" name="Rectangle 17">
            <a:extLst>
              <a:ext uri="{FF2B5EF4-FFF2-40B4-BE49-F238E27FC236}">
                <a16:creationId xmlns:a16="http://schemas.microsoft.com/office/drawing/2014/main" id="{D845BC55-6B35-4920-9E8D-25D34B761569}"/>
              </a:ext>
            </a:extLst>
          </p:cNvPr>
          <p:cNvSpPr/>
          <p:nvPr/>
        </p:nvSpPr>
        <p:spPr>
          <a:xfrm>
            <a:off x="2361196"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Off</a:t>
            </a:r>
          </a:p>
        </p:txBody>
      </p:sp>
      <p:sp>
        <p:nvSpPr>
          <p:cNvPr id="19" name="TextBox 18">
            <a:extLst>
              <a:ext uri="{FF2B5EF4-FFF2-40B4-BE49-F238E27FC236}">
                <a16:creationId xmlns:a16="http://schemas.microsoft.com/office/drawing/2014/main" id="{06363030-0AFC-46D9-B004-325E06C36B3F}"/>
              </a:ext>
            </a:extLst>
          </p:cNvPr>
          <p:cNvSpPr txBox="1"/>
          <p:nvPr/>
        </p:nvSpPr>
        <p:spPr>
          <a:xfrm>
            <a:off x="2467819" y="2246514"/>
            <a:ext cx="498855" cy="261610"/>
          </a:xfrm>
          <a:prstGeom prst="rect">
            <a:avLst/>
          </a:prstGeom>
          <a:noFill/>
        </p:spPr>
        <p:txBody>
          <a:bodyPr wrap="none" rtlCol="0">
            <a:spAutoFit/>
          </a:bodyPr>
          <a:lstStyle/>
          <a:p>
            <a:r>
              <a:rPr lang="en-US" sz="1100"/>
              <a:t>Valve</a:t>
            </a:r>
          </a:p>
        </p:txBody>
      </p:sp>
      <p:sp>
        <p:nvSpPr>
          <p:cNvPr id="20" name="Rectangle 19">
            <a:extLst>
              <a:ext uri="{FF2B5EF4-FFF2-40B4-BE49-F238E27FC236}">
                <a16:creationId xmlns:a16="http://schemas.microsoft.com/office/drawing/2014/main" id="{608835EC-6D7D-4079-8DD7-2E01A3E837E2}"/>
              </a:ext>
            </a:extLst>
          </p:cNvPr>
          <p:cNvSpPr/>
          <p:nvPr/>
        </p:nvSpPr>
        <p:spPr>
          <a:xfrm>
            <a:off x="2361196"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1" name="Rectangle 20">
            <a:extLst>
              <a:ext uri="{FF2B5EF4-FFF2-40B4-BE49-F238E27FC236}">
                <a16:creationId xmlns:a16="http://schemas.microsoft.com/office/drawing/2014/main" id="{F29BC83B-6495-4E47-940F-D173252F1885}"/>
              </a:ext>
            </a:extLst>
          </p:cNvPr>
          <p:cNvSpPr/>
          <p:nvPr/>
        </p:nvSpPr>
        <p:spPr>
          <a:xfrm>
            <a:off x="2361196"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2" name="Rectangle 21">
            <a:extLst>
              <a:ext uri="{FF2B5EF4-FFF2-40B4-BE49-F238E27FC236}">
                <a16:creationId xmlns:a16="http://schemas.microsoft.com/office/drawing/2014/main" id="{6D3C5EC4-2C97-4B2E-884E-060285FFE144}"/>
              </a:ext>
            </a:extLst>
          </p:cNvPr>
          <p:cNvSpPr/>
          <p:nvPr/>
        </p:nvSpPr>
        <p:spPr>
          <a:xfrm>
            <a:off x="2361196"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3" name="Rectangle 22">
            <a:extLst>
              <a:ext uri="{FF2B5EF4-FFF2-40B4-BE49-F238E27FC236}">
                <a16:creationId xmlns:a16="http://schemas.microsoft.com/office/drawing/2014/main" id="{F62FE2AF-EA60-4336-B997-9709F0364279}"/>
              </a:ext>
            </a:extLst>
          </p:cNvPr>
          <p:cNvSpPr/>
          <p:nvPr/>
        </p:nvSpPr>
        <p:spPr>
          <a:xfrm>
            <a:off x="2361196"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4" name="Rectangle 23">
            <a:extLst>
              <a:ext uri="{FF2B5EF4-FFF2-40B4-BE49-F238E27FC236}">
                <a16:creationId xmlns:a16="http://schemas.microsoft.com/office/drawing/2014/main" id="{19959106-B33F-4A64-8720-F6640A9806B7}"/>
              </a:ext>
            </a:extLst>
          </p:cNvPr>
          <p:cNvSpPr/>
          <p:nvPr/>
        </p:nvSpPr>
        <p:spPr>
          <a:xfrm>
            <a:off x="2361196"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5" name="Rectangle 24">
            <a:extLst>
              <a:ext uri="{FF2B5EF4-FFF2-40B4-BE49-F238E27FC236}">
                <a16:creationId xmlns:a16="http://schemas.microsoft.com/office/drawing/2014/main" id="{1A90FB7C-2C8D-44A3-B42F-6A523AD08113}"/>
              </a:ext>
            </a:extLst>
          </p:cNvPr>
          <p:cNvSpPr/>
          <p:nvPr/>
        </p:nvSpPr>
        <p:spPr>
          <a:xfrm>
            <a:off x="2361196"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6" name="Rectangle 25">
            <a:extLst>
              <a:ext uri="{FF2B5EF4-FFF2-40B4-BE49-F238E27FC236}">
                <a16:creationId xmlns:a16="http://schemas.microsoft.com/office/drawing/2014/main" id="{E2F22AF2-BCDD-4464-B197-C3A05BFA3F20}"/>
              </a:ext>
            </a:extLst>
          </p:cNvPr>
          <p:cNvSpPr/>
          <p:nvPr/>
        </p:nvSpPr>
        <p:spPr>
          <a:xfrm>
            <a:off x="2361196"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7" name="Rectangle 26">
            <a:extLst>
              <a:ext uri="{FF2B5EF4-FFF2-40B4-BE49-F238E27FC236}">
                <a16:creationId xmlns:a16="http://schemas.microsoft.com/office/drawing/2014/main" id="{383B0252-B5E3-4732-B3DF-21CC91A972FA}"/>
              </a:ext>
            </a:extLst>
          </p:cNvPr>
          <p:cNvSpPr/>
          <p:nvPr/>
        </p:nvSpPr>
        <p:spPr>
          <a:xfrm>
            <a:off x="2361196"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8" name="Rectangle 27">
            <a:extLst>
              <a:ext uri="{FF2B5EF4-FFF2-40B4-BE49-F238E27FC236}">
                <a16:creationId xmlns:a16="http://schemas.microsoft.com/office/drawing/2014/main" id="{3476542C-59E6-4E93-985D-6CC5CBEDCC66}"/>
              </a:ext>
            </a:extLst>
          </p:cNvPr>
          <p:cNvSpPr/>
          <p:nvPr/>
        </p:nvSpPr>
        <p:spPr>
          <a:xfrm>
            <a:off x="2361196"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9" name="Rectangle 28">
            <a:extLst>
              <a:ext uri="{FF2B5EF4-FFF2-40B4-BE49-F238E27FC236}">
                <a16:creationId xmlns:a16="http://schemas.microsoft.com/office/drawing/2014/main" id="{1CD84172-96F9-48D9-A2AE-0A0E4BE5DB0C}"/>
              </a:ext>
            </a:extLst>
          </p:cNvPr>
          <p:cNvSpPr/>
          <p:nvPr/>
        </p:nvSpPr>
        <p:spPr>
          <a:xfrm>
            <a:off x="2361196"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30" name="Rectangle 29">
            <a:extLst>
              <a:ext uri="{FF2B5EF4-FFF2-40B4-BE49-F238E27FC236}">
                <a16:creationId xmlns:a16="http://schemas.microsoft.com/office/drawing/2014/main" id="{24403C89-473C-481C-BFAE-4EBA34F8114C}"/>
              </a:ext>
            </a:extLst>
          </p:cNvPr>
          <p:cNvSpPr/>
          <p:nvPr/>
        </p:nvSpPr>
        <p:spPr>
          <a:xfrm>
            <a:off x="2361196"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31" name="Rectangle 30">
            <a:extLst>
              <a:ext uri="{FF2B5EF4-FFF2-40B4-BE49-F238E27FC236}">
                <a16:creationId xmlns:a16="http://schemas.microsoft.com/office/drawing/2014/main" id="{4A14451E-C1D6-40CD-B728-6E041F80E4E3}"/>
              </a:ext>
            </a:extLst>
          </p:cNvPr>
          <p:cNvSpPr/>
          <p:nvPr/>
        </p:nvSpPr>
        <p:spPr>
          <a:xfrm>
            <a:off x="3040416"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32" name="TextBox 31">
            <a:extLst>
              <a:ext uri="{FF2B5EF4-FFF2-40B4-BE49-F238E27FC236}">
                <a16:creationId xmlns:a16="http://schemas.microsoft.com/office/drawing/2014/main" id="{23B6A2CC-5912-4734-9039-F08E796B6A5B}"/>
              </a:ext>
            </a:extLst>
          </p:cNvPr>
          <p:cNvSpPr txBox="1"/>
          <p:nvPr/>
        </p:nvSpPr>
        <p:spPr>
          <a:xfrm>
            <a:off x="3147039" y="2246514"/>
            <a:ext cx="481222" cy="261610"/>
          </a:xfrm>
          <a:prstGeom prst="rect">
            <a:avLst/>
          </a:prstGeom>
          <a:noFill/>
        </p:spPr>
        <p:txBody>
          <a:bodyPr wrap="none" rtlCol="0">
            <a:spAutoFit/>
          </a:bodyPr>
          <a:lstStyle/>
          <a:p>
            <a:r>
              <a:rPr lang="en-US" sz="1100"/>
              <a:t>Level</a:t>
            </a:r>
          </a:p>
        </p:txBody>
      </p:sp>
      <p:sp>
        <p:nvSpPr>
          <p:cNvPr id="33" name="Rectangle 32">
            <a:extLst>
              <a:ext uri="{FF2B5EF4-FFF2-40B4-BE49-F238E27FC236}">
                <a16:creationId xmlns:a16="http://schemas.microsoft.com/office/drawing/2014/main" id="{2C5FCF24-83D8-41F6-AC46-62ECF76A3E1C}"/>
              </a:ext>
            </a:extLst>
          </p:cNvPr>
          <p:cNvSpPr/>
          <p:nvPr/>
        </p:nvSpPr>
        <p:spPr>
          <a:xfrm>
            <a:off x="3040416"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34" name="Rectangle 33">
            <a:extLst>
              <a:ext uri="{FF2B5EF4-FFF2-40B4-BE49-F238E27FC236}">
                <a16:creationId xmlns:a16="http://schemas.microsoft.com/office/drawing/2014/main" id="{B92CD200-1E82-4354-B6B6-A8AB61C841F5}"/>
              </a:ext>
            </a:extLst>
          </p:cNvPr>
          <p:cNvSpPr/>
          <p:nvPr/>
        </p:nvSpPr>
        <p:spPr>
          <a:xfrm>
            <a:off x="3040416"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LL</a:t>
            </a:r>
          </a:p>
        </p:txBody>
      </p:sp>
      <p:sp>
        <p:nvSpPr>
          <p:cNvPr id="35" name="Rectangle 34">
            <a:extLst>
              <a:ext uri="{FF2B5EF4-FFF2-40B4-BE49-F238E27FC236}">
                <a16:creationId xmlns:a16="http://schemas.microsoft.com/office/drawing/2014/main" id="{C219CCDB-EB0B-4ECE-BFFE-9CBAA78EBEBC}"/>
              </a:ext>
            </a:extLst>
          </p:cNvPr>
          <p:cNvSpPr/>
          <p:nvPr/>
        </p:nvSpPr>
        <p:spPr>
          <a:xfrm>
            <a:off x="3040416"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a:t>
            </a:r>
          </a:p>
        </p:txBody>
      </p:sp>
      <p:sp>
        <p:nvSpPr>
          <p:cNvPr id="36" name="Rectangle 35">
            <a:extLst>
              <a:ext uri="{FF2B5EF4-FFF2-40B4-BE49-F238E27FC236}">
                <a16:creationId xmlns:a16="http://schemas.microsoft.com/office/drawing/2014/main" id="{1128E6EF-B994-4E36-AE50-6E19DB974151}"/>
              </a:ext>
            </a:extLst>
          </p:cNvPr>
          <p:cNvSpPr/>
          <p:nvPr/>
        </p:nvSpPr>
        <p:spPr>
          <a:xfrm>
            <a:off x="3040416"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37" name="Rectangle 36">
            <a:extLst>
              <a:ext uri="{FF2B5EF4-FFF2-40B4-BE49-F238E27FC236}">
                <a16:creationId xmlns:a16="http://schemas.microsoft.com/office/drawing/2014/main" id="{E7D3A3F1-60B3-494F-BB5D-BA318CFA8C37}"/>
              </a:ext>
            </a:extLst>
          </p:cNvPr>
          <p:cNvSpPr/>
          <p:nvPr/>
        </p:nvSpPr>
        <p:spPr>
          <a:xfrm>
            <a:off x="3040416"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M2</a:t>
            </a:r>
          </a:p>
        </p:txBody>
      </p:sp>
      <p:sp>
        <p:nvSpPr>
          <p:cNvPr id="38" name="Rectangle 37">
            <a:extLst>
              <a:ext uri="{FF2B5EF4-FFF2-40B4-BE49-F238E27FC236}">
                <a16:creationId xmlns:a16="http://schemas.microsoft.com/office/drawing/2014/main" id="{936D5383-00CD-42DD-81FF-792DECB367C6}"/>
              </a:ext>
            </a:extLst>
          </p:cNvPr>
          <p:cNvSpPr/>
          <p:nvPr/>
        </p:nvSpPr>
        <p:spPr>
          <a:xfrm>
            <a:off x="3040416"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H</a:t>
            </a:r>
          </a:p>
        </p:txBody>
      </p:sp>
      <p:sp>
        <p:nvSpPr>
          <p:cNvPr id="39" name="Rectangle 38">
            <a:extLst>
              <a:ext uri="{FF2B5EF4-FFF2-40B4-BE49-F238E27FC236}">
                <a16:creationId xmlns:a16="http://schemas.microsoft.com/office/drawing/2014/main" id="{DCF15E37-08F3-4E62-9DB6-41E495CA61C3}"/>
              </a:ext>
            </a:extLst>
          </p:cNvPr>
          <p:cNvSpPr/>
          <p:nvPr/>
        </p:nvSpPr>
        <p:spPr>
          <a:xfrm>
            <a:off x="3040416"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HH</a:t>
            </a:r>
          </a:p>
        </p:txBody>
      </p:sp>
      <p:sp>
        <p:nvSpPr>
          <p:cNvPr id="40" name="Rectangle 39">
            <a:extLst>
              <a:ext uri="{FF2B5EF4-FFF2-40B4-BE49-F238E27FC236}">
                <a16:creationId xmlns:a16="http://schemas.microsoft.com/office/drawing/2014/main" id="{C7291033-013B-4E6B-BE45-F8410F66EB87}"/>
              </a:ext>
            </a:extLst>
          </p:cNvPr>
          <p:cNvSpPr/>
          <p:nvPr/>
        </p:nvSpPr>
        <p:spPr>
          <a:xfrm>
            <a:off x="3040416"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41" name="Rectangle 40">
            <a:extLst>
              <a:ext uri="{FF2B5EF4-FFF2-40B4-BE49-F238E27FC236}">
                <a16:creationId xmlns:a16="http://schemas.microsoft.com/office/drawing/2014/main" id="{4942A75B-B4A7-489A-8DD4-609EC8CFA2A4}"/>
              </a:ext>
            </a:extLst>
          </p:cNvPr>
          <p:cNvSpPr/>
          <p:nvPr/>
        </p:nvSpPr>
        <p:spPr>
          <a:xfrm>
            <a:off x="3040416"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42" name="Rectangle 41">
            <a:extLst>
              <a:ext uri="{FF2B5EF4-FFF2-40B4-BE49-F238E27FC236}">
                <a16:creationId xmlns:a16="http://schemas.microsoft.com/office/drawing/2014/main" id="{66786997-369B-4594-A42A-C51342ED25C5}"/>
              </a:ext>
            </a:extLst>
          </p:cNvPr>
          <p:cNvSpPr/>
          <p:nvPr/>
        </p:nvSpPr>
        <p:spPr>
          <a:xfrm>
            <a:off x="3040416"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43" name="Rectangle 42">
            <a:extLst>
              <a:ext uri="{FF2B5EF4-FFF2-40B4-BE49-F238E27FC236}">
                <a16:creationId xmlns:a16="http://schemas.microsoft.com/office/drawing/2014/main" id="{46E003B0-ADF4-46AD-8FDD-F78700D0084B}"/>
              </a:ext>
            </a:extLst>
          </p:cNvPr>
          <p:cNvSpPr/>
          <p:nvPr/>
        </p:nvSpPr>
        <p:spPr>
          <a:xfrm>
            <a:off x="3040416"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57" name="Rectangle 56">
            <a:extLst>
              <a:ext uri="{FF2B5EF4-FFF2-40B4-BE49-F238E27FC236}">
                <a16:creationId xmlns:a16="http://schemas.microsoft.com/office/drawing/2014/main" id="{A25B1153-76DA-47E9-A306-FEA73F5C942D}"/>
              </a:ext>
            </a:extLst>
          </p:cNvPr>
          <p:cNvSpPr/>
          <p:nvPr/>
        </p:nvSpPr>
        <p:spPr>
          <a:xfrm>
            <a:off x="3679439"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Open</a:t>
            </a:r>
          </a:p>
        </p:txBody>
      </p:sp>
      <p:sp>
        <p:nvSpPr>
          <p:cNvPr id="58" name="TextBox 57">
            <a:extLst>
              <a:ext uri="{FF2B5EF4-FFF2-40B4-BE49-F238E27FC236}">
                <a16:creationId xmlns:a16="http://schemas.microsoft.com/office/drawing/2014/main" id="{4842958B-9BAA-4365-82D9-612EFC7EC2B3}"/>
              </a:ext>
            </a:extLst>
          </p:cNvPr>
          <p:cNvSpPr txBox="1"/>
          <p:nvPr/>
        </p:nvSpPr>
        <p:spPr>
          <a:xfrm>
            <a:off x="3786062" y="2246514"/>
            <a:ext cx="494046" cy="261610"/>
          </a:xfrm>
          <a:prstGeom prst="rect">
            <a:avLst/>
          </a:prstGeom>
          <a:noFill/>
        </p:spPr>
        <p:txBody>
          <a:bodyPr wrap="none" rtlCol="0">
            <a:spAutoFit/>
          </a:bodyPr>
          <a:lstStyle/>
          <a:p>
            <a:r>
              <a:rPr lang="en-US" sz="1100"/>
              <a:t>Drain</a:t>
            </a:r>
          </a:p>
        </p:txBody>
      </p:sp>
      <p:sp>
        <p:nvSpPr>
          <p:cNvPr id="59" name="Rectangle 58">
            <a:extLst>
              <a:ext uri="{FF2B5EF4-FFF2-40B4-BE49-F238E27FC236}">
                <a16:creationId xmlns:a16="http://schemas.microsoft.com/office/drawing/2014/main" id="{21818B15-D137-4390-87AB-D8D0130F1A7E}"/>
              </a:ext>
            </a:extLst>
          </p:cNvPr>
          <p:cNvSpPr/>
          <p:nvPr/>
        </p:nvSpPr>
        <p:spPr>
          <a:xfrm>
            <a:off x="3679439"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0" name="Rectangle 59">
            <a:extLst>
              <a:ext uri="{FF2B5EF4-FFF2-40B4-BE49-F238E27FC236}">
                <a16:creationId xmlns:a16="http://schemas.microsoft.com/office/drawing/2014/main" id="{7FC60D7F-787B-4BB5-9E3D-3CE672A85DCE}"/>
              </a:ext>
            </a:extLst>
          </p:cNvPr>
          <p:cNvSpPr/>
          <p:nvPr/>
        </p:nvSpPr>
        <p:spPr>
          <a:xfrm>
            <a:off x="3679439"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1" name="Rectangle 60">
            <a:extLst>
              <a:ext uri="{FF2B5EF4-FFF2-40B4-BE49-F238E27FC236}">
                <a16:creationId xmlns:a16="http://schemas.microsoft.com/office/drawing/2014/main" id="{1689D2E1-F747-4857-9DA0-7D40AD64B8BF}"/>
              </a:ext>
            </a:extLst>
          </p:cNvPr>
          <p:cNvSpPr/>
          <p:nvPr/>
        </p:nvSpPr>
        <p:spPr>
          <a:xfrm>
            <a:off x="3679439"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2" name="Rectangle 61">
            <a:extLst>
              <a:ext uri="{FF2B5EF4-FFF2-40B4-BE49-F238E27FC236}">
                <a16:creationId xmlns:a16="http://schemas.microsoft.com/office/drawing/2014/main" id="{483B9839-88B5-4854-8BA4-D534FBCA3CE6}"/>
              </a:ext>
            </a:extLst>
          </p:cNvPr>
          <p:cNvSpPr/>
          <p:nvPr/>
        </p:nvSpPr>
        <p:spPr>
          <a:xfrm>
            <a:off x="3679439"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3" name="Rectangle 62">
            <a:extLst>
              <a:ext uri="{FF2B5EF4-FFF2-40B4-BE49-F238E27FC236}">
                <a16:creationId xmlns:a16="http://schemas.microsoft.com/office/drawing/2014/main" id="{4B0C926F-3E14-4535-B6AE-B6296D085496}"/>
              </a:ext>
            </a:extLst>
          </p:cNvPr>
          <p:cNvSpPr/>
          <p:nvPr/>
        </p:nvSpPr>
        <p:spPr>
          <a:xfrm>
            <a:off x="3679439"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4" name="Rectangle 63">
            <a:extLst>
              <a:ext uri="{FF2B5EF4-FFF2-40B4-BE49-F238E27FC236}">
                <a16:creationId xmlns:a16="http://schemas.microsoft.com/office/drawing/2014/main" id="{4E53E499-95D5-4C88-AAC3-2872F823B16C}"/>
              </a:ext>
            </a:extLst>
          </p:cNvPr>
          <p:cNvSpPr/>
          <p:nvPr/>
        </p:nvSpPr>
        <p:spPr>
          <a:xfrm>
            <a:off x="3679439"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5" name="Rectangle 64">
            <a:extLst>
              <a:ext uri="{FF2B5EF4-FFF2-40B4-BE49-F238E27FC236}">
                <a16:creationId xmlns:a16="http://schemas.microsoft.com/office/drawing/2014/main" id="{A6AE21E3-2B2C-47A4-A5B4-549FAEF1B26D}"/>
              </a:ext>
            </a:extLst>
          </p:cNvPr>
          <p:cNvSpPr/>
          <p:nvPr/>
        </p:nvSpPr>
        <p:spPr>
          <a:xfrm>
            <a:off x="3679439"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6" name="Rectangle 65">
            <a:extLst>
              <a:ext uri="{FF2B5EF4-FFF2-40B4-BE49-F238E27FC236}">
                <a16:creationId xmlns:a16="http://schemas.microsoft.com/office/drawing/2014/main" id="{E3A1168B-21F1-437C-B5F1-0F0ADC3BB526}"/>
              </a:ext>
            </a:extLst>
          </p:cNvPr>
          <p:cNvSpPr/>
          <p:nvPr/>
        </p:nvSpPr>
        <p:spPr>
          <a:xfrm>
            <a:off x="3679439"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7" name="Rectangle 66">
            <a:extLst>
              <a:ext uri="{FF2B5EF4-FFF2-40B4-BE49-F238E27FC236}">
                <a16:creationId xmlns:a16="http://schemas.microsoft.com/office/drawing/2014/main" id="{2E24CF8D-D58A-4E0F-AAA6-861395A508F6}"/>
              </a:ext>
            </a:extLst>
          </p:cNvPr>
          <p:cNvSpPr/>
          <p:nvPr/>
        </p:nvSpPr>
        <p:spPr>
          <a:xfrm>
            <a:off x="3679439"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8" name="Rectangle 67">
            <a:extLst>
              <a:ext uri="{FF2B5EF4-FFF2-40B4-BE49-F238E27FC236}">
                <a16:creationId xmlns:a16="http://schemas.microsoft.com/office/drawing/2014/main" id="{40F280EE-9F8F-4EAA-AB83-767E9D035AA8}"/>
              </a:ext>
            </a:extLst>
          </p:cNvPr>
          <p:cNvSpPr/>
          <p:nvPr/>
        </p:nvSpPr>
        <p:spPr>
          <a:xfrm>
            <a:off x="3679439"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9" name="Rectangle 68">
            <a:extLst>
              <a:ext uri="{FF2B5EF4-FFF2-40B4-BE49-F238E27FC236}">
                <a16:creationId xmlns:a16="http://schemas.microsoft.com/office/drawing/2014/main" id="{2903F3BC-61ED-4E4C-8B9A-CAC1164CAAA0}"/>
              </a:ext>
            </a:extLst>
          </p:cNvPr>
          <p:cNvSpPr/>
          <p:nvPr/>
        </p:nvSpPr>
        <p:spPr>
          <a:xfrm>
            <a:off x="3679439"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70" name="Rectangle 69">
            <a:extLst>
              <a:ext uri="{FF2B5EF4-FFF2-40B4-BE49-F238E27FC236}">
                <a16:creationId xmlns:a16="http://schemas.microsoft.com/office/drawing/2014/main" id="{5A68A681-7D6B-46B7-AB3A-099690C7E7AB}"/>
              </a:ext>
            </a:extLst>
          </p:cNvPr>
          <p:cNvSpPr/>
          <p:nvPr/>
        </p:nvSpPr>
        <p:spPr>
          <a:xfrm>
            <a:off x="5888182"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Time0</a:t>
            </a:r>
          </a:p>
        </p:txBody>
      </p:sp>
      <p:sp>
        <p:nvSpPr>
          <p:cNvPr id="71" name="TextBox 70">
            <a:extLst>
              <a:ext uri="{FF2B5EF4-FFF2-40B4-BE49-F238E27FC236}">
                <a16:creationId xmlns:a16="http://schemas.microsoft.com/office/drawing/2014/main" id="{E99E0241-E854-4B70-A61E-837FCA455013}"/>
              </a:ext>
            </a:extLst>
          </p:cNvPr>
          <p:cNvSpPr txBox="1"/>
          <p:nvPr/>
        </p:nvSpPr>
        <p:spPr>
          <a:xfrm>
            <a:off x="5994805" y="2246514"/>
            <a:ext cx="468398" cy="261610"/>
          </a:xfrm>
          <a:prstGeom prst="rect">
            <a:avLst/>
          </a:prstGeom>
          <a:noFill/>
        </p:spPr>
        <p:txBody>
          <a:bodyPr wrap="none" rtlCol="0">
            <a:spAutoFit/>
          </a:bodyPr>
          <a:lstStyle/>
          <a:p>
            <a:r>
              <a:rPr lang="en-US" sz="1100"/>
              <a:t>Time</a:t>
            </a:r>
          </a:p>
        </p:txBody>
      </p:sp>
      <p:sp>
        <p:nvSpPr>
          <p:cNvPr id="72" name="Rectangle 71">
            <a:extLst>
              <a:ext uri="{FF2B5EF4-FFF2-40B4-BE49-F238E27FC236}">
                <a16:creationId xmlns:a16="http://schemas.microsoft.com/office/drawing/2014/main" id="{B4BBEEF9-484C-4B0E-BB83-C1664EDA3E89}"/>
              </a:ext>
            </a:extLst>
          </p:cNvPr>
          <p:cNvSpPr/>
          <p:nvPr/>
        </p:nvSpPr>
        <p:spPr>
          <a:xfrm>
            <a:off x="5888182"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a:t>
            </a:r>
          </a:p>
        </p:txBody>
      </p:sp>
      <p:sp>
        <p:nvSpPr>
          <p:cNvPr id="73" name="Rectangle 72">
            <a:extLst>
              <a:ext uri="{FF2B5EF4-FFF2-40B4-BE49-F238E27FC236}">
                <a16:creationId xmlns:a16="http://schemas.microsoft.com/office/drawing/2014/main" id="{2B0B2C04-DD14-4862-943B-A7EAE0C7CF9E}"/>
              </a:ext>
            </a:extLst>
          </p:cNvPr>
          <p:cNvSpPr/>
          <p:nvPr/>
        </p:nvSpPr>
        <p:spPr>
          <a:xfrm>
            <a:off x="5888182"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Time2</a:t>
            </a:r>
          </a:p>
        </p:txBody>
      </p:sp>
      <p:sp>
        <p:nvSpPr>
          <p:cNvPr id="74" name="Rectangle 73">
            <a:extLst>
              <a:ext uri="{FF2B5EF4-FFF2-40B4-BE49-F238E27FC236}">
                <a16:creationId xmlns:a16="http://schemas.microsoft.com/office/drawing/2014/main" id="{4852DAB7-2643-4D6F-B3A2-A24842C770A8}"/>
              </a:ext>
            </a:extLst>
          </p:cNvPr>
          <p:cNvSpPr/>
          <p:nvPr/>
        </p:nvSpPr>
        <p:spPr>
          <a:xfrm>
            <a:off x="5888182"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Time3</a:t>
            </a:r>
          </a:p>
        </p:txBody>
      </p:sp>
      <p:sp>
        <p:nvSpPr>
          <p:cNvPr id="75" name="Rectangle 74">
            <a:extLst>
              <a:ext uri="{FF2B5EF4-FFF2-40B4-BE49-F238E27FC236}">
                <a16:creationId xmlns:a16="http://schemas.microsoft.com/office/drawing/2014/main" id="{12155269-7E52-41FB-82A1-E911327E6694}"/>
              </a:ext>
            </a:extLst>
          </p:cNvPr>
          <p:cNvSpPr/>
          <p:nvPr/>
        </p:nvSpPr>
        <p:spPr>
          <a:xfrm>
            <a:off x="5888182"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Time4</a:t>
            </a:r>
          </a:p>
        </p:txBody>
      </p:sp>
      <p:sp>
        <p:nvSpPr>
          <p:cNvPr id="76" name="Rectangle 75">
            <a:extLst>
              <a:ext uri="{FF2B5EF4-FFF2-40B4-BE49-F238E27FC236}">
                <a16:creationId xmlns:a16="http://schemas.microsoft.com/office/drawing/2014/main" id="{82BB907E-8BB8-411D-B0CE-044D3EB79C5E}"/>
              </a:ext>
            </a:extLst>
          </p:cNvPr>
          <p:cNvSpPr/>
          <p:nvPr/>
        </p:nvSpPr>
        <p:spPr>
          <a:xfrm>
            <a:off x="5888182"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Time5</a:t>
            </a:r>
          </a:p>
        </p:txBody>
      </p:sp>
      <p:sp>
        <p:nvSpPr>
          <p:cNvPr id="77" name="Rectangle 76">
            <a:extLst>
              <a:ext uri="{FF2B5EF4-FFF2-40B4-BE49-F238E27FC236}">
                <a16:creationId xmlns:a16="http://schemas.microsoft.com/office/drawing/2014/main" id="{A767B51E-1A6C-4016-81D9-5E6A47C172CA}"/>
              </a:ext>
            </a:extLst>
          </p:cNvPr>
          <p:cNvSpPr/>
          <p:nvPr/>
        </p:nvSpPr>
        <p:spPr>
          <a:xfrm>
            <a:off x="5888182"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Time6</a:t>
            </a:r>
          </a:p>
        </p:txBody>
      </p:sp>
      <p:sp>
        <p:nvSpPr>
          <p:cNvPr id="78" name="Rectangle 77">
            <a:extLst>
              <a:ext uri="{FF2B5EF4-FFF2-40B4-BE49-F238E27FC236}">
                <a16:creationId xmlns:a16="http://schemas.microsoft.com/office/drawing/2014/main" id="{33C97BE0-3788-4383-9A8D-B7FD30C53A72}"/>
              </a:ext>
            </a:extLst>
          </p:cNvPr>
          <p:cNvSpPr/>
          <p:nvPr/>
        </p:nvSpPr>
        <p:spPr>
          <a:xfrm>
            <a:off x="5888182"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Time7</a:t>
            </a:r>
          </a:p>
        </p:txBody>
      </p:sp>
      <p:sp>
        <p:nvSpPr>
          <p:cNvPr id="79" name="Rectangle 78">
            <a:extLst>
              <a:ext uri="{FF2B5EF4-FFF2-40B4-BE49-F238E27FC236}">
                <a16:creationId xmlns:a16="http://schemas.microsoft.com/office/drawing/2014/main" id="{072264B7-7182-4152-8D43-5151095E713B}"/>
              </a:ext>
            </a:extLst>
          </p:cNvPr>
          <p:cNvSpPr/>
          <p:nvPr/>
        </p:nvSpPr>
        <p:spPr>
          <a:xfrm>
            <a:off x="5888182"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Time8</a:t>
            </a:r>
          </a:p>
        </p:txBody>
      </p:sp>
      <p:sp>
        <p:nvSpPr>
          <p:cNvPr id="80" name="Rectangle 79">
            <a:extLst>
              <a:ext uri="{FF2B5EF4-FFF2-40B4-BE49-F238E27FC236}">
                <a16:creationId xmlns:a16="http://schemas.microsoft.com/office/drawing/2014/main" id="{A1002CE8-4812-429A-962C-1EAC17B15282}"/>
              </a:ext>
            </a:extLst>
          </p:cNvPr>
          <p:cNvSpPr/>
          <p:nvPr/>
        </p:nvSpPr>
        <p:spPr>
          <a:xfrm>
            <a:off x="5888182"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Time9</a:t>
            </a:r>
          </a:p>
        </p:txBody>
      </p:sp>
      <p:sp>
        <p:nvSpPr>
          <p:cNvPr id="81" name="Rectangle 80">
            <a:extLst>
              <a:ext uri="{FF2B5EF4-FFF2-40B4-BE49-F238E27FC236}">
                <a16:creationId xmlns:a16="http://schemas.microsoft.com/office/drawing/2014/main" id="{A43A42CA-F7B5-4C3A-98FC-131BAC11E60C}"/>
              </a:ext>
            </a:extLst>
          </p:cNvPr>
          <p:cNvSpPr/>
          <p:nvPr/>
        </p:nvSpPr>
        <p:spPr>
          <a:xfrm>
            <a:off x="5888182"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Time10</a:t>
            </a:r>
          </a:p>
        </p:txBody>
      </p:sp>
      <p:sp>
        <p:nvSpPr>
          <p:cNvPr id="82" name="Rectangle 81">
            <a:extLst>
              <a:ext uri="{FF2B5EF4-FFF2-40B4-BE49-F238E27FC236}">
                <a16:creationId xmlns:a16="http://schemas.microsoft.com/office/drawing/2014/main" id="{20C15161-F2C1-4833-8DF4-AD51ABDFCD08}"/>
              </a:ext>
            </a:extLst>
          </p:cNvPr>
          <p:cNvSpPr/>
          <p:nvPr/>
        </p:nvSpPr>
        <p:spPr>
          <a:xfrm>
            <a:off x="5888182"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Time11</a:t>
            </a:r>
          </a:p>
        </p:txBody>
      </p:sp>
      <p:sp>
        <p:nvSpPr>
          <p:cNvPr id="83" name="Rectangle 82">
            <a:extLst>
              <a:ext uri="{FF2B5EF4-FFF2-40B4-BE49-F238E27FC236}">
                <a16:creationId xmlns:a16="http://schemas.microsoft.com/office/drawing/2014/main" id="{8F152C75-72C0-497E-BDE4-1FE996DCEA8D}"/>
              </a:ext>
            </a:extLst>
          </p:cNvPr>
          <p:cNvSpPr/>
          <p:nvPr/>
        </p:nvSpPr>
        <p:spPr>
          <a:xfrm>
            <a:off x="6576927"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Off</a:t>
            </a:r>
          </a:p>
        </p:txBody>
      </p:sp>
      <p:sp>
        <p:nvSpPr>
          <p:cNvPr id="84" name="TextBox 83">
            <a:extLst>
              <a:ext uri="{FF2B5EF4-FFF2-40B4-BE49-F238E27FC236}">
                <a16:creationId xmlns:a16="http://schemas.microsoft.com/office/drawing/2014/main" id="{5A8FBE34-E72C-4DF3-9A0F-9EAAD62BD800}"/>
              </a:ext>
            </a:extLst>
          </p:cNvPr>
          <p:cNvSpPr txBox="1"/>
          <p:nvPr/>
        </p:nvSpPr>
        <p:spPr>
          <a:xfrm>
            <a:off x="6683550" y="2246514"/>
            <a:ext cx="498855" cy="261610"/>
          </a:xfrm>
          <a:prstGeom prst="rect">
            <a:avLst/>
          </a:prstGeom>
          <a:noFill/>
        </p:spPr>
        <p:txBody>
          <a:bodyPr wrap="none" rtlCol="0">
            <a:spAutoFit/>
          </a:bodyPr>
          <a:lstStyle/>
          <a:p>
            <a:r>
              <a:rPr lang="en-US" sz="1100"/>
              <a:t>Valve</a:t>
            </a:r>
          </a:p>
        </p:txBody>
      </p:sp>
      <p:sp>
        <p:nvSpPr>
          <p:cNvPr id="85" name="Rectangle 84">
            <a:extLst>
              <a:ext uri="{FF2B5EF4-FFF2-40B4-BE49-F238E27FC236}">
                <a16:creationId xmlns:a16="http://schemas.microsoft.com/office/drawing/2014/main" id="{A8A8C68F-FF08-4F28-93AD-6B418404CF37}"/>
              </a:ext>
            </a:extLst>
          </p:cNvPr>
          <p:cNvSpPr/>
          <p:nvPr/>
        </p:nvSpPr>
        <p:spPr>
          <a:xfrm>
            <a:off x="6576927"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6" name="Rectangle 85">
            <a:extLst>
              <a:ext uri="{FF2B5EF4-FFF2-40B4-BE49-F238E27FC236}">
                <a16:creationId xmlns:a16="http://schemas.microsoft.com/office/drawing/2014/main" id="{1FA06F17-8E4A-4C35-AC71-DE6102460588}"/>
              </a:ext>
            </a:extLst>
          </p:cNvPr>
          <p:cNvSpPr/>
          <p:nvPr/>
        </p:nvSpPr>
        <p:spPr>
          <a:xfrm>
            <a:off x="6576927" y="297595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7" name="Rectangle 86">
            <a:extLst>
              <a:ext uri="{FF2B5EF4-FFF2-40B4-BE49-F238E27FC236}">
                <a16:creationId xmlns:a16="http://schemas.microsoft.com/office/drawing/2014/main" id="{76194B34-9FA6-434A-A3CE-8FFE6B5041BE}"/>
              </a:ext>
            </a:extLst>
          </p:cNvPr>
          <p:cNvSpPr/>
          <p:nvPr/>
        </p:nvSpPr>
        <p:spPr>
          <a:xfrm>
            <a:off x="6576927" y="320871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8" name="Rectangle 87">
            <a:extLst>
              <a:ext uri="{FF2B5EF4-FFF2-40B4-BE49-F238E27FC236}">
                <a16:creationId xmlns:a16="http://schemas.microsoft.com/office/drawing/2014/main" id="{AE676FB2-FAFA-49A2-A243-E023063903B4}"/>
              </a:ext>
            </a:extLst>
          </p:cNvPr>
          <p:cNvSpPr/>
          <p:nvPr/>
        </p:nvSpPr>
        <p:spPr>
          <a:xfrm>
            <a:off x="6576927"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9" name="Rectangle 88">
            <a:extLst>
              <a:ext uri="{FF2B5EF4-FFF2-40B4-BE49-F238E27FC236}">
                <a16:creationId xmlns:a16="http://schemas.microsoft.com/office/drawing/2014/main" id="{17BC71CE-7BFE-426D-BC8A-7957902560CD}"/>
              </a:ext>
            </a:extLst>
          </p:cNvPr>
          <p:cNvSpPr/>
          <p:nvPr/>
        </p:nvSpPr>
        <p:spPr>
          <a:xfrm>
            <a:off x="6576927" y="367422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0" name="Rectangle 89">
            <a:extLst>
              <a:ext uri="{FF2B5EF4-FFF2-40B4-BE49-F238E27FC236}">
                <a16:creationId xmlns:a16="http://schemas.microsoft.com/office/drawing/2014/main" id="{E9D4E388-0DA1-42F9-B24B-C470B30469A5}"/>
              </a:ext>
            </a:extLst>
          </p:cNvPr>
          <p:cNvSpPr/>
          <p:nvPr/>
        </p:nvSpPr>
        <p:spPr>
          <a:xfrm>
            <a:off x="6576927" y="390697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1" name="Rectangle 90">
            <a:extLst>
              <a:ext uri="{FF2B5EF4-FFF2-40B4-BE49-F238E27FC236}">
                <a16:creationId xmlns:a16="http://schemas.microsoft.com/office/drawing/2014/main" id="{64DB264A-157C-47C8-943E-79BA05A5626A}"/>
              </a:ext>
            </a:extLst>
          </p:cNvPr>
          <p:cNvSpPr/>
          <p:nvPr/>
        </p:nvSpPr>
        <p:spPr>
          <a:xfrm>
            <a:off x="6576927" y="413973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2" name="Rectangle 91">
            <a:extLst>
              <a:ext uri="{FF2B5EF4-FFF2-40B4-BE49-F238E27FC236}">
                <a16:creationId xmlns:a16="http://schemas.microsoft.com/office/drawing/2014/main" id="{EFDFD450-365C-45E1-A50A-7C42887CF255}"/>
              </a:ext>
            </a:extLst>
          </p:cNvPr>
          <p:cNvSpPr/>
          <p:nvPr/>
        </p:nvSpPr>
        <p:spPr>
          <a:xfrm>
            <a:off x="6576927" y="437249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3" name="Rectangle 92">
            <a:extLst>
              <a:ext uri="{FF2B5EF4-FFF2-40B4-BE49-F238E27FC236}">
                <a16:creationId xmlns:a16="http://schemas.microsoft.com/office/drawing/2014/main" id="{10DA1ADF-FF3D-42A9-AC79-008AB30DCC4B}"/>
              </a:ext>
            </a:extLst>
          </p:cNvPr>
          <p:cNvSpPr/>
          <p:nvPr/>
        </p:nvSpPr>
        <p:spPr>
          <a:xfrm>
            <a:off x="6576927"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4" name="Rectangle 93">
            <a:extLst>
              <a:ext uri="{FF2B5EF4-FFF2-40B4-BE49-F238E27FC236}">
                <a16:creationId xmlns:a16="http://schemas.microsoft.com/office/drawing/2014/main" id="{C4767816-7D7D-4971-BA7B-A27000A8B5E9}"/>
              </a:ext>
            </a:extLst>
          </p:cNvPr>
          <p:cNvSpPr/>
          <p:nvPr/>
        </p:nvSpPr>
        <p:spPr>
          <a:xfrm>
            <a:off x="6576927"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5" name="Rectangle 94">
            <a:extLst>
              <a:ext uri="{FF2B5EF4-FFF2-40B4-BE49-F238E27FC236}">
                <a16:creationId xmlns:a16="http://schemas.microsoft.com/office/drawing/2014/main" id="{FCE0CA23-EA4B-428E-9127-707C23E7E61F}"/>
              </a:ext>
            </a:extLst>
          </p:cNvPr>
          <p:cNvSpPr/>
          <p:nvPr/>
        </p:nvSpPr>
        <p:spPr>
          <a:xfrm>
            <a:off x="6576927"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6" name="Rectangle 95">
            <a:extLst>
              <a:ext uri="{FF2B5EF4-FFF2-40B4-BE49-F238E27FC236}">
                <a16:creationId xmlns:a16="http://schemas.microsoft.com/office/drawing/2014/main" id="{1B648FC7-F0CA-499E-8DAB-93AA5B296373}"/>
              </a:ext>
            </a:extLst>
          </p:cNvPr>
          <p:cNvSpPr/>
          <p:nvPr/>
        </p:nvSpPr>
        <p:spPr>
          <a:xfrm>
            <a:off x="7256147"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97" name="TextBox 96">
            <a:extLst>
              <a:ext uri="{FF2B5EF4-FFF2-40B4-BE49-F238E27FC236}">
                <a16:creationId xmlns:a16="http://schemas.microsoft.com/office/drawing/2014/main" id="{0540D498-9EDE-4B28-A967-F627E82E5E6A}"/>
              </a:ext>
            </a:extLst>
          </p:cNvPr>
          <p:cNvSpPr txBox="1"/>
          <p:nvPr/>
        </p:nvSpPr>
        <p:spPr>
          <a:xfrm>
            <a:off x="7362770" y="2246514"/>
            <a:ext cx="481222" cy="261610"/>
          </a:xfrm>
          <a:prstGeom prst="rect">
            <a:avLst/>
          </a:prstGeom>
          <a:noFill/>
        </p:spPr>
        <p:txBody>
          <a:bodyPr wrap="none" rtlCol="0">
            <a:spAutoFit/>
          </a:bodyPr>
          <a:lstStyle/>
          <a:p>
            <a:r>
              <a:rPr lang="en-US" sz="1100"/>
              <a:t>Level</a:t>
            </a:r>
          </a:p>
        </p:txBody>
      </p:sp>
      <p:sp>
        <p:nvSpPr>
          <p:cNvPr id="98" name="Rectangle 97">
            <a:extLst>
              <a:ext uri="{FF2B5EF4-FFF2-40B4-BE49-F238E27FC236}">
                <a16:creationId xmlns:a16="http://schemas.microsoft.com/office/drawing/2014/main" id="{D0F1D881-DE8F-40EF-8DBC-F7410EE01865}"/>
              </a:ext>
            </a:extLst>
          </p:cNvPr>
          <p:cNvSpPr/>
          <p:nvPr/>
        </p:nvSpPr>
        <p:spPr>
          <a:xfrm>
            <a:off x="7256147" y="274319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99" name="Rectangle 98">
            <a:extLst>
              <a:ext uri="{FF2B5EF4-FFF2-40B4-BE49-F238E27FC236}">
                <a16:creationId xmlns:a16="http://schemas.microsoft.com/office/drawing/2014/main" id="{6FB9D635-4411-46BC-B3CA-57EEEB2E3F4F}"/>
              </a:ext>
            </a:extLst>
          </p:cNvPr>
          <p:cNvSpPr/>
          <p:nvPr/>
        </p:nvSpPr>
        <p:spPr>
          <a:xfrm>
            <a:off x="7256147" y="297595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LL</a:t>
            </a:r>
          </a:p>
        </p:txBody>
      </p:sp>
      <p:sp>
        <p:nvSpPr>
          <p:cNvPr id="100" name="Rectangle 99">
            <a:extLst>
              <a:ext uri="{FF2B5EF4-FFF2-40B4-BE49-F238E27FC236}">
                <a16:creationId xmlns:a16="http://schemas.microsoft.com/office/drawing/2014/main" id="{883E4D2C-EDEC-4838-9E7B-FED905CC519B}"/>
              </a:ext>
            </a:extLst>
          </p:cNvPr>
          <p:cNvSpPr/>
          <p:nvPr/>
        </p:nvSpPr>
        <p:spPr>
          <a:xfrm>
            <a:off x="7256147" y="320871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a:t>
            </a:r>
          </a:p>
        </p:txBody>
      </p:sp>
      <p:sp>
        <p:nvSpPr>
          <p:cNvPr id="101" name="Rectangle 100">
            <a:extLst>
              <a:ext uri="{FF2B5EF4-FFF2-40B4-BE49-F238E27FC236}">
                <a16:creationId xmlns:a16="http://schemas.microsoft.com/office/drawing/2014/main" id="{50FCE90F-47D5-4B4A-AD3A-9A80D5C005E1}"/>
              </a:ext>
            </a:extLst>
          </p:cNvPr>
          <p:cNvSpPr/>
          <p:nvPr/>
        </p:nvSpPr>
        <p:spPr>
          <a:xfrm>
            <a:off x="7256147" y="344146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2" name="Rectangle 101">
            <a:extLst>
              <a:ext uri="{FF2B5EF4-FFF2-40B4-BE49-F238E27FC236}">
                <a16:creationId xmlns:a16="http://schemas.microsoft.com/office/drawing/2014/main" id="{A77F889A-C165-47B0-BA6E-73466332B0A8}"/>
              </a:ext>
            </a:extLst>
          </p:cNvPr>
          <p:cNvSpPr/>
          <p:nvPr/>
        </p:nvSpPr>
        <p:spPr>
          <a:xfrm>
            <a:off x="7256147" y="367422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3" name="Rectangle 102">
            <a:extLst>
              <a:ext uri="{FF2B5EF4-FFF2-40B4-BE49-F238E27FC236}">
                <a16:creationId xmlns:a16="http://schemas.microsoft.com/office/drawing/2014/main" id="{B2D925DB-3C55-4633-BEA3-711DC6E9395C}"/>
              </a:ext>
            </a:extLst>
          </p:cNvPr>
          <p:cNvSpPr/>
          <p:nvPr/>
        </p:nvSpPr>
        <p:spPr>
          <a:xfrm>
            <a:off x="7256147" y="390697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4" name="Rectangle 103">
            <a:extLst>
              <a:ext uri="{FF2B5EF4-FFF2-40B4-BE49-F238E27FC236}">
                <a16:creationId xmlns:a16="http://schemas.microsoft.com/office/drawing/2014/main" id="{B86BC7B0-1674-4837-9661-89C042DB2AE6}"/>
              </a:ext>
            </a:extLst>
          </p:cNvPr>
          <p:cNvSpPr/>
          <p:nvPr/>
        </p:nvSpPr>
        <p:spPr>
          <a:xfrm>
            <a:off x="7256147" y="413973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5" name="Rectangle 104">
            <a:extLst>
              <a:ext uri="{FF2B5EF4-FFF2-40B4-BE49-F238E27FC236}">
                <a16:creationId xmlns:a16="http://schemas.microsoft.com/office/drawing/2014/main" id="{FF42A029-4026-4F7C-AC61-5847AD98CE40}"/>
              </a:ext>
            </a:extLst>
          </p:cNvPr>
          <p:cNvSpPr/>
          <p:nvPr/>
        </p:nvSpPr>
        <p:spPr>
          <a:xfrm>
            <a:off x="7256147" y="437249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6" name="Rectangle 105">
            <a:extLst>
              <a:ext uri="{FF2B5EF4-FFF2-40B4-BE49-F238E27FC236}">
                <a16:creationId xmlns:a16="http://schemas.microsoft.com/office/drawing/2014/main" id="{1AB82ED5-5DC8-4469-86CC-C419B41858B8}"/>
              </a:ext>
            </a:extLst>
          </p:cNvPr>
          <p:cNvSpPr/>
          <p:nvPr/>
        </p:nvSpPr>
        <p:spPr>
          <a:xfrm>
            <a:off x="7256147" y="460524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7" name="Rectangle 106">
            <a:extLst>
              <a:ext uri="{FF2B5EF4-FFF2-40B4-BE49-F238E27FC236}">
                <a16:creationId xmlns:a16="http://schemas.microsoft.com/office/drawing/2014/main" id="{30A89AA4-D9CF-4751-923A-D29354E3CF2C}"/>
              </a:ext>
            </a:extLst>
          </p:cNvPr>
          <p:cNvSpPr/>
          <p:nvPr/>
        </p:nvSpPr>
        <p:spPr>
          <a:xfrm>
            <a:off x="7256147" y="483800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8" name="Rectangle 107">
            <a:extLst>
              <a:ext uri="{FF2B5EF4-FFF2-40B4-BE49-F238E27FC236}">
                <a16:creationId xmlns:a16="http://schemas.microsoft.com/office/drawing/2014/main" id="{FDEC6A0D-74C9-4387-997C-514AA1DC79A3}"/>
              </a:ext>
            </a:extLst>
          </p:cNvPr>
          <p:cNvSpPr/>
          <p:nvPr/>
        </p:nvSpPr>
        <p:spPr>
          <a:xfrm>
            <a:off x="7256147" y="507075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22" name="Rectangle 121">
            <a:extLst>
              <a:ext uri="{FF2B5EF4-FFF2-40B4-BE49-F238E27FC236}">
                <a16:creationId xmlns:a16="http://schemas.microsoft.com/office/drawing/2014/main" id="{D8DE2643-2B34-4F3E-A73F-D90B59E58C94}"/>
              </a:ext>
            </a:extLst>
          </p:cNvPr>
          <p:cNvSpPr/>
          <p:nvPr/>
        </p:nvSpPr>
        <p:spPr>
          <a:xfrm>
            <a:off x="7935519" y="251044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Open</a:t>
            </a:r>
          </a:p>
        </p:txBody>
      </p:sp>
      <p:sp>
        <p:nvSpPr>
          <p:cNvPr id="123" name="TextBox 122">
            <a:extLst>
              <a:ext uri="{FF2B5EF4-FFF2-40B4-BE49-F238E27FC236}">
                <a16:creationId xmlns:a16="http://schemas.microsoft.com/office/drawing/2014/main" id="{C6B8677D-EFFF-49E2-AE37-C3F98A1F4518}"/>
              </a:ext>
            </a:extLst>
          </p:cNvPr>
          <p:cNvSpPr txBox="1"/>
          <p:nvPr/>
        </p:nvSpPr>
        <p:spPr>
          <a:xfrm>
            <a:off x="8042142" y="2246514"/>
            <a:ext cx="494046" cy="261610"/>
          </a:xfrm>
          <a:prstGeom prst="rect">
            <a:avLst/>
          </a:prstGeom>
          <a:noFill/>
        </p:spPr>
        <p:txBody>
          <a:bodyPr wrap="none" rtlCol="0">
            <a:spAutoFit/>
          </a:bodyPr>
          <a:lstStyle/>
          <a:p>
            <a:r>
              <a:rPr lang="en-US" sz="1100"/>
              <a:t>Drain</a:t>
            </a:r>
          </a:p>
        </p:txBody>
      </p:sp>
      <p:sp>
        <p:nvSpPr>
          <p:cNvPr id="124" name="Rectangle 123">
            <a:extLst>
              <a:ext uri="{FF2B5EF4-FFF2-40B4-BE49-F238E27FC236}">
                <a16:creationId xmlns:a16="http://schemas.microsoft.com/office/drawing/2014/main" id="{F92F2825-B385-47C4-8221-3636BD29D4B9}"/>
              </a:ext>
            </a:extLst>
          </p:cNvPr>
          <p:cNvSpPr/>
          <p:nvPr/>
        </p:nvSpPr>
        <p:spPr>
          <a:xfrm>
            <a:off x="7935519" y="274319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5" name="Rectangle 124">
            <a:extLst>
              <a:ext uri="{FF2B5EF4-FFF2-40B4-BE49-F238E27FC236}">
                <a16:creationId xmlns:a16="http://schemas.microsoft.com/office/drawing/2014/main" id="{AE75A2F3-B045-449C-A6E6-1438453CC1D1}"/>
              </a:ext>
            </a:extLst>
          </p:cNvPr>
          <p:cNvSpPr/>
          <p:nvPr/>
        </p:nvSpPr>
        <p:spPr>
          <a:xfrm>
            <a:off x="7935519" y="297595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6" name="Rectangle 125">
            <a:extLst>
              <a:ext uri="{FF2B5EF4-FFF2-40B4-BE49-F238E27FC236}">
                <a16:creationId xmlns:a16="http://schemas.microsoft.com/office/drawing/2014/main" id="{A06E91D5-FEB4-4842-9010-416E49B08BFA}"/>
              </a:ext>
            </a:extLst>
          </p:cNvPr>
          <p:cNvSpPr/>
          <p:nvPr/>
        </p:nvSpPr>
        <p:spPr>
          <a:xfrm>
            <a:off x="7935519" y="320871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7" name="Rectangle 126">
            <a:extLst>
              <a:ext uri="{FF2B5EF4-FFF2-40B4-BE49-F238E27FC236}">
                <a16:creationId xmlns:a16="http://schemas.microsoft.com/office/drawing/2014/main" id="{5AB19D4D-4A15-449D-B0F1-95F758ABEDDA}"/>
              </a:ext>
            </a:extLst>
          </p:cNvPr>
          <p:cNvSpPr/>
          <p:nvPr/>
        </p:nvSpPr>
        <p:spPr>
          <a:xfrm>
            <a:off x="7935519" y="344146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8" name="Rectangle 127">
            <a:extLst>
              <a:ext uri="{FF2B5EF4-FFF2-40B4-BE49-F238E27FC236}">
                <a16:creationId xmlns:a16="http://schemas.microsoft.com/office/drawing/2014/main" id="{84E152AF-3BD5-48A0-92B2-5D66F6B1ED58}"/>
              </a:ext>
            </a:extLst>
          </p:cNvPr>
          <p:cNvSpPr/>
          <p:nvPr/>
        </p:nvSpPr>
        <p:spPr>
          <a:xfrm>
            <a:off x="7935519" y="367422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9" name="Rectangle 128">
            <a:extLst>
              <a:ext uri="{FF2B5EF4-FFF2-40B4-BE49-F238E27FC236}">
                <a16:creationId xmlns:a16="http://schemas.microsoft.com/office/drawing/2014/main" id="{E415E011-0D9C-44C7-BD42-8BE672491C57}"/>
              </a:ext>
            </a:extLst>
          </p:cNvPr>
          <p:cNvSpPr/>
          <p:nvPr/>
        </p:nvSpPr>
        <p:spPr>
          <a:xfrm>
            <a:off x="7935519" y="390697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0" name="Rectangle 129">
            <a:extLst>
              <a:ext uri="{FF2B5EF4-FFF2-40B4-BE49-F238E27FC236}">
                <a16:creationId xmlns:a16="http://schemas.microsoft.com/office/drawing/2014/main" id="{E125D6D8-10B2-4913-8593-E2058B51FDA3}"/>
              </a:ext>
            </a:extLst>
          </p:cNvPr>
          <p:cNvSpPr/>
          <p:nvPr/>
        </p:nvSpPr>
        <p:spPr>
          <a:xfrm>
            <a:off x="7935519" y="413973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1" name="Rectangle 130">
            <a:extLst>
              <a:ext uri="{FF2B5EF4-FFF2-40B4-BE49-F238E27FC236}">
                <a16:creationId xmlns:a16="http://schemas.microsoft.com/office/drawing/2014/main" id="{6BEFD93D-7D1E-414F-808A-1E7C867B3580}"/>
              </a:ext>
            </a:extLst>
          </p:cNvPr>
          <p:cNvSpPr/>
          <p:nvPr/>
        </p:nvSpPr>
        <p:spPr>
          <a:xfrm>
            <a:off x="7935519" y="437249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Closes</a:t>
            </a:r>
          </a:p>
        </p:txBody>
      </p:sp>
      <p:sp>
        <p:nvSpPr>
          <p:cNvPr id="132" name="Rectangle 131">
            <a:extLst>
              <a:ext uri="{FF2B5EF4-FFF2-40B4-BE49-F238E27FC236}">
                <a16:creationId xmlns:a16="http://schemas.microsoft.com/office/drawing/2014/main" id="{E7B9789B-A4AE-4505-86F5-97ABED1D8E68}"/>
              </a:ext>
            </a:extLst>
          </p:cNvPr>
          <p:cNvSpPr/>
          <p:nvPr/>
        </p:nvSpPr>
        <p:spPr>
          <a:xfrm>
            <a:off x="7935519" y="460524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3" name="Rectangle 132">
            <a:extLst>
              <a:ext uri="{FF2B5EF4-FFF2-40B4-BE49-F238E27FC236}">
                <a16:creationId xmlns:a16="http://schemas.microsoft.com/office/drawing/2014/main" id="{E51C8957-6879-4766-89FD-61CCE01D8D57}"/>
              </a:ext>
            </a:extLst>
          </p:cNvPr>
          <p:cNvSpPr/>
          <p:nvPr/>
        </p:nvSpPr>
        <p:spPr>
          <a:xfrm>
            <a:off x="7935519" y="483800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4" name="Rectangle 133">
            <a:extLst>
              <a:ext uri="{FF2B5EF4-FFF2-40B4-BE49-F238E27FC236}">
                <a16:creationId xmlns:a16="http://schemas.microsoft.com/office/drawing/2014/main" id="{C5D576AA-FA76-4634-83B9-B2D6FAD3B3AD}"/>
              </a:ext>
            </a:extLst>
          </p:cNvPr>
          <p:cNvSpPr/>
          <p:nvPr/>
        </p:nvSpPr>
        <p:spPr>
          <a:xfrm>
            <a:off x="7935519" y="507075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5" name="TextBox 134">
            <a:extLst>
              <a:ext uri="{FF2B5EF4-FFF2-40B4-BE49-F238E27FC236}">
                <a16:creationId xmlns:a16="http://schemas.microsoft.com/office/drawing/2014/main" id="{CA5A4A6A-2DBA-4746-9736-EFD908C9BD12}"/>
              </a:ext>
            </a:extLst>
          </p:cNvPr>
          <p:cNvSpPr txBox="1"/>
          <p:nvPr/>
        </p:nvSpPr>
        <p:spPr>
          <a:xfrm>
            <a:off x="2489127" y="1717414"/>
            <a:ext cx="1183978" cy="461665"/>
          </a:xfrm>
          <a:prstGeom prst="rect">
            <a:avLst/>
          </a:prstGeom>
          <a:noFill/>
        </p:spPr>
        <p:txBody>
          <a:bodyPr wrap="none" rtlCol="0">
            <a:spAutoFit/>
          </a:bodyPr>
          <a:lstStyle/>
          <a:p>
            <a:r>
              <a:rPr lang="en-US" sz="2400"/>
              <a:t>Bathtub</a:t>
            </a:r>
          </a:p>
        </p:txBody>
      </p:sp>
      <p:sp>
        <p:nvSpPr>
          <p:cNvPr id="136" name="TextBox 135">
            <a:extLst>
              <a:ext uri="{FF2B5EF4-FFF2-40B4-BE49-F238E27FC236}">
                <a16:creationId xmlns:a16="http://schemas.microsoft.com/office/drawing/2014/main" id="{EF8CCE0E-305F-414F-A20C-0FD2E0518E11}"/>
              </a:ext>
            </a:extLst>
          </p:cNvPr>
          <p:cNvSpPr txBox="1"/>
          <p:nvPr/>
        </p:nvSpPr>
        <p:spPr>
          <a:xfrm>
            <a:off x="6846565" y="1690415"/>
            <a:ext cx="686406" cy="461665"/>
          </a:xfrm>
          <a:prstGeom prst="rect">
            <a:avLst/>
          </a:prstGeom>
          <a:noFill/>
        </p:spPr>
        <p:txBody>
          <a:bodyPr wrap="none" rtlCol="0">
            <a:spAutoFit/>
          </a:bodyPr>
          <a:lstStyle/>
          <a:p>
            <a:r>
              <a:rPr lang="en-US" sz="2400"/>
              <a:t>App</a:t>
            </a:r>
          </a:p>
        </p:txBody>
      </p:sp>
      <p:sp>
        <p:nvSpPr>
          <p:cNvPr id="137" name="TextBox 136">
            <a:extLst>
              <a:ext uri="{FF2B5EF4-FFF2-40B4-BE49-F238E27FC236}">
                <a16:creationId xmlns:a16="http://schemas.microsoft.com/office/drawing/2014/main" id="{E63DAB81-B9E6-4788-8BE8-6192C4A05C4B}"/>
              </a:ext>
            </a:extLst>
          </p:cNvPr>
          <p:cNvSpPr txBox="1"/>
          <p:nvPr/>
        </p:nvSpPr>
        <p:spPr>
          <a:xfrm>
            <a:off x="4020261" y="6123543"/>
            <a:ext cx="3317062" cy="369332"/>
          </a:xfrm>
          <a:prstGeom prst="rect">
            <a:avLst/>
          </a:prstGeom>
          <a:noFill/>
        </p:spPr>
        <p:txBody>
          <a:bodyPr wrap="none" rtlCol="0">
            <a:spAutoFit/>
          </a:bodyPr>
          <a:lstStyle/>
          <a:p>
            <a:r>
              <a:rPr lang="en-US"/>
              <a:t>Compromised: water level sensor</a:t>
            </a:r>
          </a:p>
        </p:txBody>
      </p:sp>
      <p:sp>
        <p:nvSpPr>
          <p:cNvPr id="138" name="Freeform: Shape 137">
            <a:extLst>
              <a:ext uri="{FF2B5EF4-FFF2-40B4-BE49-F238E27FC236}">
                <a16:creationId xmlns:a16="http://schemas.microsoft.com/office/drawing/2014/main" id="{1D0FA834-EABB-462F-9DE9-CB8ED6761242}"/>
              </a:ext>
            </a:extLst>
          </p:cNvPr>
          <p:cNvSpPr/>
          <p:nvPr/>
        </p:nvSpPr>
        <p:spPr>
          <a:xfrm>
            <a:off x="7764087" y="5370022"/>
            <a:ext cx="847898" cy="665018"/>
          </a:xfrm>
          <a:custGeom>
            <a:avLst/>
            <a:gdLst>
              <a:gd name="connsiteX0" fmla="*/ 847898 w 847898"/>
              <a:gd name="connsiteY0" fmla="*/ 665018 h 665018"/>
              <a:gd name="connsiteX1" fmla="*/ 382386 w 847898"/>
              <a:gd name="connsiteY1" fmla="*/ 515389 h 665018"/>
              <a:gd name="connsiteX2" fmla="*/ 116378 w 847898"/>
              <a:gd name="connsiteY2" fmla="*/ 365760 h 665018"/>
              <a:gd name="connsiteX3" fmla="*/ 0 w 847898"/>
              <a:gd name="connsiteY3" fmla="*/ 0 h 665018"/>
            </a:gdLst>
            <a:ahLst/>
            <a:cxnLst>
              <a:cxn ang="0">
                <a:pos x="connsiteX0" y="connsiteY0"/>
              </a:cxn>
              <a:cxn ang="0">
                <a:pos x="connsiteX1" y="connsiteY1"/>
              </a:cxn>
              <a:cxn ang="0">
                <a:pos x="connsiteX2" y="connsiteY2"/>
              </a:cxn>
              <a:cxn ang="0">
                <a:pos x="connsiteX3" y="connsiteY3"/>
              </a:cxn>
            </a:cxnLst>
            <a:rect l="l" t="t" r="r" b="b"/>
            <a:pathLst>
              <a:path w="847898" h="665018">
                <a:moveTo>
                  <a:pt x="847898" y="665018"/>
                </a:moveTo>
                <a:cubicBezTo>
                  <a:pt x="676102" y="615141"/>
                  <a:pt x="504306" y="565265"/>
                  <a:pt x="382386" y="515389"/>
                </a:cubicBezTo>
                <a:cubicBezTo>
                  <a:pt x="260466" y="465513"/>
                  <a:pt x="180109" y="451658"/>
                  <a:pt x="116378" y="365760"/>
                </a:cubicBezTo>
                <a:cubicBezTo>
                  <a:pt x="52647" y="279862"/>
                  <a:pt x="26323" y="139931"/>
                  <a:pt x="0"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7773A597-A365-4638-AE5A-8BD86778DE6C}"/>
              </a:ext>
            </a:extLst>
          </p:cNvPr>
          <p:cNvSpPr txBox="1"/>
          <p:nvPr/>
        </p:nvSpPr>
        <p:spPr>
          <a:xfrm flipH="1">
            <a:off x="8611985" y="5807794"/>
            <a:ext cx="2930044" cy="830997"/>
          </a:xfrm>
          <a:prstGeom prst="rect">
            <a:avLst/>
          </a:prstGeom>
          <a:noFill/>
        </p:spPr>
        <p:txBody>
          <a:bodyPr wrap="square" rtlCol="0">
            <a:spAutoFit/>
          </a:bodyPr>
          <a:lstStyle/>
          <a:p>
            <a:r>
              <a:rPr lang="en-US" sz="2400"/>
              <a:t>Water level values sent by attacker</a:t>
            </a:r>
          </a:p>
        </p:txBody>
      </p:sp>
      <p:sp>
        <p:nvSpPr>
          <p:cNvPr id="140" name="Freeform: Shape 139">
            <a:extLst>
              <a:ext uri="{FF2B5EF4-FFF2-40B4-BE49-F238E27FC236}">
                <a16:creationId xmlns:a16="http://schemas.microsoft.com/office/drawing/2014/main" id="{7A81521B-F2B9-4FD8-B60F-0932910D0AB8}"/>
              </a:ext>
            </a:extLst>
          </p:cNvPr>
          <p:cNvSpPr/>
          <p:nvPr/>
        </p:nvSpPr>
        <p:spPr>
          <a:xfrm>
            <a:off x="2560320" y="5386647"/>
            <a:ext cx="865495" cy="532298"/>
          </a:xfrm>
          <a:custGeom>
            <a:avLst/>
            <a:gdLst>
              <a:gd name="connsiteX0" fmla="*/ 0 w 865495"/>
              <a:gd name="connsiteY0" fmla="*/ 498764 h 532298"/>
              <a:gd name="connsiteX1" fmla="*/ 332509 w 865495"/>
              <a:gd name="connsiteY1" fmla="*/ 532015 h 532298"/>
              <a:gd name="connsiteX2" fmla="*/ 665018 w 865495"/>
              <a:gd name="connsiteY2" fmla="*/ 482138 h 532298"/>
              <a:gd name="connsiteX3" fmla="*/ 847898 w 865495"/>
              <a:gd name="connsiteY3" fmla="*/ 232757 h 532298"/>
              <a:gd name="connsiteX4" fmla="*/ 847898 w 865495"/>
              <a:gd name="connsiteY4" fmla="*/ 0 h 532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5495" h="532298">
                <a:moveTo>
                  <a:pt x="0" y="498764"/>
                </a:moveTo>
                <a:cubicBezTo>
                  <a:pt x="110836" y="516775"/>
                  <a:pt x="221673" y="534786"/>
                  <a:pt x="332509" y="532015"/>
                </a:cubicBezTo>
                <a:cubicBezTo>
                  <a:pt x="443345" y="529244"/>
                  <a:pt x="579120" y="532014"/>
                  <a:pt x="665018" y="482138"/>
                </a:cubicBezTo>
                <a:cubicBezTo>
                  <a:pt x="750916" y="432262"/>
                  <a:pt x="817418" y="313113"/>
                  <a:pt x="847898" y="232757"/>
                </a:cubicBezTo>
                <a:cubicBezTo>
                  <a:pt x="878378" y="152401"/>
                  <a:pt x="863138" y="76200"/>
                  <a:pt x="847898"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5604347D-2A14-4A38-B59F-E2395D25D758}"/>
              </a:ext>
            </a:extLst>
          </p:cNvPr>
          <p:cNvSpPr txBox="1"/>
          <p:nvPr/>
        </p:nvSpPr>
        <p:spPr>
          <a:xfrm>
            <a:off x="36747" y="5473503"/>
            <a:ext cx="2929927" cy="1200329"/>
          </a:xfrm>
          <a:prstGeom prst="rect">
            <a:avLst/>
          </a:prstGeom>
          <a:noFill/>
        </p:spPr>
        <p:txBody>
          <a:bodyPr wrap="square" rtlCol="0">
            <a:spAutoFit/>
          </a:bodyPr>
          <a:lstStyle/>
          <a:p>
            <a:r>
              <a:rPr lang="en-US" sz="2400"/>
              <a:t>Actual water level, as measured by the water level sensor</a:t>
            </a:r>
          </a:p>
        </p:txBody>
      </p:sp>
    </p:spTree>
    <p:extLst>
      <p:ext uri="{BB962C8B-B14F-4D97-AF65-F5344CB8AC3E}">
        <p14:creationId xmlns:p14="http://schemas.microsoft.com/office/powerpoint/2010/main" val="88828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32532-C6B9-43F4-9D26-7C7E06428D3F}"/>
              </a:ext>
            </a:extLst>
          </p:cNvPr>
          <p:cNvSpPr>
            <a:spLocks noGrp="1"/>
          </p:cNvSpPr>
          <p:nvPr>
            <p:ph type="ctrTitle"/>
          </p:nvPr>
        </p:nvSpPr>
        <p:spPr/>
        <p:txBody>
          <a:bodyPr/>
          <a:lstStyle/>
          <a:p>
            <a:r>
              <a:rPr lang="en-US"/>
              <a:t>Alloy Model</a:t>
            </a:r>
          </a:p>
        </p:txBody>
      </p:sp>
    </p:spTree>
    <p:extLst>
      <p:ext uri="{BB962C8B-B14F-4D97-AF65-F5344CB8AC3E}">
        <p14:creationId xmlns:p14="http://schemas.microsoft.com/office/powerpoint/2010/main" val="3297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CE40-6691-4BCA-B834-6CBE5E565C1B}"/>
              </a:ext>
            </a:extLst>
          </p:cNvPr>
          <p:cNvSpPr>
            <a:spLocks noGrp="1"/>
          </p:cNvSpPr>
          <p:nvPr>
            <p:ph type="title"/>
          </p:nvPr>
        </p:nvSpPr>
        <p:spPr/>
        <p:txBody>
          <a:bodyPr/>
          <a:lstStyle/>
          <a:p>
            <a:r>
              <a:rPr lang="en-US"/>
              <a:t>One Bathtub, one App</a:t>
            </a:r>
          </a:p>
        </p:txBody>
      </p:sp>
      <p:sp>
        <p:nvSpPr>
          <p:cNvPr id="5" name="Rectangle 4">
            <a:extLst>
              <a:ext uri="{FF2B5EF4-FFF2-40B4-BE49-F238E27FC236}">
                <a16:creationId xmlns:a16="http://schemas.microsoft.com/office/drawing/2014/main" id="{B1135F58-E36F-4B87-A0F8-33C75765E19A}"/>
              </a:ext>
            </a:extLst>
          </p:cNvPr>
          <p:cNvSpPr/>
          <p:nvPr/>
        </p:nvSpPr>
        <p:spPr>
          <a:xfrm>
            <a:off x="838200" y="2823340"/>
            <a:ext cx="4433455" cy="1938992"/>
          </a:xfrm>
          <a:prstGeom prst="rect">
            <a:avLst/>
          </a:prstGeom>
          <a:solidFill>
            <a:schemeClr val="accent2">
              <a:lumMod val="40000"/>
              <a:lumOff val="60000"/>
            </a:schemeClr>
          </a:solidFill>
        </p:spPr>
        <p:txBody>
          <a:bodyPr wrap="square">
            <a:spAutoFit/>
          </a:bodyPr>
          <a:lstStyle/>
          <a:p>
            <a:r>
              <a:rPr lang="en-US" sz="2400" b="1"/>
              <a:t>one</a:t>
            </a:r>
            <a:r>
              <a:rPr lang="en-US" sz="2400"/>
              <a:t> </a:t>
            </a:r>
            <a:r>
              <a:rPr lang="en-US" sz="2400" b="1"/>
              <a:t>sig</a:t>
            </a:r>
            <a:r>
              <a:rPr lang="en-US" sz="2400"/>
              <a:t> Bathtub {</a:t>
            </a:r>
          </a:p>
          <a:p>
            <a:r>
              <a:rPr lang="en-US" sz="2400"/>
              <a:t>    valve: WaterValve </a:t>
            </a:r>
            <a:r>
              <a:rPr lang="en-US" sz="2400" b="1"/>
              <a:t>one</a:t>
            </a:r>
            <a:r>
              <a:rPr lang="en-US" sz="2400"/>
              <a:t> -&gt; Time,</a:t>
            </a:r>
          </a:p>
          <a:p>
            <a:r>
              <a:rPr lang="en-US" sz="2400"/>
              <a:t>    level: WaterLevel </a:t>
            </a:r>
            <a:r>
              <a:rPr lang="en-US" sz="2400" b="1"/>
              <a:t>one</a:t>
            </a:r>
            <a:r>
              <a:rPr lang="en-US" sz="2400"/>
              <a:t> -&gt; Time,</a:t>
            </a:r>
          </a:p>
          <a:p>
            <a:r>
              <a:rPr lang="en-US" sz="2400"/>
              <a:t>    drain: Drain </a:t>
            </a:r>
            <a:r>
              <a:rPr lang="en-US" sz="2400" b="1"/>
              <a:t>one</a:t>
            </a:r>
            <a:r>
              <a:rPr lang="en-US" sz="2400"/>
              <a:t> -&gt; Time</a:t>
            </a:r>
          </a:p>
          <a:p>
            <a:r>
              <a:rPr lang="en-US" sz="2400"/>
              <a:t>}</a:t>
            </a:r>
          </a:p>
        </p:txBody>
      </p:sp>
      <p:sp>
        <p:nvSpPr>
          <p:cNvPr id="6" name="Rectangle 5">
            <a:extLst>
              <a:ext uri="{FF2B5EF4-FFF2-40B4-BE49-F238E27FC236}">
                <a16:creationId xmlns:a16="http://schemas.microsoft.com/office/drawing/2014/main" id="{30E37B13-1E2F-46F2-ADC2-F0272CB9D151}"/>
              </a:ext>
            </a:extLst>
          </p:cNvPr>
          <p:cNvSpPr/>
          <p:nvPr/>
        </p:nvSpPr>
        <p:spPr>
          <a:xfrm>
            <a:off x="5861858" y="2823340"/>
            <a:ext cx="4433455" cy="1938992"/>
          </a:xfrm>
          <a:prstGeom prst="rect">
            <a:avLst/>
          </a:prstGeom>
          <a:solidFill>
            <a:schemeClr val="accent5">
              <a:lumMod val="40000"/>
              <a:lumOff val="60000"/>
            </a:schemeClr>
          </a:solidFill>
        </p:spPr>
        <p:txBody>
          <a:bodyPr wrap="square">
            <a:spAutoFit/>
          </a:bodyPr>
          <a:lstStyle/>
          <a:p>
            <a:r>
              <a:rPr lang="en-US" sz="2400" b="1"/>
              <a:t>one</a:t>
            </a:r>
            <a:r>
              <a:rPr lang="en-US" sz="2400"/>
              <a:t> </a:t>
            </a:r>
            <a:r>
              <a:rPr lang="en-US" sz="2400" b="1"/>
              <a:t>sig</a:t>
            </a:r>
            <a:r>
              <a:rPr lang="en-US" sz="2400"/>
              <a:t> App {</a:t>
            </a:r>
          </a:p>
          <a:p>
            <a:r>
              <a:rPr lang="en-US" sz="2400"/>
              <a:t>    valve: WaterValve </a:t>
            </a:r>
            <a:r>
              <a:rPr lang="en-US" sz="2400" b="1"/>
              <a:t>one</a:t>
            </a:r>
            <a:r>
              <a:rPr lang="en-US" sz="2400"/>
              <a:t> -&gt; Time,</a:t>
            </a:r>
          </a:p>
          <a:p>
            <a:r>
              <a:rPr lang="en-US" sz="2400"/>
              <a:t>    level: WaterLevel </a:t>
            </a:r>
            <a:r>
              <a:rPr lang="en-US" sz="2400" b="1"/>
              <a:t>one</a:t>
            </a:r>
            <a:r>
              <a:rPr lang="en-US" sz="2400"/>
              <a:t> -&gt; Time,</a:t>
            </a:r>
          </a:p>
          <a:p>
            <a:r>
              <a:rPr lang="en-US" sz="2400"/>
              <a:t>    drain: Drain </a:t>
            </a:r>
            <a:r>
              <a:rPr lang="en-US" sz="2400" b="1"/>
              <a:t>one</a:t>
            </a:r>
            <a:r>
              <a:rPr lang="en-US" sz="2400"/>
              <a:t> -&gt; Time</a:t>
            </a:r>
          </a:p>
          <a:p>
            <a:r>
              <a:rPr lang="en-US" sz="2400"/>
              <a:t>}</a:t>
            </a:r>
          </a:p>
        </p:txBody>
      </p:sp>
    </p:spTree>
    <p:extLst>
      <p:ext uri="{BB962C8B-B14F-4D97-AF65-F5344CB8AC3E}">
        <p14:creationId xmlns:p14="http://schemas.microsoft.com/office/powerpoint/2010/main" val="398679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8CE40-6691-4BCA-B834-6CBE5E565C1B}"/>
              </a:ext>
            </a:extLst>
          </p:cNvPr>
          <p:cNvSpPr>
            <a:spLocks noGrp="1"/>
          </p:cNvSpPr>
          <p:nvPr>
            <p:ph type="title"/>
          </p:nvPr>
        </p:nvSpPr>
        <p:spPr/>
        <p:txBody>
          <a:bodyPr/>
          <a:lstStyle/>
          <a:p>
            <a:r>
              <a:rPr lang="en-US"/>
              <a:t>One value at each time</a:t>
            </a:r>
          </a:p>
        </p:txBody>
      </p:sp>
      <p:sp>
        <p:nvSpPr>
          <p:cNvPr id="5" name="Rectangle 4">
            <a:extLst>
              <a:ext uri="{FF2B5EF4-FFF2-40B4-BE49-F238E27FC236}">
                <a16:creationId xmlns:a16="http://schemas.microsoft.com/office/drawing/2014/main" id="{B1135F58-E36F-4B87-A0F8-33C75765E19A}"/>
              </a:ext>
            </a:extLst>
          </p:cNvPr>
          <p:cNvSpPr/>
          <p:nvPr/>
        </p:nvSpPr>
        <p:spPr>
          <a:xfrm>
            <a:off x="838200" y="2823340"/>
            <a:ext cx="4433455" cy="1938992"/>
          </a:xfrm>
          <a:prstGeom prst="rect">
            <a:avLst/>
          </a:prstGeom>
          <a:solidFill>
            <a:schemeClr val="accent2">
              <a:lumMod val="40000"/>
              <a:lumOff val="60000"/>
            </a:schemeClr>
          </a:solidFill>
        </p:spPr>
        <p:txBody>
          <a:bodyPr wrap="square">
            <a:spAutoFit/>
          </a:bodyPr>
          <a:lstStyle/>
          <a:p>
            <a:r>
              <a:rPr lang="en-US" sz="2400" b="1"/>
              <a:t>one</a:t>
            </a:r>
            <a:r>
              <a:rPr lang="en-US" sz="2400"/>
              <a:t> </a:t>
            </a:r>
            <a:r>
              <a:rPr lang="en-US" sz="2400" b="1"/>
              <a:t>sig</a:t>
            </a:r>
            <a:r>
              <a:rPr lang="en-US" sz="2400"/>
              <a:t> Bathtub {</a:t>
            </a:r>
          </a:p>
          <a:p>
            <a:r>
              <a:rPr lang="en-US" sz="2400"/>
              <a:t>    valve: WaterValve </a:t>
            </a:r>
            <a:r>
              <a:rPr lang="en-US" sz="2400" b="1"/>
              <a:t>one</a:t>
            </a:r>
            <a:r>
              <a:rPr lang="en-US" sz="2400"/>
              <a:t> -&gt; Time,</a:t>
            </a:r>
          </a:p>
          <a:p>
            <a:r>
              <a:rPr lang="en-US" sz="2400"/>
              <a:t>    level: WaterLevel </a:t>
            </a:r>
            <a:r>
              <a:rPr lang="en-US" sz="2400" b="1"/>
              <a:t>one</a:t>
            </a:r>
            <a:r>
              <a:rPr lang="en-US" sz="2400"/>
              <a:t> -&gt; Time,</a:t>
            </a:r>
          </a:p>
          <a:p>
            <a:r>
              <a:rPr lang="en-US" sz="2400"/>
              <a:t>    drain: Drain </a:t>
            </a:r>
            <a:r>
              <a:rPr lang="en-US" sz="2400" b="1"/>
              <a:t>one</a:t>
            </a:r>
            <a:r>
              <a:rPr lang="en-US" sz="2400"/>
              <a:t> -&gt; Time</a:t>
            </a:r>
          </a:p>
          <a:p>
            <a:r>
              <a:rPr lang="en-US" sz="2400"/>
              <a:t>}</a:t>
            </a:r>
          </a:p>
        </p:txBody>
      </p:sp>
      <p:sp>
        <p:nvSpPr>
          <p:cNvPr id="6" name="Rectangle 5">
            <a:extLst>
              <a:ext uri="{FF2B5EF4-FFF2-40B4-BE49-F238E27FC236}">
                <a16:creationId xmlns:a16="http://schemas.microsoft.com/office/drawing/2014/main" id="{30E37B13-1E2F-46F2-ADC2-F0272CB9D151}"/>
              </a:ext>
            </a:extLst>
          </p:cNvPr>
          <p:cNvSpPr/>
          <p:nvPr/>
        </p:nvSpPr>
        <p:spPr>
          <a:xfrm>
            <a:off x="5861858" y="2823340"/>
            <a:ext cx="4433455" cy="1938992"/>
          </a:xfrm>
          <a:prstGeom prst="rect">
            <a:avLst/>
          </a:prstGeom>
          <a:solidFill>
            <a:schemeClr val="accent5">
              <a:lumMod val="40000"/>
              <a:lumOff val="60000"/>
            </a:schemeClr>
          </a:solidFill>
        </p:spPr>
        <p:txBody>
          <a:bodyPr wrap="square">
            <a:spAutoFit/>
          </a:bodyPr>
          <a:lstStyle/>
          <a:p>
            <a:r>
              <a:rPr lang="en-US" sz="2400" b="1"/>
              <a:t>one</a:t>
            </a:r>
            <a:r>
              <a:rPr lang="en-US" sz="2400"/>
              <a:t> </a:t>
            </a:r>
            <a:r>
              <a:rPr lang="en-US" sz="2400" b="1"/>
              <a:t>sig</a:t>
            </a:r>
            <a:r>
              <a:rPr lang="en-US" sz="2400"/>
              <a:t> App {</a:t>
            </a:r>
          </a:p>
          <a:p>
            <a:r>
              <a:rPr lang="en-US" sz="2400"/>
              <a:t>    valve: WaterValve </a:t>
            </a:r>
            <a:r>
              <a:rPr lang="en-US" sz="2400" b="1"/>
              <a:t>one</a:t>
            </a:r>
            <a:r>
              <a:rPr lang="en-US" sz="2400"/>
              <a:t> -&gt; Time,</a:t>
            </a:r>
          </a:p>
          <a:p>
            <a:r>
              <a:rPr lang="en-US" sz="2400"/>
              <a:t>    level: WaterLevel </a:t>
            </a:r>
            <a:r>
              <a:rPr lang="en-US" sz="2400" b="1"/>
              <a:t>one</a:t>
            </a:r>
            <a:r>
              <a:rPr lang="en-US" sz="2400"/>
              <a:t> -&gt; Time,</a:t>
            </a:r>
          </a:p>
          <a:p>
            <a:r>
              <a:rPr lang="en-US" sz="2400"/>
              <a:t>    drain: Drain </a:t>
            </a:r>
            <a:r>
              <a:rPr lang="en-US" sz="2400" b="1"/>
              <a:t>one</a:t>
            </a:r>
            <a:r>
              <a:rPr lang="en-US" sz="2400"/>
              <a:t> -&gt; Time</a:t>
            </a:r>
          </a:p>
          <a:p>
            <a:r>
              <a:rPr lang="en-US" sz="2400"/>
              <a:t>}</a:t>
            </a:r>
          </a:p>
        </p:txBody>
      </p:sp>
      <p:cxnSp>
        <p:nvCxnSpPr>
          <p:cNvPr id="3" name="Straight Arrow Connector 2">
            <a:extLst>
              <a:ext uri="{FF2B5EF4-FFF2-40B4-BE49-F238E27FC236}">
                <a16:creationId xmlns:a16="http://schemas.microsoft.com/office/drawing/2014/main" id="{37C456D1-698C-4EE2-99FA-6CF453977364}"/>
              </a:ext>
            </a:extLst>
          </p:cNvPr>
          <p:cNvCxnSpPr/>
          <p:nvPr/>
        </p:nvCxnSpPr>
        <p:spPr>
          <a:xfrm flipH="1" flipV="1">
            <a:off x="3890356" y="3624349"/>
            <a:ext cx="1263535" cy="171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79D48F-7786-4353-A7B3-54E8E34BF816}"/>
              </a:ext>
            </a:extLst>
          </p:cNvPr>
          <p:cNvCxnSpPr/>
          <p:nvPr/>
        </p:nvCxnSpPr>
        <p:spPr>
          <a:xfrm flipH="1" flipV="1">
            <a:off x="3790604" y="3940233"/>
            <a:ext cx="1330036" cy="139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39CED15-B952-4874-949F-93C53EB9C45B}"/>
              </a:ext>
            </a:extLst>
          </p:cNvPr>
          <p:cNvCxnSpPr/>
          <p:nvPr/>
        </p:nvCxnSpPr>
        <p:spPr>
          <a:xfrm flipH="1" flipV="1">
            <a:off x="3108960" y="4355869"/>
            <a:ext cx="2044931" cy="980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C922E6-90E6-4C2C-8A1D-CFD81EC0674D}"/>
              </a:ext>
            </a:extLst>
          </p:cNvPr>
          <p:cNvSpPr txBox="1"/>
          <p:nvPr/>
        </p:nvSpPr>
        <p:spPr>
          <a:xfrm>
            <a:off x="5149735" y="5177968"/>
            <a:ext cx="5823065" cy="1200329"/>
          </a:xfrm>
          <a:prstGeom prst="rect">
            <a:avLst/>
          </a:prstGeom>
          <a:noFill/>
        </p:spPr>
        <p:txBody>
          <a:bodyPr wrap="square" rtlCol="0">
            <a:spAutoFit/>
          </a:bodyPr>
          <a:lstStyle/>
          <a:p>
            <a:r>
              <a:rPr lang="en-US" sz="2400"/>
              <a:t>At each time step the bathtub has exactly one WaterValve value, one WaterLevel value, and one Drain value. Ditto for the App.</a:t>
            </a:r>
          </a:p>
        </p:txBody>
      </p:sp>
    </p:spTree>
    <p:extLst>
      <p:ext uri="{BB962C8B-B14F-4D97-AF65-F5344CB8AC3E}">
        <p14:creationId xmlns:p14="http://schemas.microsoft.com/office/powerpoint/2010/main" val="1928869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5B19-CAD4-45D9-9A34-7D22A9BFF3EF}"/>
              </a:ext>
            </a:extLst>
          </p:cNvPr>
          <p:cNvSpPr>
            <a:spLocks noGrp="1"/>
          </p:cNvSpPr>
          <p:nvPr>
            <p:ph type="title"/>
          </p:nvPr>
        </p:nvSpPr>
        <p:spPr/>
        <p:txBody>
          <a:bodyPr/>
          <a:lstStyle/>
          <a:p>
            <a:r>
              <a:rPr lang="en-US"/>
              <a:t>Enumerate the allowable values</a:t>
            </a:r>
          </a:p>
        </p:txBody>
      </p:sp>
      <p:sp>
        <p:nvSpPr>
          <p:cNvPr id="3" name="Rectangle 2">
            <a:extLst>
              <a:ext uri="{FF2B5EF4-FFF2-40B4-BE49-F238E27FC236}">
                <a16:creationId xmlns:a16="http://schemas.microsoft.com/office/drawing/2014/main" id="{655CDC15-93C7-4703-A11F-76E9C857E40D}"/>
              </a:ext>
            </a:extLst>
          </p:cNvPr>
          <p:cNvSpPr/>
          <p:nvPr/>
        </p:nvSpPr>
        <p:spPr>
          <a:xfrm>
            <a:off x="2432858" y="2535073"/>
            <a:ext cx="6810895" cy="1200329"/>
          </a:xfrm>
          <a:prstGeom prst="rect">
            <a:avLst/>
          </a:prstGeom>
          <a:ln>
            <a:solidFill>
              <a:schemeClr val="tx1"/>
            </a:solidFill>
          </a:ln>
        </p:spPr>
        <p:txBody>
          <a:bodyPr wrap="square">
            <a:spAutoFit/>
          </a:bodyPr>
          <a:lstStyle/>
          <a:p>
            <a:r>
              <a:rPr lang="en-US" sz="2400" b="1"/>
              <a:t>enum</a:t>
            </a:r>
            <a:r>
              <a:rPr lang="en-US" sz="2400"/>
              <a:t> Drain {Open, Closed}</a:t>
            </a:r>
          </a:p>
          <a:p>
            <a:r>
              <a:rPr lang="en-US" sz="2400" b="1"/>
              <a:t>enum</a:t>
            </a:r>
            <a:r>
              <a:rPr lang="en-US" sz="2400"/>
              <a:t> WaterValve {On, Off}</a:t>
            </a:r>
          </a:p>
          <a:p>
            <a:r>
              <a:rPr lang="en-US" sz="2400" b="1"/>
              <a:t>enum</a:t>
            </a:r>
            <a:r>
              <a:rPr lang="en-US" sz="2400"/>
              <a:t> WaterLevel {empty, LL, L, M1, M2, H, HH, OF}</a:t>
            </a:r>
          </a:p>
        </p:txBody>
      </p:sp>
    </p:spTree>
    <p:extLst>
      <p:ext uri="{BB962C8B-B14F-4D97-AF65-F5344CB8AC3E}">
        <p14:creationId xmlns:p14="http://schemas.microsoft.com/office/powerpoint/2010/main" val="120342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tells the water valve to turn on/off</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07F3B5D0-91A2-4C8E-8E6B-7B5CC22A40E6}"/>
              </a:ext>
            </a:extLst>
          </p:cNvPr>
          <p:cNvCxnSpPr>
            <a:stCxn id="1026" idx="0"/>
            <a:endCxn id="7" idx="2"/>
          </p:cNvCxnSpPr>
          <p:nvPr/>
        </p:nvCxnSpPr>
        <p:spPr>
          <a:xfrm flipH="1" flipV="1">
            <a:off x="2302625" y="3429000"/>
            <a:ext cx="61558" cy="807426"/>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CAD73CA-2186-42CE-910E-D9255809A2AB}"/>
              </a:ext>
            </a:extLst>
          </p:cNvPr>
          <p:cNvSpPr txBox="1"/>
          <p:nvPr/>
        </p:nvSpPr>
        <p:spPr>
          <a:xfrm flipH="1">
            <a:off x="4610301" y="4236426"/>
            <a:ext cx="4683327" cy="2308324"/>
          </a:xfrm>
          <a:prstGeom prst="rect">
            <a:avLst/>
          </a:prstGeom>
          <a:noFill/>
        </p:spPr>
        <p:txBody>
          <a:bodyPr wrap="square" rtlCol="0">
            <a:spAutoFit/>
          </a:bodyPr>
          <a:lstStyle/>
          <a:p>
            <a:r>
              <a:rPr lang="en-US" sz="2400"/>
              <a:t>The App determines whether the water valve should be on or off. So, Bathtub.valve equals App.valve, </a:t>
            </a:r>
            <a:r>
              <a:rPr lang="en-US" sz="2400" i="1"/>
              <a:t>if the connection is not compromised (more precisely, if the water valve actuator is not compromised)</a:t>
            </a:r>
            <a:r>
              <a:rPr lang="en-US" sz="2400"/>
              <a:t>. </a:t>
            </a:r>
          </a:p>
        </p:txBody>
      </p:sp>
    </p:spTree>
    <p:extLst>
      <p:ext uri="{BB962C8B-B14F-4D97-AF65-F5344CB8AC3E}">
        <p14:creationId xmlns:p14="http://schemas.microsoft.com/office/powerpoint/2010/main" val="179467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2EA7-3A60-44A8-8AB1-5D922EF00F5C}"/>
              </a:ext>
            </a:extLst>
          </p:cNvPr>
          <p:cNvSpPr>
            <a:spLocks noGrp="1"/>
          </p:cNvSpPr>
          <p:nvPr>
            <p:ph type="title"/>
          </p:nvPr>
        </p:nvSpPr>
        <p:spPr/>
        <p:txBody>
          <a:bodyPr/>
          <a:lstStyle/>
          <a:p>
            <a:r>
              <a:rPr lang="en-US"/>
              <a:t>Enumerate the devices that might be compromised</a:t>
            </a:r>
          </a:p>
        </p:txBody>
      </p:sp>
      <p:sp>
        <p:nvSpPr>
          <p:cNvPr id="3" name="Rectangle 2">
            <a:extLst>
              <a:ext uri="{FF2B5EF4-FFF2-40B4-BE49-F238E27FC236}">
                <a16:creationId xmlns:a16="http://schemas.microsoft.com/office/drawing/2014/main" id="{50A9068F-22D4-429E-BF48-61A24A4A6E54}"/>
              </a:ext>
            </a:extLst>
          </p:cNvPr>
          <p:cNvSpPr/>
          <p:nvPr/>
        </p:nvSpPr>
        <p:spPr>
          <a:xfrm>
            <a:off x="1801090" y="2764119"/>
            <a:ext cx="8855825" cy="830997"/>
          </a:xfrm>
          <a:prstGeom prst="rect">
            <a:avLst/>
          </a:prstGeom>
          <a:ln>
            <a:solidFill>
              <a:schemeClr val="tx1"/>
            </a:solidFill>
          </a:ln>
        </p:spPr>
        <p:txBody>
          <a:bodyPr wrap="square">
            <a:spAutoFit/>
          </a:bodyPr>
          <a:lstStyle/>
          <a:p>
            <a:r>
              <a:rPr lang="en-US" sz="2400" b="1"/>
              <a:t>enum</a:t>
            </a:r>
            <a:r>
              <a:rPr lang="en-US" sz="2400"/>
              <a:t> Device {DrainActuator, WaterValveActuator, WaterLevelSensor}</a:t>
            </a:r>
          </a:p>
          <a:p>
            <a:r>
              <a:rPr lang="en-US" sz="2400" b="1"/>
              <a:t>sig</a:t>
            </a:r>
            <a:r>
              <a:rPr lang="en-US" sz="2400"/>
              <a:t> Compromised in Device {}</a:t>
            </a:r>
          </a:p>
        </p:txBody>
      </p:sp>
    </p:spTree>
    <p:extLst>
      <p:ext uri="{BB962C8B-B14F-4D97-AF65-F5344CB8AC3E}">
        <p14:creationId xmlns:p14="http://schemas.microsoft.com/office/powerpoint/2010/main" val="359510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312D-4829-4DF4-9B79-080152AC9D3C}"/>
              </a:ext>
            </a:extLst>
          </p:cNvPr>
          <p:cNvSpPr>
            <a:spLocks noGrp="1"/>
          </p:cNvSpPr>
          <p:nvPr>
            <p:ph type="title"/>
          </p:nvPr>
        </p:nvSpPr>
        <p:spPr/>
        <p:txBody>
          <a:bodyPr/>
          <a:lstStyle/>
          <a:p>
            <a:r>
              <a:rPr lang="en-US"/>
              <a:t>Threat model</a:t>
            </a:r>
          </a:p>
        </p:txBody>
      </p:sp>
      <p:sp>
        <p:nvSpPr>
          <p:cNvPr id="3" name="Rectangle 2">
            <a:extLst>
              <a:ext uri="{FF2B5EF4-FFF2-40B4-BE49-F238E27FC236}">
                <a16:creationId xmlns:a16="http://schemas.microsoft.com/office/drawing/2014/main" id="{1099BC92-7224-4994-8AA3-DDD3F0359ACB}"/>
              </a:ext>
            </a:extLst>
          </p:cNvPr>
          <p:cNvSpPr/>
          <p:nvPr/>
        </p:nvSpPr>
        <p:spPr>
          <a:xfrm>
            <a:off x="2466108" y="2086463"/>
            <a:ext cx="6428509" cy="3046988"/>
          </a:xfrm>
          <a:prstGeom prst="rect">
            <a:avLst/>
          </a:prstGeom>
          <a:solidFill>
            <a:schemeClr val="bg1">
              <a:lumMod val="85000"/>
            </a:schemeClr>
          </a:solidFill>
          <a:ln>
            <a:solidFill>
              <a:schemeClr val="tx1"/>
            </a:solidFill>
          </a:ln>
        </p:spPr>
        <p:txBody>
          <a:bodyPr wrap="square">
            <a:spAutoFit/>
          </a:bodyPr>
          <a:lstStyle/>
          <a:p>
            <a:r>
              <a:rPr lang="en-US" sz="2400" i="1">
                <a:latin typeface="Calibri" panose="020F0502020204030204" pitchFamily="34" charset="0"/>
                <a:ea typeface="Calibri" panose="020F0502020204030204" pitchFamily="34" charset="0"/>
                <a:cs typeface="Times New Roman" panose="02020603050405020304" pitchFamily="18" charset="0"/>
              </a:rPr>
              <a:t>A threat model describes a set of actions that an attacker may perform in an attempt to compromise a security property of a system. Building a threat model is an important step in any secure system design; it allows us to identify (possibly invalid) assumptions that we have about the system and its environment and prioritize different types of risks that need to be mitigated.</a:t>
            </a:r>
            <a:endParaRPr lang="en-US" sz="2400" i="1"/>
          </a:p>
        </p:txBody>
      </p:sp>
      <p:sp>
        <p:nvSpPr>
          <p:cNvPr id="4" name="TextBox 3">
            <a:extLst>
              <a:ext uri="{FF2B5EF4-FFF2-40B4-BE49-F238E27FC236}">
                <a16:creationId xmlns:a16="http://schemas.microsoft.com/office/drawing/2014/main" id="{3BC7A7F6-521E-4EEF-8BE5-4CE9436FCDB1}"/>
              </a:ext>
            </a:extLst>
          </p:cNvPr>
          <p:cNvSpPr txBox="1"/>
          <p:nvPr/>
        </p:nvSpPr>
        <p:spPr>
          <a:xfrm>
            <a:off x="2466108" y="5344560"/>
            <a:ext cx="3234412" cy="369332"/>
          </a:xfrm>
          <a:prstGeom prst="rect">
            <a:avLst/>
          </a:prstGeom>
          <a:noFill/>
        </p:spPr>
        <p:txBody>
          <a:bodyPr wrap="none" rtlCol="0">
            <a:spAutoFit/>
          </a:bodyPr>
          <a:lstStyle/>
          <a:p>
            <a:r>
              <a:rPr lang="en-US"/>
              <a:t>Acknowledgement: Eunsuk Kang</a:t>
            </a:r>
          </a:p>
        </p:txBody>
      </p:sp>
    </p:spTree>
    <p:extLst>
      <p:ext uri="{BB962C8B-B14F-4D97-AF65-F5344CB8AC3E}">
        <p14:creationId xmlns:p14="http://schemas.microsoft.com/office/powerpoint/2010/main" val="300428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tells the drain to open/close</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07F3B5D0-91A2-4C8E-8E6B-7B5CC22A40E6}"/>
              </a:ext>
            </a:extLst>
          </p:cNvPr>
          <p:cNvCxnSpPr>
            <a:cxnSpLocks/>
            <a:stCxn id="1026" idx="0"/>
          </p:cNvCxnSpPr>
          <p:nvPr/>
        </p:nvCxnSpPr>
        <p:spPr>
          <a:xfrm flipV="1">
            <a:off x="2364183" y="3429000"/>
            <a:ext cx="4425739" cy="807426"/>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CAD73CA-2186-42CE-910E-D9255809A2AB}"/>
              </a:ext>
            </a:extLst>
          </p:cNvPr>
          <p:cNvSpPr txBox="1"/>
          <p:nvPr/>
        </p:nvSpPr>
        <p:spPr>
          <a:xfrm flipH="1">
            <a:off x="4610301" y="4236426"/>
            <a:ext cx="4683327" cy="2308324"/>
          </a:xfrm>
          <a:prstGeom prst="rect">
            <a:avLst/>
          </a:prstGeom>
          <a:noFill/>
        </p:spPr>
        <p:txBody>
          <a:bodyPr wrap="square" rtlCol="0">
            <a:spAutoFit/>
          </a:bodyPr>
          <a:lstStyle/>
          <a:p>
            <a:r>
              <a:rPr lang="en-US" sz="2400"/>
              <a:t>The App determines whether the drain should be open or closed. So, Bathtub.drain equals App.drain, </a:t>
            </a:r>
            <a:r>
              <a:rPr lang="en-US" sz="2400" i="1"/>
              <a:t>if the connection is not compromised (more precisely, if the drain actuator is not compromised)</a:t>
            </a:r>
            <a:r>
              <a:rPr lang="en-US" sz="2400"/>
              <a:t>. </a:t>
            </a:r>
          </a:p>
        </p:txBody>
      </p:sp>
    </p:spTree>
    <p:extLst>
      <p:ext uri="{BB962C8B-B14F-4D97-AF65-F5344CB8AC3E}">
        <p14:creationId xmlns:p14="http://schemas.microsoft.com/office/powerpoint/2010/main" val="240534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Smartphone app controls bathtub</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EEE8B3-C8B9-489A-8DDD-0418A650CECB}"/>
              </a:ext>
            </a:extLst>
          </p:cNvPr>
          <p:cNvSpPr txBox="1"/>
          <p:nvPr/>
        </p:nvSpPr>
        <p:spPr>
          <a:xfrm>
            <a:off x="4588626" y="4467350"/>
            <a:ext cx="4705003" cy="1569660"/>
          </a:xfrm>
          <a:prstGeom prst="rect">
            <a:avLst/>
          </a:prstGeom>
          <a:noFill/>
        </p:spPr>
        <p:txBody>
          <a:bodyPr wrap="square" rtlCol="0">
            <a:spAutoFit/>
          </a:bodyPr>
          <a:lstStyle/>
          <a:p>
            <a:r>
              <a:rPr lang="en-US" sz="2400"/>
              <a:t>Using a Smartphone app you can control the water into and out of the bathtub, so the bath will be all ready for you when you get home.</a:t>
            </a:r>
          </a:p>
        </p:txBody>
      </p:sp>
    </p:spTree>
    <p:extLst>
      <p:ext uri="{BB962C8B-B14F-4D97-AF65-F5344CB8AC3E}">
        <p14:creationId xmlns:p14="http://schemas.microsoft.com/office/powerpoint/2010/main" val="178385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CB91F-006B-4CD4-BAA9-803674A4B866}"/>
              </a:ext>
            </a:extLst>
          </p:cNvPr>
          <p:cNvSpPr>
            <a:spLocks noGrp="1"/>
          </p:cNvSpPr>
          <p:nvPr>
            <p:ph type="title"/>
          </p:nvPr>
        </p:nvSpPr>
        <p:spPr/>
        <p:txBody>
          <a:bodyPr/>
          <a:lstStyle/>
          <a:p>
            <a:r>
              <a:rPr lang="en-US"/>
              <a:t>Behavior of the bathtub “system”</a:t>
            </a:r>
          </a:p>
        </p:txBody>
      </p:sp>
      <p:sp>
        <p:nvSpPr>
          <p:cNvPr id="4" name="Content Placeholder 3">
            <a:extLst>
              <a:ext uri="{FF2B5EF4-FFF2-40B4-BE49-F238E27FC236}">
                <a16:creationId xmlns:a16="http://schemas.microsoft.com/office/drawing/2014/main" id="{8DD06D0D-4DDB-4C04-95F5-04EDD41FB9C8}"/>
              </a:ext>
            </a:extLst>
          </p:cNvPr>
          <p:cNvSpPr>
            <a:spLocks noGrp="1"/>
          </p:cNvSpPr>
          <p:nvPr>
            <p:ph idx="1"/>
          </p:nvPr>
        </p:nvSpPr>
        <p:spPr/>
        <p:txBody>
          <a:bodyPr>
            <a:normAutofit fontScale="92500" lnSpcReduction="10000"/>
          </a:bodyPr>
          <a:lstStyle/>
          <a:p>
            <a:r>
              <a:rPr lang="en-US"/>
              <a:t>Bathtub.valve equals App.valve, </a:t>
            </a:r>
            <a:r>
              <a:rPr lang="en-US" i="1"/>
              <a:t>if the WaterValveActuator is not compromised</a:t>
            </a:r>
            <a:r>
              <a:rPr lang="en-US"/>
              <a:t>. </a:t>
            </a:r>
          </a:p>
          <a:p>
            <a:r>
              <a:rPr lang="en-US"/>
              <a:t>Bathtub.drain equals App.drain, </a:t>
            </a:r>
            <a:r>
              <a:rPr lang="en-US" i="1"/>
              <a:t>if the DrainActuator is not compromised</a:t>
            </a:r>
            <a:r>
              <a:rPr lang="en-US"/>
              <a:t>. </a:t>
            </a:r>
          </a:p>
          <a:p>
            <a:r>
              <a:rPr lang="en-US"/>
              <a:t>When the water valve is turned on and the drain is closed, the water level in the tub increases.</a:t>
            </a:r>
          </a:p>
          <a:p>
            <a:r>
              <a:rPr lang="en-US"/>
              <a:t>When the water valve is turned off and the drain is open, the water level in the tub decreases.</a:t>
            </a:r>
          </a:p>
          <a:p>
            <a:r>
              <a:rPr lang="en-US"/>
              <a:t>When the water valve is turned on and the drain is open, the water level in the tub remains the same.</a:t>
            </a:r>
          </a:p>
          <a:p>
            <a:r>
              <a:rPr lang="en-US"/>
              <a:t>When the water valve is turned off and the drain is closed, the water level in the tub remains the same.</a:t>
            </a:r>
          </a:p>
        </p:txBody>
      </p:sp>
    </p:spTree>
    <p:extLst>
      <p:ext uri="{BB962C8B-B14F-4D97-AF65-F5344CB8AC3E}">
        <p14:creationId xmlns:p14="http://schemas.microsoft.com/office/powerpoint/2010/main" val="223088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3B5E2B-FD91-42D3-95CB-CA7E1CDCAD81}"/>
              </a:ext>
            </a:extLst>
          </p:cNvPr>
          <p:cNvSpPr/>
          <p:nvPr/>
        </p:nvSpPr>
        <p:spPr>
          <a:xfrm>
            <a:off x="1618210" y="51193"/>
            <a:ext cx="8922328" cy="6740307"/>
          </a:xfrm>
          <a:prstGeom prst="rect">
            <a:avLst/>
          </a:prstGeom>
          <a:ln>
            <a:solidFill>
              <a:schemeClr val="tx1"/>
            </a:solidFill>
          </a:ln>
        </p:spPr>
        <p:txBody>
          <a:bodyPr wrap="square">
            <a:spAutoFit/>
          </a:bodyPr>
          <a:lstStyle/>
          <a:p>
            <a:r>
              <a:rPr lang="en-US" b="1"/>
              <a:t>one</a:t>
            </a:r>
            <a:r>
              <a:rPr lang="en-US"/>
              <a:t> </a:t>
            </a:r>
            <a:r>
              <a:rPr lang="en-US" b="1"/>
              <a:t>sig</a:t>
            </a:r>
            <a:r>
              <a:rPr lang="en-US"/>
              <a:t> Bathtub {</a:t>
            </a:r>
          </a:p>
          <a:p>
            <a:r>
              <a:rPr lang="en-US"/>
              <a:t>    valve: WaterValve </a:t>
            </a:r>
            <a:r>
              <a:rPr lang="en-US" b="1"/>
              <a:t>one</a:t>
            </a:r>
            <a:r>
              <a:rPr lang="en-US"/>
              <a:t> -&gt; Time,</a:t>
            </a:r>
          </a:p>
          <a:p>
            <a:r>
              <a:rPr lang="en-US"/>
              <a:t>    level: WaterLevel </a:t>
            </a:r>
            <a:r>
              <a:rPr lang="en-US" b="1"/>
              <a:t>one</a:t>
            </a:r>
            <a:r>
              <a:rPr lang="en-US"/>
              <a:t> -&gt; Time,</a:t>
            </a:r>
          </a:p>
          <a:p>
            <a:r>
              <a:rPr lang="en-US"/>
              <a:t>    drain: Drain </a:t>
            </a:r>
            <a:r>
              <a:rPr lang="en-US" b="1"/>
              <a:t>one</a:t>
            </a:r>
            <a:r>
              <a:rPr lang="en-US"/>
              <a:t> -&gt; Time</a:t>
            </a:r>
          </a:p>
          <a:p>
            <a:r>
              <a:rPr lang="en-US"/>
              <a:t>}{</a:t>
            </a:r>
          </a:p>
          <a:p>
            <a:r>
              <a:rPr lang="en-US"/>
              <a:t>    </a:t>
            </a:r>
            <a:r>
              <a:rPr lang="en-US" b="1"/>
              <a:t>all</a:t>
            </a:r>
            <a:r>
              <a:rPr lang="en-US"/>
              <a:t> t : Time {</a:t>
            </a:r>
          </a:p>
          <a:p>
            <a:r>
              <a:rPr lang="en-US" b="1" i="1">
                <a:solidFill>
                  <a:schemeClr val="accent6">
                    <a:lumMod val="60000"/>
                    <a:lumOff val="40000"/>
                  </a:schemeClr>
                </a:solidFill>
              </a:rPr>
              <a:t>        </a:t>
            </a:r>
            <a:r>
              <a:rPr lang="en-US" i="1">
                <a:solidFill>
                  <a:srgbClr val="00B050"/>
                </a:solidFill>
              </a:rPr>
              <a:t>-- </a:t>
            </a:r>
            <a:r>
              <a:rPr lang="en-US">
                <a:solidFill>
                  <a:srgbClr val="00B050"/>
                </a:solidFill>
              </a:rPr>
              <a:t>If the data packets controlling the water valve actuator are not compromised,  </a:t>
            </a:r>
          </a:p>
          <a:p>
            <a:r>
              <a:rPr lang="en-US">
                <a:solidFill>
                  <a:srgbClr val="00B050"/>
                </a:solidFill>
              </a:rPr>
              <a:t>        -- then the bathtub's water valve is the value provided by the App.</a:t>
            </a:r>
          </a:p>
          <a:p>
            <a:r>
              <a:rPr lang="en-US"/>
              <a:t>        (WaterValveActuator </a:t>
            </a:r>
            <a:r>
              <a:rPr lang="en-US" b="1"/>
              <a:t>not</a:t>
            </a:r>
            <a:r>
              <a:rPr lang="en-US"/>
              <a:t> </a:t>
            </a:r>
            <a:r>
              <a:rPr lang="en-US" b="1"/>
              <a:t>in</a:t>
            </a:r>
            <a:r>
              <a:rPr lang="en-US"/>
              <a:t> Compromised) </a:t>
            </a:r>
            <a:r>
              <a:rPr lang="en-US" b="1"/>
              <a:t>implies</a:t>
            </a:r>
            <a:r>
              <a:rPr lang="en-US"/>
              <a:t> valve.t = App.valve.t</a:t>
            </a:r>
          </a:p>
          <a:p>
            <a:endParaRPr lang="en-US"/>
          </a:p>
          <a:p>
            <a:r>
              <a:rPr lang="en-US" b="1">
                <a:solidFill>
                  <a:schemeClr val="accent6">
                    <a:lumMod val="60000"/>
                    <a:lumOff val="40000"/>
                  </a:schemeClr>
                </a:solidFill>
              </a:rPr>
              <a:t>        </a:t>
            </a:r>
            <a:r>
              <a:rPr lang="en-US">
                <a:solidFill>
                  <a:srgbClr val="00B050"/>
                </a:solidFill>
              </a:rPr>
              <a:t>-- If the data packets controlling the drain actuator are not compromised,  </a:t>
            </a:r>
          </a:p>
          <a:p>
            <a:r>
              <a:rPr lang="en-US">
                <a:solidFill>
                  <a:srgbClr val="00B050"/>
                </a:solidFill>
              </a:rPr>
              <a:t>        -- then the bathtub's drain is the value provided by the App.</a:t>
            </a:r>
          </a:p>
          <a:p>
            <a:r>
              <a:rPr lang="en-US"/>
              <a:t>        (DrainActuator </a:t>
            </a:r>
            <a:r>
              <a:rPr lang="en-US" b="1"/>
              <a:t>not</a:t>
            </a:r>
            <a:r>
              <a:rPr lang="en-US"/>
              <a:t> </a:t>
            </a:r>
            <a:r>
              <a:rPr lang="en-US" b="1"/>
              <a:t>in</a:t>
            </a:r>
            <a:r>
              <a:rPr lang="en-US"/>
              <a:t> Compromised) </a:t>
            </a:r>
            <a:r>
              <a:rPr lang="en-US" b="1"/>
              <a:t>implies</a:t>
            </a:r>
            <a:r>
              <a:rPr lang="en-US"/>
              <a:t> drain.t = App.drain.t</a:t>
            </a:r>
          </a:p>
          <a:p>
            <a:r>
              <a:rPr lang="en-US"/>
              <a:t>    }  </a:t>
            </a:r>
          </a:p>
          <a:p>
            <a:r>
              <a:rPr lang="en-US" i="1"/>
              <a:t>    </a:t>
            </a:r>
            <a:r>
              <a:rPr lang="en-US">
                <a:solidFill>
                  <a:srgbClr val="00B050"/>
                </a:solidFill>
              </a:rPr>
              <a:t>-- However the water valve and drain obtain their values (via the App or via an attacker),</a:t>
            </a:r>
          </a:p>
          <a:p>
            <a:r>
              <a:rPr lang="en-US">
                <a:solidFill>
                  <a:srgbClr val="00B050"/>
                </a:solidFill>
              </a:rPr>
              <a:t>    -- the bathtub's water level is determined by their settings</a:t>
            </a:r>
            <a:r>
              <a:rPr lang="en-US" i="1">
                <a:solidFill>
                  <a:srgbClr val="00B050"/>
                </a:solidFill>
              </a:rPr>
              <a:t>.</a:t>
            </a:r>
          </a:p>
          <a:p>
            <a:r>
              <a:rPr lang="en-US"/>
              <a:t>    </a:t>
            </a:r>
            <a:r>
              <a:rPr lang="en-US" b="1"/>
              <a:t>all</a:t>
            </a:r>
            <a:r>
              <a:rPr lang="en-US"/>
              <a:t> t : Time - last | </a:t>
            </a:r>
          </a:p>
          <a:p>
            <a:r>
              <a:rPr lang="en-US"/>
              <a:t>        </a:t>
            </a:r>
            <a:r>
              <a:rPr lang="en-US" b="1"/>
              <a:t>let</a:t>
            </a:r>
            <a:r>
              <a:rPr lang="en-US"/>
              <a:t> t' = t.next {</a:t>
            </a:r>
          </a:p>
          <a:p>
            <a:r>
              <a:rPr lang="en-US"/>
              <a:t>            (valve.t = On </a:t>
            </a:r>
            <a:r>
              <a:rPr lang="en-US" b="1"/>
              <a:t>and</a:t>
            </a:r>
            <a:r>
              <a:rPr lang="en-US"/>
              <a:t> drain.t = Open)     </a:t>
            </a:r>
            <a:r>
              <a:rPr lang="en-US" b="1"/>
              <a:t>implies</a:t>
            </a:r>
            <a:r>
              <a:rPr lang="en-US"/>
              <a:t>   (level.t'  =  level.t)</a:t>
            </a:r>
          </a:p>
          <a:p>
            <a:r>
              <a:rPr lang="en-US"/>
              <a:t>            (valve.t = Off </a:t>
            </a:r>
            <a:r>
              <a:rPr lang="en-US" b="1"/>
              <a:t>and</a:t>
            </a:r>
            <a:r>
              <a:rPr lang="en-US"/>
              <a:t> drain.t = Closed)   </a:t>
            </a:r>
            <a:r>
              <a:rPr lang="en-US" b="1"/>
              <a:t>implies</a:t>
            </a:r>
            <a:r>
              <a:rPr lang="en-US"/>
              <a:t>   (level.t'  =  level.t)</a:t>
            </a:r>
          </a:p>
          <a:p>
            <a:r>
              <a:rPr lang="en-US"/>
              <a:t>            (valve.t = On </a:t>
            </a:r>
            <a:r>
              <a:rPr lang="en-US" b="1"/>
              <a:t>and</a:t>
            </a:r>
            <a:r>
              <a:rPr lang="en-US"/>
              <a:t> drain.t = Closed)   </a:t>
            </a:r>
            <a:r>
              <a:rPr lang="en-US" b="1"/>
              <a:t>implies</a:t>
            </a:r>
            <a:r>
              <a:rPr lang="en-US"/>
              <a:t>   (level.t'  =  increaseLevel[level.t])</a:t>
            </a:r>
          </a:p>
          <a:p>
            <a:r>
              <a:rPr lang="en-US"/>
              <a:t>            (valve.t = Off </a:t>
            </a:r>
            <a:r>
              <a:rPr lang="en-US" b="1"/>
              <a:t>and</a:t>
            </a:r>
            <a:r>
              <a:rPr lang="en-US"/>
              <a:t> drain.t = Open)     </a:t>
            </a:r>
            <a:r>
              <a:rPr lang="en-US" b="1"/>
              <a:t>implies</a:t>
            </a:r>
            <a:r>
              <a:rPr lang="en-US"/>
              <a:t>   (level.t'  =  decreaseLevel[level.t])</a:t>
            </a:r>
          </a:p>
          <a:p>
            <a:r>
              <a:rPr lang="en-US"/>
              <a:t>        } </a:t>
            </a:r>
          </a:p>
          <a:p>
            <a:r>
              <a:rPr lang="en-US"/>
              <a:t>}</a:t>
            </a:r>
          </a:p>
        </p:txBody>
      </p:sp>
    </p:spTree>
    <p:extLst>
      <p:ext uri="{BB962C8B-B14F-4D97-AF65-F5344CB8AC3E}">
        <p14:creationId xmlns:p14="http://schemas.microsoft.com/office/powerpoint/2010/main" val="16800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receives water level data from sensor</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A66E8EFD-CB50-49AB-9F43-A7AE47D62854}"/>
              </a:ext>
            </a:extLst>
          </p:cNvPr>
          <p:cNvCxnSpPr>
            <a:cxnSpLocks/>
          </p:cNvCxnSpPr>
          <p:nvPr/>
        </p:nvCxnSpPr>
        <p:spPr>
          <a:xfrm flipH="1">
            <a:off x="2998715" y="3248009"/>
            <a:ext cx="2309313" cy="98841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5F81C20B-1BE6-477C-A774-C30F6FDFD085}"/>
              </a:ext>
            </a:extLst>
          </p:cNvPr>
          <p:cNvSpPr/>
          <p:nvPr/>
        </p:nvSpPr>
        <p:spPr>
          <a:xfrm>
            <a:off x="4804755" y="2749245"/>
            <a:ext cx="1006545" cy="498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Water level sensor</a:t>
            </a:r>
          </a:p>
        </p:txBody>
      </p:sp>
      <p:sp>
        <p:nvSpPr>
          <p:cNvPr id="15" name="TextBox 14">
            <a:extLst>
              <a:ext uri="{FF2B5EF4-FFF2-40B4-BE49-F238E27FC236}">
                <a16:creationId xmlns:a16="http://schemas.microsoft.com/office/drawing/2014/main" id="{63FE82B0-C4DA-4852-AD01-7ACC643D5CBC}"/>
              </a:ext>
            </a:extLst>
          </p:cNvPr>
          <p:cNvSpPr txBox="1"/>
          <p:nvPr/>
        </p:nvSpPr>
        <p:spPr>
          <a:xfrm flipH="1">
            <a:off x="4610301" y="4236426"/>
            <a:ext cx="4683327" cy="2308324"/>
          </a:xfrm>
          <a:prstGeom prst="rect">
            <a:avLst/>
          </a:prstGeom>
          <a:noFill/>
        </p:spPr>
        <p:txBody>
          <a:bodyPr wrap="square" rtlCol="0">
            <a:spAutoFit/>
          </a:bodyPr>
          <a:lstStyle/>
          <a:p>
            <a:r>
              <a:rPr lang="en-US" sz="2400"/>
              <a:t>The App receives data from the water level sensor. So, App.level equals Bathtub.level, </a:t>
            </a:r>
            <a:r>
              <a:rPr lang="en-US" sz="2400" i="1"/>
              <a:t>if the connection is not compromised (more precisely, if the water level sensor is not compromised)</a:t>
            </a:r>
            <a:r>
              <a:rPr lang="en-US" sz="2400"/>
              <a:t>. </a:t>
            </a:r>
          </a:p>
        </p:txBody>
      </p:sp>
    </p:spTree>
    <p:extLst>
      <p:ext uri="{BB962C8B-B14F-4D97-AF65-F5344CB8AC3E}">
        <p14:creationId xmlns:p14="http://schemas.microsoft.com/office/powerpoint/2010/main" val="78550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sends “on” command when …</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A66E8EFD-CB50-49AB-9F43-A7AE47D62854}"/>
              </a:ext>
            </a:extLst>
          </p:cNvPr>
          <p:cNvCxnSpPr>
            <a:cxnSpLocks/>
            <a:stCxn id="1026" idx="0"/>
            <a:endCxn id="7" idx="2"/>
          </p:cNvCxnSpPr>
          <p:nvPr/>
        </p:nvCxnSpPr>
        <p:spPr>
          <a:xfrm flipH="1" flipV="1">
            <a:off x="2302625" y="3429000"/>
            <a:ext cx="61558" cy="807426"/>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Oval 1">
            <a:extLst>
              <a:ext uri="{FF2B5EF4-FFF2-40B4-BE49-F238E27FC236}">
                <a16:creationId xmlns:a16="http://schemas.microsoft.com/office/drawing/2014/main" id="{5F81C20B-1BE6-477C-A774-C30F6FDFD085}"/>
              </a:ext>
            </a:extLst>
          </p:cNvPr>
          <p:cNvSpPr/>
          <p:nvPr/>
        </p:nvSpPr>
        <p:spPr>
          <a:xfrm>
            <a:off x="4804755" y="2749245"/>
            <a:ext cx="1006545" cy="498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Water level sensor</a:t>
            </a:r>
          </a:p>
        </p:txBody>
      </p:sp>
      <p:sp>
        <p:nvSpPr>
          <p:cNvPr id="15" name="TextBox 14">
            <a:extLst>
              <a:ext uri="{FF2B5EF4-FFF2-40B4-BE49-F238E27FC236}">
                <a16:creationId xmlns:a16="http://schemas.microsoft.com/office/drawing/2014/main" id="{63FE82B0-C4DA-4852-AD01-7ACC643D5CBC}"/>
              </a:ext>
            </a:extLst>
          </p:cNvPr>
          <p:cNvSpPr txBox="1"/>
          <p:nvPr/>
        </p:nvSpPr>
        <p:spPr>
          <a:xfrm flipH="1">
            <a:off x="4610301" y="4236426"/>
            <a:ext cx="4683327" cy="1938992"/>
          </a:xfrm>
          <a:prstGeom prst="rect">
            <a:avLst/>
          </a:prstGeom>
          <a:noFill/>
        </p:spPr>
        <p:txBody>
          <a:bodyPr wrap="square" rtlCol="0">
            <a:spAutoFit/>
          </a:bodyPr>
          <a:lstStyle/>
          <a:p>
            <a:r>
              <a:rPr lang="en-US" sz="2400"/>
              <a:t>Send an “on” command when the App’s water level value indicates a low level or when the valve is already on and the water level is not high.</a:t>
            </a:r>
          </a:p>
        </p:txBody>
      </p:sp>
    </p:spTree>
    <p:extLst>
      <p:ext uri="{BB962C8B-B14F-4D97-AF65-F5344CB8AC3E}">
        <p14:creationId xmlns:p14="http://schemas.microsoft.com/office/powerpoint/2010/main" val="145539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CB91F-006B-4CD4-BAA9-803674A4B866}"/>
              </a:ext>
            </a:extLst>
          </p:cNvPr>
          <p:cNvSpPr>
            <a:spLocks noGrp="1"/>
          </p:cNvSpPr>
          <p:nvPr>
            <p:ph type="title"/>
          </p:nvPr>
        </p:nvSpPr>
        <p:spPr/>
        <p:txBody>
          <a:bodyPr/>
          <a:lstStyle/>
          <a:p>
            <a:r>
              <a:rPr lang="en-US"/>
              <a:t>Behavior of the App</a:t>
            </a:r>
          </a:p>
        </p:txBody>
      </p:sp>
      <p:sp>
        <p:nvSpPr>
          <p:cNvPr id="4" name="Content Placeholder 3">
            <a:extLst>
              <a:ext uri="{FF2B5EF4-FFF2-40B4-BE49-F238E27FC236}">
                <a16:creationId xmlns:a16="http://schemas.microsoft.com/office/drawing/2014/main" id="{8DD06D0D-4DDB-4C04-95F5-04EDD41FB9C8}"/>
              </a:ext>
            </a:extLst>
          </p:cNvPr>
          <p:cNvSpPr>
            <a:spLocks noGrp="1"/>
          </p:cNvSpPr>
          <p:nvPr>
            <p:ph idx="1"/>
          </p:nvPr>
        </p:nvSpPr>
        <p:spPr/>
        <p:txBody>
          <a:bodyPr>
            <a:normAutofit fontScale="92500" lnSpcReduction="10000"/>
          </a:bodyPr>
          <a:lstStyle/>
          <a:p>
            <a:r>
              <a:rPr lang="en-US"/>
              <a:t>At each time step, the App’s water level reading equals the bathtub’s water level, </a:t>
            </a:r>
            <a:r>
              <a:rPr lang="en-US" i="1"/>
              <a:t>provided WaterLevelSensor is not compromised</a:t>
            </a:r>
            <a:r>
              <a:rPr lang="en-US"/>
              <a:t>. </a:t>
            </a:r>
          </a:p>
          <a:p>
            <a:pPr lvl="1"/>
            <a:r>
              <a:rPr lang="en-US"/>
              <a:t>If </a:t>
            </a:r>
            <a:r>
              <a:rPr lang="en-US" i="1"/>
              <a:t>WaterLevelSensor </a:t>
            </a:r>
            <a:r>
              <a:rPr lang="en-US"/>
              <a:t>is compromised, then the App still receives a water level value, but the value comes from the attacker, not the bathtub.</a:t>
            </a:r>
          </a:p>
          <a:p>
            <a:r>
              <a:rPr lang="en-US"/>
              <a:t>Send an “valve on” command when the level reading is empty, LL, or L. If the valve is already on, then leave it on provided the level is not H, HH, or OF.</a:t>
            </a:r>
          </a:p>
          <a:p>
            <a:pPr lvl="1"/>
            <a:r>
              <a:rPr lang="en-US"/>
              <a:t>To “send a valve on command” simply means “set App.valve equal to on”. We abstract away the operations of sending/receiving wireless packets.</a:t>
            </a:r>
          </a:p>
          <a:p>
            <a:r>
              <a:rPr lang="en-US"/>
              <a:t>Send a “valve off” command when the level reading is H, HH, or OF. If the drain is already off, then leave it off provided the level is not empty, LL, or L. </a:t>
            </a:r>
          </a:p>
        </p:txBody>
      </p:sp>
      <p:sp>
        <p:nvSpPr>
          <p:cNvPr id="2" name="TextBox 1">
            <a:extLst>
              <a:ext uri="{FF2B5EF4-FFF2-40B4-BE49-F238E27FC236}">
                <a16:creationId xmlns:a16="http://schemas.microsoft.com/office/drawing/2014/main" id="{BB7A44E9-E643-47C8-AEBF-BA79A1BE9B10}"/>
              </a:ext>
            </a:extLst>
          </p:cNvPr>
          <p:cNvSpPr txBox="1"/>
          <p:nvPr/>
        </p:nvSpPr>
        <p:spPr>
          <a:xfrm>
            <a:off x="8179724" y="6035040"/>
            <a:ext cx="1545103" cy="369332"/>
          </a:xfrm>
          <a:prstGeom prst="rect">
            <a:avLst/>
          </a:prstGeom>
          <a:noFill/>
        </p:spPr>
        <p:txBody>
          <a:bodyPr wrap="none" rtlCol="0">
            <a:spAutoFit/>
          </a:bodyPr>
          <a:lstStyle/>
          <a:p>
            <a:r>
              <a:rPr lang="en-US"/>
              <a:t>Continued </a:t>
            </a:r>
            <a:r>
              <a:rPr lang="en-US">
                <a:sym typeface="Wingdings" panose="05000000000000000000" pitchFamily="2" charset="2"/>
              </a:rPr>
              <a:t> </a:t>
            </a:r>
            <a:r>
              <a:rPr lang="en-US"/>
              <a:t> </a:t>
            </a:r>
          </a:p>
        </p:txBody>
      </p:sp>
    </p:spTree>
    <p:extLst>
      <p:ext uri="{BB962C8B-B14F-4D97-AF65-F5344CB8AC3E}">
        <p14:creationId xmlns:p14="http://schemas.microsoft.com/office/powerpoint/2010/main" val="350527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CB91F-006B-4CD4-BAA9-803674A4B866}"/>
              </a:ext>
            </a:extLst>
          </p:cNvPr>
          <p:cNvSpPr>
            <a:spLocks noGrp="1"/>
          </p:cNvSpPr>
          <p:nvPr>
            <p:ph type="title"/>
          </p:nvPr>
        </p:nvSpPr>
        <p:spPr/>
        <p:txBody>
          <a:bodyPr/>
          <a:lstStyle/>
          <a:p>
            <a:r>
              <a:rPr lang="en-US"/>
              <a:t>Behavior of the App (cont.)</a:t>
            </a:r>
          </a:p>
        </p:txBody>
      </p:sp>
      <p:sp>
        <p:nvSpPr>
          <p:cNvPr id="4" name="Content Placeholder 3">
            <a:extLst>
              <a:ext uri="{FF2B5EF4-FFF2-40B4-BE49-F238E27FC236}">
                <a16:creationId xmlns:a16="http://schemas.microsoft.com/office/drawing/2014/main" id="{8DD06D0D-4DDB-4C04-95F5-04EDD41FB9C8}"/>
              </a:ext>
            </a:extLst>
          </p:cNvPr>
          <p:cNvSpPr>
            <a:spLocks noGrp="1"/>
          </p:cNvSpPr>
          <p:nvPr>
            <p:ph idx="1"/>
          </p:nvPr>
        </p:nvSpPr>
        <p:spPr/>
        <p:txBody>
          <a:bodyPr/>
          <a:lstStyle/>
          <a:p>
            <a:r>
              <a:rPr lang="en-US"/>
              <a:t>Send an “open drain” command when the level reading is H, HH, or OF. If the drain is already open, then leave it open provided the level is not empty, LL, or L.</a:t>
            </a:r>
          </a:p>
          <a:p>
            <a:r>
              <a:rPr lang="en-US"/>
              <a:t>Send a “close drain” command when the level reading is empty, LL, or L. If the drain is already closed, then leave it closed provided the level is not H, HH, or OF.</a:t>
            </a:r>
          </a:p>
        </p:txBody>
      </p:sp>
    </p:spTree>
    <p:extLst>
      <p:ext uri="{BB962C8B-B14F-4D97-AF65-F5344CB8AC3E}">
        <p14:creationId xmlns:p14="http://schemas.microsoft.com/office/powerpoint/2010/main" val="488051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1DCD8B0-91F8-4E52-A309-71DCAE902657}"/>
              </a:ext>
            </a:extLst>
          </p:cNvPr>
          <p:cNvSpPr/>
          <p:nvPr/>
        </p:nvSpPr>
        <p:spPr>
          <a:xfrm>
            <a:off x="2920539" y="243512"/>
            <a:ext cx="5624946" cy="6370975"/>
          </a:xfrm>
          <a:prstGeom prst="rect">
            <a:avLst/>
          </a:prstGeom>
          <a:ln>
            <a:solidFill>
              <a:schemeClr val="tx1"/>
            </a:solidFill>
          </a:ln>
        </p:spPr>
        <p:txBody>
          <a:bodyPr wrap="square">
            <a:spAutoFit/>
          </a:bodyPr>
          <a:lstStyle/>
          <a:p>
            <a:r>
              <a:rPr lang="en-US" sz="1200" b="1"/>
              <a:t>one</a:t>
            </a:r>
            <a:r>
              <a:rPr lang="en-US" sz="1200"/>
              <a:t> </a:t>
            </a:r>
            <a:r>
              <a:rPr lang="en-US" sz="1200" b="1"/>
              <a:t>sig</a:t>
            </a:r>
            <a:r>
              <a:rPr lang="en-US" sz="1200"/>
              <a:t> App {</a:t>
            </a:r>
          </a:p>
          <a:p>
            <a:r>
              <a:rPr lang="en-US" sz="1200"/>
              <a:t>    valve: WaterValve </a:t>
            </a:r>
            <a:r>
              <a:rPr lang="en-US" sz="1200" b="1"/>
              <a:t>one</a:t>
            </a:r>
            <a:r>
              <a:rPr lang="en-US" sz="1200"/>
              <a:t> -&gt; Time,</a:t>
            </a:r>
          </a:p>
          <a:p>
            <a:r>
              <a:rPr lang="en-US" sz="1200"/>
              <a:t>    level: WaterLevel </a:t>
            </a:r>
            <a:r>
              <a:rPr lang="en-US" sz="1200" b="1"/>
              <a:t>one</a:t>
            </a:r>
            <a:r>
              <a:rPr lang="en-US" sz="1200"/>
              <a:t> -&gt; Time,</a:t>
            </a:r>
          </a:p>
          <a:p>
            <a:r>
              <a:rPr lang="en-US" sz="1200"/>
              <a:t>    drain: Drain </a:t>
            </a:r>
            <a:r>
              <a:rPr lang="en-US" sz="1200" b="1"/>
              <a:t>one</a:t>
            </a:r>
            <a:r>
              <a:rPr lang="en-US" sz="1200"/>
              <a:t> -&gt; Time</a:t>
            </a:r>
          </a:p>
          <a:p>
            <a:r>
              <a:rPr lang="en-US" sz="1200"/>
              <a:t>}{</a:t>
            </a:r>
          </a:p>
          <a:p>
            <a:r>
              <a:rPr lang="en-US" sz="1200"/>
              <a:t>    </a:t>
            </a:r>
            <a:r>
              <a:rPr lang="en-US" sz="1200" b="1"/>
              <a:t>all</a:t>
            </a:r>
            <a:r>
              <a:rPr lang="en-US" sz="1200"/>
              <a:t> t : Time {</a:t>
            </a:r>
          </a:p>
          <a:p>
            <a:r>
              <a:rPr lang="en-US" sz="1200"/>
              <a:t>        </a:t>
            </a:r>
            <a:r>
              <a:rPr lang="en-US" sz="1200">
                <a:solidFill>
                  <a:srgbClr val="00B050"/>
                </a:solidFill>
              </a:rPr>
              <a:t>-- If the data packets from the bathtub's water level sensor are not compromised,  </a:t>
            </a:r>
          </a:p>
          <a:p>
            <a:r>
              <a:rPr lang="en-US" sz="1200">
                <a:solidFill>
                  <a:srgbClr val="00B050"/>
                </a:solidFill>
              </a:rPr>
              <a:t>        -- then the app's water level reading is the value provided by the Bathtub.</a:t>
            </a:r>
          </a:p>
          <a:p>
            <a:r>
              <a:rPr lang="en-US" sz="1200"/>
              <a:t>        (WaterLevelSensor </a:t>
            </a:r>
            <a:r>
              <a:rPr lang="en-US" sz="1200" b="1"/>
              <a:t>not</a:t>
            </a:r>
            <a:r>
              <a:rPr lang="en-US" sz="1200"/>
              <a:t> </a:t>
            </a:r>
            <a:r>
              <a:rPr lang="en-US" sz="1200" b="1"/>
              <a:t>in</a:t>
            </a:r>
            <a:r>
              <a:rPr lang="en-US" sz="1200"/>
              <a:t> Compromised) </a:t>
            </a:r>
            <a:r>
              <a:rPr lang="en-US" sz="1200" b="1"/>
              <a:t>implies</a:t>
            </a:r>
            <a:r>
              <a:rPr lang="en-US" sz="1200"/>
              <a:t>  level.t = Bathtub.level.t</a:t>
            </a:r>
          </a:p>
          <a:p>
            <a:r>
              <a:rPr lang="en-US" sz="1200"/>
              <a:t>    }</a:t>
            </a:r>
          </a:p>
          <a:p>
            <a:r>
              <a:rPr lang="en-US" sz="1200"/>
              <a:t>    </a:t>
            </a:r>
            <a:r>
              <a:rPr lang="en-US" sz="1200" b="1"/>
              <a:t>all</a:t>
            </a:r>
            <a:r>
              <a:rPr lang="en-US" sz="1200"/>
              <a:t> t : Time - last | </a:t>
            </a:r>
          </a:p>
          <a:p>
            <a:r>
              <a:rPr lang="en-US" sz="1200"/>
              <a:t>        </a:t>
            </a:r>
            <a:r>
              <a:rPr lang="en-US" sz="1200" b="1"/>
              <a:t>let</a:t>
            </a:r>
            <a:r>
              <a:rPr lang="en-US" sz="1200"/>
              <a:t> t' = t.next {</a:t>
            </a:r>
          </a:p>
          <a:p>
            <a:r>
              <a:rPr lang="en-US" sz="1200"/>
              <a:t>            drain.t' = Open </a:t>
            </a:r>
            <a:r>
              <a:rPr lang="en-US" sz="1200" b="1"/>
              <a:t>iff</a:t>
            </a:r>
            <a:r>
              <a:rPr lang="en-US" sz="1200"/>
              <a:t> </a:t>
            </a:r>
          </a:p>
          <a:p>
            <a:r>
              <a:rPr lang="en-US" sz="1200"/>
              <a:t>                (</a:t>
            </a:r>
          </a:p>
          <a:p>
            <a:r>
              <a:rPr lang="en-US" sz="1200"/>
              <a:t>                    (drain.t = Open </a:t>
            </a:r>
            <a:r>
              <a:rPr lang="en-US" sz="1200" b="1"/>
              <a:t>and</a:t>
            </a:r>
            <a:r>
              <a:rPr lang="en-US" sz="1200"/>
              <a:t> </a:t>
            </a:r>
            <a:r>
              <a:rPr lang="en-US" sz="1200" b="1"/>
              <a:t>not</a:t>
            </a:r>
            <a:r>
              <a:rPr lang="en-US" sz="1200"/>
              <a:t> (level.t </a:t>
            </a:r>
            <a:r>
              <a:rPr lang="en-US" sz="1200" b="1"/>
              <a:t>in</a:t>
            </a:r>
            <a:r>
              <a:rPr lang="en-US" sz="1200"/>
              <a:t> (empty + LL + L))) </a:t>
            </a:r>
            <a:r>
              <a:rPr lang="en-US" sz="1200" b="1"/>
              <a:t>or</a:t>
            </a:r>
            <a:r>
              <a:rPr lang="en-US" sz="1200"/>
              <a:t> </a:t>
            </a:r>
          </a:p>
          <a:p>
            <a:r>
              <a:rPr lang="en-US" sz="1200"/>
              <a:t>                    level.t </a:t>
            </a:r>
            <a:r>
              <a:rPr lang="en-US" sz="1200" b="1"/>
              <a:t>in</a:t>
            </a:r>
            <a:r>
              <a:rPr lang="en-US" sz="1200"/>
              <a:t> (H + HH + OF)</a:t>
            </a:r>
          </a:p>
          <a:p>
            <a:r>
              <a:rPr lang="en-US" sz="1200"/>
              <a:t>                )  </a:t>
            </a:r>
          </a:p>
          <a:p>
            <a:r>
              <a:rPr lang="en-US" sz="1200"/>
              <a:t>            drain.t' = Closed </a:t>
            </a:r>
            <a:r>
              <a:rPr lang="en-US" sz="1200" b="1"/>
              <a:t>iff</a:t>
            </a:r>
            <a:r>
              <a:rPr lang="en-US" sz="1200"/>
              <a:t> </a:t>
            </a:r>
          </a:p>
          <a:p>
            <a:r>
              <a:rPr lang="en-US" sz="1200"/>
              <a:t>                (</a:t>
            </a:r>
          </a:p>
          <a:p>
            <a:r>
              <a:rPr lang="en-US" sz="1200"/>
              <a:t>                    (drain.t = Closed </a:t>
            </a:r>
            <a:r>
              <a:rPr lang="en-US" sz="1200" b="1"/>
              <a:t>and</a:t>
            </a:r>
            <a:r>
              <a:rPr lang="en-US" sz="1200"/>
              <a:t> </a:t>
            </a:r>
            <a:r>
              <a:rPr lang="en-US" sz="1200" b="1"/>
              <a:t>not</a:t>
            </a:r>
            <a:r>
              <a:rPr lang="en-US" sz="1200"/>
              <a:t> (level.t in (H + HH + OF))) </a:t>
            </a:r>
            <a:r>
              <a:rPr lang="en-US" sz="1200" b="1"/>
              <a:t>or</a:t>
            </a:r>
            <a:r>
              <a:rPr lang="en-US" sz="1200"/>
              <a:t> </a:t>
            </a:r>
          </a:p>
          <a:p>
            <a:r>
              <a:rPr lang="en-US" sz="1200"/>
              <a:t>                   level.t </a:t>
            </a:r>
            <a:r>
              <a:rPr lang="en-US" sz="1200" b="1"/>
              <a:t>in</a:t>
            </a:r>
            <a:r>
              <a:rPr lang="en-US" sz="1200"/>
              <a:t> (empty + LL + L)</a:t>
            </a:r>
          </a:p>
          <a:p>
            <a:r>
              <a:rPr lang="en-US" sz="1200"/>
              <a:t>                ) </a:t>
            </a:r>
          </a:p>
          <a:p>
            <a:r>
              <a:rPr lang="en-US" sz="1200"/>
              <a:t>            valve.t' = On </a:t>
            </a:r>
            <a:r>
              <a:rPr lang="en-US" sz="1200" b="1"/>
              <a:t>iff</a:t>
            </a:r>
            <a:r>
              <a:rPr lang="en-US" sz="1200"/>
              <a:t> </a:t>
            </a:r>
          </a:p>
          <a:p>
            <a:r>
              <a:rPr lang="en-US" sz="1200"/>
              <a:t>                (</a:t>
            </a:r>
          </a:p>
          <a:p>
            <a:r>
              <a:rPr lang="en-US" sz="1200"/>
              <a:t>                    (valve.t = On </a:t>
            </a:r>
            <a:r>
              <a:rPr lang="en-US" sz="1200" b="1"/>
              <a:t>and</a:t>
            </a:r>
            <a:r>
              <a:rPr lang="en-US" sz="1200"/>
              <a:t> </a:t>
            </a:r>
            <a:r>
              <a:rPr lang="en-US" sz="1200" b="1"/>
              <a:t>not</a:t>
            </a:r>
            <a:r>
              <a:rPr lang="en-US" sz="1200"/>
              <a:t> (level.t </a:t>
            </a:r>
            <a:r>
              <a:rPr lang="en-US" sz="1200" b="1"/>
              <a:t>in</a:t>
            </a:r>
            <a:r>
              <a:rPr lang="en-US" sz="1200"/>
              <a:t> (H + HH + OF))) </a:t>
            </a:r>
            <a:r>
              <a:rPr lang="en-US" sz="1200" b="1"/>
              <a:t>or</a:t>
            </a:r>
            <a:r>
              <a:rPr lang="en-US" sz="1200"/>
              <a:t> </a:t>
            </a:r>
          </a:p>
          <a:p>
            <a:r>
              <a:rPr lang="en-US" sz="1200"/>
              <a:t>                    level.t </a:t>
            </a:r>
            <a:r>
              <a:rPr lang="en-US" sz="1200" b="1"/>
              <a:t>in</a:t>
            </a:r>
            <a:r>
              <a:rPr lang="en-US" sz="1200"/>
              <a:t> (empty + LL + L)</a:t>
            </a:r>
          </a:p>
          <a:p>
            <a:r>
              <a:rPr lang="en-US" sz="1200"/>
              <a:t>                )</a:t>
            </a:r>
          </a:p>
          <a:p>
            <a:r>
              <a:rPr lang="en-US" sz="1200"/>
              <a:t>            valve.t' = Off </a:t>
            </a:r>
            <a:r>
              <a:rPr lang="en-US" sz="1200" b="1"/>
              <a:t>iff</a:t>
            </a:r>
            <a:r>
              <a:rPr lang="en-US" sz="1200"/>
              <a:t> </a:t>
            </a:r>
          </a:p>
          <a:p>
            <a:r>
              <a:rPr lang="en-US" sz="1200"/>
              <a:t>                (</a:t>
            </a:r>
          </a:p>
          <a:p>
            <a:r>
              <a:rPr lang="en-US" sz="1200"/>
              <a:t>                    (valve.t = Off </a:t>
            </a:r>
            <a:r>
              <a:rPr lang="en-US" sz="1200" b="1"/>
              <a:t>and</a:t>
            </a:r>
            <a:r>
              <a:rPr lang="en-US" sz="1200"/>
              <a:t> </a:t>
            </a:r>
            <a:r>
              <a:rPr lang="en-US" sz="1200" b="1"/>
              <a:t>not</a:t>
            </a:r>
            <a:r>
              <a:rPr lang="en-US" sz="1200"/>
              <a:t> (level.t in (empty + LL + L))) </a:t>
            </a:r>
            <a:r>
              <a:rPr lang="en-US" sz="1200" b="1"/>
              <a:t>or</a:t>
            </a:r>
            <a:r>
              <a:rPr lang="en-US" sz="1200"/>
              <a:t>  </a:t>
            </a:r>
          </a:p>
          <a:p>
            <a:r>
              <a:rPr lang="en-US" sz="1200"/>
              <a:t>                    level.t </a:t>
            </a:r>
            <a:r>
              <a:rPr lang="en-US" sz="1200" b="1"/>
              <a:t>in</a:t>
            </a:r>
            <a:r>
              <a:rPr lang="en-US" sz="1200"/>
              <a:t> (H + HH + OF)</a:t>
            </a:r>
          </a:p>
          <a:p>
            <a:r>
              <a:rPr lang="en-US" sz="1200"/>
              <a:t>                )</a:t>
            </a:r>
          </a:p>
          <a:p>
            <a:r>
              <a:rPr lang="en-US" sz="1200"/>
              <a:t>    }    </a:t>
            </a:r>
          </a:p>
          <a:p>
            <a:r>
              <a:rPr lang="en-US" sz="1200"/>
              <a:t>}</a:t>
            </a:r>
          </a:p>
        </p:txBody>
      </p:sp>
    </p:spTree>
    <p:extLst>
      <p:ext uri="{BB962C8B-B14F-4D97-AF65-F5344CB8AC3E}">
        <p14:creationId xmlns:p14="http://schemas.microsoft.com/office/powerpoint/2010/main" val="79012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E1A98B-8165-4AA6-A727-44C6F6CAFF8C}"/>
              </a:ext>
            </a:extLst>
          </p:cNvPr>
          <p:cNvSpPr>
            <a:spLocks noGrp="1"/>
          </p:cNvSpPr>
          <p:nvPr>
            <p:ph type="title"/>
          </p:nvPr>
        </p:nvSpPr>
        <p:spPr>
          <a:xfrm>
            <a:off x="838200" y="365125"/>
            <a:ext cx="10816244" cy="1325563"/>
          </a:xfrm>
        </p:spPr>
        <p:txBody>
          <a:bodyPr/>
          <a:lstStyle/>
          <a:p>
            <a:r>
              <a:rPr lang="en-US"/>
              <a:t>Overflow alarm raised when water level = OF</a:t>
            </a:r>
          </a:p>
        </p:txBody>
      </p:sp>
      <p:cxnSp>
        <p:nvCxnSpPr>
          <p:cNvPr id="9" name="Straight Arrow Connector 8">
            <a:extLst>
              <a:ext uri="{FF2B5EF4-FFF2-40B4-BE49-F238E27FC236}">
                <a16:creationId xmlns:a16="http://schemas.microsoft.com/office/drawing/2014/main" id="{F5D00F48-A725-4D25-9137-9CE191C17204}"/>
              </a:ext>
            </a:extLst>
          </p:cNvPr>
          <p:cNvCxnSpPr>
            <a:cxnSpLocks/>
          </p:cNvCxnSpPr>
          <p:nvPr/>
        </p:nvCxnSpPr>
        <p:spPr>
          <a:xfrm>
            <a:off x="-3512621" y="1630148"/>
            <a:ext cx="303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0" name="Picture 2" descr="Image result for alarm">
            <a:extLst>
              <a:ext uri="{FF2B5EF4-FFF2-40B4-BE49-F238E27FC236}">
                <a16:creationId xmlns:a16="http://schemas.microsoft.com/office/drawing/2014/main" id="{14431A4F-A858-44E4-B16A-67447057D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891" y="4478390"/>
            <a:ext cx="1392181" cy="139218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AKDY 5.9 ft. Acrylic Reversible Drain Oval Double Ended Flatbottom Freestanding Bathtub in White">
            <a:extLst>
              <a:ext uri="{FF2B5EF4-FFF2-40B4-BE49-F238E27FC236}">
                <a16:creationId xmlns:a16="http://schemas.microsoft.com/office/drawing/2014/main" id="{CD857CA5-3263-45BB-9C81-FA2BD99C21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Image result for bathtub drain">
            <a:extLst>
              <a:ext uri="{FF2B5EF4-FFF2-40B4-BE49-F238E27FC236}">
                <a16:creationId xmlns:a16="http://schemas.microsoft.com/office/drawing/2014/main" id="{26F9D722-0357-465A-9FD9-7172E86B23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Delta Classic 1-Handle Temperature Control Valve Trim Kit in Chrome (Valve Not Included)">
            <a:extLst>
              <a:ext uri="{FF2B5EF4-FFF2-40B4-BE49-F238E27FC236}">
                <a16:creationId xmlns:a16="http://schemas.microsoft.com/office/drawing/2014/main" id="{EC1808A6-FEEC-4EE0-9BE5-8E615E6235F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smartphone">
            <a:extLst>
              <a:ext uri="{FF2B5EF4-FFF2-40B4-BE49-F238E27FC236}">
                <a16:creationId xmlns:a16="http://schemas.microsoft.com/office/drawing/2014/main" id="{24AEEB76-BE7E-4BD0-9B55-CE46DCEF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A63F4E24-A0D9-4294-AC9B-1FD98A277D52}"/>
              </a:ext>
            </a:extLst>
          </p:cNvPr>
          <p:cNvCxnSpPr>
            <a:cxnSpLocks/>
          </p:cNvCxnSpPr>
          <p:nvPr/>
        </p:nvCxnSpPr>
        <p:spPr>
          <a:xfrm flipH="1">
            <a:off x="2998715" y="3248009"/>
            <a:ext cx="2309313" cy="98841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33B66C56-A110-4756-A959-055B21958D63}"/>
              </a:ext>
            </a:extLst>
          </p:cNvPr>
          <p:cNvSpPr/>
          <p:nvPr/>
        </p:nvSpPr>
        <p:spPr>
          <a:xfrm>
            <a:off x="4804755" y="2749245"/>
            <a:ext cx="1006545" cy="498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Water level sensor</a:t>
            </a:r>
          </a:p>
        </p:txBody>
      </p:sp>
      <p:sp>
        <p:nvSpPr>
          <p:cNvPr id="26" name="TextBox 25">
            <a:extLst>
              <a:ext uri="{FF2B5EF4-FFF2-40B4-BE49-F238E27FC236}">
                <a16:creationId xmlns:a16="http://schemas.microsoft.com/office/drawing/2014/main" id="{BEF2CEB7-DBE9-4503-9020-D4D9D3BE51F1}"/>
              </a:ext>
            </a:extLst>
          </p:cNvPr>
          <p:cNvSpPr txBox="1"/>
          <p:nvPr/>
        </p:nvSpPr>
        <p:spPr>
          <a:xfrm flipH="1">
            <a:off x="4610300" y="4236426"/>
            <a:ext cx="5697481" cy="2308324"/>
          </a:xfrm>
          <a:prstGeom prst="rect">
            <a:avLst/>
          </a:prstGeom>
          <a:noFill/>
        </p:spPr>
        <p:txBody>
          <a:bodyPr wrap="square" rtlCol="0">
            <a:spAutoFit/>
          </a:bodyPr>
          <a:lstStyle/>
          <a:p>
            <a:r>
              <a:rPr lang="en-US" sz="2400"/>
              <a:t>The App raises an overflow alarm at time t if the App’s water level reading value is OF (OverFlow) at time t. Of course, an attacker wants to avoid the alarm being raised, so he will manipulate the signals such that the App never gets into an overflow condition.</a:t>
            </a:r>
          </a:p>
        </p:txBody>
      </p:sp>
    </p:spTree>
    <p:extLst>
      <p:ext uri="{BB962C8B-B14F-4D97-AF65-F5344CB8AC3E}">
        <p14:creationId xmlns:p14="http://schemas.microsoft.com/office/powerpoint/2010/main" val="4070035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A01B-DD45-4871-A6A8-B131CB8FC732}"/>
              </a:ext>
            </a:extLst>
          </p:cNvPr>
          <p:cNvSpPr>
            <a:spLocks noGrp="1"/>
          </p:cNvSpPr>
          <p:nvPr>
            <p:ph type="title"/>
          </p:nvPr>
        </p:nvSpPr>
        <p:spPr/>
        <p:txBody>
          <a:bodyPr/>
          <a:lstStyle/>
          <a:p>
            <a:r>
              <a:rPr lang="en-US"/>
              <a:t>Declare Alarm</a:t>
            </a:r>
          </a:p>
        </p:txBody>
      </p:sp>
      <p:sp>
        <p:nvSpPr>
          <p:cNvPr id="3" name="Rectangle 2">
            <a:extLst>
              <a:ext uri="{FF2B5EF4-FFF2-40B4-BE49-F238E27FC236}">
                <a16:creationId xmlns:a16="http://schemas.microsoft.com/office/drawing/2014/main" id="{1366D62A-2C37-4D5C-87A2-83C00C151D2C}"/>
              </a:ext>
            </a:extLst>
          </p:cNvPr>
          <p:cNvSpPr/>
          <p:nvPr/>
        </p:nvSpPr>
        <p:spPr>
          <a:xfrm>
            <a:off x="2233353" y="2644170"/>
            <a:ext cx="4250575" cy="1569660"/>
          </a:xfrm>
          <a:prstGeom prst="rect">
            <a:avLst/>
          </a:prstGeom>
          <a:ln>
            <a:solidFill>
              <a:schemeClr val="tx1"/>
            </a:solidFill>
          </a:ln>
        </p:spPr>
        <p:txBody>
          <a:bodyPr wrap="square">
            <a:spAutoFit/>
          </a:bodyPr>
          <a:lstStyle/>
          <a:p>
            <a:r>
              <a:rPr lang="en-US" sz="2400" b="1"/>
              <a:t>abstract</a:t>
            </a:r>
            <a:r>
              <a:rPr lang="en-US" sz="2400"/>
              <a:t> </a:t>
            </a:r>
            <a:r>
              <a:rPr lang="en-US" sz="2400" b="1"/>
              <a:t>sig</a:t>
            </a:r>
            <a:r>
              <a:rPr lang="en-US" sz="2400"/>
              <a:t> Alarm { </a:t>
            </a:r>
          </a:p>
          <a:p>
            <a:r>
              <a:rPr lang="en-US" sz="2400"/>
              <a:t>    raised: Time</a:t>
            </a:r>
          </a:p>
          <a:p>
            <a:r>
              <a:rPr lang="en-US" sz="2400"/>
              <a:t>}</a:t>
            </a:r>
          </a:p>
          <a:p>
            <a:r>
              <a:rPr lang="en-US" sz="2400" b="1"/>
              <a:t>sig</a:t>
            </a:r>
            <a:r>
              <a:rPr lang="en-US" sz="2400"/>
              <a:t> Overflow </a:t>
            </a:r>
            <a:r>
              <a:rPr lang="en-US" sz="2400" b="1"/>
              <a:t>extends</a:t>
            </a:r>
            <a:r>
              <a:rPr lang="en-US" sz="2400"/>
              <a:t> Alarm {}</a:t>
            </a:r>
          </a:p>
        </p:txBody>
      </p:sp>
    </p:spTree>
    <p:extLst>
      <p:ext uri="{BB962C8B-B14F-4D97-AF65-F5344CB8AC3E}">
        <p14:creationId xmlns:p14="http://schemas.microsoft.com/office/powerpoint/2010/main" val="255597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BADC-74D2-4555-B823-3BF9DCECEACF}"/>
              </a:ext>
            </a:extLst>
          </p:cNvPr>
          <p:cNvSpPr>
            <a:spLocks noGrp="1"/>
          </p:cNvSpPr>
          <p:nvPr>
            <p:ph type="title"/>
          </p:nvPr>
        </p:nvSpPr>
        <p:spPr/>
        <p:txBody>
          <a:bodyPr/>
          <a:lstStyle/>
          <a:p>
            <a:r>
              <a:rPr lang="en-US"/>
              <a:t>Condition for generating alarm</a:t>
            </a:r>
          </a:p>
        </p:txBody>
      </p:sp>
      <p:sp>
        <p:nvSpPr>
          <p:cNvPr id="3" name="Rectangle 2">
            <a:extLst>
              <a:ext uri="{FF2B5EF4-FFF2-40B4-BE49-F238E27FC236}">
                <a16:creationId xmlns:a16="http://schemas.microsoft.com/office/drawing/2014/main" id="{7B5F4BC3-DB53-432D-9F9E-850281F8FD91}"/>
              </a:ext>
            </a:extLst>
          </p:cNvPr>
          <p:cNvSpPr/>
          <p:nvPr/>
        </p:nvSpPr>
        <p:spPr>
          <a:xfrm>
            <a:off x="2100349" y="2413338"/>
            <a:ext cx="7991302" cy="2308324"/>
          </a:xfrm>
          <a:prstGeom prst="rect">
            <a:avLst/>
          </a:prstGeom>
          <a:ln>
            <a:solidFill>
              <a:schemeClr val="tx1"/>
            </a:solidFill>
          </a:ln>
        </p:spPr>
        <p:txBody>
          <a:bodyPr wrap="square">
            <a:spAutoFit/>
          </a:bodyPr>
          <a:lstStyle/>
          <a:p>
            <a:r>
              <a:rPr lang="en-US" sz="2400" b="1"/>
              <a:t>fact</a:t>
            </a:r>
            <a:r>
              <a:rPr lang="en-US" sz="2400"/>
              <a:t> {</a:t>
            </a:r>
          </a:p>
          <a:p>
            <a:r>
              <a:rPr lang="en-US" sz="2400"/>
              <a:t>    </a:t>
            </a:r>
            <a:r>
              <a:rPr lang="en-US" sz="2400">
                <a:solidFill>
                  <a:srgbClr val="00B050"/>
                </a:solidFill>
              </a:rPr>
              <a:t>// if the water level reads OF, raise the overflow alarm</a:t>
            </a:r>
          </a:p>
          <a:p>
            <a:r>
              <a:rPr lang="en-US" sz="2400"/>
              <a:t>    </a:t>
            </a:r>
            <a:r>
              <a:rPr lang="en-US" sz="2400" b="1"/>
              <a:t>all</a:t>
            </a:r>
            <a:r>
              <a:rPr lang="en-US" sz="2400"/>
              <a:t> t : Time |</a:t>
            </a:r>
          </a:p>
          <a:p>
            <a:r>
              <a:rPr lang="en-US" sz="2400"/>
              <a:t>        App.level.t = OF </a:t>
            </a:r>
            <a:r>
              <a:rPr lang="en-US" sz="2400" b="1"/>
              <a:t>implies</a:t>
            </a:r>
            <a:r>
              <a:rPr lang="en-US" sz="2400"/>
              <a:t> </a:t>
            </a:r>
            <a:r>
              <a:rPr lang="en-US" sz="2400" b="1"/>
              <a:t>some</a:t>
            </a:r>
            <a:r>
              <a:rPr lang="en-US" sz="2400"/>
              <a:t> Overflow &amp; raised.t</a:t>
            </a:r>
          </a:p>
          <a:p>
            <a:r>
              <a:rPr lang="en-US" sz="2400"/>
              <a:t>        </a:t>
            </a:r>
            <a:r>
              <a:rPr lang="en-US" sz="2400" b="1"/>
              <a:t>else</a:t>
            </a:r>
            <a:r>
              <a:rPr lang="en-US" sz="2400"/>
              <a:t> </a:t>
            </a:r>
            <a:r>
              <a:rPr lang="en-US" sz="2400" b="1"/>
              <a:t>no</a:t>
            </a:r>
            <a:r>
              <a:rPr lang="en-US" sz="2400"/>
              <a:t> Overflow &amp; raised.t</a:t>
            </a:r>
          </a:p>
          <a:p>
            <a:r>
              <a:rPr lang="en-US" sz="2400"/>
              <a:t>}</a:t>
            </a:r>
          </a:p>
        </p:txBody>
      </p:sp>
    </p:spTree>
    <p:extLst>
      <p:ext uri="{BB962C8B-B14F-4D97-AF65-F5344CB8AC3E}">
        <p14:creationId xmlns:p14="http://schemas.microsoft.com/office/powerpoint/2010/main" val="91814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controls water valve and drain</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07F3B5D0-91A2-4C8E-8E6B-7B5CC22A40E6}"/>
              </a:ext>
            </a:extLst>
          </p:cNvPr>
          <p:cNvCxnSpPr>
            <a:stCxn id="1026" idx="0"/>
            <a:endCxn id="7" idx="2"/>
          </p:cNvCxnSpPr>
          <p:nvPr/>
        </p:nvCxnSpPr>
        <p:spPr>
          <a:xfrm flipH="1" flipV="1">
            <a:off x="2302625" y="3429000"/>
            <a:ext cx="61558" cy="807426"/>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66E8EFD-CB50-49AB-9F43-A7AE47D62854}"/>
              </a:ext>
            </a:extLst>
          </p:cNvPr>
          <p:cNvCxnSpPr>
            <a:cxnSpLocks/>
            <a:stCxn id="1026" idx="0"/>
          </p:cNvCxnSpPr>
          <p:nvPr/>
        </p:nvCxnSpPr>
        <p:spPr>
          <a:xfrm flipV="1">
            <a:off x="2364183" y="3429000"/>
            <a:ext cx="4425739" cy="807426"/>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CAD73CA-2186-42CE-910E-D9255809A2AB}"/>
              </a:ext>
            </a:extLst>
          </p:cNvPr>
          <p:cNvSpPr txBox="1"/>
          <p:nvPr/>
        </p:nvSpPr>
        <p:spPr>
          <a:xfrm flipH="1">
            <a:off x="4577052" y="4553883"/>
            <a:ext cx="4425739" cy="1938992"/>
          </a:xfrm>
          <a:prstGeom prst="rect">
            <a:avLst/>
          </a:prstGeom>
          <a:noFill/>
        </p:spPr>
        <p:txBody>
          <a:bodyPr wrap="square" rtlCol="0">
            <a:spAutoFit/>
          </a:bodyPr>
          <a:lstStyle/>
          <a:p>
            <a:r>
              <a:rPr lang="en-US" sz="2400"/>
              <a:t>Electronic devices in the water valve and in the drain enable the app to (wirelessly) control the flow of water into and out of the bathtub. </a:t>
            </a:r>
          </a:p>
        </p:txBody>
      </p:sp>
    </p:spTree>
    <p:extLst>
      <p:ext uri="{BB962C8B-B14F-4D97-AF65-F5344CB8AC3E}">
        <p14:creationId xmlns:p14="http://schemas.microsoft.com/office/powerpoint/2010/main" val="3586567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86C8-3FAB-4030-8920-AD6C1E392E85}"/>
              </a:ext>
            </a:extLst>
          </p:cNvPr>
          <p:cNvSpPr>
            <a:spLocks noGrp="1"/>
          </p:cNvSpPr>
          <p:nvPr>
            <p:ph type="title"/>
          </p:nvPr>
        </p:nvSpPr>
        <p:spPr/>
        <p:txBody>
          <a:bodyPr/>
          <a:lstStyle/>
          <a:p>
            <a:r>
              <a:rPr lang="en-US"/>
              <a:t>Initial state of App and bathtub</a:t>
            </a:r>
          </a:p>
        </p:txBody>
      </p:sp>
      <p:sp>
        <p:nvSpPr>
          <p:cNvPr id="3" name="Rectangle 2">
            <a:extLst>
              <a:ext uri="{FF2B5EF4-FFF2-40B4-BE49-F238E27FC236}">
                <a16:creationId xmlns:a16="http://schemas.microsoft.com/office/drawing/2014/main" id="{0D0CAE9C-340C-4C0F-BEA3-D872D7F686FD}"/>
              </a:ext>
            </a:extLst>
          </p:cNvPr>
          <p:cNvSpPr/>
          <p:nvPr/>
        </p:nvSpPr>
        <p:spPr>
          <a:xfrm>
            <a:off x="3048000" y="2274838"/>
            <a:ext cx="3918065" cy="3046988"/>
          </a:xfrm>
          <a:prstGeom prst="rect">
            <a:avLst/>
          </a:prstGeom>
          <a:ln>
            <a:solidFill>
              <a:schemeClr val="tx1"/>
            </a:solidFill>
          </a:ln>
        </p:spPr>
        <p:txBody>
          <a:bodyPr wrap="square">
            <a:spAutoFit/>
          </a:bodyPr>
          <a:lstStyle/>
          <a:p>
            <a:r>
              <a:rPr lang="en-US" sz="2400" b="1"/>
              <a:t>fact</a:t>
            </a:r>
            <a:r>
              <a:rPr lang="en-US" sz="2400"/>
              <a:t> init {</a:t>
            </a:r>
          </a:p>
          <a:p>
            <a:r>
              <a:rPr lang="en-US" sz="2400"/>
              <a:t>    </a:t>
            </a:r>
            <a:r>
              <a:rPr lang="en-US" sz="2400" b="1"/>
              <a:t>no</a:t>
            </a:r>
            <a:r>
              <a:rPr lang="en-US" sz="2400"/>
              <a:t> Alarm &amp; raised.first</a:t>
            </a:r>
          </a:p>
          <a:p>
            <a:endParaRPr lang="en-US" sz="2400"/>
          </a:p>
          <a:p>
            <a:r>
              <a:rPr lang="en-US" sz="2400"/>
              <a:t>    App.valve.first = Off</a:t>
            </a:r>
          </a:p>
          <a:p>
            <a:r>
              <a:rPr lang="en-US" sz="2400"/>
              <a:t>    App.drain.first = Open</a:t>
            </a:r>
          </a:p>
          <a:p>
            <a:endParaRPr lang="en-US" sz="2400"/>
          </a:p>
          <a:p>
            <a:r>
              <a:rPr lang="en-US" sz="2400"/>
              <a:t>    Bathtub.level.first = empty</a:t>
            </a:r>
          </a:p>
          <a:p>
            <a:r>
              <a:rPr lang="en-US" sz="2400"/>
              <a:t>}</a:t>
            </a:r>
          </a:p>
        </p:txBody>
      </p:sp>
    </p:spTree>
    <p:extLst>
      <p:ext uri="{BB962C8B-B14F-4D97-AF65-F5344CB8AC3E}">
        <p14:creationId xmlns:p14="http://schemas.microsoft.com/office/powerpoint/2010/main" val="222720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3B5E2B-FD91-42D3-95CB-CA7E1CDCAD81}"/>
              </a:ext>
            </a:extLst>
          </p:cNvPr>
          <p:cNvSpPr/>
          <p:nvPr/>
        </p:nvSpPr>
        <p:spPr>
          <a:xfrm>
            <a:off x="1618210" y="51193"/>
            <a:ext cx="8922328" cy="6740307"/>
          </a:xfrm>
          <a:prstGeom prst="rect">
            <a:avLst/>
          </a:prstGeom>
          <a:ln>
            <a:solidFill>
              <a:schemeClr val="tx1"/>
            </a:solidFill>
          </a:ln>
        </p:spPr>
        <p:txBody>
          <a:bodyPr wrap="square">
            <a:spAutoFit/>
          </a:bodyPr>
          <a:lstStyle/>
          <a:p>
            <a:r>
              <a:rPr lang="en-US" b="1"/>
              <a:t>one</a:t>
            </a:r>
            <a:r>
              <a:rPr lang="en-US"/>
              <a:t> </a:t>
            </a:r>
            <a:r>
              <a:rPr lang="en-US" b="1"/>
              <a:t>sig</a:t>
            </a:r>
            <a:r>
              <a:rPr lang="en-US"/>
              <a:t> Bathtub {</a:t>
            </a:r>
          </a:p>
          <a:p>
            <a:r>
              <a:rPr lang="en-US"/>
              <a:t>    valve: WaterValve </a:t>
            </a:r>
            <a:r>
              <a:rPr lang="en-US" b="1"/>
              <a:t>one</a:t>
            </a:r>
            <a:r>
              <a:rPr lang="en-US"/>
              <a:t> -&gt; Time,</a:t>
            </a:r>
          </a:p>
          <a:p>
            <a:r>
              <a:rPr lang="en-US"/>
              <a:t>    level: WaterLevel </a:t>
            </a:r>
            <a:r>
              <a:rPr lang="en-US" b="1"/>
              <a:t>one</a:t>
            </a:r>
            <a:r>
              <a:rPr lang="en-US"/>
              <a:t> -&gt; Time,</a:t>
            </a:r>
          </a:p>
          <a:p>
            <a:r>
              <a:rPr lang="en-US"/>
              <a:t>    drain: Drain </a:t>
            </a:r>
            <a:r>
              <a:rPr lang="en-US" b="1"/>
              <a:t>one</a:t>
            </a:r>
            <a:r>
              <a:rPr lang="en-US"/>
              <a:t> -&gt; Time</a:t>
            </a:r>
          </a:p>
          <a:p>
            <a:r>
              <a:rPr lang="en-US"/>
              <a:t>}{</a:t>
            </a:r>
          </a:p>
          <a:p>
            <a:r>
              <a:rPr lang="en-US"/>
              <a:t>    </a:t>
            </a:r>
            <a:r>
              <a:rPr lang="en-US" b="1"/>
              <a:t>all</a:t>
            </a:r>
            <a:r>
              <a:rPr lang="en-US"/>
              <a:t> t : Time {</a:t>
            </a:r>
          </a:p>
          <a:p>
            <a:r>
              <a:rPr lang="en-US" b="1">
                <a:solidFill>
                  <a:schemeClr val="accent6">
                    <a:lumMod val="60000"/>
                    <a:lumOff val="40000"/>
                  </a:schemeClr>
                </a:solidFill>
              </a:rPr>
              <a:t>        </a:t>
            </a:r>
            <a:r>
              <a:rPr lang="en-US">
                <a:solidFill>
                  <a:srgbClr val="00B050"/>
                </a:solidFill>
              </a:rPr>
              <a:t>-- If the data packets controlling the water valve actuator are not compromised,  </a:t>
            </a:r>
          </a:p>
          <a:p>
            <a:r>
              <a:rPr lang="en-US">
                <a:solidFill>
                  <a:srgbClr val="00B050"/>
                </a:solidFill>
              </a:rPr>
              <a:t>        -- then the bathtub's water valve is the value provided by the App.</a:t>
            </a:r>
          </a:p>
          <a:p>
            <a:r>
              <a:rPr lang="en-US"/>
              <a:t>        (WaterValveActuator </a:t>
            </a:r>
            <a:r>
              <a:rPr lang="en-US" b="1"/>
              <a:t>not</a:t>
            </a:r>
            <a:r>
              <a:rPr lang="en-US"/>
              <a:t> </a:t>
            </a:r>
            <a:r>
              <a:rPr lang="en-US" b="1"/>
              <a:t>in</a:t>
            </a:r>
            <a:r>
              <a:rPr lang="en-US"/>
              <a:t> Compromised) </a:t>
            </a:r>
            <a:r>
              <a:rPr lang="en-US" b="1"/>
              <a:t>implies</a:t>
            </a:r>
            <a:r>
              <a:rPr lang="en-US"/>
              <a:t> valve.t = App.valve.t</a:t>
            </a:r>
          </a:p>
          <a:p>
            <a:endParaRPr lang="en-US"/>
          </a:p>
          <a:p>
            <a:r>
              <a:rPr lang="en-US" b="1" i="1">
                <a:solidFill>
                  <a:schemeClr val="accent6">
                    <a:lumMod val="60000"/>
                    <a:lumOff val="40000"/>
                  </a:schemeClr>
                </a:solidFill>
              </a:rPr>
              <a:t>        </a:t>
            </a:r>
            <a:r>
              <a:rPr lang="en-US">
                <a:solidFill>
                  <a:srgbClr val="00B050"/>
                </a:solidFill>
              </a:rPr>
              <a:t>-- If the data packets controlling the drain actuator are not compromised,  </a:t>
            </a:r>
          </a:p>
          <a:p>
            <a:r>
              <a:rPr lang="en-US">
                <a:solidFill>
                  <a:srgbClr val="00B050"/>
                </a:solidFill>
              </a:rPr>
              <a:t>        -- then the bathtub's drain is the value provided by the App.</a:t>
            </a:r>
          </a:p>
          <a:p>
            <a:r>
              <a:rPr lang="en-US"/>
              <a:t>        (DrainActuator </a:t>
            </a:r>
            <a:r>
              <a:rPr lang="en-US" b="1"/>
              <a:t>not</a:t>
            </a:r>
            <a:r>
              <a:rPr lang="en-US"/>
              <a:t> </a:t>
            </a:r>
            <a:r>
              <a:rPr lang="en-US" b="1"/>
              <a:t>in</a:t>
            </a:r>
            <a:r>
              <a:rPr lang="en-US"/>
              <a:t> Compromised) </a:t>
            </a:r>
            <a:r>
              <a:rPr lang="en-US" b="1"/>
              <a:t>implies</a:t>
            </a:r>
            <a:r>
              <a:rPr lang="en-US"/>
              <a:t> drain.t = App.drain.t</a:t>
            </a:r>
          </a:p>
          <a:p>
            <a:r>
              <a:rPr lang="en-US"/>
              <a:t>    }  </a:t>
            </a:r>
          </a:p>
          <a:p>
            <a:r>
              <a:rPr lang="en-US" i="1"/>
              <a:t>    </a:t>
            </a:r>
            <a:r>
              <a:rPr lang="en-US">
                <a:solidFill>
                  <a:srgbClr val="00B050"/>
                </a:solidFill>
              </a:rPr>
              <a:t>-- However the water valve and drain obtain their values (via the App or via an attacker),</a:t>
            </a:r>
          </a:p>
          <a:p>
            <a:r>
              <a:rPr lang="en-US">
                <a:solidFill>
                  <a:srgbClr val="00B050"/>
                </a:solidFill>
              </a:rPr>
              <a:t>    -- the bathtub's water level is determined by their settings.</a:t>
            </a:r>
          </a:p>
          <a:p>
            <a:r>
              <a:rPr lang="en-US"/>
              <a:t>    </a:t>
            </a:r>
            <a:r>
              <a:rPr lang="en-US" b="1"/>
              <a:t>all</a:t>
            </a:r>
            <a:r>
              <a:rPr lang="en-US"/>
              <a:t> t : Time - last | </a:t>
            </a:r>
          </a:p>
          <a:p>
            <a:r>
              <a:rPr lang="en-US"/>
              <a:t>        </a:t>
            </a:r>
            <a:r>
              <a:rPr lang="en-US" b="1"/>
              <a:t>let</a:t>
            </a:r>
            <a:r>
              <a:rPr lang="en-US"/>
              <a:t> t' = t.next {</a:t>
            </a:r>
          </a:p>
          <a:p>
            <a:r>
              <a:rPr lang="en-US"/>
              <a:t>            (valve.t = On </a:t>
            </a:r>
            <a:r>
              <a:rPr lang="en-US" b="1"/>
              <a:t>and</a:t>
            </a:r>
            <a:r>
              <a:rPr lang="en-US"/>
              <a:t> drain.t = Open)     </a:t>
            </a:r>
            <a:r>
              <a:rPr lang="en-US" b="1"/>
              <a:t>implies</a:t>
            </a:r>
            <a:r>
              <a:rPr lang="en-US"/>
              <a:t>   (level.t'  =  level.t)</a:t>
            </a:r>
          </a:p>
          <a:p>
            <a:r>
              <a:rPr lang="en-US"/>
              <a:t>            (valve.t = Off </a:t>
            </a:r>
            <a:r>
              <a:rPr lang="en-US" b="1"/>
              <a:t>and</a:t>
            </a:r>
            <a:r>
              <a:rPr lang="en-US"/>
              <a:t> drain.t = Closed)   </a:t>
            </a:r>
            <a:r>
              <a:rPr lang="en-US" b="1"/>
              <a:t>implies</a:t>
            </a:r>
            <a:r>
              <a:rPr lang="en-US"/>
              <a:t>   (level.t'  =  level.t)</a:t>
            </a:r>
          </a:p>
          <a:p>
            <a:r>
              <a:rPr lang="en-US"/>
              <a:t>            (valve.t = On </a:t>
            </a:r>
            <a:r>
              <a:rPr lang="en-US" b="1"/>
              <a:t>and</a:t>
            </a:r>
            <a:r>
              <a:rPr lang="en-US"/>
              <a:t> drain.t = Closed)   </a:t>
            </a:r>
            <a:r>
              <a:rPr lang="en-US" b="1"/>
              <a:t>implies</a:t>
            </a:r>
            <a:r>
              <a:rPr lang="en-US"/>
              <a:t>   (level.t'  =  increaseLevel[level.t])</a:t>
            </a:r>
          </a:p>
          <a:p>
            <a:r>
              <a:rPr lang="en-US"/>
              <a:t>            (valve.t = Off </a:t>
            </a:r>
            <a:r>
              <a:rPr lang="en-US" b="1"/>
              <a:t>and</a:t>
            </a:r>
            <a:r>
              <a:rPr lang="en-US"/>
              <a:t> drain.t = Open)     </a:t>
            </a:r>
            <a:r>
              <a:rPr lang="en-US" b="1"/>
              <a:t>implies</a:t>
            </a:r>
            <a:r>
              <a:rPr lang="en-US"/>
              <a:t>   (level.t'  =  decreaseLevel[level.t])</a:t>
            </a:r>
          </a:p>
          <a:p>
            <a:r>
              <a:rPr lang="en-US"/>
              <a:t>        } </a:t>
            </a:r>
          </a:p>
          <a:p>
            <a:r>
              <a:rPr lang="en-US"/>
              <a:t>}</a:t>
            </a:r>
          </a:p>
        </p:txBody>
      </p:sp>
      <p:sp>
        <p:nvSpPr>
          <p:cNvPr id="2" name="Speech Bubble: Rectangle 1">
            <a:extLst>
              <a:ext uri="{FF2B5EF4-FFF2-40B4-BE49-F238E27FC236}">
                <a16:creationId xmlns:a16="http://schemas.microsoft.com/office/drawing/2014/main" id="{A6829CDA-168F-4C27-94EC-D40C93AE0F6C}"/>
              </a:ext>
            </a:extLst>
          </p:cNvPr>
          <p:cNvSpPr/>
          <p:nvPr/>
        </p:nvSpPr>
        <p:spPr>
          <a:xfrm>
            <a:off x="8429105" y="2277687"/>
            <a:ext cx="2310939" cy="1596044"/>
          </a:xfrm>
          <a:prstGeom prst="wedgeRectCallout">
            <a:avLst>
              <a:gd name="adj1" fmla="val -51768"/>
              <a:gd name="adj2" fmla="val 154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How to define these?</a:t>
            </a:r>
          </a:p>
        </p:txBody>
      </p:sp>
      <p:sp>
        <p:nvSpPr>
          <p:cNvPr id="3" name="Rectangle: Rounded Corners 2">
            <a:extLst>
              <a:ext uri="{FF2B5EF4-FFF2-40B4-BE49-F238E27FC236}">
                <a16:creationId xmlns:a16="http://schemas.microsoft.com/office/drawing/2014/main" id="{B0398E5D-F7C6-4771-8342-BDD5E0F455C3}"/>
              </a:ext>
            </a:extLst>
          </p:cNvPr>
          <p:cNvSpPr/>
          <p:nvPr/>
        </p:nvSpPr>
        <p:spPr>
          <a:xfrm>
            <a:off x="7414953" y="5569527"/>
            <a:ext cx="2310939" cy="6982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603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9BB126-40F8-45E7-89D7-69B3B9BB13E6}"/>
              </a:ext>
            </a:extLst>
          </p:cNvPr>
          <p:cNvSpPr/>
          <p:nvPr/>
        </p:nvSpPr>
        <p:spPr>
          <a:xfrm>
            <a:off x="2183476" y="751344"/>
            <a:ext cx="7093527" cy="5355312"/>
          </a:xfrm>
          <a:prstGeom prst="rect">
            <a:avLst/>
          </a:prstGeom>
          <a:ln>
            <a:solidFill>
              <a:schemeClr val="tx1"/>
            </a:solidFill>
          </a:ln>
        </p:spPr>
        <p:txBody>
          <a:bodyPr wrap="square">
            <a:spAutoFit/>
          </a:bodyPr>
          <a:lstStyle/>
          <a:p>
            <a:r>
              <a:rPr lang="en-US">
                <a:solidFill>
                  <a:srgbClr val="00B050"/>
                </a:solidFill>
              </a:rPr>
              <a:t>-- step function that takes a water level and returns the next higher one</a:t>
            </a:r>
          </a:p>
          <a:p>
            <a:r>
              <a:rPr lang="en-US" b="1"/>
              <a:t>fun</a:t>
            </a:r>
            <a:r>
              <a:rPr lang="en-US"/>
              <a:t> increaseLevel : WaterLevel -&gt; WaterLevel {</a:t>
            </a:r>
          </a:p>
          <a:p>
            <a:r>
              <a:rPr lang="en-US"/>
              <a:t>    levelOrder + OF -&gt; OF</a:t>
            </a:r>
          </a:p>
          <a:p>
            <a:r>
              <a:rPr lang="en-US"/>
              <a:t>}</a:t>
            </a:r>
          </a:p>
          <a:p>
            <a:r>
              <a:rPr lang="en-US">
                <a:solidFill>
                  <a:srgbClr val="00B050"/>
                </a:solidFill>
              </a:rPr>
              <a:t>-- step function that takes a water level and returns the next lower one</a:t>
            </a:r>
          </a:p>
          <a:p>
            <a:r>
              <a:rPr lang="en-US" b="1"/>
              <a:t>fun</a:t>
            </a:r>
            <a:r>
              <a:rPr lang="en-US"/>
              <a:t> decreaseLevel : WaterLevel -&gt; WaterLevel {</a:t>
            </a:r>
          </a:p>
          <a:p>
            <a:r>
              <a:rPr lang="en-US"/>
              <a:t>    ~levelOrder + empty -&gt; empty</a:t>
            </a:r>
          </a:p>
          <a:p>
            <a:r>
              <a:rPr lang="en-US"/>
              <a:t>}</a:t>
            </a:r>
          </a:p>
          <a:p>
            <a:endParaRPr lang="en-US"/>
          </a:p>
          <a:p>
            <a:r>
              <a:rPr lang="en-US">
                <a:solidFill>
                  <a:srgbClr val="00B050"/>
                </a:solidFill>
              </a:rPr>
              <a:t>-- total ordering on the water levels: empty, LL, L, M1, M2, H, HH, OF</a:t>
            </a:r>
          </a:p>
          <a:p>
            <a:r>
              <a:rPr lang="en-US" b="1"/>
              <a:t>fun</a:t>
            </a:r>
            <a:r>
              <a:rPr lang="en-US"/>
              <a:t> levelOrder : WaterLevel -&gt; WaterLevel {</a:t>
            </a:r>
          </a:p>
          <a:p>
            <a:r>
              <a:rPr lang="en-US"/>
              <a:t>    empty	-&gt; LL  + </a:t>
            </a:r>
          </a:p>
          <a:p>
            <a:r>
              <a:rPr lang="en-US"/>
              <a:t>    LL       	-&gt; L    + </a:t>
            </a:r>
          </a:p>
          <a:p>
            <a:r>
              <a:rPr lang="en-US"/>
              <a:t>    L         	-&gt; M1 +  </a:t>
            </a:r>
          </a:p>
          <a:p>
            <a:r>
              <a:rPr lang="en-US"/>
              <a:t>    M1      	-&gt; M2 +	</a:t>
            </a:r>
          </a:p>
          <a:p>
            <a:r>
              <a:rPr lang="en-US"/>
              <a:t>    M2      	-&gt; H   +</a:t>
            </a:r>
          </a:p>
          <a:p>
            <a:r>
              <a:rPr lang="en-US"/>
              <a:t>    H        	-&gt; HH +</a:t>
            </a:r>
          </a:p>
          <a:p>
            <a:r>
              <a:rPr lang="en-US"/>
              <a:t>    HH      	-&gt; OF </a:t>
            </a:r>
          </a:p>
          <a:p>
            <a:r>
              <a:rPr lang="en-US"/>
              <a:t>}</a:t>
            </a:r>
          </a:p>
        </p:txBody>
      </p:sp>
      <p:sp>
        <p:nvSpPr>
          <p:cNvPr id="3" name="TextBox 2">
            <a:extLst>
              <a:ext uri="{FF2B5EF4-FFF2-40B4-BE49-F238E27FC236}">
                <a16:creationId xmlns:a16="http://schemas.microsoft.com/office/drawing/2014/main" id="{C4A17412-4726-4362-B816-62AF35BEFB09}"/>
              </a:ext>
            </a:extLst>
          </p:cNvPr>
          <p:cNvSpPr txBox="1"/>
          <p:nvPr/>
        </p:nvSpPr>
        <p:spPr>
          <a:xfrm>
            <a:off x="2344189" y="6214721"/>
            <a:ext cx="3234412" cy="369332"/>
          </a:xfrm>
          <a:prstGeom prst="rect">
            <a:avLst/>
          </a:prstGeom>
          <a:noFill/>
        </p:spPr>
        <p:txBody>
          <a:bodyPr wrap="none" rtlCol="0">
            <a:spAutoFit/>
          </a:bodyPr>
          <a:lstStyle/>
          <a:p>
            <a:r>
              <a:rPr lang="en-US"/>
              <a:t>Acknowledgement: Eunsuk Kang</a:t>
            </a:r>
          </a:p>
        </p:txBody>
      </p:sp>
    </p:spTree>
    <p:extLst>
      <p:ext uri="{BB962C8B-B14F-4D97-AF65-F5344CB8AC3E}">
        <p14:creationId xmlns:p14="http://schemas.microsoft.com/office/powerpoint/2010/main" val="271221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920E-F0AC-4E58-A7AD-C3E04BA80652}"/>
              </a:ext>
            </a:extLst>
          </p:cNvPr>
          <p:cNvSpPr>
            <a:spLocks noGrp="1"/>
          </p:cNvSpPr>
          <p:nvPr>
            <p:ph type="title"/>
          </p:nvPr>
        </p:nvSpPr>
        <p:spPr/>
        <p:txBody>
          <a:bodyPr/>
          <a:lstStyle/>
          <a:p>
            <a:r>
              <a:rPr lang="en-US"/>
              <a:t>3 consecutive time steps with level = OF</a:t>
            </a:r>
          </a:p>
        </p:txBody>
      </p:sp>
      <p:sp>
        <p:nvSpPr>
          <p:cNvPr id="3" name="Rectangle 2">
            <a:extLst>
              <a:ext uri="{FF2B5EF4-FFF2-40B4-BE49-F238E27FC236}">
                <a16:creationId xmlns:a16="http://schemas.microsoft.com/office/drawing/2014/main" id="{5F2E2F89-13AE-4555-9E33-D350A6687227}"/>
              </a:ext>
            </a:extLst>
          </p:cNvPr>
          <p:cNvSpPr/>
          <p:nvPr/>
        </p:nvSpPr>
        <p:spPr>
          <a:xfrm>
            <a:off x="2116974" y="1809464"/>
            <a:ext cx="7359534" cy="4154984"/>
          </a:xfrm>
          <a:prstGeom prst="rect">
            <a:avLst/>
          </a:prstGeom>
          <a:ln>
            <a:solidFill>
              <a:schemeClr val="tx1"/>
            </a:solidFill>
          </a:ln>
        </p:spPr>
        <p:txBody>
          <a:bodyPr wrap="square">
            <a:spAutoFit/>
          </a:bodyPr>
          <a:lstStyle/>
          <a:p>
            <a:r>
              <a:rPr lang="en-US" sz="2400">
                <a:solidFill>
                  <a:srgbClr val="00B050"/>
                </a:solidFill>
              </a:rPr>
              <a:t>// Bathtub overflows if the water level is OF for 3 times</a:t>
            </a:r>
          </a:p>
          <a:p>
            <a:r>
              <a:rPr lang="en-US" sz="2400">
                <a:solidFill>
                  <a:srgbClr val="00B050"/>
                </a:solidFill>
              </a:rPr>
              <a:t>// and no alarm is raised </a:t>
            </a:r>
          </a:p>
          <a:p>
            <a:r>
              <a:rPr lang="en-US" sz="2400" b="1"/>
              <a:t>pred</a:t>
            </a:r>
            <a:r>
              <a:rPr lang="en-US" sz="2400"/>
              <a:t> overflow[t : Time] {</a:t>
            </a:r>
          </a:p>
          <a:p>
            <a:r>
              <a:rPr lang="en-US" sz="2400"/>
              <a:t>    </a:t>
            </a:r>
            <a:r>
              <a:rPr lang="en-US" sz="2400" b="1"/>
              <a:t>let</a:t>
            </a:r>
            <a:r>
              <a:rPr lang="en-US" sz="2400"/>
              <a:t> t0 = t.prev.prev,</a:t>
            </a:r>
          </a:p>
          <a:p>
            <a:r>
              <a:rPr lang="en-US" sz="2400"/>
              <a:t>        t1 = t.prev,</a:t>
            </a:r>
          </a:p>
          <a:p>
            <a:r>
              <a:rPr lang="en-US" sz="2400"/>
              <a:t>        t2 = t {</a:t>
            </a:r>
          </a:p>
          <a:p>
            <a:r>
              <a:rPr lang="en-US" sz="2400"/>
              <a:t>            </a:t>
            </a:r>
            <a:r>
              <a:rPr lang="en-US" sz="2400" b="1"/>
              <a:t>some</a:t>
            </a:r>
            <a:r>
              <a:rPr lang="en-US" sz="2400"/>
              <a:t> t0 </a:t>
            </a:r>
            <a:r>
              <a:rPr lang="en-US" sz="2400" b="1"/>
              <a:t>and</a:t>
            </a:r>
            <a:r>
              <a:rPr lang="en-US" sz="2400"/>
              <a:t> </a:t>
            </a:r>
            <a:r>
              <a:rPr lang="en-US" sz="2400" b="1"/>
              <a:t>some</a:t>
            </a:r>
            <a:r>
              <a:rPr lang="en-US" sz="2400"/>
              <a:t> t1 </a:t>
            </a:r>
            <a:r>
              <a:rPr lang="en-US" sz="2400" b="1"/>
              <a:t>and</a:t>
            </a:r>
            <a:r>
              <a:rPr lang="en-US" sz="2400"/>
              <a:t> </a:t>
            </a:r>
            <a:r>
              <a:rPr lang="en-US" sz="2400" b="1"/>
              <a:t>some</a:t>
            </a:r>
            <a:r>
              <a:rPr lang="en-US" sz="2400"/>
              <a:t> t2</a:t>
            </a:r>
          </a:p>
          <a:p>
            <a:r>
              <a:rPr lang="en-US" sz="2400"/>
              <a:t>            Bathtub.level.(t0 + t1 + t2) = OF </a:t>
            </a:r>
            <a:r>
              <a:rPr lang="en-US" sz="2400" b="1"/>
              <a:t>and</a:t>
            </a:r>
          </a:p>
          <a:p>
            <a:r>
              <a:rPr lang="en-US" sz="2400"/>
              <a:t>            </a:t>
            </a:r>
            <a:r>
              <a:rPr lang="en-US" sz="2400" b="1"/>
              <a:t>no</a:t>
            </a:r>
            <a:r>
              <a:rPr lang="en-US" sz="2400"/>
              <a:t> Overflow &amp; raised.(t0 + t1 + t2)</a:t>
            </a:r>
          </a:p>
          <a:p>
            <a:r>
              <a:rPr lang="en-US" sz="2400"/>
              <a:t>        }</a:t>
            </a:r>
          </a:p>
          <a:p>
            <a:r>
              <a:rPr lang="en-US" sz="2400"/>
              <a:t>}</a:t>
            </a:r>
          </a:p>
        </p:txBody>
      </p:sp>
    </p:spTree>
    <p:extLst>
      <p:ext uri="{BB962C8B-B14F-4D97-AF65-F5344CB8AC3E}">
        <p14:creationId xmlns:p14="http://schemas.microsoft.com/office/powerpoint/2010/main" val="3825672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9DB9-BE19-4F35-895F-F3BC678D11DA}"/>
              </a:ext>
            </a:extLst>
          </p:cNvPr>
          <p:cNvSpPr>
            <a:spLocks noGrp="1"/>
          </p:cNvSpPr>
          <p:nvPr>
            <p:ph type="title"/>
          </p:nvPr>
        </p:nvSpPr>
        <p:spPr/>
        <p:txBody>
          <a:bodyPr/>
          <a:lstStyle/>
          <a:p>
            <a:r>
              <a:rPr lang="en-US"/>
              <a:t>Run the Alloy Analyzer</a:t>
            </a:r>
          </a:p>
        </p:txBody>
      </p:sp>
      <p:sp>
        <p:nvSpPr>
          <p:cNvPr id="3" name="Rectangle 2">
            <a:extLst>
              <a:ext uri="{FF2B5EF4-FFF2-40B4-BE49-F238E27FC236}">
                <a16:creationId xmlns:a16="http://schemas.microsoft.com/office/drawing/2014/main" id="{432F9764-29C2-4073-99C2-6D32C547D510}"/>
              </a:ext>
            </a:extLst>
          </p:cNvPr>
          <p:cNvSpPr/>
          <p:nvPr/>
        </p:nvSpPr>
        <p:spPr>
          <a:xfrm>
            <a:off x="2898370" y="2280196"/>
            <a:ext cx="4084320" cy="1569660"/>
          </a:xfrm>
          <a:prstGeom prst="rect">
            <a:avLst/>
          </a:prstGeom>
          <a:ln>
            <a:solidFill>
              <a:schemeClr val="tx1"/>
            </a:solidFill>
          </a:ln>
        </p:spPr>
        <p:txBody>
          <a:bodyPr wrap="square">
            <a:spAutoFit/>
          </a:bodyPr>
          <a:lstStyle/>
          <a:p>
            <a:r>
              <a:rPr lang="en-US" sz="2400" b="1"/>
              <a:t>run</a:t>
            </a:r>
            <a:r>
              <a:rPr lang="en-US" sz="2400"/>
              <a:t> generateOverflowAttack {</a:t>
            </a:r>
          </a:p>
          <a:p>
            <a:r>
              <a:rPr lang="en-US" sz="2400"/>
              <a:t>    #Compromised &lt;= 1</a:t>
            </a:r>
          </a:p>
          <a:p>
            <a:r>
              <a:rPr lang="en-US" sz="2400"/>
              <a:t>    </a:t>
            </a:r>
            <a:r>
              <a:rPr lang="en-US" sz="2400" b="1"/>
              <a:t>some</a:t>
            </a:r>
            <a:r>
              <a:rPr lang="en-US" sz="2400"/>
              <a:t> t : Time | overflow[t]</a:t>
            </a:r>
          </a:p>
          <a:p>
            <a:r>
              <a:rPr lang="en-US" sz="2400"/>
              <a:t>} </a:t>
            </a:r>
            <a:r>
              <a:rPr lang="en-US" sz="2400" b="1"/>
              <a:t>for</a:t>
            </a:r>
            <a:r>
              <a:rPr lang="en-US" sz="2400"/>
              <a:t> 1 </a:t>
            </a:r>
            <a:r>
              <a:rPr lang="en-US" sz="2400" b="1"/>
              <a:t>but</a:t>
            </a:r>
            <a:r>
              <a:rPr lang="en-US" sz="2400"/>
              <a:t> 12 Time, 12 Alarm</a:t>
            </a:r>
          </a:p>
        </p:txBody>
      </p:sp>
    </p:spTree>
    <p:extLst>
      <p:ext uri="{BB962C8B-B14F-4D97-AF65-F5344CB8AC3E}">
        <p14:creationId xmlns:p14="http://schemas.microsoft.com/office/powerpoint/2010/main" val="4064786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5E5DF-81EA-441E-BC64-CCF257B1F609}"/>
              </a:ext>
            </a:extLst>
          </p:cNvPr>
          <p:cNvSpPr>
            <a:spLocks noGrp="1"/>
          </p:cNvSpPr>
          <p:nvPr>
            <p:ph type="title"/>
          </p:nvPr>
        </p:nvSpPr>
        <p:spPr/>
        <p:txBody>
          <a:bodyPr/>
          <a:lstStyle/>
          <a:p>
            <a:r>
              <a:rPr lang="en-US"/>
              <a:t>Bathtub overflows!</a:t>
            </a:r>
          </a:p>
        </p:txBody>
      </p:sp>
      <p:sp>
        <p:nvSpPr>
          <p:cNvPr id="5" name="Rectangle 4">
            <a:extLst>
              <a:ext uri="{FF2B5EF4-FFF2-40B4-BE49-F238E27FC236}">
                <a16:creationId xmlns:a16="http://schemas.microsoft.com/office/drawing/2014/main" id="{454EAFAD-D675-41FF-8D5E-D3C1939BF8EE}"/>
              </a:ext>
            </a:extLst>
          </p:cNvPr>
          <p:cNvSpPr/>
          <p:nvPr/>
        </p:nvSpPr>
        <p:spPr>
          <a:xfrm>
            <a:off x="1681976"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Time0</a:t>
            </a:r>
          </a:p>
        </p:txBody>
      </p:sp>
      <p:sp>
        <p:nvSpPr>
          <p:cNvPr id="6" name="TextBox 5">
            <a:extLst>
              <a:ext uri="{FF2B5EF4-FFF2-40B4-BE49-F238E27FC236}">
                <a16:creationId xmlns:a16="http://schemas.microsoft.com/office/drawing/2014/main" id="{CB97492D-8C31-4E93-8341-97045E490982}"/>
              </a:ext>
            </a:extLst>
          </p:cNvPr>
          <p:cNvSpPr txBox="1"/>
          <p:nvPr/>
        </p:nvSpPr>
        <p:spPr>
          <a:xfrm>
            <a:off x="1788599" y="2246514"/>
            <a:ext cx="468398" cy="261610"/>
          </a:xfrm>
          <a:prstGeom prst="rect">
            <a:avLst/>
          </a:prstGeom>
          <a:noFill/>
        </p:spPr>
        <p:txBody>
          <a:bodyPr wrap="none" rtlCol="0">
            <a:spAutoFit/>
          </a:bodyPr>
          <a:lstStyle/>
          <a:p>
            <a:r>
              <a:rPr lang="en-US" sz="1100"/>
              <a:t>Time</a:t>
            </a:r>
          </a:p>
        </p:txBody>
      </p:sp>
      <p:sp>
        <p:nvSpPr>
          <p:cNvPr id="7" name="Rectangle 6">
            <a:extLst>
              <a:ext uri="{FF2B5EF4-FFF2-40B4-BE49-F238E27FC236}">
                <a16:creationId xmlns:a16="http://schemas.microsoft.com/office/drawing/2014/main" id="{CA3A3FE4-9C6D-4017-9605-C5C7420FC780}"/>
              </a:ext>
            </a:extLst>
          </p:cNvPr>
          <p:cNvSpPr/>
          <p:nvPr/>
        </p:nvSpPr>
        <p:spPr>
          <a:xfrm>
            <a:off x="1681976"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a:t>
            </a:r>
          </a:p>
        </p:txBody>
      </p:sp>
      <p:sp>
        <p:nvSpPr>
          <p:cNvPr id="8" name="Rectangle 7">
            <a:extLst>
              <a:ext uri="{FF2B5EF4-FFF2-40B4-BE49-F238E27FC236}">
                <a16:creationId xmlns:a16="http://schemas.microsoft.com/office/drawing/2014/main" id="{99E52D05-5B08-4B17-A945-557BFCBE49D1}"/>
              </a:ext>
            </a:extLst>
          </p:cNvPr>
          <p:cNvSpPr/>
          <p:nvPr/>
        </p:nvSpPr>
        <p:spPr>
          <a:xfrm>
            <a:off x="1681976"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Time2</a:t>
            </a:r>
          </a:p>
        </p:txBody>
      </p:sp>
      <p:sp>
        <p:nvSpPr>
          <p:cNvPr id="9" name="Rectangle 8">
            <a:extLst>
              <a:ext uri="{FF2B5EF4-FFF2-40B4-BE49-F238E27FC236}">
                <a16:creationId xmlns:a16="http://schemas.microsoft.com/office/drawing/2014/main" id="{80F87FFF-FD9C-4323-88AD-398AF1DB0663}"/>
              </a:ext>
            </a:extLst>
          </p:cNvPr>
          <p:cNvSpPr/>
          <p:nvPr/>
        </p:nvSpPr>
        <p:spPr>
          <a:xfrm>
            <a:off x="1681976"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Time3</a:t>
            </a:r>
          </a:p>
        </p:txBody>
      </p:sp>
      <p:sp>
        <p:nvSpPr>
          <p:cNvPr id="10" name="Rectangle 9">
            <a:extLst>
              <a:ext uri="{FF2B5EF4-FFF2-40B4-BE49-F238E27FC236}">
                <a16:creationId xmlns:a16="http://schemas.microsoft.com/office/drawing/2014/main" id="{9F444F83-D1C3-43BB-A5DA-CA20B5F01683}"/>
              </a:ext>
            </a:extLst>
          </p:cNvPr>
          <p:cNvSpPr/>
          <p:nvPr/>
        </p:nvSpPr>
        <p:spPr>
          <a:xfrm>
            <a:off x="1681976"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Time4</a:t>
            </a:r>
          </a:p>
        </p:txBody>
      </p:sp>
      <p:sp>
        <p:nvSpPr>
          <p:cNvPr id="11" name="Rectangle 10">
            <a:extLst>
              <a:ext uri="{FF2B5EF4-FFF2-40B4-BE49-F238E27FC236}">
                <a16:creationId xmlns:a16="http://schemas.microsoft.com/office/drawing/2014/main" id="{B5D9296E-CB7A-4972-A026-0FFAEFEB8355}"/>
              </a:ext>
            </a:extLst>
          </p:cNvPr>
          <p:cNvSpPr/>
          <p:nvPr/>
        </p:nvSpPr>
        <p:spPr>
          <a:xfrm>
            <a:off x="1681976"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Time5</a:t>
            </a:r>
          </a:p>
        </p:txBody>
      </p:sp>
      <p:sp>
        <p:nvSpPr>
          <p:cNvPr id="12" name="Rectangle 11">
            <a:extLst>
              <a:ext uri="{FF2B5EF4-FFF2-40B4-BE49-F238E27FC236}">
                <a16:creationId xmlns:a16="http://schemas.microsoft.com/office/drawing/2014/main" id="{07F054A0-4C3B-47BD-9B41-D45FB48C6AF2}"/>
              </a:ext>
            </a:extLst>
          </p:cNvPr>
          <p:cNvSpPr/>
          <p:nvPr/>
        </p:nvSpPr>
        <p:spPr>
          <a:xfrm>
            <a:off x="1681976"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Time6</a:t>
            </a:r>
          </a:p>
        </p:txBody>
      </p:sp>
      <p:sp>
        <p:nvSpPr>
          <p:cNvPr id="13" name="Rectangle 12">
            <a:extLst>
              <a:ext uri="{FF2B5EF4-FFF2-40B4-BE49-F238E27FC236}">
                <a16:creationId xmlns:a16="http://schemas.microsoft.com/office/drawing/2014/main" id="{3C00ECB8-81D6-48CE-B021-6EA305CF84DD}"/>
              </a:ext>
            </a:extLst>
          </p:cNvPr>
          <p:cNvSpPr/>
          <p:nvPr/>
        </p:nvSpPr>
        <p:spPr>
          <a:xfrm>
            <a:off x="1681976"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Time7</a:t>
            </a:r>
          </a:p>
        </p:txBody>
      </p:sp>
      <p:sp>
        <p:nvSpPr>
          <p:cNvPr id="14" name="Rectangle 13">
            <a:extLst>
              <a:ext uri="{FF2B5EF4-FFF2-40B4-BE49-F238E27FC236}">
                <a16:creationId xmlns:a16="http://schemas.microsoft.com/office/drawing/2014/main" id="{6ACCA82D-AD4D-447A-B875-72EA00837165}"/>
              </a:ext>
            </a:extLst>
          </p:cNvPr>
          <p:cNvSpPr/>
          <p:nvPr/>
        </p:nvSpPr>
        <p:spPr>
          <a:xfrm>
            <a:off x="1681976"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Time8</a:t>
            </a:r>
          </a:p>
        </p:txBody>
      </p:sp>
      <p:sp>
        <p:nvSpPr>
          <p:cNvPr id="15" name="Rectangle 14">
            <a:extLst>
              <a:ext uri="{FF2B5EF4-FFF2-40B4-BE49-F238E27FC236}">
                <a16:creationId xmlns:a16="http://schemas.microsoft.com/office/drawing/2014/main" id="{6C4D24DA-ECD7-4E5A-BED3-8AC28D9F2473}"/>
              </a:ext>
            </a:extLst>
          </p:cNvPr>
          <p:cNvSpPr/>
          <p:nvPr/>
        </p:nvSpPr>
        <p:spPr>
          <a:xfrm>
            <a:off x="1681976"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Time9</a:t>
            </a:r>
          </a:p>
        </p:txBody>
      </p:sp>
      <p:sp>
        <p:nvSpPr>
          <p:cNvPr id="16" name="Rectangle 15">
            <a:extLst>
              <a:ext uri="{FF2B5EF4-FFF2-40B4-BE49-F238E27FC236}">
                <a16:creationId xmlns:a16="http://schemas.microsoft.com/office/drawing/2014/main" id="{C66FD56C-3236-4896-89B3-0214FFDC3372}"/>
              </a:ext>
            </a:extLst>
          </p:cNvPr>
          <p:cNvSpPr/>
          <p:nvPr/>
        </p:nvSpPr>
        <p:spPr>
          <a:xfrm>
            <a:off x="1681976"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Time10</a:t>
            </a:r>
          </a:p>
        </p:txBody>
      </p:sp>
      <p:sp>
        <p:nvSpPr>
          <p:cNvPr id="17" name="Rectangle 16">
            <a:extLst>
              <a:ext uri="{FF2B5EF4-FFF2-40B4-BE49-F238E27FC236}">
                <a16:creationId xmlns:a16="http://schemas.microsoft.com/office/drawing/2014/main" id="{D40969B6-CC31-44FF-AD53-F270494DFFD9}"/>
              </a:ext>
            </a:extLst>
          </p:cNvPr>
          <p:cNvSpPr/>
          <p:nvPr/>
        </p:nvSpPr>
        <p:spPr>
          <a:xfrm>
            <a:off x="1681976"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Time11</a:t>
            </a:r>
          </a:p>
        </p:txBody>
      </p:sp>
      <p:sp>
        <p:nvSpPr>
          <p:cNvPr id="18" name="Rectangle 17">
            <a:extLst>
              <a:ext uri="{FF2B5EF4-FFF2-40B4-BE49-F238E27FC236}">
                <a16:creationId xmlns:a16="http://schemas.microsoft.com/office/drawing/2014/main" id="{D845BC55-6B35-4920-9E8D-25D34B761569}"/>
              </a:ext>
            </a:extLst>
          </p:cNvPr>
          <p:cNvSpPr/>
          <p:nvPr/>
        </p:nvSpPr>
        <p:spPr>
          <a:xfrm>
            <a:off x="2361196"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Off</a:t>
            </a:r>
          </a:p>
        </p:txBody>
      </p:sp>
      <p:sp>
        <p:nvSpPr>
          <p:cNvPr id="19" name="TextBox 18">
            <a:extLst>
              <a:ext uri="{FF2B5EF4-FFF2-40B4-BE49-F238E27FC236}">
                <a16:creationId xmlns:a16="http://schemas.microsoft.com/office/drawing/2014/main" id="{06363030-0AFC-46D9-B004-325E06C36B3F}"/>
              </a:ext>
            </a:extLst>
          </p:cNvPr>
          <p:cNvSpPr txBox="1"/>
          <p:nvPr/>
        </p:nvSpPr>
        <p:spPr>
          <a:xfrm>
            <a:off x="2467819" y="2246514"/>
            <a:ext cx="498855" cy="261610"/>
          </a:xfrm>
          <a:prstGeom prst="rect">
            <a:avLst/>
          </a:prstGeom>
          <a:noFill/>
        </p:spPr>
        <p:txBody>
          <a:bodyPr wrap="none" rtlCol="0">
            <a:spAutoFit/>
          </a:bodyPr>
          <a:lstStyle/>
          <a:p>
            <a:r>
              <a:rPr lang="en-US" sz="1100"/>
              <a:t>Valve</a:t>
            </a:r>
          </a:p>
        </p:txBody>
      </p:sp>
      <p:sp>
        <p:nvSpPr>
          <p:cNvPr id="20" name="Rectangle 19">
            <a:extLst>
              <a:ext uri="{FF2B5EF4-FFF2-40B4-BE49-F238E27FC236}">
                <a16:creationId xmlns:a16="http://schemas.microsoft.com/office/drawing/2014/main" id="{608835EC-6D7D-4079-8DD7-2E01A3E837E2}"/>
              </a:ext>
            </a:extLst>
          </p:cNvPr>
          <p:cNvSpPr/>
          <p:nvPr/>
        </p:nvSpPr>
        <p:spPr>
          <a:xfrm>
            <a:off x="2361196"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1" name="Rectangle 20">
            <a:extLst>
              <a:ext uri="{FF2B5EF4-FFF2-40B4-BE49-F238E27FC236}">
                <a16:creationId xmlns:a16="http://schemas.microsoft.com/office/drawing/2014/main" id="{F29BC83B-6495-4E47-940F-D173252F1885}"/>
              </a:ext>
            </a:extLst>
          </p:cNvPr>
          <p:cNvSpPr/>
          <p:nvPr/>
        </p:nvSpPr>
        <p:spPr>
          <a:xfrm>
            <a:off x="2361196"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2" name="Rectangle 21">
            <a:extLst>
              <a:ext uri="{FF2B5EF4-FFF2-40B4-BE49-F238E27FC236}">
                <a16:creationId xmlns:a16="http://schemas.microsoft.com/office/drawing/2014/main" id="{6D3C5EC4-2C97-4B2E-884E-060285FFE144}"/>
              </a:ext>
            </a:extLst>
          </p:cNvPr>
          <p:cNvSpPr/>
          <p:nvPr/>
        </p:nvSpPr>
        <p:spPr>
          <a:xfrm>
            <a:off x="2361196"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3" name="Rectangle 22">
            <a:extLst>
              <a:ext uri="{FF2B5EF4-FFF2-40B4-BE49-F238E27FC236}">
                <a16:creationId xmlns:a16="http://schemas.microsoft.com/office/drawing/2014/main" id="{F62FE2AF-EA60-4336-B997-9709F0364279}"/>
              </a:ext>
            </a:extLst>
          </p:cNvPr>
          <p:cNvSpPr/>
          <p:nvPr/>
        </p:nvSpPr>
        <p:spPr>
          <a:xfrm>
            <a:off x="2361196"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4" name="Rectangle 23">
            <a:extLst>
              <a:ext uri="{FF2B5EF4-FFF2-40B4-BE49-F238E27FC236}">
                <a16:creationId xmlns:a16="http://schemas.microsoft.com/office/drawing/2014/main" id="{19959106-B33F-4A64-8720-F6640A9806B7}"/>
              </a:ext>
            </a:extLst>
          </p:cNvPr>
          <p:cNvSpPr/>
          <p:nvPr/>
        </p:nvSpPr>
        <p:spPr>
          <a:xfrm>
            <a:off x="2361196"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5" name="Rectangle 24">
            <a:extLst>
              <a:ext uri="{FF2B5EF4-FFF2-40B4-BE49-F238E27FC236}">
                <a16:creationId xmlns:a16="http://schemas.microsoft.com/office/drawing/2014/main" id="{1A90FB7C-2C8D-44A3-B42F-6A523AD08113}"/>
              </a:ext>
            </a:extLst>
          </p:cNvPr>
          <p:cNvSpPr/>
          <p:nvPr/>
        </p:nvSpPr>
        <p:spPr>
          <a:xfrm>
            <a:off x="2361196"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6" name="Rectangle 25">
            <a:extLst>
              <a:ext uri="{FF2B5EF4-FFF2-40B4-BE49-F238E27FC236}">
                <a16:creationId xmlns:a16="http://schemas.microsoft.com/office/drawing/2014/main" id="{E2F22AF2-BCDD-4464-B197-C3A05BFA3F20}"/>
              </a:ext>
            </a:extLst>
          </p:cNvPr>
          <p:cNvSpPr/>
          <p:nvPr/>
        </p:nvSpPr>
        <p:spPr>
          <a:xfrm>
            <a:off x="2361196"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7" name="Rectangle 26">
            <a:extLst>
              <a:ext uri="{FF2B5EF4-FFF2-40B4-BE49-F238E27FC236}">
                <a16:creationId xmlns:a16="http://schemas.microsoft.com/office/drawing/2014/main" id="{383B0252-B5E3-4732-B3DF-21CC91A972FA}"/>
              </a:ext>
            </a:extLst>
          </p:cNvPr>
          <p:cNvSpPr/>
          <p:nvPr/>
        </p:nvSpPr>
        <p:spPr>
          <a:xfrm>
            <a:off x="2361196"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8" name="Rectangle 27">
            <a:extLst>
              <a:ext uri="{FF2B5EF4-FFF2-40B4-BE49-F238E27FC236}">
                <a16:creationId xmlns:a16="http://schemas.microsoft.com/office/drawing/2014/main" id="{3476542C-59E6-4E93-985D-6CC5CBEDCC66}"/>
              </a:ext>
            </a:extLst>
          </p:cNvPr>
          <p:cNvSpPr/>
          <p:nvPr/>
        </p:nvSpPr>
        <p:spPr>
          <a:xfrm>
            <a:off x="2361196"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29" name="Rectangle 28">
            <a:extLst>
              <a:ext uri="{FF2B5EF4-FFF2-40B4-BE49-F238E27FC236}">
                <a16:creationId xmlns:a16="http://schemas.microsoft.com/office/drawing/2014/main" id="{1CD84172-96F9-48D9-A2AE-0A0E4BE5DB0C}"/>
              </a:ext>
            </a:extLst>
          </p:cNvPr>
          <p:cNvSpPr/>
          <p:nvPr/>
        </p:nvSpPr>
        <p:spPr>
          <a:xfrm>
            <a:off x="2361196"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30" name="Rectangle 29">
            <a:extLst>
              <a:ext uri="{FF2B5EF4-FFF2-40B4-BE49-F238E27FC236}">
                <a16:creationId xmlns:a16="http://schemas.microsoft.com/office/drawing/2014/main" id="{24403C89-473C-481C-BFAE-4EBA34F8114C}"/>
              </a:ext>
            </a:extLst>
          </p:cNvPr>
          <p:cNvSpPr/>
          <p:nvPr/>
        </p:nvSpPr>
        <p:spPr>
          <a:xfrm>
            <a:off x="2361196"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31" name="Rectangle 30">
            <a:extLst>
              <a:ext uri="{FF2B5EF4-FFF2-40B4-BE49-F238E27FC236}">
                <a16:creationId xmlns:a16="http://schemas.microsoft.com/office/drawing/2014/main" id="{4A14451E-C1D6-40CD-B728-6E041F80E4E3}"/>
              </a:ext>
            </a:extLst>
          </p:cNvPr>
          <p:cNvSpPr/>
          <p:nvPr/>
        </p:nvSpPr>
        <p:spPr>
          <a:xfrm>
            <a:off x="3040416"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32" name="TextBox 31">
            <a:extLst>
              <a:ext uri="{FF2B5EF4-FFF2-40B4-BE49-F238E27FC236}">
                <a16:creationId xmlns:a16="http://schemas.microsoft.com/office/drawing/2014/main" id="{23B6A2CC-5912-4734-9039-F08E796B6A5B}"/>
              </a:ext>
            </a:extLst>
          </p:cNvPr>
          <p:cNvSpPr txBox="1"/>
          <p:nvPr/>
        </p:nvSpPr>
        <p:spPr>
          <a:xfrm>
            <a:off x="3147039" y="2246514"/>
            <a:ext cx="481222" cy="261610"/>
          </a:xfrm>
          <a:prstGeom prst="rect">
            <a:avLst/>
          </a:prstGeom>
          <a:noFill/>
        </p:spPr>
        <p:txBody>
          <a:bodyPr wrap="none" rtlCol="0">
            <a:spAutoFit/>
          </a:bodyPr>
          <a:lstStyle/>
          <a:p>
            <a:r>
              <a:rPr lang="en-US" sz="1100"/>
              <a:t>Level</a:t>
            </a:r>
          </a:p>
        </p:txBody>
      </p:sp>
      <p:sp>
        <p:nvSpPr>
          <p:cNvPr id="33" name="Rectangle 32">
            <a:extLst>
              <a:ext uri="{FF2B5EF4-FFF2-40B4-BE49-F238E27FC236}">
                <a16:creationId xmlns:a16="http://schemas.microsoft.com/office/drawing/2014/main" id="{2C5FCF24-83D8-41F6-AC46-62ECF76A3E1C}"/>
              </a:ext>
            </a:extLst>
          </p:cNvPr>
          <p:cNvSpPr/>
          <p:nvPr/>
        </p:nvSpPr>
        <p:spPr>
          <a:xfrm>
            <a:off x="3040416"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34" name="Rectangle 33">
            <a:extLst>
              <a:ext uri="{FF2B5EF4-FFF2-40B4-BE49-F238E27FC236}">
                <a16:creationId xmlns:a16="http://schemas.microsoft.com/office/drawing/2014/main" id="{B92CD200-1E82-4354-B6B6-A8AB61C841F5}"/>
              </a:ext>
            </a:extLst>
          </p:cNvPr>
          <p:cNvSpPr/>
          <p:nvPr/>
        </p:nvSpPr>
        <p:spPr>
          <a:xfrm>
            <a:off x="3040416"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LL</a:t>
            </a:r>
          </a:p>
        </p:txBody>
      </p:sp>
      <p:sp>
        <p:nvSpPr>
          <p:cNvPr id="35" name="Rectangle 34">
            <a:extLst>
              <a:ext uri="{FF2B5EF4-FFF2-40B4-BE49-F238E27FC236}">
                <a16:creationId xmlns:a16="http://schemas.microsoft.com/office/drawing/2014/main" id="{C219CCDB-EB0B-4ECE-BFFE-9CBAA78EBEBC}"/>
              </a:ext>
            </a:extLst>
          </p:cNvPr>
          <p:cNvSpPr/>
          <p:nvPr/>
        </p:nvSpPr>
        <p:spPr>
          <a:xfrm>
            <a:off x="3040416"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a:t>
            </a:r>
          </a:p>
        </p:txBody>
      </p:sp>
      <p:sp>
        <p:nvSpPr>
          <p:cNvPr id="36" name="Rectangle 35">
            <a:extLst>
              <a:ext uri="{FF2B5EF4-FFF2-40B4-BE49-F238E27FC236}">
                <a16:creationId xmlns:a16="http://schemas.microsoft.com/office/drawing/2014/main" id="{1128E6EF-B994-4E36-AE50-6E19DB974151}"/>
              </a:ext>
            </a:extLst>
          </p:cNvPr>
          <p:cNvSpPr/>
          <p:nvPr/>
        </p:nvSpPr>
        <p:spPr>
          <a:xfrm>
            <a:off x="3040416"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37" name="Rectangle 36">
            <a:extLst>
              <a:ext uri="{FF2B5EF4-FFF2-40B4-BE49-F238E27FC236}">
                <a16:creationId xmlns:a16="http://schemas.microsoft.com/office/drawing/2014/main" id="{E7D3A3F1-60B3-494F-BB5D-BA318CFA8C37}"/>
              </a:ext>
            </a:extLst>
          </p:cNvPr>
          <p:cNvSpPr/>
          <p:nvPr/>
        </p:nvSpPr>
        <p:spPr>
          <a:xfrm>
            <a:off x="3040416"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M2</a:t>
            </a:r>
          </a:p>
        </p:txBody>
      </p:sp>
      <p:sp>
        <p:nvSpPr>
          <p:cNvPr id="38" name="Rectangle 37">
            <a:extLst>
              <a:ext uri="{FF2B5EF4-FFF2-40B4-BE49-F238E27FC236}">
                <a16:creationId xmlns:a16="http://schemas.microsoft.com/office/drawing/2014/main" id="{936D5383-00CD-42DD-81FF-792DECB367C6}"/>
              </a:ext>
            </a:extLst>
          </p:cNvPr>
          <p:cNvSpPr/>
          <p:nvPr/>
        </p:nvSpPr>
        <p:spPr>
          <a:xfrm>
            <a:off x="3040416"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H</a:t>
            </a:r>
          </a:p>
        </p:txBody>
      </p:sp>
      <p:sp>
        <p:nvSpPr>
          <p:cNvPr id="39" name="Rectangle 38">
            <a:extLst>
              <a:ext uri="{FF2B5EF4-FFF2-40B4-BE49-F238E27FC236}">
                <a16:creationId xmlns:a16="http://schemas.microsoft.com/office/drawing/2014/main" id="{DCF15E37-08F3-4E62-9DB6-41E495CA61C3}"/>
              </a:ext>
            </a:extLst>
          </p:cNvPr>
          <p:cNvSpPr/>
          <p:nvPr/>
        </p:nvSpPr>
        <p:spPr>
          <a:xfrm>
            <a:off x="3040416"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HH</a:t>
            </a:r>
          </a:p>
        </p:txBody>
      </p:sp>
      <p:sp>
        <p:nvSpPr>
          <p:cNvPr id="40" name="Rectangle 39">
            <a:extLst>
              <a:ext uri="{FF2B5EF4-FFF2-40B4-BE49-F238E27FC236}">
                <a16:creationId xmlns:a16="http://schemas.microsoft.com/office/drawing/2014/main" id="{C7291033-013B-4E6B-BE45-F8410F66EB87}"/>
              </a:ext>
            </a:extLst>
          </p:cNvPr>
          <p:cNvSpPr/>
          <p:nvPr/>
        </p:nvSpPr>
        <p:spPr>
          <a:xfrm>
            <a:off x="3040416"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41" name="Rectangle 40">
            <a:extLst>
              <a:ext uri="{FF2B5EF4-FFF2-40B4-BE49-F238E27FC236}">
                <a16:creationId xmlns:a16="http://schemas.microsoft.com/office/drawing/2014/main" id="{4942A75B-B4A7-489A-8DD4-609EC8CFA2A4}"/>
              </a:ext>
            </a:extLst>
          </p:cNvPr>
          <p:cNvSpPr/>
          <p:nvPr/>
        </p:nvSpPr>
        <p:spPr>
          <a:xfrm>
            <a:off x="3040416"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42" name="Rectangle 41">
            <a:extLst>
              <a:ext uri="{FF2B5EF4-FFF2-40B4-BE49-F238E27FC236}">
                <a16:creationId xmlns:a16="http://schemas.microsoft.com/office/drawing/2014/main" id="{66786997-369B-4594-A42A-C51342ED25C5}"/>
              </a:ext>
            </a:extLst>
          </p:cNvPr>
          <p:cNvSpPr/>
          <p:nvPr/>
        </p:nvSpPr>
        <p:spPr>
          <a:xfrm>
            <a:off x="3040416" y="4838003"/>
            <a:ext cx="681644" cy="2327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43" name="Rectangle 42">
            <a:extLst>
              <a:ext uri="{FF2B5EF4-FFF2-40B4-BE49-F238E27FC236}">
                <a16:creationId xmlns:a16="http://schemas.microsoft.com/office/drawing/2014/main" id="{46E003B0-ADF4-46AD-8FDD-F78700D0084B}"/>
              </a:ext>
            </a:extLst>
          </p:cNvPr>
          <p:cNvSpPr/>
          <p:nvPr/>
        </p:nvSpPr>
        <p:spPr>
          <a:xfrm>
            <a:off x="3040416" y="5070759"/>
            <a:ext cx="681644" cy="2327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a:t>
            </a:r>
          </a:p>
        </p:txBody>
      </p:sp>
      <p:sp>
        <p:nvSpPr>
          <p:cNvPr id="57" name="Rectangle 56">
            <a:extLst>
              <a:ext uri="{FF2B5EF4-FFF2-40B4-BE49-F238E27FC236}">
                <a16:creationId xmlns:a16="http://schemas.microsoft.com/office/drawing/2014/main" id="{A25B1153-76DA-47E9-A306-FEA73F5C942D}"/>
              </a:ext>
            </a:extLst>
          </p:cNvPr>
          <p:cNvSpPr/>
          <p:nvPr/>
        </p:nvSpPr>
        <p:spPr>
          <a:xfrm>
            <a:off x="3679439"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Open</a:t>
            </a:r>
          </a:p>
        </p:txBody>
      </p:sp>
      <p:sp>
        <p:nvSpPr>
          <p:cNvPr id="58" name="TextBox 57">
            <a:extLst>
              <a:ext uri="{FF2B5EF4-FFF2-40B4-BE49-F238E27FC236}">
                <a16:creationId xmlns:a16="http://schemas.microsoft.com/office/drawing/2014/main" id="{4842958B-9BAA-4365-82D9-612EFC7EC2B3}"/>
              </a:ext>
            </a:extLst>
          </p:cNvPr>
          <p:cNvSpPr txBox="1"/>
          <p:nvPr/>
        </p:nvSpPr>
        <p:spPr>
          <a:xfrm>
            <a:off x="3786062" y="2246514"/>
            <a:ext cx="494046" cy="261610"/>
          </a:xfrm>
          <a:prstGeom prst="rect">
            <a:avLst/>
          </a:prstGeom>
          <a:noFill/>
        </p:spPr>
        <p:txBody>
          <a:bodyPr wrap="none" rtlCol="0">
            <a:spAutoFit/>
          </a:bodyPr>
          <a:lstStyle/>
          <a:p>
            <a:r>
              <a:rPr lang="en-US" sz="1100"/>
              <a:t>Drain</a:t>
            </a:r>
          </a:p>
        </p:txBody>
      </p:sp>
      <p:sp>
        <p:nvSpPr>
          <p:cNvPr id="59" name="Rectangle 58">
            <a:extLst>
              <a:ext uri="{FF2B5EF4-FFF2-40B4-BE49-F238E27FC236}">
                <a16:creationId xmlns:a16="http://schemas.microsoft.com/office/drawing/2014/main" id="{21818B15-D137-4390-87AB-D8D0130F1A7E}"/>
              </a:ext>
            </a:extLst>
          </p:cNvPr>
          <p:cNvSpPr/>
          <p:nvPr/>
        </p:nvSpPr>
        <p:spPr>
          <a:xfrm>
            <a:off x="3679439"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0" name="Rectangle 59">
            <a:extLst>
              <a:ext uri="{FF2B5EF4-FFF2-40B4-BE49-F238E27FC236}">
                <a16:creationId xmlns:a16="http://schemas.microsoft.com/office/drawing/2014/main" id="{7FC60D7F-787B-4BB5-9E3D-3CE672A85DCE}"/>
              </a:ext>
            </a:extLst>
          </p:cNvPr>
          <p:cNvSpPr/>
          <p:nvPr/>
        </p:nvSpPr>
        <p:spPr>
          <a:xfrm>
            <a:off x="3679439"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1" name="Rectangle 60">
            <a:extLst>
              <a:ext uri="{FF2B5EF4-FFF2-40B4-BE49-F238E27FC236}">
                <a16:creationId xmlns:a16="http://schemas.microsoft.com/office/drawing/2014/main" id="{1689D2E1-F747-4857-9DA0-7D40AD64B8BF}"/>
              </a:ext>
            </a:extLst>
          </p:cNvPr>
          <p:cNvSpPr/>
          <p:nvPr/>
        </p:nvSpPr>
        <p:spPr>
          <a:xfrm>
            <a:off x="3679439"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2" name="Rectangle 61">
            <a:extLst>
              <a:ext uri="{FF2B5EF4-FFF2-40B4-BE49-F238E27FC236}">
                <a16:creationId xmlns:a16="http://schemas.microsoft.com/office/drawing/2014/main" id="{483B9839-88B5-4854-8BA4-D534FBCA3CE6}"/>
              </a:ext>
            </a:extLst>
          </p:cNvPr>
          <p:cNvSpPr/>
          <p:nvPr/>
        </p:nvSpPr>
        <p:spPr>
          <a:xfrm>
            <a:off x="3679439"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3" name="Rectangle 62">
            <a:extLst>
              <a:ext uri="{FF2B5EF4-FFF2-40B4-BE49-F238E27FC236}">
                <a16:creationId xmlns:a16="http://schemas.microsoft.com/office/drawing/2014/main" id="{4B0C926F-3E14-4535-B6AE-B6296D085496}"/>
              </a:ext>
            </a:extLst>
          </p:cNvPr>
          <p:cNvSpPr/>
          <p:nvPr/>
        </p:nvSpPr>
        <p:spPr>
          <a:xfrm>
            <a:off x="3679439"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4" name="Rectangle 63">
            <a:extLst>
              <a:ext uri="{FF2B5EF4-FFF2-40B4-BE49-F238E27FC236}">
                <a16:creationId xmlns:a16="http://schemas.microsoft.com/office/drawing/2014/main" id="{4E53E499-95D5-4C88-AAC3-2872F823B16C}"/>
              </a:ext>
            </a:extLst>
          </p:cNvPr>
          <p:cNvSpPr/>
          <p:nvPr/>
        </p:nvSpPr>
        <p:spPr>
          <a:xfrm>
            <a:off x="3679439"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5" name="Rectangle 64">
            <a:extLst>
              <a:ext uri="{FF2B5EF4-FFF2-40B4-BE49-F238E27FC236}">
                <a16:creationId xmlns:a16="http://schemas.microsoft.com/office/drawing/2014/main" id="{A6AE21E3-2B2C-47A4-A5B4-549FAEF1B26D}"/>
              </a:ext>
            </a:extLst>
          </p:cNvPr>
          <p:cNvSpPr/>
          <p:nvPr/>
        </p:nvSpPr>
        <p:spPr>
          <a:xfrm>
            <a:off x="3679439"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6" name="Rectangle 65">
            <a:extLst>
              <a:ext uri="{FF2B5EF4-FFF2-40B4-BE49-F238E27FC236}">
                <a16:creationId xmlns:a16="http://schemas.microsoft.com/office/drawing/2014/main" id="{E3A1168B-21F1-437C-B5F1-0F0ADC3BB526}"/>
              </a:ext>
            </a:extLst>
          </p:cNvPr>
          <p:cNvSpPr/>
          <p:nvPr/>
        </p:nvSpPr>
        <p:spPr>
          <a:xfrm>
            <a:off x="3679439"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7" name="Rectangle 66">
            <a:extLst>
              <a:ext uri="{FF2B5EF4-FFF2-40B4-BE49-F238E27FC236}">
                <a16:creationId xmlns:a16="http://schemas.microsoft.com/office/drawing/2014/main" id="{2E24CF8D-D58A-4E0F-AAA6-861395A508F6}"/>
              </a:ext>
            </a:extLst>
          </p:cNvPr>
          <p:cNvSpPr/>
          <p:nvPr/>
        </p:nvSpPr>
        <p:spPr>
          <a:xfrm>
            <a:off x="3679439"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8" name="Rectangle 67">
            <a:extLst>
              <a:ext uri="{FF2B5EF4-FFF2-40B4-BE49-F238E27FC236}">
                <a16:creationId xmlns:a16="http://schemas.microsoft.com/office/drawing/2014/main" id="{40F280EE-9F8F-4EAA-AB83-767E9D035AA8}"/>
              </a:ext>
            </a:extLst>
          </p:cNvPr>
          <p:cNvSpPr/>
          <p:nvPr/>
        </p:nvSpPr>
        <p:spPr>
          <a:xfrm>
            <a:off x="3679439"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69" name="Rectangle 68">
            <a:extLst>
              <a:ext uri="{FF2B5EF4-FFF2-40B4-BE49-F238E27FC236}">
                <a16:creationId xmlns:a16="http://schemas.microsoft.com/office/drawing/2014/main" id="{2903F3BC-61ED-4E4C-8B9A-CAC1164CAAA0}"/>
              </a:ext>
            </a:extLst>
          </p:cNvPr>
          <p:cNvSpPr/>
          <p:nvPr/>
        </p:nvSpPr>
        <p:spPr>
          <a:xfrm>
            <a:off x="3679439"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70" name="Rectangle 69">
            <a:extLst>
              <a:ext uri="{FF2B5EF4-FFF2-40B4-BE49-F238E27FC236}">
                <a16:creationId xmlns:a16="http://schemas.microsoft.com/office/drawing/2014/main" id="{5A68A681-7D6B-46B7-AB3A-099690C7E7AB}"/>
              </a:ext>
            </a:extLst>
          </p:cNvPr>
          <p:cNvSpPr/>
          <p:nvPr/>
        </p:nvSpPr>
        <p:spPr>
          <a:xfrm>
            <a:off x="5888182"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Time0</a:t>
            </a:r>
          </a:p>
        </p:txBody>
      </p:sp>
      <p:sp>
        <p:nvSpPr>
          <p:cNvPr id="71" name="TextBox 70">
            <a:extLst>
              <a:ext uri="{FF2B5EF4-FFF2-40B4-BE49-F238E27FC236}">
                <a16:creationId xmlns:a16="http://schemas.microsoft.com/office/drawing/2014/main" id="{E99E0241-E854-4B70-A61E-837FCA455013}"/>
              </a:ext>
            </a:extLst>
          </p:cNvPr>
          <p:cNvSpPr txBox="1"/>
          <p:nvPr/>
        </p:nvSpPr>
        <p:spPr>
          <a:xfrm>
            <a:off x="5994805" y="2246514"/>
            <a:ext cx="468398" cy="261610"/>
          </a:xfrm>
          <a:prstGeom prst="rect">
            <a:avLst/>
          </a:prstGeom>
          <a:noFill/>
        </p:spPr>
        <p:txBody>
          <a:bodyPr wrap="none" rtlCol="0">
            <a:spAutoFit/>
          </a:bodyPr>
          <a:lstStyle/>
          <a:p>
            <a:r>
              <a:rPr lang="en-US" sz="1100"/>
              <a:t>Time</a:t>
            </a:r>
          </a:p>
        </p:txBody>
      </p:sp>
      <p:sp>
        <p:nvSpPr>
          <p:cNvPr id="72" name="Rectangle 71">
            <a:extLst>
              <a:ext uri="{FF2B5EF4-FFF2-40B4-BE49-F238E27FC236}">
                <a16:creationId xmlns:a16="http://schemas.microsoft.com/office/drawing/2014/main" id="{B4BBEEF9-484C-4B0E-BB83-C1664EDA3E89}"/>
              </a:ext>
            </a:extLst>
          </p:cNvPr>
          <p:cNvSpPr/>
          <p:nvPr/>
        </p:nvSpPr>
        <p:spPr>
          <a:xfrm>
            <a:off x="5888182"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a:t>
            </a:r>
          </a:p>
        </p:txBody>
      </p:sp>
      <p:sp>
        <p:nvSpPr>
          <p:cNvPr id="73" name="Rectangle 72">
            <a:extLst>
              <a:ext uri="{FF2B5EF4-FFF2-40B4-BE49-F238E27FC236}">
                <a16:creationId xmlns:a16="http://schemas.microsoft.com/office/drawing/2014/main" id="{2B0B2C04-DD14-4862-943B-A7EAE0C7CF9E}"/>
              </a:ext>
            </a:extLst>
          </p:cNvPr>
          <p:cNvSpPr/>
          <p:nvPr/>
        </p:nvSpPr>
        <p:spPr>
          <a:xfrm>
            <a:off x="5888182" y="297595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Time2</a:t>
            </a:r>
          </a:p>
        </p:txBody>
      </p:sp>
      <p:sp>
        <p:nvSpPr>
          <p:cNvPr id="74" name="Rectangle 73">
            <a:extLst>
              <a:ext uri="{FF2B5EF4-FFF2-40B4-BE49-F238E27FC236}">
                <a16:creationId xmlns:a16="http://schemas.microsoft.com/office/drawing/2014/main" id="{4852DAB7-2643-4D6F-B3A2-A24842C770A8}"/>
              </a:ext>
            </a:extLst>
          </p:cNvPr>
          <p:cNvSpPr/>
          <p:nvPr/>
        </p:nvSpPr>
        <p:spPr>
          <a:xfrm>
            <a:off x="5888182" y="320871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Time3</a:t>
            </a:r>
          </a:p>
        </p:txBody>
      </p:sp>
      <p:sp>
        <p:nvSpPr>
          <p:cNvPr id="75" name="Rectangle 74">
            <a:extLst>
              <a:ext uri="{FF2B5EF4-FFF2-40B4-BE49-F238E27FC236}">
                <a16:creationId xmlns:a16="http://schemas.microsoft.com/office/drawing/2014/main" id="{12155269-7E52-41FB-82A1-E911327E6694}"/>
              </a:ext>
            </a:extLst>
          </p:cNvPr>
          <p:cNvSpPr/>
          <p:nvPr/>
        </p:nvSpPr>
        <p:spPr>
          <a:xfrm>
            <a:off x="5888182"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Time4</a:t>
            </a:r>
          </a:p>
        </p:txBody>
      </p:sp>
      <p:sp>
        <p:nvSpPr>
          <p:cNvPr id="76" name="Rectangle 75">
            <a:extLst>
              <a:ext uri="{FF2B5EF4-FFF2-40B4-BE49-F238E27FC236}">
                <a16:creationId xmlns:a16="http://schemas.microsoft.com/office/drawing/2014/main" id="{82BB907E-8BB8-411D-B0CE-044D3EB79C5E}"/>
              </a:ext>
            </a:extLst>
          </p:cNvPr>
          <p:cNvSpPr/>
          <p:nvPr/>
        </p:nvSpPr>
        <p:spPr>
          <a:xfrm>
            <a:off x="5888182" y="367422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Time5</a:t>
            </a:r>
          </a:p>
        </p:txBody>
      </p:sp>
      <p:sp>
        <p:nvSpPr>
          <p:cNvPr id="77" name="Rectangle 76">
            <a:extLst>
              <a:ext uri="{FF2B5EF4-FFF2-40B4-BE49-F238E27FC236}">
                <a16:creationId xmlns:a16="http://schemas.microsoft.com/office/drawing/2014/main" id="{A767B51E-1A6C-4016-81D9-5E6A47C172CA}"/>
              </a:ext>
            </a:extLst>
          </p:cNvPr>
          <p:cNvSpPr/>
          <p:nvPr/>
        </p:nvSpPr>
        <p:spPr>
          <a:xfrm>
            <a:off x="5888182" y="390697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Time6</a:t>
            </a:r>
          </a:p>
        </p:txBody>
      </p:sp>
      <p:sp>
        <p:nvSpPr>
          <p:cNvPr id="78" name="Rectangle 77">
            <a:extLst>
              <a:ext uri="{FF2B5EF4-FFF2-40B4-BE49-F238E27FC236}">
                <a16:creationId xmlns:a16="http://schemas.microsoft.com/office/drawing/2014/main" id="{33C97BE0-3788-4383-9A8D-B7FD30C53A72}"/>
              </a:ext>
            </a:extLst>
          </p:cNvPr>
          <p:cNvSpPr/>
          <p:nvPr/>
        </p:nvSpPr>
        <p:spPr>
          <a:xfrm>
            <a:off x="5888182" y="4139735"/>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Time7</a:t>
            </a:r>
          </a:p>
        </p:txBody>
      </p:sp>
      <p:sp>
        <p:nvSpPr>
          <p:cNvPr id="79" name="Rectangle 78">
            <a:extLst>
              <a:ext uri="{FF2B5EF4-FFF2-40B4-BE49-F238E27FC236}">
                <a16:creationId xmlns:a16="http://schemas.microsoft.com/office/drawing/2014/main" id="{072264B7-7182-4152-8D43-5151095E713B}"/>
              </a:ext>
            </a:extLst>
          </p:cNvPr>
          <p:cNvSpPr/>
          <p:nvPr/>
        </p:nvSpPr>
        <p:spPr>
          <a:xfrm>
            <a:off x="5888182" y="4372491"/>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Time8</a:t>
            </a:r>
          </a:p>
        </p:txBody>
      </p:sp>
      <p:sp>
        <p:nvSpPr>
          <p:cNvPr id="80" name="Rectangle 79">
            <a:extLst>
              <a:ext uri="{FF2B5EF4-FFF2-40B4-BE49-F238E27FC236}">
                <a16:creationId xmlns:a16="http://schemas.microsoft.com/office/drawing/2014/main" id="{A1002CE8-4812-429A-962C-1EAC17B15282}"/>
              </a:ext>
            </a:extLst>
          </p:cNvPr>
          <p:cNvSpPr/>
          <p:nvPr/>
        </p:nvSpPr>
        <p:spPr>
          <a:xfrm>
            <a:off x="5888182"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Time9</a:t>
            </a:r>
          </a:p>
        </p:txBody>
      </p:sp>
      <p:sp>
        <p:nvSpPr>
          <p:cNvPr id="81" name="Rectangle 80">
            <a:extLst>
              <a:ext uri="{FF2B5EF4-FFF2-40B4-BE49-F238E27FC236}">
                <a16:creationId xmlns:a16="http://schemas.microsoft.com/office/drawing/2014/main" id="{A43A42CA-F7B5-4C3A-98FC-131BAC11E60C}"/>
              </a:ext>
            </a:extLst>
          </p:cNvPr>
          <p:cNvSpPr/>
          <p:nvPr/>
        </p:nvSpPr>
        <p:spPr>
          <a:xfrm>
            <a:off x="5888182"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Time10</a:t>
            </a:r>
          </a:p>
        </p:txBody>
      </p:sp>
      <p:sp>
        <p:nvSpPr>
          <p:cNvPr id="82" name="Rectangle 81">
            <a:extLst>
              <a:ext uri="{FF2B5EF4-FFF2-40B4-BE49-F238E27FC236}">
                <a16:creationId xmlns:a16="http://schemas.microsoft.com/office/drawing/2014/main" id="{20C15161-F2C1-4833-8DF4-AD51ABDFCD08}"/>
              </a:ext>
            </a:extLst>
          </p:cNvPr>
          <p:cNvSpPr/>
          <p:nvPr/>
        </p:nvSpPr>
        <p:spPr>
          <a:xfrm>
            <a:off x="5888182"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Time11</a:t>
            </a:r>
          </a:p>
        </p:txBody>
      </p:sp>
      <p:sp>
        <p:nvSpPr>
          <p:cNvPr id="83" name="Rectangle 82">
            <a:extLst>
              <a:ext uri="{FF2B5EF4-FFF2-40B4-BE49-F238E27FC236}">
                <a16:creationId xmlns:a16="http://schemas.microsoft.com/office/drawing/2014/main" id="{8F152C75-72C0-497E-BDE4-1FE996DCEA8D}"/>
              </a:ext>
            </a:extLst>
          </p:cNvPr>
          <p:cNvSpPr/>
          <p:nvPr/>
        </p:nvSpPr>
        <p:spPr>
          <a:xfrm>
            <a:off x="6576927"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Off</a:t>
            </a:r>
          </a:p>
        </p:txBody>
      </p:sp>
      <p:sp>
        <p:nvSpPr>
          <p:cNvPr id="84" name="TextBox 83">
            <a:extLst>
              <a:ext uri="{FF2B5EF4-FFF2-40B4-BE49-F238E27FC236}">
                <a16:creationId xmlns:a16="http://schemas.microsoft.com/office/drawing/2014/main" id="{5A8FBE34-E72C-4DF3-9A0F-9EAAD62BD800}"/>
              </a:ext>
            </a:extLst>
          </p:cNvPr>
          <p:cNvSpPr txBox="1"/>
          <p:nvPr/>
        </p:nvSpPr>
        <p:spPr>
          <a:xfrm>
            <a:off x="6683550" y="2246514"/>
            <a:ext cx="498855" cy="261610"/>
          </a:xfrm>
          <a:prstGeom prst="rect">
            <a:avLst/>
          </a:prstGeom>
          <a:noFill/>
        </p:spPr>
        <p:txBody>
          <a:bodyPr wrap="none" rtlCol="0">
            <a:spAutoFit/>
          </a:bodyPr>
          <a:lstStyle/>
          <a:p>
            <a:r>
              <a:rPr lang="en-US" sz="1100"/>
              <a:t>Valve</a:t>
            </a:r>
          </a:p>
        </p:txBody>
      </p:sp>
      <p:sp>
        <p:nvSpPr>
          <p:cNvPr id="85" name="Rectangle 84">
            <a:extLst>
              <a:ext uri="{FF2B5EF4-FFF2-40B4-BE49-F238E27FC236}">
                <a16:creationId xmlns:a16="http://schemas.microsoft.com/office/drawing/2014/main" id="{A8A8C68F-FF08-4F28-93AD-6B418404CF37}"/>
              </a:ext>
            </a:extLst>
          </p:cNvPr>
          <p:cNvSpPr/>
          <p:nvPr/>
        </p:nvSpPr>
        <p:spPr>
          <a:xfrm>
            <a:off x="6576927" y="274319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6" name="Rectangle 85">
            <a:extLst>
              <a:ext uri="{FF2B5EF4-FFF2-40B4-BE49-F238E27FC236}">
                <a16:creationId xmlns:a16="http://schemas.microsoft.com/office/drawing/2014/main" id="{1FA06F17-8E4A-4C35-AC71-DE6102460588}"/>
              </a:ext>
            </a:extLst>
          </p:cNvPr>
          <p:cNvSpPr/>
          <p:nvPr/>
        </p:nvSpPr>
        <p:spPr>
          <a:xfrm>
            <a:off x="6576927" y="297595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7" name="Rectangle 86">
            <a:extLst>
              <a:ext uri="{FF2B5EF4-FFF2-40B4-BE49-F238E27FC236}">
                <a16:creationId xmlns:a16="http://schemas.microsoft.com/office/drawing/2014/main" id="{76194B34-9FA6-434A-A3CE-8FFE6B5041BE}"/>
              </a:ext>
            </a:extLst>
          </p:cNvPr>
          <p:cNvSpPr/>
          <p:nvPr/>
        </p:nvSpPr>
        <p:spPr>
          <a:xfrm>
            <a:off x="6576927" y="320871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8" name="Rectangle 87">
            <a:extLst>
              <a:ext uri="{FF2B5EF4-FFF2-40B4-BE49-F238E27FC236}">
                <a16:creationId xmlns:a16="http://schemas.microsoft.com/office/drawing/2014/main" id="{AE676FB2-FAFA-49A2-A243-E023063903B4}"/>
              </a:ext>
            </a:extLst>
          </p:cNvPr>
          <p:cNvSpPr/>
          <p:nvPr/>
        </p:nvSpPr>
        <p:spPr>
          <a:xfrm>
            <a:off x="6576927" y="344146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89" name="Rectangle 88">
            <a:extLst>
              <a:ext uri="{FF2B5EF4-FFF2-40B4-BE49-F238E27FC236}">
                <a16:creationId xmlns:a16="http://schemas.microsoft.com/office/drawing/2014/main" id="{17BC71CE-7BFE-426D-BC8A-7957902560CD}"/>
              </a:ext>
            </a:extLst>
          </p:cNvPr>
          <p:cNvSpPr/>
          <p:nvPr/>
        </p:nvSpPr>
        <p:spPr>
          <a:xfrm>
            <a:off x="6576927" y="367422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0" name="Rectangle 89">
            <a:extLst>
              <a:ext uri="{FF2B5EF4-FFF2-40B4-BE49-F238E27FC236}">
                <a16:creationId xmlns:a16="http://schemas.microsoft.com/office/drawing/2014/main" id="{E9D4E388-0DA1-42F9-B24B-C470B30469A5}"/>
              </a:ext>
            </a:extLst>
          </p:cNvPr>
          <p:cNvSpPr/>
          <p:nvPr/>
        </p:nvSpPr>
        <p:spPr>
          <a:xfrm>
            <a:off x="6576927" y="390697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1" name="Rectangle 90">
            <a:extLst>
              <a:ext uri="{FF2B5EF4-FFF2-40B4-BE49-F238E27FC236}">
                <a16:creationId xmlns:a16="http://schemas.microsoft.com/office/drawing/2014/main" id="{64DB264A-157C-47C8-943E-79BA05A5626A}"/>
              </a:ext>
            </a:extLst>
          </p:cNvPr>
          <p:cNvSpPr/>
          <p:nvPr/>
        </p:nvSpPr>
        <p:spPr>
          <a:xfrm>
            <a:off x="6576927" y="413973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2" name="Rectangle 91">
            <a:extLst>
              <a:ext uri="{FF2B5EF4-FFF2-40B4-BE49-F238E27FC236}">
                <a16:creationId xmlns:a16="http://schemas.microsoft.com/office/drawing/2014/main" id="{EFDFD450-365C-45E1-A50A-7C42887CF255}"/>
              </a:ext>
            </a:extLst>
          </p:cNvPr>
          <p:cNvSpPr/>
          <p:nvPr/>
        </p:nvSpPr>
        <p:spPr>
          <a:xfrm>
            <a:off x="6576927" y="437249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3" name="Rectangle 92">
            <a:extLst>
              <a:ext uri="{FF2B5EF4-FFF2-40B4-BE49-F238E27FC236}">
                <a16:creationId xmlns:a16="http://schemas.microsoft.com/office/drawing/2014/main" id="{10DA1ADF-FF3D-42A9-AC79-008AB30DCC4B}"/>
              </a:ext>
            </a:extLst>
          </p:cNvPr>
          <p:cNvSpPr/>
          <p:nvPr/>
        </p:nvSpPr>
        <p:spPr>
          <a:xfrm>
            <a:off x="6576927" y="4605247"/>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4" name="Rectangle 93">
            <a:extLst>
              <a:ext uri="{FF2B5EF4-FFF2-40B4-BE49-F238E27FC236}">
                <a16:creationId xmlns:a16="http://schemas.microsoft.com/office/drawing/2014/main" id="{C4767816-7D7D-4971-BA7B-A27000A8B5E9}"/>
              </a:ext>
            </a:extLst>
          </p:cNvPr>
          <p:cNvSpPr/>
          <p:nvPr/>
        </p:nvSpPr>
        <p:spPr>
          <a:xfrm>
            <a:off x="6576927" y="483800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5" name="Rectangle 94">
            <a:extLst>
              <a:ext uri="{FF2B5EF4-FFF2-40B4-BE49-F238E27FC236}">
                <a16:creationId xmlns:a16="http://schemas.microsoft.com/office/drawing/2014/main" id="{FCE0CA23-EA4B-428E-9127-707C23E7E61F}"/>
              </a:ext>
            </a:extLst>
          </p:cNvPr>
          <p:cNvSpPr/>
          <p:nvPr/>
        </p:nvSpPr>
        <p:spPr>
          <a:xfrm>
            <a:off x="6576927" y="5070759"/>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On</a:t>
            </a:r>
          </a:p>
        </p:txBody>
      </p:sp>
      <p:sp>
        <p:nvSpPr>
          <p:cNvPr id="96" name="Rectangle 95">
            <a:extLst>
              <a:ext uri="{FF2B5EF4-FFF2-40B4-BE49-F238E27FC236}">
                <a16:creationId xmlns:a16="http://schemas.microsoft.com/office/drawing/2014/main" id="{1B648FC7-F0CA-499E-8DAB-93AA5B296373}"/>
              </a:ext>
            </a:extLst>
          </p:cNvPr>
          <p:cNvSpPr/>
          <p:nvPr/>
        </p:nvSpPr>
        <p:spPr>
          <a:xfrm>
            <a:off x="7256147" y="2510443"/>
            <a:ext cx="681644" cy="2327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97" name="TextBox 96">
            <a:extLst>
              <a:ext uri="{FF2B5EF4-FFF2-40B4-BE49-F238E27FC236}">
                <a16:creationId xmlns:a16="http://schemas.microsoft.com/office/drawing/2014/main" id="{0540D498-9EDE-4B28-A967-F627E82E5E6A}"/>
              </a:ext>
            </a:extLst>
          </p:cNvPr>
          <p:cNvSpPr txBox="1"/>
          <p:nvPr/>
        </p:nvSpPr>
        <p:spPr>
          <a:xfrm>
            <a:off x="7362770" y="2246514"/>
            <a:ext cx="481222" cy="261610"/>
          </a:xfrm>
          <a:prstGeom prst="rect">
            <a:avLst/>
          </a:prstGeom>
          <a:noFill/>
        </p:spPr>
        <p:txBody>
          <a:bodyPr wrap="none" rtlCol="0">
            <a:spAutoFit/>
          </a:bodyPr>
          <a:lstStyle/>
          <a:p>
            <a:r>
              <a:rPr lang="en-US" sz="1100"/>
              <a:t>Level</a:t>
            </a:r>
          </a:p>
        </p:txBody>
      </p:sp>
      <p:sp>
        <p:nvSpPr>
          <p:cNvPr id="98" name="Rectangle 97">
            <a:extLst>
              <a:ext uri="{FF2B5EF4-FFF2-40B4-BE49-F238E27FC236}">
                <a16:creationId xmlns:a16="http://schemas.microsoft.com/office/drawing/2014/main" id="{D0F1D881-DE8F-40EF-8DBC-F7410EE01865}"/>
              </a:ext>
            </a:extLst>
          </p:cNvPr>
          <p:cNvSpPr/>
          <p:nvPr/>
        </p:nvSpPr>
        <p:spPr>
          <a:xfrm>
            <a:off x="7256147" y="274319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empty</a:t>
            </a:r>
          </a:p>
        </p:txBody>
      </p:sp>
      <p:sp>
        <p:nvSpPr>
          <p:cNvPr id="99" name="Rectangle 98">
            <a:extLst>
              <a:ext uri="{FF2B5EF4-FFF2-40B4-BE49-F238E27FC236}">
                <a16:creationId xmlns:a16="http://schemas.microsoft.com/office/drawing/2014/main" id="{6FB9D635-4411-46BC-B3CA-57EEEB2E3F4F}"/>
              </a:ext>
            </a:extLst>
          </p:cNvPr>
          <p:cNvSpPr/>
          <p:nvPr/>
        </p:nvSpPr>
        <p:spPr>
          <a:xfrm>
            <a:off x="7256147" y="297595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LL</a:t>
            </a:r>
          </a:p>
        </p:txBody>
      </p:sp>
      <p:sp>
        <p:nvSpPr>
          <p:cNvPr id="100" name="Rectangle 99">
            <a:extLst>
              <a:ext uri="{FF2B5EF4-FFF2-40B4-BE49-F238E27FC236}">
                <a16:creationId xmlns:a16="http://schemas.microsoft.com/office/drawing/2014/main" id="{883E4D2C-EDEC-4838-9E7B-FED905CC519B}"/>
              </a:ext>
            </a:extLst>
          </p:cNvPr>
          <p:cNvSpPr/>
          <p:nvPr/>
        </p:nvSpPr>
        <p:spPr>
          <a:xfrm>
            <a:off x="7256147" y="320871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L</a:t>
            </a:r>
          </a:p>
        </p:txBody>
      </p:sp>
      <p:sp>
        <p:nvSpPr>
          <p:cNvPr id="101" name="Rectangle 100">
            <a:extLst>
              <a:ext uri="{FF2B5EF4-FFF2-40B4-BE49-F238E27FC236}">
                <a16:creationId xmlns:a16="http://schemas.microsoft.com/office/drawing/2014/main" id="{50FCE90F-47D5-4B4A-AD3A-9A80D5C005E1}"/>
              </a:ext>
            </a:extLst>
          </p:cNvPr>
          <p:cNvSpPr/>
          <p:nvPr/>
        </p:nvSpPr>
        <p:spPr>
          <a:xfrm>
            <a:off x="7256147" y="344146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2" name="Rectangle 101">
            <a:extLst>
              <a:ext uri="{FF2B5EF4-FFF2-40B4-BE49-F238E27FC236}">
                <a16:creationId xmlns:a16="http://schemas.microsoft.com/office/drawing/2014/main" id="{A77F889A-C165-47B0-BA6E-73466332B0A8}"/>
              </a:ext>
            </a:extLst>
          </p:cNvPr>
          <p:cNvSpPr/>
          <p:nvPr/>
        </p:nvSpPr>
        <p:spPr>
          <a:xfrm>
            <a:off x="7256147" y="367422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3" name="Rectangle 102">
            <a:extLst>
              <a:ext uri="{FF2B5EF4-FFF2-40B4-BE49-F238E27FC236}">
                <a16:creationId xmlns:a16="http://schemas.microsoft.com/office/drawing/2014/main" id="{B2D925DB-3C55-4633-BEA3-711DC6E9395C}"/>
              </a:ext>
            </a:extLst>
          </p:cNvPr>
          <p:cNvSpPr/>
          <p:nvPr/>
        </p:nvSpPr>
        <p:spPr>
          <a:xfrm>
            <a:off x="7256147" y="390697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4" name="Rectangle 103">
            <a:extLst>
              <a:ext uri="{FF2B5EF4-FFF2-40B4-BE49-F238E27FC236}">
                <a16:creationId xmlns:a16="http://schemas.microsoft.com/office/drawing/2014/main" id="{B86BC7B0-1674-4837-9661-89C042DB2AE6}"/>
              </a:ext>
            </a:extLst>
          </p:cNvPr>
          <p:cNvSpPr/>
          <p:nvPr/>
        </p:nvSpPr>
        <p:spPr>
          <a:xfrm>
            <a:off x="7256147" y="413973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5" name="Rectangle 104">
            <a:extLst>
              <a:ext uri="{FF2B5EF4-FFF2-40B4-BE49-F238E27FC236}">
                <a16:creationId xmlns:a16="http://schemas.microsoft.com/office/drawing/2014/main" id="{FF42A029-4026-4F7C-AC61-5847AD98CE40}"/>
              </a:ext>
            </a:extLst>
          </p:cNvPr>
          <p:cNvSpPr/>
          <p:nvPr/>
        </p:nvSpPr>
        <p:spPr>
          <a:xfrm>
            <a:off x="7256147" y="437249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6" name="Rectangle 105">
            <a:extLst>
              <a:ext uri="{FF2B5EF4-FFF2-40B4-BE49-F238E27FC236}">
                <a16:creationId xmlns:a16="http://schemas.microsoft.com/office/drawing/2014/main" id="{1AB82ED5-5DC8-4469-86CC-C419B41858B8}"/>
              </a:ext>
            </a:extLst>
          </p:cNvPr>
          <p:cNvSpPr/>
          <p:nvPr/>
        </p:nvSpPr>
        <p:spPr>
          <a:xfrm>
            <a:off x="7256147" y="460524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7" name="Rectangle 106">
            <a:extLst>
              <a:ext uri="{FF2B5EF4-FFF2-40B4-BE49-F238E27FC236}">
                <a16:creationId xmlns:a16="http://schemas.microsoft.com/office/drawing/2014/main" id="{30A89AA4-D9CF-4751-923A-D29354E3CF2C}"/>
              </a:ext>
            </a:extLst>
          </p:cNvPr>
          <p:cNvSpPr/>
          <p:nvPr/>
        </p:nvSpPr>
        <p:spPr>
          <a:xfrm>
            <a:off x="7256147" y="483800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08" name="Rectangle 107">
            <a:extLst>
              <a:ext uri="{FF2B5EF4-FFF2-40B4-BE49-F238E27FC236}">
                <a16:creationId xmlns:a16="http://schemas.microsoft.com/office/drawing/2014/main" id="{FDEC6A0D-74C9-4387-997C-514AA1DC79A3}"/>
              </a:ext>
            </a:extLst>
          </p:cNvPr>
          <p:cNvSpPr/>
          <p:nvPr/>
        </p:nvSpPr>
        <p:spPr>
          <a:xfrm>
            <a:off x="7256147" y="507075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M1</a:t>
            </a:r>
          </a:p>
        </p:txBody>
      </p:sp>
      <p:sp>
        <p:nvSpPr>
          <p:cNvPr id="122" name="Rectangle 121">
            <a:extLst>
              <a:ext uri="{FF2B5EF4-FFF2-40B4-BE49-F238E27FC236}">
                <a16:creationId xmlns:a16="http://schemas.microsoft.com/office/drawing/2014/main" id="{D8DE2643-2B34-4F3E-A73F-D90B59E58C94}"/>
              </a:ext>
            </a:extLst>
          </p:cNvPr>
          <p:cNvSpPr/>
          <p:nvPr/>
        </p:nvSpPr>
        <p:spPr>
          <a:xfrm>
            <a:off x="7935519" y="251044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Open</a:t>
            </a:r>
          </a:p>
        </p:txBody>
      </p:sp>
      <p:sp>
        <p:nvSpPr>
          <p:cNvPr id="123" name="TextBox 122">
            <a:extLst>
              <a:ext uri="{FF2B5EF4-FFF2-40B4-BE49-F238E27FC236}">
                <a16:creationId xmlns:a16="http://schemas.microsoft.com/office/drawing/2014/main" id="{C6B8677D-EFFF-49E2-AE37-C3F98A1F4518}"/>
              </a:ext>
            </a:extLst>
          </p:cNvPr>
          <p:cNvSpPr txBox="1"/>
          <p:nvPr/>
        </p:nvSpPr>
        <p:spPr>
          <a:xfrm>
            <a:off x="8042142" y="2246514"/>
            <a:ext cx="494046" cy="261610"/>
          </a:xfrm>
          <a:prstGeom prst="rect">
            <a:avLst/>
          </a:prstGeom>
          <a:noFill/>
        </p:spPr>
        <p:txBody>
          <a:bodyPr wrap="none" rtlCol="0">
            <a:spAutoFit/>
          </a:bodyPr>
          <a:lstStyle/>
          <a:p>
            <a:r>
              <a:rPr lang="en-US" sz="1100"/>
              <a:t>Drain</a:t>
            </a:r>
          </a:p>
        </p:txBody>
      </p:sp>
      <p:sp>
        <p:nvSpPr>
          <p:cNvPr id="124" name="Rectangle 123">
            <a:extLst>
              <a:ext uri="{FF2B5EF4-FFF2-40B4-BE49-F238E27FC236}">
                <a16:creationId xmlns:a16="http://schemas.microsoft.com/office/drawing/2014/main" id="{F92F2825-B385-47C4-8221-3636BD29D4B9}"/>
              </a:ext>
            </a:extLst>
          </p:cNvPr>
          <p:cNvSpPr/>
          <p:nvPr/>
        </p:nvSpPr>
        <p:spPr>
          <a:xfrm>
            <a:off x="7935519" y="274319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5" name="Rectangle 124">
            <a:extLst>
              <a:ext uri="{FF2B5EF4-FFF2-40B4-BE49-F238E27FC236}">
                <a16:creationId xmlns:a16="http://schemas.microsoft.com/office/drawing/2014/main" id="{AE75A2F3-B045-449C-A6E6-1438453CC1D1}"/>
              </a:ext>
            </a:extLst>
          </p:cNvPr>
          <p:cNvSpPr/>
          <p:nvPr/>
        </p:nvSpPr>
        <p:spPr>
          <a:xfrm>
            <a:off x="7935519" y="297595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6" name="Rectangle 125">
            <a:extLst>
              <a:ext uri="{FF2B5EF4-FFF2-40B4-BE49-F238E27FC236}">
                <a16:creationId xmlns:a16="http://schemas.microsoft.com/office/drawing/2014/main" id="{A06E91D5-FEB4-4842-9010-416E49B08BFA}"/>
              </a:ext>
            </a:extLst>
          </p:cNvPr>
          <p:cNvSpPr/>
          <p:nvPr/>
        </p:nvSpPr>
        <p:spPr>
          <a:xfrm>
            <a:off x="7935519" y="320871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7" name="Rectangle 126">
            <a:extLst>
              <a:ext uri="{FF2B5EF4-FFF2-40B4-BE49-F238E27FC236}">
                <a16:creationId xmlns:a16="http://schemas.microsoft.com/office/drawing/2014/main" id="{5AB19D4D-4A15-449D-B0F1-95F758ABEDDA}"/>
              </a:ext>
            </a:extLst>
          </p:cNvPr>
          <p:cNvSpPr/>
          <p:nvPr/>
        </p:nvSpPr>
        <p:spPr>
          <a:xfrm>
            <a:off x="7935519" y="344146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8" name="Rectangle 127">
            <a:extLst>
              <a:ext uri="{FF2B5EF4-FFF2-40B4-BE49-F238E27FC236}">
                <a16:creationId xmlns:a16="http://schemas.microsoft.com/office/drawing/2014/main" id="{84E152AF-3BD5-48A0-92B2-5D66F6B1ED58}"/>
              </a:ext>
            </a:extLst>
          </p:cNvPr>
          <p:cNvSpPr/>
          <p:nvPr/>
        </p:nvSpPr>
        <p:spPr>
          <a:xfrm>
            <a:off x="7935519" y="367422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29" name="Rectangle 128">
            <a:extLst>
              <a:ext uri="{FF2B5EF4-FFF2-40B4-BE49-F238E27FC236}">
                <a16:creationId xmlns:a16="http://schemas.microsoft.com/office/drawing/2014/main" id="{E415E011-0D9C-44C7-BD42-8BE672491C57}"/>
              </a:ext>
            </a:extLst>
          </p:cNvPr>
          <p:cNvSpPr/>
          <p:nvPr/>
        </p:nvSpPr>
        <p:spPr>
          <a:xfrm>
            <a:off x="7935519" y="390697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0" name="Rectangle 129">
            <a:extLst>
              <a:ext uri="{FF2B5EF4-FFF2-40B4-BE49-F238E27FC236}">
                <a16:creationId xmlns:a16="http://schemas.microsoft.com/office/drawing/2014/main" id="{E125D6D8-10B2-4913-8593-E2058B51FDA3}"/>
              </a:ext>
            </a:extLst>
          </p:cNvPr>
          <p:cNvSpPr/>
          <p:nvPr/>
        </p:nvSpPr>
        <p:spPr>
          <a:xfrm>
            <a:off x="7935519" y="4139735"/>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1" name="Rectangle 130">
            <a:extLst>
              <a:ext uri="{FF2B5EF4-FFF2-40B4-BE49-F238E27FC236}">
                <a16:creationId xmlns:a16="http://schemas.microsoft.com/office/drawing/2014/main" id="{6BEFD93D-7D1E-414F-808A-1E7C867B3580}"/>
              </a:ext>
            </a:extLst>
          </p:cNvPr>
          <p:cNvSpPr/>
          <p:nvPr/>
        </p:nvSpPr>
        <p:spPr>
          <a:xfrm>
            <a:off x="7935519" y="4372491"/>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Closes</a:t>
            </a:r>
          </a:p>
        </p:txBody>
      </p:sp>
      <p:sp>
        <p:nvSpPr>
          <p:cNvPr id="132" name="Rectangle 131">
            <a:extLst>
              <a:ext uri="{FF2B5EF4-FFF2-40B4-BE49-F238E27FC236}">
                <a16:creationId xmlns:a16="http://schemas.microsoft.com/office/drawing/2014/main" id="{E7B9789B-A4AE-4505-86F5-97ABED1D8E68}"/>
              </a:ext>
            </a:extLst>
          </p:cNvPr>
          <p:cNvSpPr/>
          <p:nvPr/>
        </p:nvSpPr>
        <p:spPr>
          <a:xfrm>
            <a:off x="7935519" y="4605247"/>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3" name="Rectangle 132">
            <a:extLst>
              <a:ext uri="{FF2B5EF4-FFF2-40B4-BE49-F238E27FC236}">
                <a16:creationId xmlns:a16="http://schemas.microsoft.com/office/drawing/2014/main" id="{E51C8957-6879-4766-89FD-61CCE01D8D57}"/>
              </a:ext>
            </a:extLst>
          </p:cNvPr>
          <p:cNvSpPr/>
          <p:nvPr/>
        </p:nvSpPr>
        <p:spPr>
          <a:xfrm>
            <a:off x="7935519" y="4838003"/>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4" name="Rectangle 133">
            <a:extLst>
              <a:ext uri="{FF2B5EF4-FFF2-40B4-BE49-F238E27FC236}">
                <a16:creationId xmlns:a16="http://schemas.microsoft.com/office/drawing/2014/main" id="{C5D576AA-FA76-4634-83B9-B2D6FAD3B3AD}"/>
              </a:ext>
            </a:extLst>
          </p:cNvPr>
          <p:cNvSpPr/>
          <p:nvPr/>
        </p:nvSpPr>
        <p:spPr>
          <a:xfrm>
            <a:off x="7935519" y="5070759"/>
            <a:ext cx="681644" cy="232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Closed</a:t>
            </a:r>
          </a:p>
        </p:txBody>
      </p:sp>
      <p:sp>
        <p:nvSpPr>
          <p:cNvPr id="135" name="TextBox 134">
            <a:extLst>
              <a:ext uri="{FF2B5EF4-FFF2-40B4-BE49-F238E27FC236}">
                <a16:creationId xmlns:a16="http://schemas.microsoft.com/office/drawing/2014/main" id="{CA5A4A6A-2DBA-4746-9736-EFD908C9BD12}"/>
              </a:ext>
            </a:extLst>
          </p:cNvPr>
          <p:cNvSpPr txBox="1"/>
          <p:nvPr/>
        </p:nvSpPr>
        <p:spPr>
          <a:xfrm>
            <a:off x="2489127" y="1717414"/>
            <a:ext cx="1183978" cy="461665"/>
          </a:xfrm>
          <a:prstGeom prst="rect">
            <a:avLst/>
          </a:prstGeom>
          <a:noFill/>
        </p:spPr>
        <p:txBody>
          <a:bodyPr wrap="none" rtlCol="0">
            <a:spAutoFit/>
          </a:bodyPr>
          <a:lstStyle/>
          <a:p>
            <a:r>
              <a:rPr lang="en-US" sz="2400"/>
              <a:t>Bathtub</a:t>
            </a:r>
          </a:p>
        </p:txBody>
      </p:sp>
      <p:sp>
        <p:nvSpPr>
          <p:cNvPr id="136" name="TextBox 135">
            <a:extLst>
              <a:ext uri="{FF2B5EF4-FFF2-40B4-BE49-F238E27FC236}">
                <a16:creationId xmlns:a16="http://schemas.microsoft.com/office/drawing/2014/main" id="{EF8CCE0E-305F-414F-A20C-0FD2E0518E11}"/>
              </a:ext>
            </a:extLst>
          </p:cNvPr>
          <p:cNvSpPr txBox="1"/>
          <p:nvPr/>
        </p:nvSpPr>
        <p:spPr>
          <a:xfrm>
            <a:off x="6846565" y="1690415"/>
            <a:ext cx="686406" cy="461665"/>
          </a:xfrm>
          <a:prstGeom prst="rect">
            <a:avLst/>
          </a:prstGeom>
          <a:noFill/>
        </p:spPr>
        <p:txBody>
          <a:bodyPr wrap="none" rtlCol="0">
            <a:spAutoFit/>
          </a:bodyPr>
          <a:lstStyle/>
          <a:p>
            <a:r>
              <a:rPr lang="en-US" sz="2400"/>
              <a:t>App</a:t>
            </a:r>
          </a:p>
        </p:txBody>
      </p:sp>
      <p:sp>
        <p:nvSpPr>
          <p:cNvPr id="137" name="TextBox 136">
            <a:extLst>
              <a:ext uri="{FF2B5EF4-FFF2-40B4-BE49-F238E27FC236}">
                <a16:creationId xmlns:a16="http://schemas.microsoft.com/office/drawing/2014/main" id="{E63DAB81-B9E6-4788-8BE8-6192C4A05C4B}"/>
              </a:ext>
            </a:extLst>
          </p:cNvPr>
          <p:cNvSpPr txBox="1"/>
          <p:nvPr/>
        </p:nvSpPr>
        <p:spPr>
          <a:xfrm>
            <a:off x="4020261" y="6123543"/>
            <a:ext cx="3317062" cy="369332"/>
          </a:xfrm>
          <a:prstGeom prst="rect">
            <a:avLst/>
          </a:prstGeom>
          <a:noFill/>
        </p:spPr>
        <p:txBody>
          <a:bodyPr wrap="none" rtlCol="0">
            <a:spAutoFit/>
          </a:bodyPr>
          <a:lstStyle/>
          <a:p>
            <a:r>
              <a:rPr lang="en-US"/>
              <a:t>Compromised: water level sensor</a:t>
            </a:r>
          </a:p>
        </p:txBody>
      </p:sp>
    </p:spTree>
    <p:extLst>
      <p:ext uri="{BB962C8B-B14F-4D97-AF65-F5344CB8AC3E}">
        <p14:creationId xmlns:p14="http://schemas.microsoft.com/office/powerpoint/2010/main" val="42933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E1A98B-8165-4AA6-A727-44C6F6CAFF8C}"/>
              </a:ext>
            </a:extLst>
          </p:cNvPr>
          <p:cNvSpPr>
            <a:spLocks noGrp="1"/>
          </p:cNvSpPr>
          <p:nvPr>
            <p:ph type="title"/>
          </p:nvPr>
        </p:nvSpPr>
        <p:spPr/>
        <p:txBody>
          <a:bodyPr>
            <a:normAutofit fontScale="90000"/>
          </a:bodyPr>
          <a:lstStyle/>
          <a:p>
            <a:r>
              <a:rPr lang="en-US"/>
              <a:t>Filling up and draining a bathtub is analogous to filling up and draining a water tank at a water treatment plant</a:t>
            </a:r>
          </a:p>
        </p:txBody>
      </p:sp>
      <p:cxnSp>
        <p:nvCxnSpPr>
          <p:cNvPr id="9" name="Straight Arrow Connector 8">
            <a:extLst>
              <a:ext uri="{FF2B5EF4-FFF2-40B4-BE49-F238E27FC236}">
                <a16:creationId xmlns:a16="http://schemas.microsoft.com/office/drawing/2014/main" id="{F5D00F48-A725-4D25-9137-9CE191C17204}"/>
              </a:ext>
            </a:extLst>
          </p:cNvPr>
          <p:cNvCxnSpPr>
            <a:cxnSpLocks/>
          </p:cNvCxnSpPr>
          <p:nvPr/>
        </p:nvCxnSpPr>
        <p:spPr>
          <a:xfrm>
            <a:off x="-3512621" y="1630148"/>
            <a:ext cx="3039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45EA37D-9962-4E18-9067-8656A5AE22AF}"/>
              </a:ext>
            </a:extLst>
          </p:cNvPr>
          <p:cNvCxnSpPr>
            <a:cxnSpLocks/>
          </p:cNvCxnSpPr>
          <p:nvPr/>
        </p:nvCxnSpPr>
        <p:spPr>
          <a:xfrm>
            <a:off x="881149" y="3491341"/>
            <a:ext cx="10307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128913C-F4C0-4EE5-AD23-1FE1A050885C}"/>
              </a:ext>
            </a:extLst>
          </p:cNvPr>
          <p:cNvSpPr/>
          <p:nvPr/>
        </p:nvSpPr>
        <p:spPr>
          <a:xfrm>
            <a:off x="1911927" y="3142208"/>
            <a:ext cx="1392180" cy="681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Motorized</a:t>
            </a:r>
          </a:p>
          <a:p>
            <a:pPr algn="ctr"/>
            <a:r>
              <a:rPr lang="en-US">
                <a:solidFill>
                  <a:schemeClr val="tx1"/>
                </a:solidFill>
              </a:rPr>
              <a:t>Valve</a:t>
            </a:r>
          </a:p>
        </p:txBody>
      </p:sp>
      <p:sp>
        <p:nvSpPr>
          <p:cNvPr id="15" name="Oval 14">
            <a:extLst>
              <a:ext uri="{FF2B5EF4-FFF2-40B4-BE49-F238E27FC236}">
                <a16:creationId xmlns:a16="http://schemas.microsoft.com/office/drawing/2014/main" id="{B462025C-D39F-48E3-9E0B-D0BF54040107}"/>
              </a:ext>
            </a:extLst>
          </p:cNvPr>
          <p:cNvSpPr/>
          <p:nvPr/>
        </p:nvSpPr>
        <p:spPr>
          <a:xfrm>
            <a:off x="4023360" y="3325087"/>
            <a:ext cx="311524" cy="2867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80D6A5F-1140-47C7-AF38-2FD378D2A037}"/>
              </a:ext>
            </a:extLst>
          </p:cNvPr>
          <p:cNvCxnSpPr>
            <a:stCxn id="14" idx="3"/>
            <a:endCxn id="15" idx="2"/>
          </p:cNvCxnSpPr>
          <p:nvPr/>
        </p:nvCxnSpPr>
        <p:spPr>
          <a:xfrm flipV="1">
            <a:off x="3304107" y="3468482"/>
            <a:ext cx="7192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0F8983-3793-4DB8-ADA7-2D89F0BABB56}"/>
              </a:ext>
            </a:extLst>
          </p:cNvPr>
          <p:cNvCxnSpPr/>
          <p:nvPr/>
        </p:nvCxnSpPr>
        <p:spPr>
          <a:xfrm flipV="1">
            <a:off x="4334884" y="3468482"/>
            <a:ext cx="7192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3CD6B2F-0263-4698-BAEB-8555F327ACFB}"/>
              </a:ext>
            </a:extLst>
          </p:cNvPr>
          <p:cNvSpPr/>
          <p:nvPr/>
        </p:nvSpPr>
        <p:spPr>
          <a:xfrm>
            <a:off x="5056909" y="3150522"/>
            <a:ext cx="1392180" cy="681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Raw Water</a:t>
            </a:r>
          </a:p>
          <a:p>
            <a:pPr algn="ctr"/>
            <a:r>
              <a:rPr lang="en-US">
                <a:solidFill>
                  <a:schemeClr val="tx1"/>
                </a:solidFill>
              </a:rPr>
              <a:t>Tank</a:t>
            </a:r>
          </a:p>
        </p:txBody>
      </p:sp>
      <p:sp>
        <p:nvSpPr>
          <p:cNvPr id="28" name="Rectangle 27">
            <a:extLst>
              <a:ext uri="{FF2B5EF4-FFF2-40B4-BE49-F238E27FC236}">
                <a16:creationId xmlns:a16="http://schemas.microsoft.com/office/drawing/2014/main" id="{22B2ADD1-D6AE-4377-8900-07B71C5C09DD}"/>
              </a:ext>
            </a:extLst>
          </p:cNvPr>
          <p:cNvSpPr/>
          <p:nvPr/>
        </p:nvSpPr>
        <p:spPr>
          <a:xfrm>
            <a:off x="7505801" y="3127663"/>
            <a:ext cx="1392180" cy="6816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Pump</a:t>
            </a:r>
          </a:p>
        </p:txBody>
      </p:sp>
      <p:cxnSp>
        <p:nvCxnSpPr>
          <p:cNvPr id="33" name="Straight Arrow Connector 32">
            <a:extLst>
              <a:ext uri="{FF2B5EF4-FFF2-40B4-BE49-F238E27FC236}">
                <a16:creationId xmlns:a16="http://schemas.microsoft.com/office/drawing/2014/main" id="{C90D2338-217F-445C-B617-166E4A84F928}"/>
              </a:ext>
            </a:extLst>
          </p:cNvPr>
          <p:cNvCxnSpPr>
            <a:cxnSpLocks/>
            <a:endCxn id="28" idx="1"/>
          </p:cNvCxnSpPr>
          <p:nvPr/>
        </p:nvCxnSpPr>
        <p:spPr>
          <a:xfrm flipV="1">
            <a:off x="6463936" y="3468482"/>
            <a:ext cx="10418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53B5DC47-D9B9-4025-8D2C-DBA97969BCED}"/>
              </a:ext>
            </a:extLst>
          </p:cNvPr>
          <p:cNvSpPr txBox="1"/>
          <p:nvPr/>
        </p:nvSpPr>
        <p:spPr>
          <a:xfrm>
            <a:off x="9607702" y="3283815"/>
            <a:ext cx="1208985" cy="369332"/>
          </a:xfrm>
          <a:prstGeom prst="rect">
            <a:avLst/>
          </a:prstGeom>
          <a:noFill/>
        </p:spPr>
        <p:txBody>
          <a:bodyPr wrap="none" rtlCol="0">
            <a:spAutoFit/>
          </a:bodyPr>
          <a:lstStyle/>
          <a:p>
            <a:r>
              <a:rPr lang="en-US"/>
              <a:t>other stuff</a:t>
            </a:r>
          </a:p>
        </p:txBody>
      </p:sp>
      <p:cxnSp>
        <p:nvCxnSpPr>
          <p:cNvPr id="38" name="Straight Arrow Connector 37">
            <a:extLst>
              <a:ext uri="{FF2B5EF4-FFF2-40B4-BE49-F238E27FC236}">
                <a16:creationId xmlns:a16="http://schemas.microsoft.com/office/drawing/2014/main" id="{186E55A4-5BD6-4E2E-B9E7-21712984D263}"/>
              </a:ext>
            </a:extLst>
          </p:cNvPr>
          <p:cNvCxnSpPr>
            <a:cxnSpLocks/>
          </p:cNvCxnSpPr>
          <p:nvPr/>
        </p:nvCxnSpPr>
        <p:spPr>
          <a:xfrm flipV="1">
            <a:off x="8897980" y="3491341"/>
            <a:ext cx="71925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8527EECA-E965-459C-A4FA-9BE2F6DD7BC0}"/>
              </a:ext>
            </a:extLst>
          </p:cNvPr>
          <p:cNvSpPr txBox="1"/>
          <p:nvPr/>
        </p:nvSpPr>
        <p:spPr>
          <a:xfrm>
            <a:off x="299258" y="2044931"/>
            <a:ext cx="1212383" cy="369332"/>
          </a:xfrm>
          <a:prstGeom prst="rect">
            <a:avLst/>
          </a:prstGeom>
          <a:noFill/>
        </p:spPr>
        <p:txBody>
          <a:bodyPr wrap="none" rtlCol="0">
            <a:spAutoFit/>
          </a:bodyPr>
          <a:lstStyle/>
          <a:p>
            <a:r>
              <a:rPr lang="en-US"/>
              <a:t>Raw Water</a:t>
            </a:r>
          </a:p>
        </p:txBody>
      </p:sp>
      <p:cxnSp>
        <p:nvCxnSpPr>
          <p:cNvPr id="43" name="Straight Connector 42">
            <a:extLst>
              <a:ext uri="{FF2B5EF4-FFF2-40B4-BE49-F238E27FC236}">
                <a16:creationId xmlns:a16="http://schemas.microsoft.com/office/drawing/2014/main" id="{7810ACA9-DFC8-421E-91D7-499A9D9B2A40}"/>
              </a:ext>
            </a:extLst>
          </p:cNvPr>
          <p:cNvCxnSpPr>
            <a:cxnSpLocks/>
          </p:cNvCxnSpPr>
          <p:nvPr/>
        </p:nvCxnSpPr>
        <p:spPr>
          <a:xfrm flipH="1">
            <a:off x="881149" y="2430888"/>
            <a:ext cx="0" cy="105421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26" name="Picture 2" descr="AKDY 5.9 ft. Acrylic Reversible Drain Oval Double Ended Flatbottom Freestanding Bathtub in White">
            <a:extLst>
              <a:ext uri="{FF2B5EF4-FFF2-40B4-BE49-F238E27FC236}">
                <a16:creationId xmlns:a16="http://schemas.microsoft.com/office/drawing/2014/main" id="{CC0E1CA2-9932-4308-86B1-405F1EC7ED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4179122" y="5013522"/>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athtub drain">
            <a:extLst>
              <a:ext uri="{FF2B5EF4-FFF2-40B4-BE49-F238E27FC236}">
                <a16:creationId xmlns:a16="http://schemas.microsoft.com/office/drawing/2014/main" id="{127CF931-FCB6-416D-8E70-74E0B34D3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7454940" y="4876136"/>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lta Classic 1-Handle Temperature Control Valve Trim Kit in Chrome (Valve Not Included)">
            <a:extLst>
              <a:ext uri="{FF2B5EF4-FFF2-40B4-BE49-F238E27FC236}">
                <a16:creationId xmlns:a16="http://schemas.microsoft.com/office/drawing/2014/main" id="{32F78BAE-3C71-42DF-AFC7-A98939098E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2271553" y="4886774"/>
            <a:ext cx="1392180" cy="147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574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98F64A-EEFD-43CC-BC0D-FD5AE3E5DC68}"/>
              </a:ext>
            </a:extLst>
          </p:cNvPr>
          <p:cNvPicPr>
            <a:picLocks noChangeAspect="1"/>
          </p:cNvPicPr>
          <p:nvPr/>
        </p:nvPicPr>
        <p:blipFill rotWithShape="1">
          <a:blip r:embed="rId2"/>
          <a:srcRect l="31636" t="28888" r="33455" b="39540"/>
          <a:stretch/>
        </p:blipFill>
        <p:spPr>
          <a:xfrm>
            <a:off x="915479" y="1562792"/>
            <a:ext cx="10726801" cy="5153891"/>
          </a:xfrm>
          <a:prstGeom prst="rect">
            <a:avLst/>
          </a:prstGeom>
        </p:spPr>
      </p:pic>
      <p:sp>
        <p:nvSpPr>
          <p:cNvPr id="3" name="Title 2">
            <a:extLst>
              <a:ext uri="{FF2B5EF4-FFF2-40B4-BE49-F238E27FC236}">
                <a16:creationId xmlns:a16="http://schemas.microsoft.com/office/drawing/2014/main" id="{0C34B39A-437D-47FE-869E-B3762FB703B1}"/>
              </a:ext>
            </a:extLst>
          </p:cNvPr>
          <p:cNvSpPr>
            <a:spLocks noGrp="1"/>
          </p:cNvSpPr>
          <p:nvPr>
            <p:ph type="title"/>
          </p:nvPr>
        </p:nvSpPr>
        <p:spPr/>
        <p:txBody>
          <a:bodyPr/>
          <a:lstStyle/>
          <a:p>
            <a:r>
              <a:rPr lang="en-US"/>
              <a:t>Water treatment plant</a:t>
            </a:r>
          </a:p>
        </p:txBody>
      </p:sp>
    </p:spTree>
    <p:extLst>
      <p:ext uri="{BB962C8B-B14F-4D97-AF65-F5344CB8AC3E}">
        <p14:creationId xmlns:p14="http://schemas.microsoft.com/office/powerpoint/2010/main" val="1217409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232A-2BF0-4AD6-917C-040115BFF879}"/>
              </a:ext>
            </a:extLst>
          </p:cNvPr>
          <p:cNvSpPr>
            <a:spLocks noGrp="1"/>
          </p:cNvSpPr>
          <p:nvPr>
            <p:ph type="title"/>
          </p:nvPr>
        </p:nvSpPr>
        <p:spPr/>
        <p:txBody>
          <a:bodyPr/>
          <a:lstStyle/>
          <a:p>
            <a:r>
              <a:rPr lang="en-US"/>
              <a:t>Check out this paper</a:t>
            </a:r>
          </a:p>
        </p:txBody>
      </p:sp>
      <p:pic>
        <p:nvPicPr>
          <p:cNvPr id="3" name="Picture 2">
            <a:extLst>
              <a:ext uri="{FF2B5EF4-FFF2-40B4-BE49-F238E27FC236}">
                <a16:creationId xmlns:a16="http://schemas.microsoft.com/office/drawing/2014/main" id="{CE3CD412-1E6F-49B6-AE7B-5D4A93DDB4FE}"/>
              </a:ext>
            </a:extLst>
          </p:cNvPr>
          <p:cNvPicPr>
            <a:picLocks noChangeAspect="1"/>
          </p:cNvPicPr>
          <p:nvPr/>
        </p:nvPicPr>
        <p:blipFill rotWithShape="1">
          <a:blip r:embed="rId2"/>
          <a:srcRect l="24272" t="17337" r="24727" b="7711"/>
          <a:stretch/>
        </p:blipFill>
        <p:spPr>
          <a:xfrm>
            <a:off x="2211185" y="1512917"/>
            <a:ext cx="6217921" cy="4854634"/>
          </a:xfrm>
          <a:prstGeom prst="rect">
            <a:avLst/>
          </a:prstGeom>
          <a:ln>
            <a:solidFill>
              <a:schemeClr val="tx1"/>
            </a:solidFill>
          </a:ln>
        </p:spPr>
      </p:pic>
    </p:spTree>
    <p:extLst>
      <p:ext uri="{BB962C8B-B14F-4D97-AF65-F5344CB8AC3E}">
        <p14:creationId xmlns:p14="http://schemas.microsoft.com/office/powerpoint/2010/main" val="126727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A4B3D-D041-4D0B-98E0-3B6FB4501B71}"/>
              </a:ext>
            </a:extLst>
          </p:cNvPr>
          <p:cNvSpPr>
            <a:spLocks noGrp="1"/>
          </p:cNvSpPr>
          <p:nvPr>
            <p:ph type="title"/>
          </p:nvPr>
        </p:nvSpPr>
        <p:spPr>
          <a:xfrm>
            <a:off x="838200" y="365125"/>
            <a:ext cx="10515600" cy="1325563"/>
          </a:xfrm>
        </p:spPr>
        <p:txBody>
          <a:bodyPr/>
          <a:lstStyle/>
          <a:p>
            <a:r>
              <a:rPr lang="en-US"/>
              <a:t>App receives water level sensor data</a:t>
            </a:r>
          </a:p>
        </p:txBody>
      </p:sp>
      <p:pic>
        <p:nvPicPr>
          <p:cNvPr id="5" name="Picture 2" descr="AKDY 5.9 ft. Acrylic Reversible Drain Oval Double Ended Flatbottom Freestanding Bathtub in White">
            <a:extLst>
              <a:ext uri="{FF2B5EF4-FFF2-40B4-BE49-F238E27FC236}">
                <a16:creationId xmlns:a16="http://schemas.microsoft.com/office/drawing/2014/main" id="{23EF3A41-C223-4643-B7C6-942D9E608E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20" b="20243"/>
          <a:stretch/>
        </p:blipFill>
        <p:spPr bwMode="auto">
          <a:xfrm>
            <a:off x="3514104" y="2085118"/>
            <a:ext cx="3017419" cy="1343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htub drain">
            <a:extLst>
              <a:ext uri="{FF2B5EF4-FFF2-40B4-BE49-F238E27FC236}">
                <a16:creationId xmlns:a16="http://schemas.microsoft.com/office/drawing/2014/main" id="{CA6591FE-6957-417D-B00A-5AF60FFF8A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522" t="42545"/>
          <a:stretch/>
        </p:blipFill>
        <p:spPr bwMode="auto">
          <a:xfrm>
            <a:off x="6789922" y="1947732"/>
            <a:ext cx="1842057" cy="1745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Delta Classic 1-Handle Temperature Control Valve Trim Kit in Chrome (Valve Not Included)">
            <a:extLst>
              <a:ext uri="{FF2B5EF4-FFF2-40B4-BE49-F238E27FC236}">
                <a16:creationId xmlns:a16="http://schemas.microsoft.com/office/drawing/2014/main" id="{CEACC6B1-DF3B-4442-B7A2-6E90832B6F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863" t="26425" r="27139" b="27098"/>
          <a:stretch/>
        </p:blipFill>
        <p:spPr bwMode="auto">
          <a:xfrm>
            <a:off x="1606535" y="1958370"/>
            <a:ext cx="1392180" cy="14706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martphone">
            <a:extLst>
              <a:ext uri="{FF2B5EF4-FFF2-40B4-BE49-F238E27FC236}">
                <a16:creationId xmlns:a16="http://schemas.microsoft.com/office/drawing/2014/main" id="{363A02A8-7B3C-48C2-8B0E-5DB113EDE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007" y="4236426"/>
            <a:ext cx="4196351" cy="236044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A66E8EFD-CB50-49AB-9F43-A7AE47D62854}"/>
              </a:ext>
            </a:extLst>
          </p:cNvPr>
          <p:cNvCxnSpPr>
            <a:cxnSpLocks/>
          </p:cNvCxnSpPr>
          <p:nvPr/>
        </p:nvCxnSpPr>
        <p:spPr>
          <a:xfrm flipH="1">
            <a:off x="2998715" y="3248009"/>
            <a:ext cx="2309313" cy="98841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CAD73CA-2186-42CE-910E-D9255809A2AB}"/>
              </a:ext>
            </a:extLst>
          </p:cNvPr>
          <p:cNvSpPr txBox="1"/>
          <p:nvPr/>
        </p:nvSpPr>
        <p:spPr>
          <a:xfrm flipH="1">
            <a:off x="4577052" y="4553883"/>
            <a:ext cx="4425739" cy="1569660"/>
          </a:xfrm>
          <a:prstGeom prst="rect">
            <a:avLst/>
          </a:prstGeom>
          <a:noFill/>
        </p:spPr>
        <p:txBody>
          <a:bodyPr wrap="square" rtlCol="0">
            <a:spAutoFit/>
          </a:bodyPr>
          <a:lstStyle/>
          <a:p>
            <a:r>
              <a:rPr lang="en-US" sz="2400"/>
              <a:t>A water level sensor on the bathtub transmits these water level values: </a:t>
            </a:r>
          </a:p>
          <a:p>
            <a:r>
              <a:rPr lang="en-US" sz="2400"/>
              <a:t>{empty, LL, L, M1, M2, H, HH, OF}</a:t>
            </a:r>
          </a:p>
        </p:txBody>
      </p:sp>
      <p:sp>
        <p:nvSpPr>
          <p:cNvPr id="2" name="Oval 1">
            <a:extLst>
              <a:ext uri="{FF2B5EF4-FFF2-40B4-BE49-F238E27FC236}">
                <a16:creationId xmlns:a16="http://schemas.microsoft.com/office/drawing/2014/main" id="{5F81C20B-1BE6-477C-A774-C30F6FDFD085}"/>
              </a:ext>
            </a:extLst>
          </p:cNvPr>
          <p:cNvSpPr/>
          <p:nvPr/>
        </p:nvSpPr>
        <p:spPr>
          <a:xfrm>
            <a:off x="4804755" y="2749245"/>
            <a:ext cx="1006545" cy="498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Water level sensor</a:t>
            </a:r>
          </a:p>
        </p:txBody>
      </p:sp>
      <p:sp>
        <p:nvSpPr>
          <p:cNvPr id="13" name="TextBox 12">
            <a:extLst>
              <a:ext uri="{FF2B5EF4-FFF2-40B4-BE49-F238E27FC236}">
                <a16:creationId xmlns:a16="http://schemas.microsoft.com/office/drawing/2014/main" id="{C84870B0-520A-4C60-9C7A-9EA543D2DBFE}"/>
              </a:ext>
            </a:extLst>
          </p:cNvPr>
          <p:cNvSpPr txBox="1"/>
          <p:nvPr/>
        </p:nvSpPr>
        <p:spPr>
          <a:xfrm>
            <a:off x="4577052" y="6227541"/>
            <a:ext cx="1558504" cy="369332"/>
          </a:xfrm>
          <a:prstGeom prst="rect">
            <a:avLst/>
          </a:prstGeom>
          <a:noFill/>
        </p:spPr>
        <p:txBody>
          <a:bodyPr wrap="none" rtlCol="0">
            <a:spAutoFit/>
          </a:bodyPr>
          <a:lstStyle/>
          <a:p>
            <a:r>
              <a:rPr lang="en-US"/>
              <a:t>OF = OverFlow</a:t>
            </a:r>
          </a:p>
        </p:txBody>
      </p:sp>
    </p:spTree>
    <p:extLst>
      <p:ext uri="{BB962C8B-B14F-4D97-AF65-F5344CB8AC3E}">
        <p14:creationId xmlns:p14="http://schemas.microsoft.com/office/powerpoint/2010/main" val="31317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CB91F-006B-4CD4-BAA9-803674A4B866}"/>
              </a:ext>
            </a:extLst>
          </p:cNvPr>
          <p:cNvSpPr>
            <a:spLocks noGrp="1"/>
          </p:cNvSpPr>
          <p:nvPr>
            <p:ph type="title"/>
          </p:nvPr>
        </p:nvSpPr>
        <p:spPr/>
        <p:txBody>
          <a:bodyPr/>
          <a:lstStyle/>
          <a:p>
            <a:r>
              <a:rPr lang="en-US"/>
              <a:t>Behavior of the bathtub “system”</a:t>
            </a:r>
          </a:p>
        </p:txBody>
      </p:sp>
      <p:sp>
        <p:nvSpPr>
          <p:cNvPr id="4" name="Content Placeholder 3">
            <a:extLst>
              <a:ext uri="{FF2B5EF4-FFF2-40B4-BE49-F238E27FC236}">
                <a16:creationId xmlns:a16="http://schemas.microsoft.com/office/drawing/2014/main" id="{8DD06D0D-4DDB-4C04-95F5-04EDD41FB9C8}"/>
              </a:ext>
            </a:extLst>
          </p:cNvPr>
          <p:cNvSpPr>
            <a:spLocks noGrp="1"/>
          </p:cNvSpPr>
          <p:nvPr>
            <p:ph idx="1"/>
          </p:nvPr>
        </p:nvSpPr>
        <p:spPr/>
        <p:txBody>
          <a:bodyPr/>
          <a:lstStyle/>
          <a:p>
            <a:r>
              <a:rPr lang="en-US"/>
              <a:t>When the water valve is turned on and the drain is closed, the water level in the tub increases.</a:t>
            </a:r>
          </a:p>
          <a:p>
            <a:r>
              <a:rPr lang="en-US"/>
              <a:t>When the water valve is turned off and the drain is open, the water level in the tub decreases.</a:t>
            </a:r>
          </a:p>
          <a:p>
            <a:r>
              <a:rPr lang="en-US"/>
              <a:t>When the water valve is turned on and the drain is open, the water level in the tub remains the same.</a:t>
            </a:r>
          </a:p>
          <a:p>
            <a:r>
              <a:rPr lang="en-US"/>
              <a:t>When the water valve is turned off and the drain is closed, the water level in the tub remains the same.</a:t>
            </a:r>
          </a:p>
        </p:txBody>
      </p:sp>
    </p:spTree>
    <p:extLst>
      <p:ext uri="{BB962C8B-B14F-4D97-AF65-F5344CB8AC3E}">
        <p14:creationId xmlns:p14="http://schemas.microsoft.com/office/powerpoint/2010/main" val="328218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05E8-9627-4D5C-BD60-6192F0D51692}"/>
              </a:ext>
            </a:extLst>
          </p:cNvPr>
          <p:cNvSpPr>
            <a:spLocks noGrp="1"/>
          </p:cNvSpPr>
          <p:nvPr>
            <p:ph type="title"/>
          </p:nvPr>
        </p:nvSpPr>
        <p:spPr/>
        <p:txBody>
          <a:bodyPr/>
          <a:lstStyle/>
          <a:p>
            <a:r>
              <a:rPr lang="en-US"/>
              <a:t>Alarm goes off if …</a:t>
            </a:r>
          </a:p>
        </p:txBody>
      </p:sp>
      <p:sp>
        <p:nvSpPr>
          <p:cNvPr id="3" name="Content Placeholder 2">
            <a:extLst>
              <a:ext uri="{FF2B5EF4-FFF2-40B4-BE49-F238E27FC236}">
                <a16:creationId xmlns:a16="http://schemas.microsoft.com/office/drawing/2014/main" id="{D5FBEC07-F8B6-4CAF-BCAE-A0D857A585E1}"/>
              </a:ext>
            </a:extLst>
          </p:cNvPr>
          <p:cNvSpPr>
            <a:spLocks noGrp="1"/>
          </p:cNvSpPr>
          <p:nvPr>
            <p:ph idx="1"/>
          </p:nvPr>
        </p:nvSpPr>
        <p:spPr/>
        <p:txBody>
          <a:bodyPr>
            <a:normAutofit/>
          </a:bodyPr>
          <a:lstStyle/>
          <a:p>
            <a:r>
              <a:rPr lang="en-US"/>
              <a:t>An alarm goes off on the app if the water in the tub is about to overflow. </a:t>
            </a:r>
          </a:p>
          <a:p>
            <a:r>
              <a:rPr lang="en-US"/>
              <a:t>The bathtub is overflowing when the water level = OF for 3 consecutive time steps. </a:t>
            </a:r>
          </a:p>
        </p:txBody>
      </p:sp>
    </p:spTree>
    <p:extLst>
      <p:ext uri="{BB962C8B-B14F-4D97-AF65-F5344CB8AC3E}">
        <p14:creationId xmlns:p14="http://schemas.microsoft.com/office/powerpoint/2010/main" val="286756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B735-FBD0-4555-867B-040AB3CE7925}"/>
              </a:ext>
            </a:extLst>
          </p:cNvPr>
          <p:cNvSpPr>
            <a:spLocks noGrp="1"/>
          </p:cNvSpPr>
          <p:nvPr>
            <p:ph type="title"/>
          </p:nvPr>
        </p:nvSpPr>
        <p:spPr/>
        <p:txBody>
          <a:bodyPr/>
          <a:lstStyle/>
          <a:p>
            <a:r>
              <a:rPr lang="en-US"/>
              <a:t>Attacker capabilities</a:t>
            </a:r>
          </a:p>
        </p:txBody>
      </p:sp>
      <p:sp>
        <p:nvSpPr>
          <p:cNvPr id="3" name="Content Placeholder 2">
            <a:extLst>
              <a:ext uri="{FF2B5EF4-FFF2-40B4-BE49-F238E27FC236}">
                <a16:creationId xmlns:a16="http://schemas.microsoft.com/office/drawing/2014/main" id="{0BAB5D18-8C61-4AB3-8EFC-20649DCC470B}"/>
              </a:ext>
            </a:extLst>
          </p:cNvPr>
          <p:cNvSpPr>
            <a:spLocks noGrp="1"/>
          </p:cNvSpPr>
          <p:nvPr>
            <p:ph idx="1"/>
          </p:nvPr>
        </p:nvSpPr>
        <p:spPr/>
        <p:txBody>
          <a:bodyPr/>
          <a:lstStyle/>
          <a:p>
            <a:r>
              <a:rPr lang="en-US"/>
              <a:t>The smartphone app interacts with the bathtub system wirelessly.</a:t>
            </a:r>
          </a:p>
          <a:p>
            <a:r>
              <a:rPr lang="en-US"/>
              <a:t>An attacker is able to intercept and replace signals sent between the smartphone app and the bathtub system.</a:t>
            </a:r>
          </a:p>
        </p:txBody>
      </p:sp>
    </p:spTree>
    <p:extLst>
      <p:ext uri="{BB962C8B-B14F-4D97-AF65-F5344CB8AC3E}">
        <p14:creationId xmlns:p14="http://schemas.microsoft.com/office/powerpoint/2010/main" val="351235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14B8-570A-483E-87D4-93042585116A}"/>
              </a:ext>
            </a:extLst>
          </p:cNvPr>
          <p:cNvSpPr>
            <a:spLocks noGrp="1"/>
          </p:cNvSpPr>
          <p:nvPr>
            <p:ph type="title"/>
          </p:nvPr>
        </p:nvSpPr>
        <p:spPr/>
        <p:txBody>
          <a:bodyPr/>
          <a:lstStyle/>
          <a:p>
            <a:r>
              <a:rPr lang="en-US"/>
              <a:t>Can an attacker cause the tub to overflow?</a:t>
            </a:r>
          </a:p>
        </p:txBody>
      </p:sp>
      <p:sp>
        <p:nvSpPr>
          <p:cNvPr id="3" name="Content Placeholder 2">
            <a:extLst>
              <a:ext uri="{FF2B5EF4-FFF2-40B4-BE49-F238E27FC236}">
                <a16:creationId xmlns:a16="http://schemas.microsoft.com/office/drawing/2014/main" id="{542501CA-47EF-469A-99D6-DBA917FA0771}"/>
              </a:ext>
            </a:extLst>
          </p:cNvPr>
          <p:cNvSpPr>
            <a:spLocks noGrp="1"/>
          </p:cNvSpPr>
          <p:nvPr>
            <p:ph idx="1"/>
          </p:nvPr>
        </p:nvSpPr>
        <p:spPr/>
        <p:txBody>
          <a:bodyPr/>
          <a:lstStyle/>
          <a:p>
            <a:r>
              <a:rPr lang="en-US"/>
              <a:t>An attacker wants to cause the tub to overflow.</a:t>
            </a:r>
          </a:p>
          <a:p>
            <a:r>
              <a:rPr lang="en-US"/>
              <a:t>Note that the fewer things that the attacker has the compromise, the more likely the attack. For example, if the attacker has to compromise the link to the water valve </a:t>
            </a:r>
            <a:r>
              <a:rPr lang="en-US" i="1"/>
              <a:t>and</a:t>
            </a:r>
            <a:r>
              <a:rPr lang="en-US"/>
              <a:t> the link to the drain </a:t>
            </a:r>
            <a:r>
              <a:rPr lang="en-US" i="1"/>
              <a:t>and</a:t>
            </a:r>
            <a:r>
              <a:rPr lang="en-US"/>
              <a:t> the link from the water level sensor, then that greatly reduces the likelihood of an attack than if, say, the attacker just needs to compromise the water level sensor.</a:t>
            </a:r>
          </a:p>
        </p:txBody>
      </p:sp>
    </p:spTree>
    <p:extLst>
      <p:ext uri="{BB962C8B-B14F-4D97-AF65-F5344CB8AC3E}">
        <p14:creationId xmlns:p14="http://schemas.microsoft.com/office/powerpoint/2010/main" val="280779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B706-68EF-4F57-97D7-A8BE6AC626B1}"/>
              </a:ext>
            </a:extLst>
          </p:cNvPr>
          <p:cNvSpPr>
            <a:spLocks noGrp="1"/>
          </p:cNvSpPr>
          <p:nvPr>
            <p:ph type="title"/>
          </p:nvPr>
        </p:nvSpPr>
        <p:spPr/>
        <p:txBody>
          <a:bodyPr/>
          <a:lstStyle/>
          <a:p>
            <a:r>
              <a:rPr lang="en-US"/>
              <a:t>Alloy Analyzer searches for vulnerabilities</a:t>
            </a:r>
          </a:p>
        </p:txBody>
      </p:sp>
      <p:sp>
        <p:nvSpPr>
          <p:cNvPr id="3" name="Content Placeholder 2">
            <a:extLst>
              <a:ext uri="{FF2B5EF4-FFF2-40B4-BE49-F238E27FC236}">
                <a16:creationId xmlns:a16="http://schemas.microsoft.com/office/drawing/2014/main" id="{9D630830-746C-4FDC-A7DA-9005E579D03A}"/>
              </a:ext>
            </a:extLst>
          </p:cNvPr>
          <p:cNvSpPr>
            <a:spLocks noGrp="1"/>
          </p:cNvSpPr>
          <p:nvPr>
            <p:ph idx="1"/>
          </p:nvPr>
        </p:nvSpPr>
        <p:spPr/>
        <p:txBody>
          <a:bodyPr/>
          <a:lstStyle/>
          <a:p>
            <a:r>
              <a:rPr lang="en-US"/>
              <a:t>I created an Alloy model of the system and had the Alloy Analyzer explore all possible attack configurations and enumerate ones that lead into an unsafe state, i.e., a configuration which results in the bathtub overflowing. </a:t>
            </a:r>
          </a:p>
          <a:p>
            <a:r>
              <a:rPr lang="en-US"/>
              <a:t>The Analyzer found multiple ways that an attacker can cause the bathtub to overflow. </a:t>
            </a:r>
          </a:p>
          <a:p>
            <a:r>
              <a:rPr lang="en-US"/>
              <a:t>The simplest way (for the attacker) is to compromise the data transmissions from the water level sensor to the app.</a:t>
            </a:r>
          </a:p>
          <a:p>
            <a:endParaRPr lang="en-US"/>
          </a:p>
        </p:txBody>
      </p:sp>
    </p:spTree>
    <p:extLst>
      <p:ext uri="{BB962C8B-B14F-4D97-AF65-F5344CB8AC3E}">
        <p14:creationId xmlns:p14="http://schemas.microsoft.com/office/powerpoint/2010/main" val="52620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13326</TotalTime>
  <Words>2880</Words>
  <Application>Microsoft Office PowerPoint</Application>
  <PresentationFormat>Widescreen</PresentationFormat>
  <Paragraphs>469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Office Theme</vt:lpstr>
      <vt:lpstr>Modeling a remote-controlled bathtub and identifying vulnerabilities</vt:lpstr>
      <vt:lpstr>Smartphone app controls bathtub</vt:lpstr>
      <vt:lpstr>App controls water valve and drain</vt:lpstr>
      <vt:lpstr>App receives water level sensor data</vt:lpstr>
      <vt:lpstr>Behavior of the bathtub “system”</vt:lpstr>
      <vt:lpstr>Alarm goes off if …</vt:lpstr>
      <vt:lpstr>Attacker capabilities</vt:lpstr>
      <vt:lpstr>Can an attacker cause the tub to overflow?</vt:lpstr>
      <vt:lpstr>Alloy Analyzer searches for vulnerabilities</vt:lpstr>
      <vt:lpstr>App receives water level data from attacker</vt:lpstr>
      <vt:lpstr>The app thinks everything is fine</vt:lpstr>
      <vt:lpstr>Alloy Model</vt:lpstr>
      <vt:lpstr>One Bathtub, one App</vt:lpstr>
      <vt:lpstr>One value at each time</vt:lpstr>
      <vt:lpstr>Enumerate the allowable values</vt:lpstr>
      <vt:lpstr>App tells the water valve to turn on/off</vt:lpstr>
      <vt:lpstr>Enumerate the devices that might be compromised</vt:lpstr>
      <vt:lpstr>Threat model</vt:lpstr>
      <vt:lpstr>App tells the drain to open/close</vt:lpstr>
      <vt:lpstr>Behavior of the bathtub “system”</vt:lpstr>
      <vt:lpstr>PowerPoint Presentation</vt:lpstr>
      <vt:lpstr>App receives water level data from sensor</vt:lpstr>
      <vt:lpstr>App sends “on” command when …</vt:lpstr>
      <vt:lpstr>Behavior of the App</vt:lpstr>
      <vt:lpstr>Behavior of the App (cont.)</vt:lpstr>
      <vt:lpstr>PowerPoint Presentation</vt:lpstr>
      <vt:lpstr>Overflow alarm raised when water level = OF</vt:lpstr>
      <vt:lpstr>Declare Alarm</vt:lpstr>
      <vt:lpstr>Condition for generating alarm</vt:lpstr>
      <vt:lpstr>Initial state of App and bathtub</vt:lpstr>
      <vt:lpstr>PowerPoint Presentation</vt:lpstr>
      <vt:lpstr>PowerPoint Presentation</vt:lpstr>
      <vt:lpstr>3 consecutive time steps with level = OF</vt:lpstr>
      <vt:lpstr>Run the Alloy Analyzer</vt:lpstr>
      <vt:lpstr>Bathtub overflows!</vt:lpstr>
      <vt:lpstr>Filling up and draining a bathtub is analogous to filling up and draining a water tank at a water treatment plant</vt:lpstr>
      <vt:lpstr>Water treatment plant</vt:lpstr>
      <vt:lpstr>Check out this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 remote-controlled bathtub and identifying vulnerabilities</dc:title>
  <dc:creator>Costello, Roger L.</dc:creator>
  <cp:keywords>Alloy, model, modeling, security, vulnerability, cyber attack</cp:keywords>
  <cp:lastModifiedBy>Costello, Roger L.</cp:lastModifiedBy>
  <cp:revision>210</cp:revision>
  <dcterms:created xsi:type="dcterms:W3CDTF">2018-08-01T08:26:40Z</dcterms:created>
  <dcterms:modified xsi:type="dcterms:W3CDTF">2018-08-29T09:57:30Z</dcterms:modified>
</cp:coreProperties>
</file>