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17348200" cy="9753600"/>
  <p:embeddedFontLst>
    <p:embeddedFont>
      <p:font typeface="Oswald Regular"/>
      <p:regular r:id="rId44"/>
      <p:bold r:id="rId45"/>
    </p:embeddedFont>
    <p:embeddedFont>
      <p:font typeface="BenchNine"/>
      <p:regular r:id="rId46"/>
      <p:bold r:id="rId47"/>
    </p:embeddedFont>
    <p:embeddedFont>
      <p:font typeface="Advent Pro Light"/>
      <p:regular r:id="rId48"/>
      <p:bold r:id="rId49"/>
    </p:embeddedFont>
    <p:embeddedFont>
      <p:font typeface="Oswald"/>
      <p:regular r:id="rId50"/>
      <p:bold r:id="rId51"/>
    </p:embeddedFont>
    <p:embeddedFont>
      <p:font typeface="Advent Pro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OswaldRegular-regular.fntdata"/><Relationship Id="rId43" Type="http://schemas.openxmlformats.org/officeDocument/2006/relationships/slide" Target="slides/slide39.xml"/><Relationship Id="rId46" Type="http://schemas.openxmlformats.org/officeDocument/2006/relationships/font" Target="fonts/BenchNine-regular.fntdata"/><Relationship Id="rId45" Type="http://schemas.openxmlformats.org/officeDocument/2006/relationships/font" Target="fonts/OswaldRegula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dventProLight-regular.fntdata"/><Relationship Id="rId47" Type="http://schemas.openxmlformats.org/officeDocument/2006/relationships/font" Target="fonts/BenchNine-bold.fntdata"/><Relationship Id="rId49" Type="http://schemas.openxmlformats.org/officeDocument/2006/relationships/font" Target="fonts/AdventPr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53" Type="http://schemas.openxmlformats.org/officeDocument/2006/relationships/font" Target="fonts/AdventPro-bold.fntdata"/><Relationship Id="rId52" Type="http://schemas.openxmlformats.org/officeDocument/2006/relationships/font" Target="fonts/Advent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68a97855_0_5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68a97855_0_5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37fb46458_5_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37fb46458_5_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37fb46458_5_1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37fb46458_5_1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37fb46458_5_1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37fb46458_5_1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37fb46458_5_27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37fb46458_5_2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37fb46458_5_3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37fb46458_5_3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393cc0d92_5_3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393cc0d92_5_3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393cc0d92_2_6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393cc0d92_2_6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393cc0d92_2_7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393cc0d92_2_7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393cc0d92_2_4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393cc0d92_2_4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393cc0d92_2_5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393cc0d92_2_5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68a97855_0_19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68a97855_0_19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393cc0d92_2_8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393cc0d92_2_8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393cc0d92_2_57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393cc0d92_2_5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373b0b8b2_0_15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373b0b8b2_0_15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37fb46458_0_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37fb46458_0_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393cc0d92_4_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393cc0d92_4_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37fb46458_0_18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37fb46458_0_18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37fb46458_0_23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37fb46458_0_23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37fb46458_3_2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37fb46458_3_2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37fb46458_0_19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37fb46458_0_19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37fb46458_0_29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37fb46458_0_29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c68a97855_0_8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c68a97855_0_8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37fb46458_0_33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37fb46458_0_33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37fb46458_0_33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37fb46458_0_33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373b0b8b2_0_17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373b0b8b2_0_17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393cc0d92_5_16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8393cc0d92_5_16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393cc0d92_5_17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8393cc0d92_5_17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393cc0d92_5_3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393cc0d92_5_3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393cc0d92_5_2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393cc0d92_5_2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393cc0d92_5_5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393cc0d92_5_5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393cc0d92_5_8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393cc0d92_5_8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393cc0d92_5_14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393cc0d92_5_14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393cc0d92_5_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393cc0d92_5_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393cc0d92_2_17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393cc0d92_2_1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393cc0d92_7_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393cc0d92_7_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393cc0d92_7_8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393cc0d92_7_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c68a97855_1_8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c68a97855_1_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Aneez and Wei Xian can use the following slides for Visualisation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c68a97855_1_10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c68a97855_1_10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obj">
  <p:cSld name="OBJECT">
    <p:bg>
      <p:bgPr>
        <a:solidFill>
          <a:srgbClr val="43434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CUSTOM_5">
    <p:bg>
      <p:bgPr>
        <a:solidFill>
          <a:srgbClr val="FFC39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TEXT">
  <p:cSld name="CUSTOM_6">
    <p:bg>
      <p:bgPr>
        <a:solidFill>
          <a:srgbClr val="43434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">
  <p:cSld name="CUSTOM_12_2">
    <p:bg>
      <p:bgPr>
        <a:solidFill>
          <a:srgbClr val="FFC39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DESIGN">
  <p:cSld name="CUSTOM_8">
    <p:bg>
      <p:bgPr>
        <a:solidFill>
          <a:srgbClr val="43434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DESIGN 1 ">
  <p:cSld name="CUSTOM_8_1_1_1">
    <p:bg>
      <p:bgPr>
        <a:solidFill>
          <a:srgbClr val="FFC39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TEXT  ">
  <p:cSld name="CUSTOM_6_1_1"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TEXT ">
  <p:cSld name="CUSTOM_5_1_1_1">
    <p:bg>
      <p:bgPr>
        <a:solidFill>
          <a:srgbClr val="FFC39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IX COLUMNS">
  <p:cSld name="Two Content_1_1">
    <p:bg>
      <p:bgPr>
        <a:solidFill>
          <a:srgbClr val="43434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 2">
  <p:cSld name="CUSTOM_10">
    <p:bg>
      <p:bgPr>
        <a:solidFill>
          <a:srgbClr val="FFC39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 3">
  <p:cSld name="CUSTOM_11">
    <p:bg>
      <p:bgPr>
        <a:solidFill>
          <a:srgbClr val="4343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OBJECT_1">
    <p:bg>
      <p:bgPr>
        <a:solidFill>
          <a:srgbClr val="FFC39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 4">
  <p:cSld name="OBJECT_2">
    <p:bg>
      <p:bgPr>
        <a:solidFill>
          <a:srgbClr val="43434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6">
  <p:cSld name="CUSTOM_6_1_2"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 type="blank">
  <p:cSld name="BLANK">
    <p:bg>
      <p:bgPr>
        <a:solidFill>
          <a:srgbClr val="FFC39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CUSTOM_12">
    <p:bg>
      <p:bgPr>
        <a:solidFill>
          <a:srgbClr val="43434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1">
  <p:cSld name="CUSTOM_12_3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lank">
    <p:bg>
      <p:bgPr>
        <a:solidFill>
          <a:srgbClr val="43434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i="0" sz="12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Title and Content">
    <p:bg>
      <p:bgPr>
        <a:solidFill>
          <a:srgbClr val="FFC39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5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0" name="Google Shape;30;p5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DESIGN ">
  <p:cSld name="Two Content">
    <p:bg>
      <p:bgPr>
        <a:solidFill>
          <a:srgbClr val="43434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">
  <p:cSld name="Title Slide">
    <p:bg>
      <p:bgPr>
        <a:solidFill>
          <a:srgbClr val="FFC39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WO COLUMNS">
  <p:cSld name="CUSTOM">
    <p:bg>
      <p:bgPr>
        <a:solidFill>
          <a:srgbClr val="43434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HREE COLUMNS">
  <p:cSld name="CUSTOM_1">
    <p:bg>
      <p:bgPr>
        <a:solidFill>
          <a:srgbClr val="FFC39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47" name="Google Shape;47;p9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49" name="Google Shape;49;p9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1" name="Google Shape;51;p9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1">
  <p:cSld name="CUSTOM_12_1">
    <p:bg>
      <p:bgPr>
        <a:solidFill>
          <a:srgbClr val="43434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40.png"/><Relationship Id="rId6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6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114" name="Google Shape;114;p26"/>
            <p:cNvSpPr/>
            <p:nvPr/>
          </p:nvSpPr>
          <p:spPr>
            <a:xfrm>
              <a:off x="0" y="2999239"/>
              <a:ext cx="9144015" cy="2133286"/>
            </a:xfrm>
            <a:custGeom>
              <a:rect b="b" l="l" r="r" t="t"/>
              <a:pathLst>
                <a:path extrusionOk="0" h="22392" w="9598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3540895" y="962950"/>
              <a:ext cx="1147283" cy="273644"/>
            </a:xfrm>
            <a:custGeom>
              <a:rect b="b" l="l" r="r" t="t"/>
              <a:pathLst>
                <a:path extrusionOk="0" h="4060" w="17022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6715238" y="3874695"/>
              <a:ext cx="1185296" cy="1268805"/>
            </a:xfrm>
            <a:custGeom>
              <a:rect b="b" l="l" r="r" t="t"/>
              <a:pathLst>
                <a:path extrusionOk="0" h="18825" w="17586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7560773" y="3472451"/>
              <a:ext cx="614823" cy="1660062"/>
            </a:xfrm>
            <a:custGeom>
              <a:rect b="b" l="l" r="r" t="t"/>
              <a:pathLst>
                <a:path extrusionOk="0" h="24630" w="9122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1574550" y="4189074"/>
              <a:ext cx="858406" cy="965707"/>
            </a:xfrm>
            <a:custGeom>
              <a:rect b="b" l="l" r="r" t="t"/>
              <a:pathLst>
                <a:path extrusionOk="0" h="14328" w="12736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2216132" y="4002983"/>
              <a:ext cx="713496" cy="1146878"/>
            </a:xfrm>
            <a:custGeom>
              <a:rect b="b" l="l" r="r" t="t"/>
              <a:pathLst>
                <a:path extrusionOk="0" h="17016" w="1058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2668117" y="4007296"/>
              <a:ext cx="713429" cy="1147013"/>
            </a:xfrm>
            <a:custGeom>
              <a:rect b="b" l="l" r="r" t="t"/>
              <a:pathLst>
                <a:path extrusionOk="0" h="17018" w="10585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6299784" y="1167846"/>
              <a:ext cx="1892188" cy="450973"/>
            </a:xfrm>
            <a:custGeom>
              <a:rect b="b" l="l" r="r" t="t"/>
              <a:pathLst>
                <a:path extrusionOk="0" h="6691" w="28074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364814" y="1549600"/>
              <a:ext cx="1544673" cy="368206"/>
            </a:xfrm>
            <a:custGeom>
              <a:rect b="b" l="l" r="r" t="t"/>
              <a:pathLst>
                <a:path extrusionOk="0" h="5463" w="22918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6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swald"/>
                <a:ea typeface="Oswald"/>
                <a:cs typeface="Oswald"/>
                <a:sym typeface="Oswald"/>
              </a:rPr>
              <a:t>CZ1015 Mini Project Presentation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6"/>
          <p:cNvSpPr txBox="1"/>
          <p:nvPr>
            <p:ph idx="1" type="subTitle"/>
          </p:nvPr>
        </p:nvSpPr>
        <p:spPr>
          <a:xfrm>
            <a:off x="2897450" y="3090600"/>
            <a:ext cx="3349200" cy="9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Kenneth Lee U1922011L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Aneez Jaheez U1922298C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Yeong Wei Xian U1921382J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You Zhi Min U1922320J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Data Cleanup: Duplicate and irrelevant data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472750" y="1609675"/>
            <a:ext cx="48939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Closely related values mapped to a single consistent value.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Professional built commercial and personal aircrafts were isolated for the prediction models.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The “Engine type”, “Purpose of Flight”, “Number of Engines” and “FAR.Description” were used to accurately isolate commercial aircrafts.</a:t>
            </a:r>
            <a:endParaRPr sz="18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000" y="1103250"/>
            <a:ext cx="10858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225" y="1560450"/>
            <a:ext cx="1219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225" y="1855725"/>
            <a:ext cx="1219200" cy="13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Data Cleanup: Missing Values</a:t>
            </a:r>
            <a:endParaRPr sz="2600"/>
          </a:p>
        </p:txBody>
      </p:sp>
      <p:sp>
        <p:nvSpPr>
          <p:cNvPr id="355" name="Google Shape;355;p36"/>
          <p:cNvSpPr txBox="1"/>
          <p:nvPr/>
        </p:nvSpPr>
        <p:spPr>
          <a:xfrm>
            <a:off x="320350" y="1152475"/>
            <a:ext cx="39975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Aircrafts with more than 30 passengers were assumed to be airplanes.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Important Fields with missing data:</a:t>
            </a:r>
            <a:endParaRPr sz="160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Latitude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Longitude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Passenger and injury counts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Aircraft Damage level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Weather condition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Other fields with missing data:</a:t>
            </a:r>
            <a:endParaRPr sz="12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Purpose of Flight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Engine type and count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6" name="Google Shape;3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25" y="1236450"/>
            <a:ext cx="3927176" cy="31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Data Cleanup: Missing Values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465775" y="949825"/>
            <a:ext cx="8206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M</a:t>
            </a:r>
            <a:r>
              <a:rPr lang="en-US">
                <a:solidFill>
                  <a:srgbClr val="FFFFFF"/>
                </a:solidFill>
              </a:rPr>
              <a:t>issing latitude and longitude values were replaced by the mean of their respective columns.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Using the latitude and longitude, the elevation of land at that point on earth was retrieved.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The elevation, Purpose of Flight and Phase of flight were then used to determine the altitude of the airplane.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3" name="Google Shape;3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0025"/>
            <a:ext cx="8839200" cy="172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Data Cleanup: Incorrect Data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311700" y="1008600"/>
            <a:ext cx="85575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Corrections made by accounting for mismatches in values across different fields of each record.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-US">
                <a:solidFill>
                  <a:schemeClr val="lt2"/>
                </a:solidFill>
              </a:rPr>
              <a:t>Since the Phase of Flight is a crucial attribute in altitude estimation, records with “Unknown” or missing values in this field were discarded.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The remaining null records were dropped, resulting in a complete dataset with 12,545 records.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0" name="Google Shape;3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863" y="2565675"/>
            <a:ext cx="6068276" cy="20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Data Cleanup: Data Balancing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76" name="Google Shape;376;p39"/>
          <p:cNvSpPr txBox="1"/>
          <p:nvPr/>
        </p:nvSpPr>
        <p:spPr>
          <a:xfrm>
            <a:off x="311700" y="923875"/>
            <a:ext cx="8200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Imbalanced data presents a lot of bias in the case of classification models.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Data balancing carried out using the “SMOTE Tomek” class in the “imblearn” library.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Upsampling of the minority class by introducing synthetic records that mimic the minority class.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Downsampling was not considered due to the lack of records in the minority class.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50" y="2874538"/>
            <a:ext cx="3492900" cy="20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000" y="2873825"/>
            <a:ext cx="3273175" cy="20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9"/>
          <p:cNvSpPr txBox="1"/>
          <p:nvPr/>
        </p:nvSpPr>
        <p:spPr>
          <a:xfrm>
            <a:off x="1751088" y="2536075"/>
            <a:ext cx="1442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FFFFFF"/>
                </a:solidFill>
              </a:rPr>
              <a:t>Before upsampling</a:t>
            </a:r>
            <a:endParaRPr i="1" sz="1100">
              <a:solidFill>
                <a:srgbClr val="FFFFFF"/>
              </a:solidFill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6052263" y="2536075"/>
            <a:ext cx="1442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FFFFFF"/>
                </a:solidFill>
              </a:rPr>
              <a:t>After upsampling</a:t>
            </a:r>
            <a:endParaRPr i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Visualization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2046025" y="4222425"/>
            <a:ext cx="52092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Due to the large number of outliers we used stripplot instead of boxplot in all of our data representation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7" name="Google Shape;387;p40"/>
          <p:cNvPicPr preferRelativeResize="0"/>
          <p:nvPr/>
        </p:nvPicPr>
        <p:blipFill rotWithShape="1">
          <a:blip r:embed="rId3">
            <a:alphaModFix/>
          </a:blip>
          <a:srcRect b="0" l="45716" r="9216" t="0"/>
          <a:stretch/>
        </p:blipFill>
        <p:spPr>
          <a:xfrm>
            <a:off x="895475" y="952275"/>
            <a:ext cx="2679050" cy="29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/>
          <p:cNvPicPr preferRelativeResize="0"/>
          <p:nvPr/>
        </p:nvPicPr>
        <p:blipFill rotWithShape="1">
          <a:blip r:embed="rId4">
            <a:alphaModFix/>
          </a:blip>
          <a:srcRect b="0" l="37618" r="2913" t="0"/>
          <a:stretch/>
        </p:blipFill>
        <p:spPr>
          <a:xfrm>
            <a:off x="4647675" y="981875"/>
            <a:ext cx="3592042" cy="29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Visualization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338650" y="884150"/>
            <a:ext cx="39384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Relationship between several numeric columns and Injury.Severity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 b="1133" l="0" r="0" t="1133"/>
          <a:stretch/>
        </p:blipFill>
        <p:spPr>
          <a:xfrm>
            <a:off x="4625000" y="884150"/>
            <a:ext cx="4113424" cy="404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Visualization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338650" y="884150"/>
            <a:ext cx="39384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Relationship between several numeric columns and Injury.Severity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02" name="Google Shape;4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539" y="1680548"/>
            <a:ext cx="5894176" cy="15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551" y="3427725"/>
            <a:ext cx="5894175" cy="159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Visualization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409" name="Google Shape;409;p43"/>
          <p:cNvSpPr txBox="1"/>
          <p:nvPr/>
        </p:nvSpPr>
        <p:spPr>
          <a:xfrm>
            <a:off x="1568725" y="4222425"/>
            <a:ext cx="6163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Relationship between Weather.Condition and Total.Fatal.Injuries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377" l="0" r="0" t="377"/>
          <a:stretch/>
        </p:blipFill>
        <p:spPr>
          <a:xfrm>
            <a:off x="1678312" y="1085588"/>
            <a:ext cx="5944624" cy="29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Visualization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416" name="Google Shape;416;p44"/>
          <p:cNvSpPr txBox="1"/>
          <p:nvPr/>
        </p:nvSpPr>
        <p:spPr>
          <a:xfrm>
            <a:off x="338650" y="884150"/>
            <a:ext cx="39384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Relationship between several numeric columns and Aircraft.Damage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7" name="Google Shape;4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000" y="884150"/>
            <a:ext cx="4113425" cy="40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5324375" y="1905025"/>
            <a:ext cx="1134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Wei Xian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27"/>
          <p:cNvSpPr txBox="1"/>
          <p:nvPr>
            <p:ph idx="3" type="subTitle"/>
          </p:nvPr>
        </p:nvSpPr>
        <p:spPr>
          <a:xfrm>
            <a:off x="6940150" y="1905025"/>
            <a:ext cx="1134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Aneez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7"/>
          <p:cNvSpPr txBox="1"/>
          <p:nvPr>
            <p:ph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</a:t>
            </a:r>
            <a:r>
              <a:rPr lang="en-US" sz="7200">
                <a:solidFill>
                  <a:srgbClr val="434343"/>
                </a:solidFill>
              </a:rPr>
              <a:t>2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3829675" y="1483525"/>
            <a:ext cx="26292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INTRODUCTION &amp; </a:t>
            </a:r>
            <a:r>
              <a:rPr lang="en-US"/>
              <a:t>VISUALIZATION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3" name="Google Shape;133;p27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PREPARATION &amp; CLEAN UP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4" name="Google Shape;134;p27"/>
          <p:cNvSpPr txBox="1"/>
          <p:nvPr>
            <p:ph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</a:t>
            </a:r>
            <a:r>
              <a:rPr lang="en-US" sz="7200">
                <a:solidFill>
                  <a:srgbClr val="434343"/>
                </a:solidFill>
              </a:rPr>
              <a:t>1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135" name="Google Shape;135;p27"/>
          <p:cNvSpPr txBox="1"/>
          <p:nvPr>
            <p:ph idx="5" type="subTitle"/>
          </p:nvPr>
        </p:nvSpPr>
        <p:spPr>
          <a:xfrm>
            <a:off x="6940150" y="4027075"/>
            <a:ext cx="1134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Zhi Min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7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CONCLUSION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7" name="Google Shape;137;p27"/>
          <p:cNvSpPr txBox="1"/>
          <p:nvPr>
            <p:ph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</a:t>
            </a:r>
            <a:r>
              <a:rPr lang="en-US">
                <a:solidFill>
                  <a:srgbClr val="434343"/>
                </a:solidFill>
              </a:rPr>
              <a:t>4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138" name="Google Shape;138;p27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9" name="Google Shape;139;p27"/>
          <p:cNvSpPr txBox="1"/>
          <p:nvPr>
            <p:ph idx="13" type="subTitle"/>
          </p:nvPr>
        </p:nvSpPr>
        <p:spPr>
          <a:xfrm>
            <a:off x="5324225" y="4027075"/>
            <a:ext cx="1134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Kenneth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7"/>
          <p:cNvSpPr txBox="1"/>
          <p:nvPr>
            <p:ph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0</a:t>
            </a:r>
            <a:r>
              <a:rPr lang="en-US">
                <a:solidFill>
                  <a:srgbClr val="434343"/>
                </a:solidFill>
              </a:rPr>
              <a:t>3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41" name="Google Shape;141;p27"/>
          <p:cNvGrpSpPr/>
          <p:nvPr/>
        </p:nvGrpSpPr>
        <p:grpSpPr>
          <a:xfrm>
            <a:off x="-252875" y="328450"/>
            <a:ext cx="5095773" cy="4486606"/>
            <a:chOff x="238225" y="-1129285"/>
            <a:chExt cx="7978351" cy="6979785"/>
          </a:xfrm>
        </p:grpSpPr>
        <p:sp>
          <p:nvSpPr>
            <p:cNvPr id="142" name="Google Shape;142;p27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rect b="b" l="l" r="r" t="t"/>
              <a:pathLst>
                <a:path extrusionOk="0" h="22343" w="26625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2533500" y="2823825"/>
              <a:ext cx="1246300" cy="650775"/>
            </a:xfrm>
            <a:custGeom>
              <a:rect b="b" l="l" r="r" t="t"/>
              <a:pathLst>
                <a:path extrusionOk="0" h="26031" w="49852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3654600" y="3809600"/>
              <a:ext cx="529225" cy="1176775"/>
            </a:xfrm>
            <a:custGeom>
              <a:rect b="b" l="l" r="r" t="t"/>
              <a:pathLst>
                <a:path extrusionOk="0" h="47071" w="21169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424375" y="3888875"/>
              <a:ext cx="1678925" cy="1160600"/>
            </a:xfrm>
            <a:custGeom>
              <a:rect b="b" l="l" r="r" t="t"/>
              <a:pathLst>
                <a:path extrusionOk="0" h="46424" w="67157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159750" y="4044200"/>
              <a:ext cx="766300" cy="585650"/>
            </a:xfrm>
            <a:custGeom>
              <a:rect b="b" l="l" r="r" t="t"/>
              <a:pathLst>
                <a:path extrusionOk="0" h="23426" w="30652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91400" y="4103125"/>
              <a:ext cx="490100" cy="374550"/>
            </a:xfrm>
            <a:custGeom>
              <a:rect b="b" l="l" r="r" t="t"/>
              <a:pathLst>
                <a:path extrusionOk="0" h="14982" w="19604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3042800" y="1458975"/>
              <a:ext cx="4213450" cy="2854350"/>
            </a:xfrm>
            <a:custGeom>
              <a:rect b="b" l="l" r="r" t="t"/>
              <a:pathLst>
                <a:path extrusionOk="0" h="114174" w="168538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35150" y="1450850"/>
              <a:ext cx="4226975" cy="2869350"/>
            </a:xfrm>
            <a:custGeom>
              <a:rect b="b" l="l" r="r" t="t"/>
              <a:pathLst>
                <a:path extrusionOk="0" h="114774" w="169079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453050" y="1593075"/>
              <a:ext cx="3691175" cy="2711350"/>
            </a:xfrm>
            <a:custGeom>
              <a:rect b="b" l="l" r="r" t="t"/>
              <a:pathLst>
                <a:path extrusionOk="0" h="108454" w="147647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3447050" y="1585275"/>
              <a:ext cx="3809200" cy="2728050"/>
            </a:xfrm>
            <a:custGeom>
              <a:rect b="b" l="l" r="r" t="t"/>
              <a:pathLst>
                <a:path extrusionOk="0" h="109122" w="152368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2723850" y="3507425"/>
              <a:ext cx="812900" cy="925725"/>
            </a:xfrm>
            <a:custGeom>
              <a:rect b="b" l="l" r="r" t="t"/>
              <a:pathLst>
                <a:path extrusionOk="0" h="37029" w="32516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2715325" y="3495975"/>
              <a:ext cx="831975" cy="945050"/>
            </a:xfrm>
            <a:custGeom>
              <a:rect b="b" l="l" r="r" t="t"/>
              <a:pathLst>
                <a:path extrusionOk="0" h="37802" w="33279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773375" y="3810625"/>
              <a:ext cx="73375" cy="72100"/>
            </a:xfrm>
            <a:custGeom>
              <a:rect b="b" l="l" r="r" t="t"/>
              <a:pathLst>
                <a:path extrusionOk="0" h="2884" w="2935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2877650" y="3602225"/>
              <a:ext cx="177500" cy="176325"/>
            </a:xfrm>
            <a:custGeom>
              <a:rect b="b" l="l" r="r" t="t"/>
              <a:pathLst>
                <a:path extrusionOk="0" h="7053" w="710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4214600" y="28547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4298125" y="2927900"/>
              <a:ext cx="491525" cy="430775"/>
            </a:xfrm>
            <a:custGeom>
              <a:rect b="b" l="l" r="r" t="t"/>
              <a:pathLst>
                <a:path extrusionOk="0" h="17231" w="19661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4290350" y="2921050"/>
              <a:ext cx="491400" cy="444300"/>
            </a:xfrm>
            <a:custGeom>
              <a:rect b="b" l="l" r="r" t="t"/>
              <a:pathLst>
                <a:path extrusionOk="0" h="17772" w="19656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422150" y="2986025"/>
              <a:ext cx="359600" cy="365725"/>
            </a:xfrm>
            <a:custGeom>
              <a:rect b="b" l="l" r="r" t="t"/>
              <a:pathLst>
                <a:path extrusionOk="0" h="14629" w="14384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4418700" y="2981575"/>
              <a:ext cx="370950" cy="377050"/>
            </a:xfrm>
            <a:custGeom>
              <a:rect b="b" l="l" r="r" t="t"/>
              <a:pathLst>
                <a:path extrusionOk="0" h="15082" w="14838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794975" y="2529775"/>
              <a:ext cx="658450" cy="577050"/>
            </a:xfrm>
            <a:custGeom>
              <a:rect b="b" l="l" r="r" t="t"/>
              <a:pathLst>
                <a:path extrusionOk="0" h="23082" w="26338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872775" y="2666825"/>
              <a:ext cx="31850" cy="43950"/>
            </a:xfrm>
            <a:custGeom>
              <a:rect b="b" l="l" r="r" t="t"/>
              <a:pathLst>
                <a:path extrusionOk="0" h="1758" w="1274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913650" y="2620500"/>
              <a:ext cx="31350" cy="29775"/>
            </a:xfrm>
            <a:custGeom>
              <a:rect b="b" l="l" r="r" t="t"/>
              <a:pathLst>
                <a:path extrusionOk="0" h="1191" w="1254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4878375" y="2602975"/>
              <a:ext cx="491500" cy="430750"/>
            </a:xfrm>
            <a:custGeom>
              <a:rect b="b" l="l" r="r" t="t"/>
              <a:pathLst>
                <a:path extrusionOk="0" h="17230" w="1966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4870725" y="2596025"/>
              <a:ext cx="483400" cy="444525"/>
            </a:xfrm>
            <a:custGeom>
              <a:rect b="b" l="l" r="r" t="t"/>
              <a:pathLst>
                <a:path extrusionOk="0" h="17781" w="19336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002375" y="2661100"/>
              <a:ext cx="337600" cy="365825"/>
            </a:xfrm>
            <a:custGeom>
              <a:rect b="b" l="l" r="r" t="t"/>
              <a:pathLst>
                <a:path extrusionOk="0" h="14633" w="13504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4998975" y="2656650"/>
              <a:ext cx="370900" cy="377025"/>
            </a:xfrm>
            <a:custGeom>
              <a:rect b="b" l="l" r="r" t="t"/>
              <a:pathLst>
                <a:path extrusionOk="0" h="15081" w="14836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375200" y="22048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461175" y="2332975"/>
              <a:ext cx="31700" cy="44075"/>
            </a:xfrm>
            <a:custGeom>
              <a:rect b="b" l="l" r="r" t="t"/>
              <a:pathLst>
                <a:path extrusionOk="0" h="1763" w="1268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5501900" y="2286650"/>
              <a:ext cx="31475" cy="29775"/>
            </a:xfrm>
            <a:custGeom>
              <a:rect b="b" l="l" r="r" t="t"/>
              <a:pathLst>
                <a:path extrusionOk="0" h="1191" w="1259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5458600" y="2278025"/>
              <a:ext cx="491650" cy="430750"/>
            </a:xfrm>
            <a:custGeom>
              <a:rect b="b" l="l" r="r" t="t"/>
              <a:pathLst>
                <a:path extrusionOk="0" h="17230" w="19666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450950" y="2271075"/>
              <a:ext cx="506950" cy="444425"/>
            </a:xfrm>
            <a:custGeom>
              <a:rect b="b" l="l" r="r" t="t"/>
              <a:pathLst>
                <a:path extrusionOk="0" h="17777" w="20278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582650" y="2336150"/>
              <a:ext cx="359725" cy="365725"/>
            </a:xfrm>
            <a:custGeom>
              <a:rect b="b" l="l" r="r" t="t"/>
              <a:pathLst>
                <a:path extrusionOk="0" h="14629" w="14389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5579175" y="2331675"/>
              <a:ext cx="371075" cy="377075"/>
            </a:xfrm>
            <a:custGeom>
              <a:rect b="b" l="l" r="r" t="t"/>
              <a:pathLst>
                <a:path extrusionOk="0" h="15083" w="14843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6312225" y="1453100"/>
              <a:ext cx="876050" cy="859900"/>
            </a:xfrm>
            <a:custGeom>
              <a:rect b="b" l="l" r="r" t="t"/>
              <a:pathLst>
                <a:path extrusionOk="0" h="34396" w="35042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6491650" y="1509925"/>
              <a:ext cx="506375" cy="55525"/>
            </a:xfrm>
            <a:custGeom>
              <a:rect b="b" l="l" r="r" t="t"/>
              <a:pathLst>
                <a:path extrusionOk="0" h="2221" w="20255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6391175" y="1527025"/>
              <a:ext cx="64825" cy="21750"/>
            </a:xfrm>
            <a:custGeom>
              <a:rect b="b" l="l" r="r" t="t"/>
              <a:pathLst>
                <a:path extrusionOk="0" h="870" w="2593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3511225" y="3117950"/>
              <a:ext cx="112600" cy="88650"/>
            </a:xfrm>
            <a:custGeom>
              <a:rect b="b" l="l" r="r" t="t"/>
              <a:pathLst>
                <a:path extrusionOk="0" h="3546" w="4504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3503600" y="3111075"/>
              <a:ext cx="128000" cy="102250"/>
            </a:xfrm>
            <a:custGeom>
              <a:rect b="b" l="l" r="r" t="t"/>
              <a:pathLst>
                <a:path extrusionOk="0" h="4090" w="512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576725" y="1240725"/>
              <a:ext cx="438550" cy="829575"/>
            </a:xfrm>
            <a:custGeom>
              <a:rect b="b" l="l" r="r" t="t"/>
              <a:pathLst>
                <a:path extrusionOk="0" h="33183" w="17542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3590200" y="2035900"/>
              <a:ext cx="443600" cy="860125"/>
            </a:xfrm>
            <a:custGeom>
              <a:rect b="b" l="l" r="r" t="t"/>
              <a:pathLst>
                <a:path extrusionOk="0" h="34405" w="17744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3853875" y="1650375"/>
              <a:ext cx="197375" cy="305150"/>
            </a:xfrm>
            <a:custGeom>
              <a:rect b="b" l="l" r="r" t="t"/>
              <a:pathLst>
                <a:path extrusionOk="0" h="12206" w="7895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846250" y="1643425"/>
              <a:ext cx="211875" cy="319025"/>
            </a:xfrm>
            <a:custGeom>
              <a:rect b="b" l="l" r="r" t="t"/>
              <a:pathLst>
                <a:path extrusionOk="0" h="12761" w="8475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751625" y="1840900"/>
              <a:ext cx="87900" cy="73575"/>
            </a:xfrm>
            <a:custGeom>
              <a:rect b="b" l="l" r="r" t="t"/>
              <a:pathLst>
                <a:path extrusionOk="0" h="2943" w="3516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755325" y="1834000"/>
              <a:ext cx="91825" cy="87325"/>
            </a:xfrm>
            <a:custGeom>
              <a:rect b="b" l="l" r="r" t="t"/>
              <a:pathLst>
                <a:path extrusionOk="0" h="3493" w="3673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913600" y="1733950"/>
              <a:ext cx="28925" cy="38075"/>
            </a:xfrm>
            <a:custGeom>
              <a:rect b="b" l="l" r="r" t="t"/>
              <a:pathLst>
                <a:path extrusionOk="0" h="1523" w="1157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971025" y="1850200"/>
              <a:ext cx="67125" cy="23275"/>
            </a:xfrm>
            <a:custGeom>
              <a:rect b="b" l="l" r="r" t="t"/>
              <a:pathLst>
                <a:path extrusionOk="0" h="931" w="2685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992125" y="1533700"/>
              <a:ext cx="962100" cy="771275"/>
            </a:xfrm>
            <a:custGeom>
              <a:rect b="b" l="l" r="r" t="t"/>
              <a:pathLst>
                <a:path extrusionOk="0" h="30851" w="38484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3785500" y="1924000"/>
              <a:ext cx="164425" cy="103925"/>
            </a:xfrm>
            <a:custGeom>
              <a:rect b="b" l="l" r="r" t="t"/>
              <a:pathLst>
                <a:path extrusionOk="0" h="4157" w="6577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3743100" y="1997325"/>
              <a:ext cx="248325" cy="86600"/>
            </a:xfrm>
            <a:custGeom>
              <a:rect b="b" l="l" r="r" t="t"/>
              <a:pathLst>
                <a:path extrusionOk="0" h="3464" w="9933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735725" y="1990475"/>
              <a:ext cx="262950" cy="100325"/>
            </a:xfrm>
            <a:custGeom>
              <a:rect b="b" l="l" r="r" t="t"/>
              <a:pathLst>
                <a:path extrusionOk="0" h="4013" w="10518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166725" y="3125600"/>
              <a:ext cx="194700" cy="272900"/>
            </a:xfrm>
            <a:custGeom>
              <a:rect b="b" l="l" r="r" t="t"/>
              <a:pathLst>
                <a:path extrusionOk="0" h="10916" w="7788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952550" y="2347600"/>
              <a:ext cx="438800" cy="290200"/>
            </a:xfrm>
            <a:custGeom>
              <a:rect b="b" l="l" r="r" t="t"/>
              <a:pathLst>
                <a:path extrusionOk="0" h="11608" w="17552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3947100" y="2340700"/>
              <a:ext cx="450650" cy="301325"/>
            </a:xfrm>
            <a:custGeom>
              <a:rect b="b" l="l" r="r" t="t"/>
              <a:pathLst>
                <a:path extrusionOk="0" h="12053" w="18026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664775" y="2400150"/>
              <a:ext cx="922650" cy="794600"/>
            </a:xfrm>
            <a:custGeom>
              <a:rect b="b" l="l" r="r" t="t"/>
              <a:pathLst>
                <a:path extrusionOk="0" h="31784" w="36906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658175" y="2393300"/>
              <a:ext cx="932575" cy="812400"/>
            </a:xfrm>
            <a:custGeom>
              <a:rect b="b" l="l" r="r" t="t"/>
              <a:pathLst>
                <a:path extrusionOk="0" h="32496" w="37303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524600" y="2042900"/>
              <a:ext cx="516600" cy="820800"/>
            </a:xfrm>
            <a:custGeom>
              <a:rect b="b" l="l" r="r" t="t"/>
              <a:pathLst>
                <a:path extrusionOk="0" h="32832" w="20664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2987300" y="1685250"/>
              <a:ext cx="445025" cy="299775"/>
            </a:xfrm>
            <a:custGeom>
              <a:rect b="b" l="l" r="r" t="t"/>
              <a:pathLst>
                <a:path extrusionOk="0" h="11991" w="17801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251750" y="2077975"/>
              <a:ext cx="415225" cy="258475"/>
            </a:xfrm>
            <a:custGeom>
              <a:rect b="b" l="l" r="r" t="t"/>
              <a:pathLst>
                <a:path extrusionOk="0" h="10339" w="16609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663525" y="2112800"/>
              <a:ext cx="287175" cy="974100"/>
            </a:xfrm>
            <a:custGeom>
              <a:rect b="b" l="l" r="r" t="t"/>
              <a:pathLst>
                <a:path extrusionOk="0" h="38964" w="11487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655775" y="2105900"/>
              <a:ext cx="297450" cy="988125"/>
            </a:xfrm>
            <a:custGeom>
              <a:rect b="b" l="l" r="r" t="t"/>
              <a:pathLst>
                <a:path extrusionOk="0" h="39525" w="11898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3548425" y="3156275"/>
              <a:ext cx="55800" cy="52625"/>
            </a:xfrm>
            <a:custGeom>
              <a:rect b="b" l="l" r="r" t="t"/>
              <a:pathLst>
                <a:path extrusionOk="0" h="2105" w="2232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540900" y="3149450"/>
              <a:ext cx="71075" cy="66325"/>
            </a:xfrm>
            <a:custGeom>
              <a:rect b="b" l="l" r="r" t="t"/>
              <a:pathLst>
                <a:path extrusionOk="0" h="2653" w="2843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578225" y="3154750"/>
              <a:ext cx="59350" cy="69425"/>
            </a:xfrm>
            <a:custGeom>
              <a:rect b="b" l="l" r="r" t="t"/>
              <a:pathLst>
                <a:path extrusionOk="0" h="2777" w="2374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570450" y="3147900"/>
              <a:ext cx="74650" cy="83150"/>
            </a:xfrm>
            <a:custGeom>
              <a:rect b="b" l="l" r="r" t="t"/>
              <a:pathLst>
                <a:path extrusionOk="0" h="3326" w="2986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604200" y="3100000"/>
              <a:ext cx="137275" cy="143775"/>
            </a:xfrm>
            <a:custGeom>
              <a:rect b="b" l="l" r="r" t="t"/>
              <a:pathLst>
                <a:path extrusionOk="0" h="5751" w="5491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596425" y="3093100"/>
              <a:ext cx="150125" cy="157550"/>
            </a:xfrm>
            <a:custGeom>
              <a:rect b="b" l="l" r="r" t="t"/>
              <a:pathLst>
                <a:path extrusionOk="0" h="6302" w="6005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933450" y="2771600"/>
              <a:ext cx="52750" cy="119200"/>
            </a:xfrm>
            <a:custGeom>
              <a:rect b="b" l="l" r="r" t="t"/>
              <a:pathLst>
                <a:path extrusionOk="0" h="4768" w="211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925700" y="2764850"/>
              <a:ext cx="67375" cy="132825"/>
            </a:xfrm>
            <a:custGeom>
              <a:rect b="b" l="l" r="r" t="t"/>
              <a:pathLst>
                <a:path extrusionOk="0" h="5313" w="2695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410525" y="1579450"/>
              <a:ext cx="297700" cy="212900"/>
            </a:xfrm>
            <a:custGeom>
              <a:rect b="b" l="l" r="r" t="t"/>
              <a:pathLst>
                <a:path extrusionOk="0" h="8516" w="11908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117775" y="1735350"/>
              <a:ext cx="699350" cy="534475"/>
            </a:xfrm>
            <a:custGeom>
              <a:rect b="b" l="l" r="r" t="t"/>
              <a:pathLst>
                <a:path extrusionOk="0" h="21379" w="27974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026250" y="1638975"/>
              <a:ext cx="869425" cy="482275"/>
            </a:xfrm>
            <a:custGeom>
              <a:rect b="b" l="l" r="r" t="t"/>
              <a:pathLst>
                <a:path extrusionOk="0" h="19291" w="34777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749150" y="852150"/>
              <a:ext cx="200050" cy="309200"/>
            </a:xfrm>
            <a:custGeom>
              <a:rect b="b" l="l" r="r" t="t"/>
              <a:pathLst>
                <a:path extrusionOk="0" h="12368" w="8002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741500" y="845250"/>
              <a:ext cx="214575" cy="323075"/>
            </a:xfrm>
            <a:custGeom>
              <a:rect b="b" l="l" r="r" t="t"/>
              <a:pathLst>
                <a:path extrusionOk="0" h="12923" w="8583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491925" y="712125"/>
              <a:ext cx="335650" cy="407700"/>
            </a:xfrm>
            <a:custGeom>
              <a:rect b="b" l="l" r="r" t="t"/>
              <a:pathLst>
                <a:path extrusionOk="0" h="16308" w="13426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644600" y="1024725"/>
              <a:ext cx="89175" cy="74600"/>
            </a:xfrm>
            <a:custGeom>
              <a:rect b="b" l="l" r="r" t="t"/>
              <a:pathLst>
                <a:path extrusionOk="0" h="2984" w="3567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648425" y="1017950"/>
              <a:ext cx="92825" cy="88225"/>
            </a:xfrm>
            <a:custGeom>
              <a:rect b="b" l="l" r="r" t="t"/>
              <a:pathLst>
                <a:path extrusionOk="0" h="3529" w="3713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4809625" y="936875"/>
              <a:ext cx="29425" cy="38575"/>
            </a:xfrm>
            <a:custGeom>
              <a:rect b="b" l="l" r="r" t="t"/>
              <a:pathLst>
                <a:path extrusionOk="0" h="1543" w="1177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867925" y="1054775"/>
              <a:ext cx="67775" cy="23400"/>
            </a:xfrm>
            <a:custGeom>
              <a:rect b="b" l="l" r="r" t="t"/>
              <a:pathLst>
                <a:path extrusionOk="0" h="936" w="2711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4680000" y="1129450"/>
              <a:ext cx="169250" cy="105200"/>
            </a:xfrm>
            <a:custGeom>
              <a:rect b="b" l="l" r="r" t="t"/>
              <a:pathLst>
                <a:path extrusionOk="0" h="4208" w="677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660900" y="1203700"/>
              <a:ext cx="227550" cy="87750"/>
            </a:xfrm>
            <a:custGeom>
              <a:rect b="b" l="l" r="r" t="t"/>
              <a:pathLst>
                <a:path extrusionOk="0" h="3510" w="9102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653525" y="1196850"/>
              <a:ext cx="242200" cy="101475"/>
            </a:xfrm>
            <a:custGeom>
              <a:rect b="b" l="l" r="r" t="t"/>
              <a:pathLst>
                <a:path extrusionOk="0" h="4059" w="9688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005725" y="1588775"/>
              <a:ext cx="399300" cy="281125"/>
            </a:xfrm>
            <a:custGeom>
              <a:rect b="b" l="l" r="r" t="t"/>
              <a:pathLst>
                <a:path extrusionOk="0" h="11245" w="15972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000100" y="1581950"/>
              <a:ext cx="411150" cy="291775"/>
            </a:xfrm>
            <a:custGeom>
              <a:rect b="b" l="l" r="r" t="t"/>
              <a:pathLst>
                <a:path extrusionOk="0" h="11671" w="16446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08000" y="1611200"/>
              <a:ext cx="934825" cy="881325"/>
            </a:xfrm>
            <a:custGeom>
              <a:rect b="b" l="l" r="r" t="t"/>
              <a:pathLst>
                <a:path extrusionOk="0" h="35253" w="37393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01375" y="1604350"/>
              <a:ext cx="944700" cy="896200"/>
            </a:xfrm>
            <a:custGeom>
              <a:rect b="b" l="l" r="r" t="t"/>
              <a:pathLst>
                <a:path extrusionOk="0" h="35848" w="37788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80100" y="1987650"/>
              <a:ext cx="53500" cy="120725"/>
            </a:xfrm>
            <a:custGeom>
              <a:rect b="b" l="l" r="r" t="t"/>
              <a:pathLst>
                <a:path extrusionOk="0" h="4829" w="214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72475" y="1980775"/>
              <a:ext cx="68000" cy="134350"/>
            </a:xfrm>
            <a:custGeom>
              <a:rect b="b" l="l" r="r" t="t"/>
              <a:pathLst>
                <a:path extrusionOk="0" h="5374" w="272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587550" y="1258250"/>
              <a:ext cx="433950" cy="812050"/>
            </a:xfrm>
            <a:custGeom>
              <a:rect b="b" l="l" r="r" t="t"/>
              <a:pathLst>
                <a:path extrusionOk="0" h="32482" w="17358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633500" y="698550"/>
              <a:ext cx="215625" cy="150800"/>
            </a:xfrm>
            <a:custGeom>
              <a:rect b="b" l="l" r="r" t="t"/>
              <a:pathLst>
                <a:path extrusionOk="0" h="6032" w="8625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660250" y="740725"/>
              <a:ext cx="144300" cy="124675"/>
            </a:xfrm>
            <a:custGeom>
              <a:rect b="b" l="l" r="r" t="t"/>
              <a:pathLst>
                <a:path extrusionOk="0" h="4987" w="5772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588200" y="796700"/>
              <a:ext cx="174325" cy="73275"/>
            </a:xfrm>
            <a:custGeom>
              <a:rect b="b" l="l" r="r" t="t"/>
              <a:pathLst>
                <a:path extrusionOk="0" h="2931" w="6973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629950" y="905225"/>
              <a:ext cx="75025" cy="129125"/>
            </a:xfrm>
            <a:custGeom>
              <a:rect b="b" l="l" r="r" t="t"/>
              <a:pathLst>
                <a:path extrusionOk="0" h="5165" w="3001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4579150" y="934900"/>
              <a:ext cx="65225" cy="131675"/>
            </a:xfrm>
            <a:custGeom>
              <a:rect b="b" l="l" r="r" t="t"/>
              <a:pathLst>
                <a:path extrusionOk="0" h="5267" w="2609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663300" y="1329775"/>
              <a:ext cx="234725" cy="996100"/>
            </a:xfrm>
            <a:custGeom>
              <a:rect b="b" l="l" r="r" t="t"/>
              <a:pathLst>
                <a:path extrusionOk="0" h="39844" w="9389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656050" y="1322875"/>
              <a:ext cx="243225" cy="1010625"/>
            </a:xfrm>
            <a:custGeom>
              <a:rect b="b" l="l" r="r" t="t"/>
              <a:pathLst>
                <a:path extrusionOk="0" h="40425" w="9729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4555725" y="2325850"/>
              <a:ext cx="107600" cy="97275"/>
            </a:xfrm>
            <a:custGeom>
              <a:rect b="b" l="l" r="r" t="t"/>
              <a:pathLst>
                <a:path extrusionOk="0" h="3891" w="4304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547950" y="2318925"/>
              <a:ext cx="123175" cy="111075"/>
            </a:xfrm>
            <a:custGeom>
              <a:rect b="b" l="l" r="r" t="t"/>
              <a:pathLst>
                <a:path extrusionOk="0" h="4443" w="4927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501250" y="747825"/>
              <a:ext cx="202100" cy="183925"/>
            </a:xfrm>
            <a:custGeom>
              <a:rect b="b" l="l" r="r" t="t"/>
              <a:pathLst>
                <a:path extrusionOk="0" h="7357" w="8084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555325" y="2400075"/>
              <a:ext cx="52875" cy="57075"/>
            </a:xfrm>
            <a:custGeom>
              <a:rect b="b" l="l" r="r" t="t"/>
              <a:pathLst>
                <a:path extrusionOk="0" h="2283" w="2115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548100" y="2393300"/>
              <a:ext cx="67850" cy="70725"/>
            </a:xfrm>
            <a:custGeom>
              <a:rect b="b" l="l" r="r" t="t"/>
              <a:pathLst>
                <a:path extrusionOk="0" h="2829" w="2714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586650" y="2396250"/>
              <a:ext cx="55050" cy="74250"/>
            </a:xfrm>
            <a:custGeom>
              <a:rect b="b" l="l" r="r" t="t"/>
              <a:pathLst>
                <a:path extrusionOk="0" h="2970" w="2202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578900" y="2389400"/>
              <a:ext cx="70425" cy="87975"/>
            </a:xfrm>
            <a:custGeom>
              <a:rect b="b" l="l" r="r" t="t"/>
              <a:pathLst>
                <a:path extrusionOk="0" h="3519" w="2817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614175" y="2333850"/>
              <a:ext cx="132300" cy="154750"/>
            </a:xfrm>
            <a:custGeom>
              <a:rect b="b" l="l" r="r" t="t"/>
              <a:pathLst>
                <a:path extrusionOk="0" h="6190" w="5292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606400" y="2326925"/>
              <a:ext cx="145050" cy="168425"/>
            </a:xfrm>
            <a:custGeom>
              <a:rect b="b" l="l" r="r" t="t"/>
              <a:pathLst>
                <a:path extrusionOk="0" h="6737" w="5802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232750" y="2470475"/>
              <a:ext cx="222200" cy="145550"/>
            </a:xfrm>
            <a:custGeom>
              <a:rect b="b" l="l" r="r" t="t"/>
              <a:pathLst>
                <a:path extrusionOk="0" h="5822" w="8888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890600" y="883700"/>
              <a:ext cx="663800" cy="545500"/>
            </a:xfrm>
            <a:custGeom>
              <a:rect b="b" l="l" r="r" t="t"/>
              <a:pathLst>
                <a:path extrusionOk="0" h="21820" w="26552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4882850" y="876875"/>
              <a:ext cx="679175" cy="559200"/>
            </a:xfrm>
            <a:custGeom>
              <a:rect b="b" l="l" r="r" t="t"/>
              <a:pathLst>
                <a:path extrusionOk="0" h="22368" w="27167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5493625" y="740975"/>
              <a:ext cx="212675" cy="197650"/>
            </a:xfrm>
            <a:custGeom>
              <a:rect b="b" l="l" r="r" t="t"/>
              <a:pathLst>
                <a:path extrusionOk="0" h="7906" w="8507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5015000" y="38888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5163450" y="3599500"/>
              <a:ext cx="519925" cy="277350"/>
            </a:xfrm>
            <a:custGeom>
              <a:rect b="b" l="l" r="r" t="t"/>
              <a:pathLst>
                <a:path extrusionOk="0" h="11094" w="20797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4456775" y="46813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4605250" y="4392100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605200" y="1218725"/>
              <a:ext cx="108025" cy="64700"/>
            </a:xfrm>
            <a:custGeom>
              <a:rect b="b" l="l" r="r" t="t"/>
              <a:pathLst>
                <a:path extrusionOk="0" h="2588" w="4321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53675" y="9295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093625" y="4038275"/>
              <a:ext cx="108100" cy="64725"/>
            </a:xfrm>
            <a:custGeom>
              <a:rect b="b" l="l" r="r" t="t"/>
              <a:pathLst>
                <a:path extrusionOk="0" h="2589" w="4324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242200" y="37491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928425" y="3429500"/>
              <a:ext cx="108000" cy="64725"/>
            </a:xfrm>
            <a:custGeom>
              <a:rect b="b" l="l" r="r" t="t"/>
              <a:pathLst>
                <a:path extrusionOk="0" h="2589" w="432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076875" y="31403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131950" y="1092925"/>
              <a:ext cx="107975" cy="64700"/>
            </a:xfrm>
            <a:custGeom>
              <a:rect b="b" l="l" r="r" t="t"/>
              <a:pathLst>
                <a:path extrusionOk="0" h="2588" w="4319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6280525" y="8036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678900" y="2838725"/>
              <a:ext cx="1702650" cy="1193575"/>
            </a:xfrm>
            <a:custGeom>
              <a:rect b="b" l="l" r="r" t="t"/>
              <a:pathLst>
                <a:path extrusionOk="0" h="47743" w="68106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238225" y="3569850"/>
              <a:ext cx="1153750" cy="808800"/>
            </a:xfrm>
            <a:custGeom>
              <a:rect b="b" l="l" r="r" t="t"/>
              <a:pathLst>
                <a:path extrusionOk="0" h="32352" w="4615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2931775" y="665275"/>
              <a:ext cx="1174775" cy="823525"/>
            </a:xfrm>
            <a:custGeom>
              <a:rect b="b" l="l" r="r" t="t"/>
              <a:pathLst>
                <a:path extrusionOk="0" h="32941" w="46991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Visualization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423" name="Google Shape;423;p45"/>
          <p:cNvSpPr txBox="1"/>
          <p:nvPr/>
        </p:nvSpPr>
        <p:spPr>
          <a:xfrm>
            <a:off x="338650" y="884150"/>
            <a:ext cx="39384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Relationship between several numeric columns and Aircraft.Damage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24" name="Google Shape;4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00" y="1803576"/>
            <a:ext cx="6177800" cy="128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100" y="3432096"/>
            <a:ext cx="6177800" cy="13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Visualization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2099725" y="4612500"/>
            <a:ext cx="522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Relationship between Weather.Condition and Aircraft.Damage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925" y="966688"/>
            <a:ext cx="4562150" cy="351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/>
          <p:nvPr/>
        </p:nvSpPr>
        <p:spPr>
          <a:xfrm>
            <a:off x="1588525" y="184850"/>
            <a:ext cx="5296024" cy="4855124"/>
          </a:xfrm>
          <a:custGeom>
            <a:rect b="b" l="l" r="r" t="t"/>
            <a:pathLst>
              <a:path extrusionOk="0" h="112563" w="122785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47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439" name="Google Shape;439;p47"/>
            <p:cNvSpPr/>
            <p:nvPr/>
          </p:nvSpPr>
          <p:spPr>
            <a:xfrm>
              <a:off x="1235125" y="3038700"/>
              <a:ext cx="306375" cy="1047625"/>
            </a:xfrm>
            <a:custGeom>
              <a:rect b="b" l="l" r="r" t="t"/>
              <a:pathLst>
                <a:path extrusionOk="0" h="41905" w="12255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7"/>
            <p:cNvSpPr/>
            <p:nvPr/>
          </p:nvSpPr>
          <p:spPr>
            <a:xfrm>
              <a:off x="1388300" y="3139625"/>
              <a:ext cx="100175" cy="127225"/>
            </a:xfrm>
            <a:custGeom>
              <a:rect b="b" l="l" r="r" t="t"/>
              <a:pathLst>
                <a:path extrusionOk="0" h="5089" w="4007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7"/>
            <p:cNvSpPr/>
            <p:nvPr/>
          </p:nvSpPr>
          <p:spPr>
            <a:xfrm>
              <a:off x="702975" y="3307575"/>
              <a:ext cx="755100" cy="782150"/>
            </a:xfrm>
            <a:custGeom>
              <a:rect b="b" l="l" r="r" t="t"/>
              <a:pathLst>
                <a:path extrusionOk="0" h="31286" w="30204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47"/>
          <p:cNvSpPr txBox="1"/>
          <p:nvPr>
            <p:ph type="title"/>
          </p:nvPr>
        </p:nvSpPr>
        <p:spPr>
          <a:xfrm>
            <a:off x="2650650" y="2745938"/>
            <a:ext cx="3842700" cy="61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Prediction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43" name="Google Shape;443;p47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Speaker: Kenneth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4" name="Google Shape;444;p47"/>
          <p:cNvSpPr txBox="1"/>
          <p:nvPr>
            <p:ph idx="2" type="title"/>
          </p:nvPr>
        </p:nvSpPr>
        <p:spPr>
          <a:xfrm>
            <a:off x="3038025" y="1396492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03.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45" name="Google Shape;445;p47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446" name="Google Shape;446;p47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rect b="b" l="l" r="r" t="t"/>
              <a:pathLst>
                <a:path extrusionOk="0" h="35797" w="15754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rect b="b" l="l" r="r" t="t"/>
              <a:pathLst>
                <a:path extrusionOk="0" h="15468" w="14414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rect b="b" l="l" r="r" t="t"/>
              <a:pathLst>
                <a:path extrusionOk="0" h="14960" w="14489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7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rect b="b" l="l" r="r" t="t"/>
              <a:pathLst>
                <a:path extrusionOk="0" h="35797" w="13162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7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rect b="b" l="l" r="r" t="t"/>
              <a:pathLst>
                <a:path extrusionOk="0" h="15654" w="140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7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rect b="b" l="l" r="r" t="t"/>
              <a:pathLst>
                <a:path extrusionOk="0" h="15158" w="1460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Predicting Weather Using Decision Tree</a:t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457" name="Google Shape;457;p48"/>
          <p:cNvCxnSpPr/>
          <p:nvPr/>
        </p:nvCxnSpPr>
        <p:spPr>
          <a:xfrm flipH="1" rot="10800000">
            <a:off x="5010275" y="3626250"/>
            <a:ext cx="1332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8" name="Google Shape;4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8" y="1375725"/>
            <a:ext cx="8111225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Boosting our base tree using Adaboost</a:t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226350" y="929400"/>
            <a:ext cx="1421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Base tree</a:t>
            </a:r>
            <a:endParaRPr b="1"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226341" y="25029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Classification Accuracy 	: 73.09526079908458%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49"/>
          <p:cNvSpPr txBox="1"/>
          <p:nvPr/>
        </p:nvSpPr>
        <p:spPr>
          <a:xfrm>
            <a:off x="1825200" y="2210700"/>
            <a:ext cx="1044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Train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7" name="Google Shape;467;p49"/>
          <p:cNvSpPr txBox="1"/>
          <p:nvPr/>
        </p:nvSpPr>
        <p:spPr>
          <a:xfrm>
            <a:off x="4645950" y="2513400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81.19047619047619 %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6351459" y="2210700"/>
            <a:ext cx="983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Test Dataset (Adaboosted)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Predicting Aircraft Damage Using Decision Tree</a:t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474" name="Google Shape;4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438"/>
            <a:ext cx="38385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38" y="4157675"/>
            <a:ext cx="20193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575" y="1595450"/>
            <a:ext cx="38385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5188" y="4155288"/>
            <a:ext cx="1915341" cy="985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50"/>
          <p:cNvCxnSpPr/>
          <p:nvPr/>
        </p:nvCxnSpPr>
        <p:spPr>
          <a:xfrm>
            <a:off x="4174000" y="2902450"/>
            <a:ext cx="473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50"/>
          <p:cNvSpPr txBox="1"/>
          <p:nvPr/>
        </p:nvSpPr>
        <p:spPr>
          <a:xfrm>
            <a:off x="793950" y="929400"/>
            <a:ext cx="7556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  <a:t>Predictors: Altitude, Latitude, Longitude, Total.Uninjured, Total.Passengers</a:t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Boosting our base tree using Adaboost</a:t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85" name="Google Shape;485;p51"/>
          <p:cNvSpPr txBox="1"/>
          <p:nvPr/>
        </p:nvSpPr>
        <p:spPr>
          <a:xfrm>
            <a:off x="226350" y="929400"/>
            <a:ext cx="1421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Base tree</a:t>
            </a:r>
            <a:endParaRPr b="1"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6" name="Google Shape;486;p51"/>
          <p:cNvSpPr txBox="1"/>
          <p:nvPr/>
        </p:nvSpPr>
        <p:spPr>
          <a:xfrm>
            <a:off x="226341" y="15885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71.47637638435185 %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4722141" y="15885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Test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52.25781551524508 %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1825200" y="1296300"/>
            <a:ext cx="1044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Train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351450" y="1296300"/>
            <a:ext cx="9837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Test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226350" y="2682000"/>
            <a:ext cx="1421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Adaboost</a:t>
            </a:r>
            <a:endParaRPr b="1"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226341" y="33411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76.63931160863676 %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51"/>
          <p:cNvSpPr txBox="1"/>
          <p:nvPr/>
        </p:nvSpPr>
        <p:spPr>
          <a:xfrm>
            <a:off x="4722141" y="33411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72.94480895407179 %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1825200" y="3048900"/>
            <a:ext cx="1044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Train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4" name="Google Shape;494;p51"/>
          <p:cNvSpPr txBox="1"/>
          <p:nvPr/>
        </p:nvSpPr>
        <p:spPr>
          <a:xfrm>
            <a:off x="6351450" y="3048900"/>
            <a:ext cx="9837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Test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Google Shape;495;p51"/>
          <p:cNvSpPr txBox="1"/>
          <p:nvPr/>
        </p:nvSpPr>
        <p:spPr>
          <a:xfrm>
            <a:off x="1973750" y="3926525"/>
            <a:ext cx="586800" cy="3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~+5%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51"/>
          <p:cNvSpPr txBox="1"/>
          <p:nvPr/>
        </p:nvSpPr>
        <p:spPr>
          <a:xfrm>
            <a:off x="6698150" y="3926525"/>
            <a:ext cx="702600" cy="3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~+20%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Predicting Injury Severity Using Decision Tree</a:t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502" name="Google Shape;5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25" y="3739938"/>
            <a:ext cx="16287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338" y="3735175"/>
            <a:ext cx="16287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500" y="1408325"/>
            <a:ext cx="3686461" cy="232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52"/>
          <p:cNvCxnSpPr/>
          <p:nvPr/>
        </p:nvCxnSpPr>
        <p:spPr>
          <a:xfrm>
            <a:off x="4402600" y="2902450"/>
            <a:ext cx="473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6" name="Google Shape;506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000" y="1408325"/>
            <a:ext cx="3686450" cy="23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2"/>
          <p:cNvSpPr txBox="1"/>
          <p:nvPr/>
        </p:nvSpPr>
        <p:spPr>
          <a:xfrm>
            <a:off x="793950" y="929400"/>
            <a:ext cx="7556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  <a:t>Predictors: </a:t>
            </a:r>
            <a: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  <a:t>Altitude, Latitude, Longitude, Weather.Condition, Total.Passengers</a:t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Boosting our base tree using Adaboost</a:t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13" name="Google Shape;513;p53"/>
          <p:cNvSpPr txBox="1"/>
          <p:nvPr/>
        </p:nvSpPr>
        <p:spPr>
          <a:xfrm>
            <a:off x="226350" y="929400"/>
            <a:ext cx="1421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Base tree</a:t>
            </a:r>
            <a:endParaRPr b="1"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4" name="Google Shape;514;p53"/>
          <p:cNvSpPr txBox="1"/>
          <p:nvPr/>
        </p:nvSpPr>
        <p:spPr>
          <a:xfrm>
            <a:off x="226341" y="15885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55.58437141278006%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4722141" y="15885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Test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69.46990833001195%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1825200" y="1296300"/>
            <a:ext cx="1044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Train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53"/>
          <p:cNvSpPr txBox="1"/>
          <p:nvPr/>
        </p:nvSpPr>
        <p:spPr>
          <a:xfrm>
            <a:off x="6351450" y="1296300"/>
            <a:ext cx="9837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Test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226350" y="2682000"/>
            <a:ext cx="1421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Adaboost</a:t>
            </a:r>
            <a:endParaRPr b="1"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9" name="Google Shape;519;p53"/>
          <p:cNvSpPr txBox="1"/>
          <p:nvPr/>
        </p:nvSpPr>
        <p:spPr>
          <a:xfrm>
            <a:off x="226341" y="33411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63.21159814633731 %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53"/>
          <p:cNvSpPr txBox="1"/>
          <p:nvPr/>
        </p:nvSpPr>
        <p:spPr>
          <a:xfrm>
            <a:off x="4722141" y="3341113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70.10761259465923 %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53"/>
          <p:cNvSpPr txBox="1"/>
          <p:nvPr/>
        </p:nvSpPr>
        <p:spPr>
          <a:xfrm>
            <a:off x="1825200" y="3048900"/>
            <a:ext cx="1044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Train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2" name="Google Shape;522;p53"/>
          <p:cNvSpPr txBox="1"/>
          <p:nvPr/>
        </p:nvSpPr>
        <p:spPr>
          <a:xfrm>
            <a:off x="6351450" y="3048900"/>
            <a:ext cx="9837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Test Dataset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3" name="Google Shape;523;p53"/>
          <p:cNvSpPr txBox="1"/>
          <p:nvPr/>
        </p:nvSpPr>
        <p:spPr>
          <a:xfrm>
            <a:off x="1973750" y="3926525"/>
            <a:ext cx="586800" cy="3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~+8%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53"/>
          <p:cNvSpPr txBox="1"/>
          <p:nvPr/>
        </p:nvSpPr>
        <p:spPr>
          <a:xfrm>
            <a:off x="6698150" y="3926525"/>
            <a:ext cx="702600" cy="3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~+1%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Predicting number of Fatal.Injuries using Linear Regression</a:t>
            </a:r>
            <a:endParaRPr sz="24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530" name="Google Shape;5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50" y="1005125"/>
            <a:ext cx="6267501" cy="3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675" y="1005125"/>
            <a:ext cx="2671075" cy="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/>
          <p:nvPr/>
        </p:nvSpPr>
        <p:spPr>
          <a:xfrm>
            <a:off x="1588525" y="184850"/>
            <a:ext cx="5296024" cy="4855124"/>
          </a:xfrm>
          <a:custGeom>
            <a:rect b="b" l="l" r="r" t="t"/>
            <a:pathLst>
              <a:path extrusionOk="0" h="112563" w="122785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8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271" name="Google Shape;271;p28"/>
            <p:cNvSpPr/>
            <p:nvPr/>
          </p:nvSpPr>
          <p:spPr>
            <a:xfrm>
              <a:off x="1235125" y="3038700"/>
              <a:ext cx="306375" cy="1047625"/>
            </a:xfrm>
            <a:custGeom>
              <a:rect b="b" l="l" r="r" t="t"/>
              <a:pathLst>
                <a:path extrusionOk="0" h="41905" w="12255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388300" y="3139625"/>
              <a:ext cx="100175" cy="127225"/>
            </a:xfrm>
            <a:custGeom>
              <a:rect b="b" l="l" r="r" t="t"/>
              <a:pathLst>
                <a:path extrusionOk="0" h="5089" w="4007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702975" y="3307575"/>
              <a:ext cx="755100" cy="782150"/>
            </a:xfrm>
            <a:custGeom>
              <a:rect b="b" l="l" r="r" t="t"/>
              <a:pathLst>
                <a:path extrusionOk="0" h="31286" w="30204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8"/>
          <p:cNvSpPr txBox="1"/>
          <p:nvPr>
            <p:ph type="title"/>
          </p:nvPr>
        </p:nvSpPr>
        <p:spPr>
          <a:xfrm>
            <a:off x="2650650" y="2263650"/>
            <a:ext cx="3842700" cy="61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Introduction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5" name="Google Shape;275;p28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Speaker: Wei Xian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76" name="Google Shape;276;p28"/>
          <p:cNvSpPr txBox="1"/>
          <p:nvPr>
            <p:ph idx="2" type="title"/>
          </p:nvPr>
        </p:nvSpPr>
        <p:spPr>
          <a:xfrm>
            <a:off x="3038025" y="978242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01.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77" name="Google Shape;277;p28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278" name="Google Shape;278;p28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rect b="b" l="l" r="r" t="t"/>
              <a:pathLst>
                <a:path extrusionOk="0" h="35797" w="15754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rect b="b" l="l" r="r" t="t"/>
              <a:pathLst>
                <a:path extrusionOk="0" h="15468" w="14414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rect b="b" l="l" r="r" t="t"/>
              <a:pathLst>
                <a:path extrusionOk="0" h="14960" w="14489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rect b="b" l="l" r="r" t="t"/>
              <a:pathLst>
                <a:path extrusionOk="0" h="35797" w="13162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rect b="b" l="l" r="r" t="t"/>
              <a:pathLst>
                <a:path extrusionOk="0" h="15654" w="140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rect b="b" l="l" r="r" t="t"/>
              <a:pathLst>
                <a:path extrusionOk="0" h="15158" w="1460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Predicting number of Serious.Injuries using Linear Regression</a:t>
            </a:r>
            <a:endParaRPr sz="24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537" name="Google Shape;5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675" y="1005125"/>
            <a:ext cx="2671075" cy="8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50" y="1005125"/>
            <a:ext cx="6267501" cy="3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300" y="1005125"/>
            <a:ext cx="2584451" cy="7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/>
        </p:nvSpPr>
        <p:spPr>
          <a:xfrm>
            <a:off x="435000" y="292800"/>
            <a:ext cx="827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Predicting number of Minor.Injuries using Linear Regression</a:t>
            </a:r>
            <a:endParaRPr sz="24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545" name="Google Shape;5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675" y="1005125"/>
            <a:ext cx="2671075" cy="8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50" y="1005125"/>
            <a:ext cx="6267500" cy="3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184" y="1005125"/>
            <a:ext cx="2605566" cy="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/>
          <p:nvPr/>
        </p:nvSpPr>
        <p:spPr>
          <a:xfrm>
            <a:off x="2217686" y="515183"/>
            <a:ext cx="4913991" cy="4436449"/>
          </a:xfrm>
          <a:custGeom>
            <a:rect b="b" l="l" r="r" t="t"/>
            <a:pathLst>
              <a:path extrusionOk="0" h="67549" w="7482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57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554" name="Google Shape;554;p57"/>
            <p:cNvSpPr/>
            <p:nvPr/>
          </p:nvSpPr>
          <p:spPr>
            <a:xfrm>
              <a:off x="63628" y="3677292"/>
              <a:ext cx="1302713" cy="1394596"/>
            </a:xfrm>
            <a:custGeom>
              <a:rect b="b" l="l" r="r" t="t"/>
              <a:pathLst>
                <a:path extrusionOk="0" h="21234" w="19835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992899" y="3235151"/>
              <a:ext cx="675887" cy="1824652"/>
            </a:xfrm>
            <a:custGeom>
              <a:rect b="b" l="l" r="r" t="t"/>
              <a:pathLst>
                <a:path extrusionOk="0" h="27782" w="10291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921113" y="4947692"/>
              <a:ext cx="816240" cy="201433"/>
            </a:xfrm>
            <a:custGeom>
              <a:rect b="b" l="l" r="r" t="t"/>
              <a:pathLst>
                <a:path extrusionOk="0" h="3067" w="12428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57"/>
          <p:cNvSpPr/>
          <p:nvPr/>
        </p:nvSpPr>
        <p:spPr>
          <a:xfrm>
            <a:off x="6475189" y="4235550"/>
            <a:ext cx="808621" cy="865629"/>
          </a:xfrm>
          <a:custGeom>
            <a:rect b="b" l="l" r="r" t="t"/>
            <a:pathLst>
              <a:path extrusionOk="0" h="13180" w="12312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6287417" y="3961150"/>
            <a:ext cx="419679" cy="1132411"/>
          </a:xfrm>
          <a:custGeom>
            <a:rect b="b" l="l" r="r" t="t"/>
            <a:pathLst>
              <a:path extrusionOk="0" h="17242" w="639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6244858" y="5024074"/>
            <a:ext cx="506899" cy="125050"/>
          </a:xfrm>
          <a:custGeom>
            <a:rect b="b" l="l" r="r" t="t"/>
            <a:pathLst>
              <a:path extrusionOk="0" h="1904" w="7718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 txBox="1"/>
          <p:nvPr>
            <p:ph type="title"/>
          </p:nvPr>
        </p:nvSpPr>
        <p:spPr>
          <a:xfrm flipH="1">
            <a:off x="2579875" y="2281650"/>
            <a:ext cx="4371900" cy="58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61" name="Google Shape;561;p57"/>
          <p:cNvSpPr txBox="1"/>
          <p:nvPr>
            <p:ph idx="1" type="subTitle"/>
          </p:nvPr>
        </p:nvSpPr>
        <p:spPr>
          <a:xfrm flipH="1">
            <a:off x="2217675" y="4103754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Speaker: Zhi Min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62" name="Google Shape;562;p57"/>
          <p:cNvSpPr txBox="1"/>
          <p:nvPr>
            <p:ph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.04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8"/>
          <p:cNvSpPr txBox="1"/>
          <p:nvPr>
            <p:ph idx="1" type="subTitle"/>
          </p:nvPr>
        </p:nvSpPr>
        <p:spPr>
          <a:xfrm>
            <a:off x="1893325" y="153105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Problem statement</a:t>
            </a:r>
            <a:endParaRPr sz="1400">
              <a:solidFill>
                <a:srgbClr val="FFC3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C39F"/>
              </a:solidFill>
            </a:endParaRPr>
          </a:p>
        </p:txBody>
      </p:sp>
      <p:sp>
        <p:nvSpPr>
          <p:cNvPr id="568" name="Google Shape;568;p58"/>
          <p:cNvSpPr txBox="1"/>
          <p:nvPr>
            <p:ph type="title"/>
          </p:nvPr>
        </p:nvSpPr>
        <p:spPr>
          <a:xfrm>
            <a:off x="1587750" y="1916171"/>
            <a:ext cx="5968500" cy="111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Can we predict the fatality of accidents?</a:t>
            </a:r>
            <a:endParaRPr sz="3600">
              <a:solidFill>
                <a:srgbClr val="FFC39F"/>
              </a:solidFill>
            </a:endParaRPr>
          </a:p>
        </p:txBody>
      </p:sp>
      <p:grpSp>
        <p:nvGrpSpPr>
          <p:cNvPr id="569" name="Google Shape;569;p58"/>
          <p:cNvGrpSpPr/>
          <p:nvPr/>
        </p:nvGrpSpPr>
        <p:grpSpPr>
          <a:xfrm>
            <a:off x="1133044" y="2663625"/>
            <a:ext cx="7456207" cy="2479869"/>
            <a:chOff x="1133044" y="2663625"/>
            <a:chExt cx="7456207" cy="2479869"/>
          </a:xfrm>
        </p:grpSpPr>
        <p:sp>
          <p:nvSpPr>
            <p:cNvPr id="570" name="Google Shape;570;p58"/>
            <p:cNvSpPr/>
            <p:nvPr/>
          </p:nvSpPr>
          <p:spPr>
            <a:xfrm>
              <a:off x="7282338" y="3537185"/>
              <a:ext cx="1306913" cy="1601899"/>
            </a:xfrm>
            <a:custGeom>
              <a:rect b="b" l="l" r="r" t="t"/>
              <a:pathLst>
                <a:path extrusionOk="0" h="10535" w="8595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8"/>
            <p:cNvSpPr/>
            <p:nvPr/>
          </p:nvSpPr>
          <p:spPr>
            <a:xfrm>
              <a:off x="6826176" y="2663625"/>
              <a:ext cx="1013142" cy="2475455"/>
            </a:xfrm>
            <a:custGeom>
              <a:rect b="b" l="l" r="r" t="t"/>
              <a:pathLst>
                <a:path extrusionOk="0" h="16280" w="6663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8"/>
            <p:cNvSpPr/>
            <p:nvPr/>
          </p:nvSpPr>
          <p:spPr>
            <a:xfrm>
              <a:off x="7080107" y="3299522"/>
              <a:ext cx="449627" cy="1840930"/>
            </a:xfrm>
            <a:custGeom>
              <a:rect b="b" l="l" r="r" t="t"/>
              <a:pathLst>
                <a:path extrusionOk="0" h="12107" w="2957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8"/>
            <p:cNvSpPr/>
            <p:nvPr/>
          </p:nvSpPr>
          <p:spPr>
            <a:xfrm>
              <a:off x="1133044" y="3020804"/>
              <a:ext cx="1150752" cy="2118278"/>
            </a:xfrm>
            <a:custGeom>
              <a:rect b="b" l="l" r="r" t="t"/>
              <a:pathLst>
                <a:path extrusionOk="0" h="13931" w="7568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8"/>
            <p:cNvSpPr/>
            <p:nvPr/>
          </p:nvSpPr>
          <p:spPr>
            <a:xfrm>
              <a:off x="1440497" y="3558472"/>
              <a:ext cx="718156" cy="1585021"/>
            </a:xfrm>
            <a:custGeom>
              <a:rect b="b" l="l" r="r" t="t"/>
              <a:pathLst>
                <a:path extrusionOk="0" h="10424" w="4723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 of Project</a:t>
            </a:r>
            <a:endParaRPr/>
          </a:p>
        </p:txBody>
      </p:sp>
      <p:sp>
        <p:nvSpPr>
          <p:cNvPr id="580" name="Google Shape;580;p59"/>
          <p:cNvSpPr txBox="1"/>
          <p:nvPr/>
        </p:nvSpPr>
        <p:spPr>
          <a:xfrm>
            <a:off x="2048800" y="1321325"/>
            <a:ext cx="52092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From our problem statement, we successfully predicted the fatality of accidents with 70% accuracy.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1" name="Google Shape;5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914" y="2443425"/>
            <a:ext cx="5894175" cy="159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0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VS Decision tree</a:t>
            </a:r>
            <a:endParaRPr/>
          </a:p>
        </p:txBody>
      </p:sp>
      <p:pic>
        <p:nvPicPr>
          <p:cNvPr id="587" name="Google Shape;58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50" y="2165012"/>
            <a:ext cx="2671075" cy="8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0"/>
          <p:cNvSpPr txBox="1"/>
          <p:nvPr/>
        </p:nvSpPr>
        <p:spPr>
          <a:xfrm>
            <a:off x="4485316" y="2306988"/>
            <a:ext cx="42423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Goodness of Fit of Model 	Train Dataset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Classification Accuracy 	: 70.10761259465923 %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60"/>
          <p:cNvSpPr txBox="1"/>
          <p:nvPr/>
        </p:nvSpPr>
        <p:spPr>
          <a:xfrm>
            <a:off x="1967400" y="3304725"/>
            <a:ext cx="52092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From trying both linear regression and decision tree, we can see that decision tree with AdaBoost was able to better predict the injury severity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We were able to predict the injury severity and aircraft damage with about 70% accuracy.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1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Interesting facts</a:t>
            </a:r>
            <a:endParaRPr sz="2600"/>
          </a:p>
        </p:txBody>
      </p:sp>
      <p:sp>
        <p:nvSpPr>
          <p:cNvPr id="595" name="Google Shape;595;p61"/>
          <p:cNvSpPr txBox="1"/>
          <p:nvPr/>
        </p:nvSpPr>
        <p:spPr>
          <a:xfrm>
            <a:off x="320350" y="1152475"/>
            <a:ext cx="8235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we notice that the majority of destroyed aircraft and fatal accidents happened when the plane was in the maneuvering phase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96" name="Google Shape;59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776" y="2291301"/>
            <a:ext cx="3081326" cy="245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61"/>
          <p:cNvCxnSpPr/>
          <p:nvPr/>
        </p:nvCxnSpPr>
        <p:spPr>
          <a:xfrm flipH="1">
            <a:off x="6866870" y="3254521"/>
            <a:ext cx="716400" cy="36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8" name="Google Shape;59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263" y="2300300"/>
            <a:ext cx="2629000" cy="245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p61"/>
          <p:cNvCxnSpPr/>
          <p:nvPr/>
        </p:nvCxnSpPr>
        <p:spPr>
          <a:xfrm flipH="1">
            <a:off x="3107013" y="3164925"/>
            <a:ext cx="554400" cy="44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2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Interesting facts</a:t>
            </a:r>
            <a:endParaRPr sz="2600"/>
          </a:p>
        </p:txBody>
      </p:sp>
      <p:sp>
        <p:nvSpPr>
          <p:cNvPr id="605" name="Google Shape;605;p62"/>
          <p:cNvSpPr txBox="1"/>
          <p:nvPr/>
        </p:nvSpPr>
        <p:spPr>
          <a:xfrm>
            <a:off x="320350" y="1152475"/>
            <a:ext cx="8235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We also noticed that for airplanes with more </a:t>
            </a:r>
            <a:r>
              <a:rPr lang="en-US">
                <a:solidFill>
                  <a:srgbClr val="FFFFFF"/>
                </a:solidFill>
              </a:rPr>
              <a:t>passengers</a:t>
            </a:r>
            <a:r>
              <a:rPr lang="en-US">
                <a:solidFill>
                  <a:srgbClr val="FFFFFF"/>
                </a:solidFill>
              </a:rPr>
              <a:t> are generally safer from the accident percentages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6" name="Google Shape;6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700" y="2402388"/>
            <a:ext cx="2943225" cy="6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62"/>
          <p:cNvCxnSpPr/>
          <p:nvPr/>
        </p:nvCxnSpPr>
        <p:spPr>
          <a:xfrm flipH="1">
            <a:off x="3814438" y="2537650"/>
            <a:ext cx="540300" cy="25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8" name="Google Shape;60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25" y="2347888"/>
            <a:ext cx="291465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9" name="Google Shape;609;p62"/>
          <p:cNvCxnSpPr/>
          <p:nvPr/>
        </p:nvCxnSpPr>
        <p:spPr>
          <a:xfrm flipH="1">
            <a:off x="7467388" y="2537650"/>
            <a:ext cx="540300" cy="25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62"/>
          <p:cNvSpPr txBox="1"/>
          <p:nvPr/>
        </p:nvSpPr>
        <p:spPr>
          <a:xfrm>
            <a:off x="416575" y="3576900"/>
            <a:ext cx="8235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>
                <a:solidFill>
                  <a:srgbClr val="FFFFFF"/>
                </a:solidFill>
              </a:rPr>
              <a:t>*FATAL: 	Accidents with fatality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>
                <a:solidFill>
                  <a:srgbClr val="FFFFFF"/>
                </a:solidFill>
              </a:rPr>
              <a:t>*NON-FATAL:	Accidents with Minor/Severe injury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>
                <a:solidFill>
                  <a:srgbClr val="FFFFFF"/>
                </a:solidFill>
              </a:rPr>
              <a:t>*INCIDENT:	Not an accident, Minor incidents on the plane that is reported for safety reasons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100"/>
              <a:t>Contributions</a:t>
            </a:r>
            <a:endParaRPr sz="2100">
              <a:solidFill>
                <a:srgbClr val="FFC39F"/>
              </a:solidFill>
            </a:endParaRPr>
          </a:p>
        </p:txBody>
      </p:sp>
      <p:sp>
        <p:nvSpPr>
          <p:cNvPr id="616" name="Google Shape;616;p63"/>
          <p:cNvSpPr txBox="1"/>
          <p:nvPr>
            <p:ph idx="2" type="title"/>
          </p:nvPr>
        </p:nvSpPr>
        <p:spPr>
          <a:xfrm>
            <a:off x="2432751" y="1741123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Kenneth</a:t>
            </a:r>
            <a:endParaRPr sz="1300">
              <a:solidFill>
                <a:srgbClr val="FFC39F"/>
              </a:solidFill>
            </a:endParaRPr>
          </a:p>
        </p:txBody>
      </p:sp>
      <p:sp>
        <p:nvSpPr>
          <p:cNvPr id="617" name="Google Shape;617;p63"/>
          <p:cNvSpPr txBox="1"/>
          <p:nvPr>
            <p:ph idx="1" type="subTitle"/>
          </p:nvPr>
        </p:nvSpPr>
        <p:spPr>
          <a:xfrm>
            <a:off x="2404375" y="21637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Prediction of Injury Severity &amp; Linear Regression :)</a:t>
            </a:r>
            <a:endParaRPr sz="1300">
              <a:solidFill>
                <a:srgbClr val="FFC39F"/>
              </a:solidFill>
            </a:endParaRPr>
          </a:p>
        </p:txBody>
      </p:sp>
      <p:sp>
        <p:nvSpPr>
          <p:cNvPr id="618" name="Google Shape;618;p63"/>
          <p:cNvSpPr txBox="1"/>
          <p:nvPr>
            <p:ph idx="5" type="title"/>
          </p:nvPr>
        </p:nvSpPr>
        <p:spPr>
          <a:xfrm>
            <a:off x="2308388" y="3577698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Wei Xian</a:t>
            </a:r>
            <a:endParaRPr sz="1300">
              <a:solidFill>
                <a:srgbClr val="FFC39F"/>
              </a:solidFill>
            </a:endParaRPr>
          </a:p>
        </p:txBody>
      </p:sp>
      <p:sp>
        <p:nvSpPr>
          <p:cNvPr id="619" name="Google Shape;619;p63"/>
          <p:cNvSpPr txBox="1"/>
          <p:nvPr>
            <p:ph idx="6" type="subTitle"/>
          </p:nvPr>
        </p:nvSpPr>
        <p:spPr>
          <a:xfrm>
            <a:off x="230838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Prediction of Aircraft Damage &amp; Decision Tree</a:t>
            </a:r>
            <a:endParaRPr sz="1300">
              <a:solidFill>
                <a:srgbClr val="FFC39F"/>
              </a:solidFill>
            </a:endParaRPr>
          </a:p>
        </p:txBody>
      </p:sp>
      <p:sp>
        <p:nvSpPr>
          <p:cNvPr id="620" name="Google Shape;620;p63"/>
          <p:cNvSpPr txBox="1"/>
          <p:nvPr>
            <p:ph idx="7" type="title"/>
          </p:nvPr>
        </p:nvSpPr>
        <p:spPr>
          <a:xfrm>
            <a:off x="5117263" y="1741123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Aneez</a:t>
            </a:r>
            <a:endParaRPr sz="1300">
              <a:solidFill>
                <a:srgbClr val="FFC39F"/>
              </a:solidFill>
            </a:endParaRPr>
          </a:p>
        </p:txBody>
      </p:sp>
      <p:sp>
        <p:nvSpPr>
          <p:cNvPr id="621" name="Google Shape;621;p63"/>
          <p:cNvSpPr txBox="1"/>
          <p:nvPr>
            <p:ph idx="8" type="subTitle"/>
          </p:nvPr>
        </p:nvSpPr>
        <p:spPr>
          <a:xfrm>
            <a:off x="5117263" y="21637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Data cleanup, balancing, and exploratory analysis</a:t>
            </a:r>
            <a:endParaRPr sz="1300">
              <a:solidFill>
                <a:srgbClr val="FFC39F"/>
              </a:solidFill>
            </a:endParaRPr>
          </a:p>
        </p:txBody>
      </p:sp>
      <p:sp>
        <p:nvSpPr>
          <p:cNvPr id="622" name="Google Shape;622;p63"/>
          <p:cNvSpPr txBox="1"/>
          <p:nvPr>
            <p:ph idx="14" type="title"/>
          </p:nvPr>
        </p:nvSpPr>
        <p:spPr>
          <a:xfrm>
            <a:off x="4993313" y="3577698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Zhimin</a:t>
            </a:r>
            <a:endParaRPr sz="1300">
              <a:solidFill>
                <a:srgbClr val="FFC39F"/>
              </a:solidFill>
            </a:endParaRPr>
          </a:p>
        </p:txBody>
      </p:sp>
      <p:sp>
        <p:nvSpPr>
          <p:cNvPr id="623" name="Google Shape;623;p63"/>
          <p:cNvSpPr txBox="1"/>
          <p:nvPr>
            <p:ph idx="15" type="subTitle"/>
          </p:nvPr>
        </p:nvSpPr>
        <p:spPr>
          <a:xfrm>
            <a:off x="4871126" y="4000350"/>
            <a:ext cx="2087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Prediction of weather condition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AdaBoost models</a:t>
            </a:r>
            <a:endParaRPr sz="1300"/>
          </a:p>
        </p:txBody>
      </p:sp>
      <p:grpSp>
        <p:nvGrpSpPr>
          <p:cNvPr id="624" name="Google Shape;624;p63"/>
          <p:cNvGrpSpPr/>
          <p:nvPr/>
        </p:nvGrpSpPr>
        <p:grpSpPr>
          <a:xfrm>
            <a:off x="3143710" y="3269874"/>
            <a:ext cx="170755" cy="395093"/>
            <a:chOff x="2672375" y="238125"/>
            <a:chExt cx="2255675" cy="5219200"/>
          </a:xfrm>
        </p:grpSpPr>
        <p:sp>
          <p:nvSpPr>
            <p:cNvPr id="625" name="Google Shape;625;p63"/>
            <p:cNvSpPr/>
            <p:nvPr/>
          </p:nvSpPr>
          <p:spPr>
            <a:xfrm>
              <a:off x="3369625" y="587150"/>
              <a:ext cx="163925" cy="424900"/>
            </a:xfrm>
            <a:custGeom>
              <a:rect b="b" l="l" r="r" t="t"/>
              <a:pathLst>
                <a:path extrusionOk="0" h="16996" w="6557">
                  <a:moveTo>
                    <a:pt x="3262" y="0"/>
                  </a:moveTo>
                  <a:cubicBezTo>
                    <a:pt x="1468" y="0"/>
                    <a:pt x="0" y="1436"/>
                    <a:pt x="0" y="3262"/>
                  </a:cubicBezTo>
                  <a:lnTo>
                    <a:pt x="0" y="13701"/>
                  </a:lnTo>
                  <a:cubicBezTo>
                    <a:pt x="0" y="15527"/>
                    <a:pt x="1468" y="16995"/>
                    <a:pt x="3262" y="16995"/>
                  </a:cubicBezTo>
                  <a:cubicBezTo>
                    <a:pt x="5089" y="16995"/>
                    <a:pt x="6557" y="15527"/>
                    <a:pt x="6557" y="13701"/>
                  </a:cubicBezTo>
                  <a:lnTo>
                    <a:pt x="6557" y="3262"/>
                  </a:lnTo>
                  <a:cubicBezTo>
                    <a:pt x="6557" y="1436"/>
                    <a:pt x="5089" y="0"/>
                    <a:pt x="326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4066875" y="587150"/>
              <a:ext cx="163925" cy="424900"/>
            </a:xfrm>
            <a:custGeom>
              <a:rect b="b" l="l" r="r" t="t"/>
              <a:pathLst>
                <a:path extrusionOk="0" h="16996" w="6557">
                  <a:moveTo>
                    <a:pt x="3295" y="0"/>
                  </a:moveTo>
                  <a:cubicBezTo>
                    <a:pt x="1468" y="0"/>
                    <a:pt x="0" y="1436"/>
                    <a:pt x="0" y="3262"/>
                  </a:cubicBezTo>
                  <a:lnTo>
                    <a:pt x="0" y="13701"/>
                  </a:lnTo>
                  <a:cubicBezTo>
                    <a:pt x="0" y="15527"/>
                    <a:pt x="1468" y="16995"/>
                    <a:pt x="3295" y="16995"/>
                  </a:cubicBezTo>
                  <a:cubicBezTo>
                    <a:pt x="5089" y="16995"/>
                    <a:pt x="6557" y="15527"/>
                    <a:pt x="6557" y="13701"/>
                  </a:cubicBezTo>
                  <a:lnTo>
                    <a:pt x="6557" y="3262"/>
                  </a:lnTo>
                  <a:cubicBezTo>
                    <a:pt x="6557" y="1436"/>
                    <a:pt x="5089" y="0"/>
                    <a:pt x="329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2672375" y="238125"/>
              <a:ext cx="2255675" cy="5219200"/>
            </a:xfrm>
            <a:custGeom>
              <a:rect b="b" l="l" r="r" t="t"/>
              <a:pathLst>
                <a:path extrusionOk="0" h="208768" w="90227">
                  <a:moveTo>
                    <a:pt x="69513" y="6524"/>
                  </a:moveTo>
                  <a:cubicBezTo>
                    <a:pt x="69644" y="6524"/>
                    <a:pt x="69742" y="6622"/>
                    <a:pt x="69742" y="6752"/>
                  </a:cubicBezTo>
                  <a:lnTo>
                    <a:pt x="69742" y="55780"/>
                  </a:lnTo>
                  <a:lnTo>
                    <a:pt x="20486" y="55780"/>
                  </a:lnTo>
                  <a:lnTo>
                    <a:pt x="20486" y="6752"/>
                  </a:lnTo>
                  <a:cubicBezTo>
                    <a:pt x="20486" y="6622"/>
                    <a:pt x="20583" y="6524"/>
                    <a:pt x="20714" y="6524"/>
                  </a:cubicBezTo>
                  <a:close/>
                  <a:moveTo>
                    <a:pt x="83475" y="62337"/>
                  </a:moveTo>
                  <a:cubicBezTo>
                    <a:pt x="83572" y="62337"/>
                    <a:pt x="83670" y="62434"/>
                    <a:pt x="83670" y="62532"/>
                  </a:cubicBezTo>
                  <a:lnTo>
                    <a:pt x="83670" y="163654"/>
                  </a:lnTo>
                  <a:cubicBezTo>
                    <a:pt x="83670" y="184922"/>
                    <a:pt x="66382" y="202243"/>
                    <a:pt x="45114" y="202243"/>
                  </a:cubicBezTo>
                  <a:cubicBezTo>
                    <a:pt x="23845" y="202243"/>
                    <a:pt x="6557" y="184922"/>
                    <a:pt x="6557" y="163654"/>
                  </a:cubicBezTo>
                  <a:lnTo>
                    <a:pt x="6557" y="62532"/>
                  </a:lnTo>
                  <a:cubicBezTo>
                    <a:pt x="6557" y="62434"/>
                    <a:pt x="6655" y="62337"/>
                    <a:pt x="6753" y="62337"/>
                  </a:cubicBezTo>
                  <a:close/>
                  <a:moveTo>
                    <a:pt x="20714" y="0"/>
                  </a:moveTo>
                  <a:cubicBezTo>
                    <a:pt x="16995" y="0"/>
                    <a:pt x="13962" y="3034"/>
                    <a:pt x="13962" y="6752"/>
                  </a:cubicBezTo>
                  <a:lnTo>
                    <a:pt x="13962" y="55780"/>
                  </a:lnTo>
                  <a:lnTo>
                    <a:pt x="6753" y="55780"/>
                  </a:lnTo>
                  <a:cubicBezTo>
                    <a:pt x="3034" y="55780"/>
                    <a:pt x="0" y="58814"/>
                    <a:pt x="0" y="62532"/>
                  </a:cubicBezTo>
                  <a:lnTo>
                    <a:pt x="0" y="163654"/>
                  </a:lnTo>
                  <a:cubicBezTo>
                    <a:pt x="0" y="188543"/>
                    <a:pt x="20225" y="208767"/>
                    <a:pt x="45114" y="208767"/>
                  </a:cubicBezTo>
                  <a:cubicBezTo>
                    <a:pt x="70003" y="208767"/>
                    <a:pt x="90227" y="188543"/>
                    <a:pt x="90227" y="163654"/>
                  </a:cubicBezTo>
                  <a:lnTo>
                    <a:pt x="90227" y="62532"/>
                  </a:lnTo>
                  <a:cubicBezTo>
                    <a:pt x="90227" y="58814"/>
                    <a:pt x="87193" y="55780"/>
                    <a:pt x="83475" y="55780"/>
                  </a:cubicBezTo>
                  <a:lnTo>
                    <a:pt x="76266" y="55780"/>
                  </a:lnTo>
                  <a:lnTo>
                    <a:pt x="76266" y="6752"/>
                  </a:lnTo>
                  <a:cubicBezTo>
                    <a:pt x="76266" y="3034"/>
                    <a:pt x="73232" y="0"/>
                    <a:pt x="6951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28" name="Google Shape;628;p63"/>
            <p:cNvSpPr/>
            <p:nvPr/>
          </p:nvSpPr>
          <p:spPr>
            <a:xfrm>
              <a:off x="2934150" y="2940475"/>
              <a:ext cx="1732125" cy="1035075"/>
            </a:xfrm>
            <a:custGeom>
              <a:rect b="b" l="l" r="r" t="t"/>
              <a:pathLst>
                <a:path extrusionOk="0" h="41403" w="69285">
                  <a:moveTo>
                    <a:pt x="34643" y="6695"/>
                  </a:moveTo>
                  <a:lnTo>
                    <a:pt x="55682" y="13709"/>
                  </a:lnTo>
                  <a:lnTo>
                    <a:pt x="34643" y="20722"/>
                  </a:lnTo>
                  <a:lnTo>
                    <a:pt x="13603" y="13709"/>
                  </a:lnTo>
                  <a:lnTo>
                    <a:pt x="34643" y="6695"/>
                  </a:lnTo>
                  <a:close/>
                  <a:moveTo>
                    <a:pt x="48800" y="22907"/>
                  </a:moveTo>
                  <a:lnTo>
                    <a:pt x="48800" y="34651"/>
                  </a:lnTo>
                  <a:cubicBezTo>
                    <a:pt x="48800" y="34748"/>
                    <a:pt x="48702" y="34846"/>
                    <a:pt x="48604" y="34846"/>
                  </a:cubicBezTo>
                  <a:lnTo>
                    <a:pt x="20681" y="34846"/>
                  </a:lnTo>
                  <a:cubicBezTo>
                    <a:pt x="20583" y="34846"/>
                    <a:pt x="20486" y="34748"/>
                    <a:pt x="20486" y="34651"/>
                  </a:cubicBezTo>
                  <a:lnTo>
                    <a:pt x="20486" y="22907"/>
                  </a:lnTo>
                  <a:lnTo>
                    <a:pt x="33599" y="27278"/>
                  </a:lnTo>
                  <a:cubicBezTo>
                    <a:pt x="33958" y="27409"/>
                    <a:pt x="34284" y="27442"/>
                    <a:pt x="34643" y="27442"/>
                  </a:cubicBezTo>
                  <a:cubicBezTo>
                    <a:pt x="35001" y="27442"/>
                    <a:pt x="35328" y="27409"/>
                    <a:pt x="35686" y="27278"/>
                  </a:cubicBezTo>
                  <a:lnTo>
                    <a:pt x="48800" y="22907"/>
                  </a:lnTo>
                  <a:close/>
                  <a:moveTo>
                    <a:pt x="34643" y="0"/>
                  </a:moveTo>
                  <a:cubicBezTo>
                    <a:pt x="34292" y="0"/>
                    <a:pt x="33941" y="57"/>
                    <a:pt x="33599" y="171"/>
                  </a:cubicBezTo>
                  <a:lnTo>
                    <a:pt x="2218" y="10610"/>
                  </a:lnTo>
                  <a:cubicBezTo>
                    <a:pt x="881" y="11066"/>
                    <a:pt x="0" y="12306"/>
                    <a:pt x="0" y="13709"/>
                  </a:cubicBezTo>
                  <a:cubicBezTo>
                    <a:pt x="0" y="15144"/>
                    <a:pt x="881" y="16383"/>
                    <a:pt x="2218" y="16840"/>
                  </a:cubicBezTo>
                  <a:lnTo>
                    <a:pt x="13929" y="20722"/>
                  </a:lnTo>
                  <a:lnTo>
                    <a:pt x="13929" y="34651"/>
                  </a:lnTo>
                  <a:cubicBezTo>
                    <a:pt x="13929" y="38369"/>
                    <a:pt x="16963" y="41403"/>
                    <a:pt x="20681" y="41403"/>
                  </a:cubicBezTo>
                  <a:lnTo>
                    <a:pt x="48604" y="41403"/>
                  </a:lnTo>
                  <a:cubicBezTo>
                    <a:pt x="52323" y="41403"/>
                    <a:pt x="55356" y="38369"/>
                    <a:pt x="55356" y="34651"/>
                  </a:cubicBezTo>
                  <a:lnTo>
                    <a:pt x="55356" y="20722"/>
                  </a:lnTo>
                  <a:lnTo>
                    <a:pt x="59238" y="19417"/>
                  </a:lnTo>
                  <a:lnTo>
                    <a:pt x="59271" y="34651"/>
                  </a:lnTo>
                  <a:cubicBezTo>
                    <a:pt x="59271" y="36445"/>
                    <a:pt x="60738" y="37913"/>
                    <a:pt x="62533" y="37913"/>
                  </a:cubicBezTo>
                  <a:cubicBezTo>
                    <a:pt x="64359" y="37913"/>
                    <a:pt x="65795" y="36445"/>
                    <a:pt x="65795" y="34651"/>
                  </a:cubicBezTo>
                  <a:lnTo>
                    <a:pt x="65762" y="17264"/>
                  </a:lnTo>
                  <a:lnTo>
                    <a:pt x="67067" y="16840"/>
                  </a:lnTo>
                  <a:cubicBezTo>
                    <a:pt x="68404" y="16383"/>
                    <a:pt x="69285" y="15144"/>
                    <a:pt x="69285" y="13709"/>
                  </a:cubicBezTo>
                  <a:cubicBezTo>
                    <a:pt x="69285" y="12306"/>
                    <a:pt x="68404" y="11066"/>
                    <a:pt x="67067" y="10610"/>
                  </a:cubicBezTo>
                  <a:lnTo>
                    <a:pt x="35686" y="171"/>
                  </a:lnTo>
                  <a:cubicBezTo>
                    <a:pt x="35344" y="57"/>
                    <a:pt x="34993" y="0"/>
                    <a:pt x="346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3021400" y="1981650"/>
              <a:ext cx="1557625" cy="163125"/>
            </a:xfrm>
            <a:custGeom>
              <a:rect b="b" l="l" r="r" t="t"/>
              <a:pathLst>
                <a:path extrusionOk="0" h="6525" w="62305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56"/>
                    <a:pt x="1468" y="6524"/>
                    <a:pt x="3263" y="6524"/>
                  </a:cubicBezTo>
                  <a:lnTo>
                    <a:pt x="59043" y="6524"/>
                  </a:lnTo>
                  <a:cubicBezTo>
                    <a:pt x="60837" y="6524"/>
                    <a:pt x="62305" y="5056"/>
                    <a:pt x="62305" y="3262"/>
                  </a:cubicBezTo>
                  <a:cubicBezTo>
                    <a:pt x="62305" y="1468"/>
                    <a:pt x="60837" y="0"/>
                    <a:pt x="590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30" name="Google Shape;630;p63"/>
            <p:cNvSpPr/>
            <p:nvPr/>
          </p:nvSpPr>
          <p:spPr>
            <a:xfrm>
              <a:off x="4415900" y="3986125"/>
              <a:ext cx="163125" cy="163950"/>
            </a:xfrm>
            <a:custGeom>
              <a:rect b="b" l="l" r="r" t="t"/>
              <a:pathLst>
                <a:path extrusionOk="0" h="6558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90"/>
                    <a:pt x="1468" y="6557"/>
                    <a:pt x="3263" y="6557"/>
                  </a:cubicBezTo>
                  <a:cubicBezTo>
                    <a:pt x="5057" y="6557"/>
                    <a:pt x="6525" y="5090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631" name="Google Shape;631;p63"/>
          <p:cNvGrpSpPr/>
          <p:nvPr/>
        </p:nvGrpSpPr>
        <p:grpSpPr>
          <a:xfrm>
            <a:off x="3162328" y="1456654"/>
            <a:ext cx="381390" cy="395093"/>
            <a:chOff x="1281125" y="238125"/>
            <a:chExt cx="5038175" cy="5219200"/>
          </a:xfrm>
        </p:grpSpPr>
        <p:sp>
          <p:nvSpPr>
            <p:cNvPr id="632" name="Google Shape;632;p63"/>
            <p:cNvSpPr/>
            <p:nvPr/>
          </p:nvSpPr>
          <p:spPr>
            <a:xfrm>
              <a:off x="1281125" y="238125"/>
              <a:ext cx="5038175" cy="5219200"/>
            </a:xfrm>
            <a:custGeom>
              <a:rect b="b" l="l" r="r" t="t"/>
              <a:pathLst>
                <a:path extrusionOk="0" h="208768" w="201527">
                  <a:moveTo>
                    <a:pt x="172919" y="6752"/>
                  </a:moveTo>
                  <a:cubicBezTo>
                    <a:pt x="173017" y="6752"/>
                    <a:pt x="173147" y="6850"/>
                    <a:pt x="173147" y="6981"/>
                  </a:cubicBezTo>
                  <a:lnTo>
                    <a:pt x="173147" y="54345"/>
                  </a:lnTo>
                  <a:lnTo>
                    <a:pt x="164111" y="47560"/>
                  </a:lnTo>
                  <a:cubicBezTo>
                    <a:pt x="163524" y="47103"/>
                    <a:pt x="162807" y="46907"/>
                    <a:pt x="162089" y="46907"/>
                  </a:cubicBezTo>
                  <a:cubicBezTo>
                    <a:pt x="161371" y="46907"/>
                    <a:pt x="160654" y="47103"/>
                    <a:pt x="160066" y="47560"/>
                  </a:cubicBezTo>
                  <a:lnTo>
                    <a:pt x="151031" y="54345"/>
                  </a:lnTo>
                  <a:lnTo>
                    <a:pt x="151031" y="6981"/>
                  </a:lnTo>
                  <a:cubicBezTo>
                    <a:pt x="151031" y="6850"/>
                    <a:pt x="151129" y="6752"/>
                    <a:pt x="151259" y="6752"/>
                  </a:cubicBezTo>
                  <a:close/>
                  <a:moveTo>
                    <a:pt x="183716" y="13994"/>
                  </a:moveTo>
                  <a:cubicBezTo>
                    <a:pt x="189816" y="13994"/>
                    <a:pt x="194774" y="18920"/>
                    <a:pt x="194774" y="25019"/>
                  </a:cubicBezTo>
                  <a:lnTo>
                    <a:pt x="194774" y="190957"/>
                  </a:lnTo>
                  <a:cubicBezTo>
                    <a:pt x="194774" y="197057"/>
                    <a:pt x="189816" y="202015"/>
                    <a:pt x="183716" y="202015"/>
                  </a:cubicBezTo>
                  <a:lnTo>
                    <a:pt x="17811" y="202015"/>
                  </a:lnTo>
                  <a:cubicBezTo>
                    <a:pt x="11711" y="202015"/>
                    <a:pt x="6753" y="197057"/>
                    <a:pt x="6753" y="190957"/>
                  </a:cubicBezTo>
                  <a:lnTo>
                    <a:pt x="6753" y="25019"/>
                  </a:lnTo>
                  <a:cubicBezTo>
                    <a:pt x="6753" y="18920"/>
                    <a:pt x="11711" y="13994"/>
                    <a:pt x="17811" y="13994"/>
                  </a:cubicBezTo>
                  <a:lnTo>
                    <a:pt x="144278" y="13994"/>
                  </a:lnTo>
                  <a:lnTo>
                    <a:pt x="144278" y="61097"/>
                  </a:lnTo>
                  <a:cubicBezTo>
                    <a:pt x="144278" y="62369"/>
                    <a:pt x="144996" y="63543"/>
                    <a:pt x="146138" y="64131"/>
                  </a:cubicBezTo>
                  <a:cubicBezTo>
                    <a:pt x="146618" y="64364"/>
                    <a:pt x="147139" y="64482"/>
                    <a:pt x="147658" y="64482"/>
                  </a:cubicBezTo>
                  <a:cubicBezTo>
                    <a:pt x="148374" y="64482"/>
                    <a:pt x="149089" y="64258"/>
                    <a:pt x="149693" y="63804"/>
                  </a:cubicBezTo>
                  <a:lnTo>
                    <a:pt x="162089" y="54508"/>
                  </a:lnTo>
                  <a:lnTo>
                    <a:pt x="174484" y="63804"/>
                  </a:lnTo>
                  <a:cubicBezTo>
                    <a:pt x="175072" y="64261"/>
                    <a:pt x="175789" y="64489"/>
                    <a:pt x="176507" y="64489"/>
                  </a:cubicBezTo>
                  <a:cubicBezTo>
                    <a:pt x="177029" y="64489"/>
                    <a:pt x="177551" y="64359"/>
                    <a:pt x="178040" y="64131"/>
                  </a:cubicBezTo>
                  <a:cubicBezTo>
                    <a:pt x="179182" y="63543"/>
                    <a:pt x="179899" y="62369"/>
                    <a:pt x="179899" y="61097"/>
                  </a:cubicBezTo>
                  <a:lnTo>
                    <a:pt x="179899" y="13994"/>
                  </a:lnTo>
                  <a:close/>
                  <a:moveTo>
                    <a:pt x="151259" y="0"/>
                  </a:moveTo>
                  <a:cubicBezTo>
                    <a:pt x="147410" y="0"/>
                    <a:pt x="144278" y="3132"/>
                    <a:pt x="144278" y="6981"/>
                  </a:cubicBezTo>
                  <a:lnTo>
                    <a:pt x="144278" y="7209"/>
                  </a:lnTo>
                  <a:lnTo>
                    <a:pt x="17811" y="7209"/>
                  </a:lnTo>
                  <a:cubicBezTo>
                    <a:pt x="7993" y="7209"/>
                    <a:pt x="1" y="15201"/>
                    <a:pt x="1" y="25019"/>
                  </a:cubicBezTo>
                  <a:lnTo>
                    <a:pt x="1" y="190957"/>
                  </a:lnTo>
                  <a:cubicBezTo>
                    <a:pt x="1" y="200775"/>
                    <a:pt x="7993" y="208767"/>
                    <a:pt x="17811" y="208767"/>
                  </a:cubicBezTo>
                  <a:lnTo>
                    <a:pt x="183716" y="208767"/>
                  </a:lnTo>
                  <a:cubicBezTo>
                    <a:pt x="193534" y="208767"/>
                    <a:pt x="201526" y="200775"/>
                    <a:pt x="201526" y="190957"/>
                  </a:cubicBezTo>
                  <a:lnTo>
                    <a:pt x="201526" y="25019"/>
                  </a:lnTo>
                  <a:cubicBezTo>
                    <a:pt x="201526" y="15201"/>
                    <a:pt x="193534" y="7209"/>
                    <a:pt x="183716" y="7209"/>
                  </a:cubicBezTo>
                  <a:lnTo>
                    <a:pt x="179899" y="7209"/>
                  </a:lnTo>
                  <a:lnTo>
                    <a:pt x="179899" y="6981"/>
                  </a:lnTo>
                  <a:cubicBezTo>
                    <a:pt x="179899" y="3132"/>
                    <a:pt x="176768" y="0"/>
                    <a:pt x="17291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33" name="Google Shape;633;p63"/>
            <p:cNvSpPr/>
            <p:nvPr/>
          </p:nvSpPr>
          <p:spPr>
            <a:xfrm>
              <a:off x="2723750" y="1320275"/>
              <a:ext cx="2152925" cy="3235100"/>
            </a:xfrm>
            <a:custGeom>
              <a:rect b="b" l="l" r="r" t="t"/>
              <a:pathLst>
                <a:path extrusionOk="0" h="129404" w="86117">
                  <a:moveTo>
                    <a:pt x="43059" y="6753"/>
                  </a:moveTo>
                  <a:cubicBezTo>
                    <a:pt x="44363" y="6753"/>
                    <a:pt x="45636" y="6883"/>
                    <a:pt x="46908" y="7112"/>
                  </a:cubicBezTo>
                  <a:lnTo>
                    <a:pt x="46908" y="28641"/>
                  </a:lnTo>
                  <a:cubicBezTo>
                    <a:pt x="46908" y="30500"/>
                    <a:pt x="48408" y="32001"/>
                    <a:pt x="50268" y="32001"/>
                  </a:cubicBezTo>
                  <a:cubicBezTo>
                    <a:pt x="52127" y="32001"/>
                    <a:pt x="53660" y="30500"/>
                    <a:pt x="53660" y="28641"/>
                  </a:cubicBezTo>
                  <a:lnTo>
                    <a:pt x="53660" y="9526"/>
                  </a:lnTo>
                  <a:cubicBezTo>
                    <a:pt x="60380" y="13244"/>
                    <a:pt x="64914" y="20421"/>
                    <a:pt x="64914" y="28641"/>
                  </a:cubicBezTo>
                  <a:lnTo>
                    <a:pt x="64914" y="43287"/>
                  </a:lnTo>
                  <a:lnTo>
                    <a:pt x="21203" y="43287"/>
                  </a:lnTo>
                  <a:lnTo>
                    <a:pt x="21203" y="28641"/>
                  </a:lnTo>
                  <a:cubicBezTo>
                    <a:pt x="21203" y="20421"/>
                    <a:pt x="25737" y="13244"/>
                    <a:pt x="32457" y="9526"/>
                  </a:cubicBezTo>
                  <a:lnTo>
                    <a:pt x="32457" y="28641"/>
                  </a:lnTo>
                  <a:cubicBezTo>
                    <a:pt x="32457" y="30500"/>
                    <a:pt x="33990" y="32001"/>
                    <a:pt x="35850" y="32001"/>
                  </a:cubicBezTo>
                  <a:cubicBezTo>
                    <a:pt x="37709" y="32001"/>
                    <a:pt x="39242" y="30500"/>
                    <a:pt x="39242" y="28641"/>
                  </a:cubicBezTo>
                  <a:lnTo>
                    <a:pt x="39242" y="7112"/>
                  </a:lnTo>
                  <a:cubicBezTo>
                    <a:pt x="40482" y="6883"/>
                    <a:pt x="41754" y="6753"/>
                    <a:pt x="43059" y="6753"/>
                  </a:cubicBezTo>
                  <a:close/>
                  <a:moveTo>
                    <a:pt x="64914" y="50039"/>
                  </a:moveTo>
                  <a:lnTo>
                    <a:pt x="64914" y="64718"/>
                  </a:lnTo>
                  <a:cubicBezTo>
                    <a:pt x="64914" y="76755"/>
                    <a:pt x="55128" y="86574"/>
                    <a:pt x="43059" y="86574"/>
                  </a:cubicBezTo>
                  <a:cubicBezTo>
                    <a:pt x="30989" y="86574"/>
                    <a:pt x="21203" y="76755"/>
                    <a:pt x="21203" y="64718"/>
                  </a:cubicBezTo>
                  <a:lnTo>
                    <a:pt x="21203" y="50039"/>
                  </a:lnTo>
                  <a:close/>
                  <a:moveTo>
                    <a:pt x="75744" y="50039"/>
                  </a:moveTo>
                  <a:lnTo>
                    <a:pt x="75744" y="64718"/>
                  </a:lnTo>
                  <a:cubicBezTo>
                    <a:pt x="75744" y="82725"/>
                    <a:pt x="61097" y="97403"/>
                    <a:pt x="43059" y="97403"/>
                  </a:cubicBezTo>
                  <a:cubicBezTo>
                    <a:pt x="25020" y="97403"/>
                    <a:pt x="10373" y="82725"/>
                    <a:pt x="10373" y="64718"/>
                  </a:cubicBezTo>
                  <a:lnTo>
                    <a:pt x="10373" y="50039"/>
                  </a:lnTo>
                  <a:lnTo>
                    <a:pt x="14418" y="50039"/>
                  </a:lnTo>
                  <a:lnTo>
                    <a:pt x="14418" y="64718"/>
                  </a:lnTo>
                  <a:cubicBezTo>
                    <a:pt x="14418" y="80506"/>
                    <a:pt x="27271" y="93326"/>
                    <a:pt x="43059" y="93326"/>
                  </a:cubicBezTo>
                  <a:cubicBezTo>
                    <a:pt x="58847" y="93326"/>
                    <a:pt x="71699" y="80506"/>
                    <a:pt x="71699" y="64718"/>
                  </a:cubicBezTo>
                  <a:lnTo>
                    <a:pt x="71699" y="50039"/>
                  </a:lnTo>
                  <a:close/>
                  <a:moveTo>
                    <a:pt x="43059" y="1"/>
                  </a:moveTo>
                  <a:cubicBezTo>
                    <a:pt x="27271" y="1"/>
                    <a:pt x="14418" y="12853"/>
                    <a:pt x="14418" y="28641"/>
                  </a:cubicBezTo>
                  <a:lnTo>
                    <a:pt x="14418" y="43287"/>
                  </a:lnTo>
                  <a:lnTo>
                    <a:pt x="3393" y="43287"/>
                  </a:lnTo>
                  <a:cubicBezTo>
                    <a:pt x="1501" y="43287"/>
                    <a:pt x="0" y="44788"/>
                    <a:pt x="0" y="46680"/>
                  </a:cubicBezTo>
                  <a:cubicBezTo>
                    <a:pt x="0" y="48539"/>
                    <a:pt x="1501" y="50039"/>
                    <a:pt x="3393" y="50039"/>
                  </a:cubicBezTo>
                  <a:lnTo>
                    <a:pt x="3621" y="50039"/>
                  </a:lnTo>
                  <a:lnTo>
                    <a:pt x="3621" y="64718"/>
                  </a:lnTo>
                  <a:cubicBezTo>
                    <a:pt x="3621" y="85334"/>
                    <a:pt x="19507" y="102296"/>
                    <a:pt x="39666" y="104025"/>
                  </a:cubicBezTo>
                  <a:lnTo>
                    <a:pt x="39666" y="122651"/>
                  </a:lnTo>
                  <a:lnTo>
                    <a:pt x="25020" y="122651"/>
                  </a:lnTo>
                  <a:cubicBezTo>
                    <a:pt x="23160" y="122651"/>
                    <a:pt x="21627" y="124152"/>
                    <a:pt x="21627" y="126044"/>
                  </a:cubicBezTo>
                  <a:cubicBezTo>
                    <a:pt x="21627" y="127903"/>
                    <a:pt x="23160" y="129404"/>
                    <a:pt x="25020" y="129404"/>
                  </a:cubicBezTo>
                  <a:lnTo>
                    <a:pt x="61097" y="129404"/>
                  </a:lnTo>
                  <a:cubicBezTo>
                    <a:pt x="62957" y="129404"/>
                    <a:pt x="64490" y="127903"/>
                    <a:pt x="64490" y="126044"/>
                  </a:cubicBezTo>
                  <a:cubicBezTo>
                    <a:pt x="64490" y="124152"/>
                    <a:pt x="62957" y="122651"/>
                    <a:pt x="61097" y="122651"/>
                  </a:cubicBezTo>
                  <a:lnTo>
                    <a:pt x="46451" y="122651"/>
                  </a:lnTo>
                  <a:lnTo>
                    <a:pt x="46451" y="104025"/>
                  </a:lnTo>
                  <a:cubicBezTo>
                    <a:pt x="66610" y="102296"/>
                    <a:pt x="82529" y="85334"/>
                    <a:pt x="82529" y="64718"/>
                  </a:cubicBezTo>
                  <a:lnTo>
                    <a:pt x="82529" y="50039"/>
                  </a:lnTo>
                  <a:lnTo>
                    <a:pt x="82724" y="50039"/>
                  </a:lnTo>
                  <a:cubicBezTo>
                    <a:pt x="84616" y="50039"/>
                    <a:pt x="86117" y="48539"/>
                    <a:pt x="86117" y="46680"/>
                  </a:cubicBezTo>
                  <a:cubicBezTo>
                    <a:pt x="86117" y="44788"/>
                    <a:pt x="84616" y="43287"/>
                    <a:pt x="82724" y="43287"/>
                  </a:cubicBezTo>
                  <a:lnTo>
                    <a:pt x="71699" y="43287"/>
                  </a:lnTo>
                  <a:lnTo>
                    <a:pt x="71699" y="28641"/>
                  </a:lnTo>
                  <a:cubicBezTo>
                    <a:pt x="71699" y="12853"/>
                    <a:pt x="58847" y="1"/>
                    <a:pt x="4305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634" name="Google Shape;634;p63"/>
          <p:cNvGrpSpPr/>
          <p:nvPr/>
        </p:nvGrpSpPr>
        <p:grpSpPr>
          <a:xfrm>
            <a:off x="5833161" y="1428674"/>
            <a:ext cx="409604" cy="424321"/>
            <a:chOff x="1281125" y="238125"/>
            <a:chExt cx="5038175" cy="5219200"/>
          </a:xfrm>
        </p:grpSpPr>
        <p:sp>
          <p:nvSpPr>
            <p:cNvPr id="635" name="Google Shape;635;p63"/>
            <p:cNvSpPr/>
            <p:nvPr/>
          </p:nvSpPr>
          <p:spPr>
            <a:xfrm>
              <a:off x="1281125" y="238125"/>
              <a:ext cx="5038175" cy="5219200"/>
            </a:xfrm>
            <a:custGeom>
              <a:rect b="b" l="l" r="r" t="t"/>
              <a:pathLst>
                <a:path extrusionOk="0" h="208768" w="201527">
                  <a:moveTo>
                    <a:pt x="107973" y="68078"/>
                  </a:moveTo>
                  <a:cubicBezTo>
                    <a:pt x="108103" y="68078"/>
                    <a:pt x="108201" y="68176"/>
                    <a:pt x="108201" y="68306"/>
                  </a:cubicBezTo>
                  <a:lnTo>
                    <a:pt x="108201" y="72155"/>
                  </a:lnTo>
                  <a:lnTo>
                    <a:pt x="93326" y="72155"/>
                  </a:lnTo>
                  <a:lnTo>
                    <a:pt x="93326" y="71927"/>
                  </a:lnTo>
                  <a:cubicBezTo>
                    <a:pt x="93326" y="69807"/>
                    <a:pt x="95055" y="68078"/>
                    <a:pt x="97143" y="68078"/>
                  </a:cubicBezTo>
                  <a:close/>
                  <a:moveTo>
                    <a:pt x="36046" y="39242"/>
                  </a:moveTo>
                  <a:lnTo>
                    <a:pt x="36046" y="52094"/>
                  </a:lnTo>
                  <a:cubicBezTo>
                    <a:pt x="36046" y="56922"/>
                    <a:pt x="39993" y="60869"/>
                    <a:pt x="44853" y="60869"/>
                  </a:cubicBezTo>
                  <a:cubicBezTo>
                    <a:pt x="49159" y="60869"/>
                    <a:pt x="52747" y="57770"/>
                    <a:pt x="53497" y="53660"/>
                  </a:cubicBezTo>
                  <a:lnTo>
                    <a:pt x="57477" y="53660"/>
                  </a:lnTo>
                  <a:cubicBezTo>
                    <a:pt x="57607" y="53660"/>
                    <a:pt x="57705" y="53758"/>
                    <a:pt x="57705" y="53888"/>
                  </a:cubicBezTo>
                  <a:lnTo>
                    <a:pt x="57705" y="58096"/>
                  </a:lnTo>
                  <a:cubicBezTo>
                    <a:pt x="57705" y="59140"/>
                    <a:pt x="57314" y="60086"/>
                    <a:pt x="56596" y="60803"/>
                  </a:cubicBezTo>
                  <a:lnTo>
                    <a:pt x="45245" y="72155"/>
                  </a:lnTo>
                  <a:lnTo>
                    <a:pt x="39438" y="72155"/>
                  </a:lnTo>
                  <a:cubicBezTo>
                    <a:pt x="35589" y="72155"/>
                    <a:pt x="32458" y="75287"/>
                    <a:pt x="32458" y="79136"/>
                  </a:cubicBezTo>
                  <a:lnTo>
                    <a:pt x="32458" y="80538"/>
                  </a:lnTo>
                  <a:lnTo>
                    <a:pt x="32001" y="80473"/>
                  </a:lnTo>
                  <a:cubicBezTo>
                    <a:pt x="29261" y="80017"/>
                    <a:pt x="27043" y="78125"/>
                    <a:pt x="26162" y="75482"/>
                  </a:cubicBezTo>
                  <a:lnTo>
                    <a:pt x="19051" y="54149"/>
                  </a:lnTo>
                  <a:cubicBezTo>
                    <a:pt x="17616" y="49811"/>
                    <a:pt x="13571" y="46907"/>
                    <a:pt x="9004" y="46907"/>
                  </a:cubicBezTo>
                  <a:lnTo>
                    <a:pt x="6753" y="46907"/>
                  </a:lnTo>
                  <a:lnTo>
                    <a:pt x="6753" y="39242"/>
                  </a:lnTo>
                  <a:close/>
                  <a:moveTo>
                    <a:pt x="190957" y="6752"/>
                  </a:moveTo>
                  <a:cubicBezTo>
                    <a:pt x="193045" y="6752"/>
                    <a:pt x="194774" y="8481"/>
                    <a:pt x="194774" y="10601"/>
                  </a:cubicBezTo>
                  <a:lnTo>
                    <a:pt x="194774" y="32457"/>
                  </a:lnTo>
                  <a:lnTo>
                    <a:pt x="178007" y="32457"/>
                  </a:lnTo>
                  <a:cubicBezTo>
                    <a:pt x="177942" y="32457"/>
                    <a:pt x="177877" y="32457"/>
                    <a:pt x="177844" y="32392"/>
                  </a:cubicBezTo>
                  <a:lnTo>
                    <a:pt x="172756" y="27303"/>
                  </a:lnTo>
                  <a:cubicBezTo>
                    <a:pt x="171418" y="25965"/>
                    <a:pt x="169689" y="25248"/>
                    <a:pt x="167797" y="25248"/>
                  </a:cubicBezTo>
                  <a:lnTo>
                    <a:pt x="158468" y="25248"/>
                  </a:lnTo>
                  <a:cubicBezTo>
                    <a:pt x="158370" y="25248"/>
                    <a:pt x="158240" y="25150"/>
                    <a:pt x="158240" y="25019"/>
                  </a:cubicBezTo>
                  <a:lnTo>
                    <a:pt x="158240" y="21431"/>
                  </a:lnTo>
                  <a:cubicBezTo>
                    <a:pt x="158240" y="19539"/>
                    <a:pt x="156739" y="18039"/>
                    <a:pt x="154880" y="18039"/>
                  </a:cubicBezTo>
                  <a:lnTo>
                    <a:pt x="147671" y="18039"/>
                  </a:lnTo>
                  <a:cubicBezTo>
                    <a:pt x="147084" y="18039"/>
                    <a:pt x="146529" y="18169"/>
                    <a:pt x="146040" y="18463"/>
                  </a:cubicBezTo>
                  <a:lnTo>
                    <a:pt x="109832" y="38198"/>
                  </a:lnTo>
                  <a:cubicBezTo>
                    <a:pt x="109245" y="37480"/>
                    <a:pt x="108527" y="36893"/>
                    <a:pt x="107679" y="36436"/>
                  </a:cubicBezTo>
                  <a:cubicBezTo>
                    <a:pt x="106635" y="35869"/>
                    <a:pt x="105495" y="35589"/>
                    <a:pt x="104359" y="35589"/>
                  </a:cubicBezTo>
                  <a:cubicBezTo>
                    <a:pt x="103012" y="35589"/>
                    <a:pt x="101671" y="35984"/>
                    <a:pt x="100503" y="36763"/>
                  </a:cubicBezTo>
                  <a:lnTo>
                    <a:pt x="95283" y="40253"/>
                  </a:lnTo>
                  <a:cubicBezTo>
                    <a:pt x="93718" y="41297"/>
                    <a:pt x="93294" y="43384"/>
                    <a:pt x="94337" y="44950"/>
                  </a:cubicBezTo>
                  <a:cubicBezTo>
                    <a:pt x="94992" y="45912"/>
                    <a:pt x="96058" y="46438"/>
                    <a:pt x="97149" y="46438"/>
                  </a:cubicBezTo>
                  <a:cubicBezTo>
                    <a:pt x="97796" y="46438"/>
                    <a:pt x="98451" y="46252"/>
                    <a:pt x="99035" y="45864"/>
                  </a:cubicBezTo>
                  <a:lnTo>
                    <a:pt x="104254" y="42406"/>
                  </a:lnTo>
                  <a:cubicBezTo>
                    <a:pt x="104276" y="42383"/>
                    <a:pt x="104314" y="42345"/>
                    <a:pt x="104379" y="42345"/>
                  </a:cubicBezTo>
                  <a:cubicBezTo>
                    <a:pt x="104408" y="42345"/>
                    <a:pt x="104442" y="42353"/>
                    <a:pt x="104482" y="42373"/>
                  </a:cubicBezTo>
                  <a:cubicBezTo>
                    <a:pt x="104613" y="42438"/>
                    <a:pt x="104613" y="42536"/>
                    <a:pt x="104613" y="42602"/>
                  </a:cubicBezTo>
                  <a:lnTo>
                    <a:pt x="104613" y="43058"/>
                  </a:lnTo>
                  <a:lnTo>
                    <a:pt x="104613" y="43091"/>
                  </a:lnTo>
                  <a:lnTo>
                    <a:pt x="104613" y="50496"/>
                  </a:lnTo>
                  <a:lnTo>
                    <a:pt x="104384" y="50496"/>
                  </a:lnTo>
                  <a:cubicBezTo>
                    <a:pt x="98513" y="50496"/>
                    <a:pt x="93783" y="55258"/>
                    <a:pt x="93783" y="61097"/>
                  </a:cubicBezTo>
                  <a:lnTo>
                    <a:pt x="93783" y="61880"/>
                  </a:lnTo>
                  <a:cubicBezTo>
                    <a:pt x="89575" y="63283"/>
                    <a:pt x="86574" y="67262"/>
                    <a:pt x="86574" y="71927"/>
                  </a:cubicBezTo>
                  <a:lnTo>
                    <a:pt x="86574" y="73003"/>
                  </a:lnTo>
                  <a:cubicBezTo>
                    <a:pt x="85824" y="73427"/>
                    <a:pt x="85171" y="73982"/>
                    <a:pt x="84617" y="74634"/>
                  </a:cubicBezTo>
                  <a:cubicBezTo>
                    <a:pt x="82888" y="73297"/>
                    <a:pt x="80833" y="72416"/>
                    <a:pt x="78582" y="72220"/>
                  </a:cubicBezTo>
                  <a:cubicBezTo>
                    <a:pt x="78160" y="72177"/>
                    <a:pt x="77737" y="72156"/>
                    <a:pt x="77317" y="72156"/>
                  </a:cubicBezTo>
                  <a:cubicBezTo>
                    <a:pt x="74260" y="72156"/>
                    <a:pt x="71286" y="73287"/>
                    <a:pt x="68992" y="75352"/>
                  </a:cubicBezTo>
                  <a:cubicBezTo>
                    <a:pt x="66415" y="77701"/>
                    <a:pt x="64914" y="81060"/>
                    <a:pt x="64914" y="84551"/>
                  </a:cubicBezTo>
                  <a:lnTo>
                    <a:pt x="64914" y="88074"/>
                  </a:lnTo>
                  <a:lnTo>
                    <a:pt x="55389" y="83311"/>
                  </a:lnTo>
                  <a:cubicBezTo>
                    <a:pt x="54900" y="83083"/>
                    <a:pt x="54411" y="82952"/>
                    <a:pt x="53856" y="82952"/>
                  </a:cubicBezTo>
                  <a:lnTo>
                    <a:pt x="46941" y="82952"/>
                  </a:lnTo>
                  <a:lnTo>
                    <a:pt x="39210" y="81680"/>
                  </a:lnTo>
                  <a:lnTo>
                    <a:pt x="39210" y="79136"/>
                  </a:lnTo>
                  <a:cubicBezTo>
                    <a:pt x="39210" y="79005"/>
                    <a:pt x="39308" y="78907"/>
                    <a:pt x="39438" y="78907"/>
                  </a:cubicBezTo>
                  <a:lnTo>
                    <a:pt x="46647" y="78907"/>
                  </a:lnTo>
                  <a:cubicBezTo>
                    <a:pt x="47561" y="78907"/>
                    <a:pt x="48409" y="78549"/>
                    <a:pt x="49061" y="77929"/>
                  </a:cubicBezTo>
                  <a:lnTo>
                    <a:pt x="61359" y="65599"/>
                  </a:lnTo>
                  <a:cubicBezTo>
                    <a:pt x="63349" y="63609"/>
                    <a:pt x="64458" y="60934"/>
                    <a:pt x="64458" y="58096"/>
                  </a:cubicBezTo>
                  <a:lnTo>
                    <a:pt x="64458" y="53888"/>
                  </a:lnTo>
                  <a:cubicBezTo>
                    <a:pt x="64458" y="50039"/>
                    <a:pt x="61326" y="46907"/>
                    <a:pt x="57477" y="46907"/>
                  </a:cubicBezTo>
                  <a:lnTo>
                    <a:pt x="50268" y="46907"/>
                  </a:lnTo>
                  <a:cubicBezTo>
                    <a:pt x="48409" y="46907"/>
                    <a:pt x="46876" y="48408"/>
                    <a:pt x="46876" y="50267"/>
                  </a:cubicBezTo>
                  <a:lnTo>
                    <a:pt x="46876" y="52094"/>
                  </a:lnTo>
                  <a:cubicBezTo>
                    <a:pt x="46876" y="53203"/>
                    <a:pt x="45962" y="54116"/>
                    <a:pt x="44853" y="54116"/>
                  </a:cubicBezTo>
                  <a:cubicBezTo>
                    <a:pt x="43744" y="54116"/>
                    <a:pt x="42831" y="53203"/>
                    <a:pt x="42831" y="52094"/>
                  </a:cubicBezTo>
                  <a:lnTo>
                    <a:pt x="42831" y="32228"/>
                  </a:lnTo>
                  <a:cubicBezTo>
                    <a:pt x="42831" y="30369"/>
                    <a:pt x="41298" y="28869"/>
                    <a:pt x="39438" y="28869"/>
                  </a:cubicBezTo>
                  <a:cubicBezTo>
                    <a:pt x="37579" y="28869"/>
                    <a:pt x="36046" y="30369"/>
                    <a:pt x="36046" y="32228"/>
                  </a:cubicBezTo>
                  <a:lnTo>
                    <a:pt x="36046" y="32457"/>
                  </a:lnTo>
                  <a:lnTo>
                    <a:pt x="6753" y="32457"/>
                  </a:lnTo>
                  <a:lnTo>
                    <a:pt x="6753" y="10601"/>
                  </a:lnTo>
                  <a:cubicBezTo>
                    <a:pt x="6753" y="8481"/>
                    <a:pt x="8482" y="6752"/>
                    <a:pt x="10570" y="6752"/>
                  </a:cubicBezTo>
                  <a:close/>
                  <a:moveTo>
                    <a:pt x="151487" y="24791"/>
                  </a:moveTo>
                  <a:lnTo>
                    <a:pt x="151487" y="25019"/>
                  </a:lnTo>
                  <a:cubicBezTo>
                    <a:pt x="151487" y="28869"/>
                    <a:pt x="154619" y="32000"/>
                    <a:pt x="158468" y="32000"/>
                  </a:cubicBezTo>
                  <a:lnTo>
                    <a:pt x="167797" y="32000"/>
                  </a:lnTo>
                  <a:cubicBezTo>
                    <a:pt x="167863" y="32000"/>
                    <a:pt x="167928" y="32033"/>
                    <a:pt x="167960" y="32065"/>
                  </a:cubicBezTo>
                  <a:lnTo>
                    <a:pt x="173082" y="37187"/>
                  </a:lnTo>
                  <a:cubicBezTo>
                    <a:pt x="174387" y="38491"/>
                    <a:pt x="176148" y="39242"/>
                    <a:pt x="178007" y="39242"/>
                  </a:cubicBezTo>
                  <a:lnTo>
                    <a:pt x="194774" y="39242"/>
                  </a:lnTo>
                  <a:lnTo>
                    <a:pt x="194774" y="50496"/>
                  </a:lnTo>
                  <a:lnTo>
                    <a:pt x="180128" y="50496"/>
                  </a:lnTo>
                  <a:cubicBezTo>
                    <a:pt x="176279" y="50496"/>
                    <a:pt x="173147" y="53627"/>
                    <a:pt x="173147" y="57476"/>
                  </a:cubicBezTo>
                  <a:lnTo>
                    <a:pt x="173147" y="61097"/>
                  </a:lnTo>
                  <a:cubicBezTo>
                    <a:pt x="173147" y="63217"/>
                    <a:pt x="171418" y="64946"/>
                    <a:pt x="169298" y="64946"/>
                  </a:cubicBezTo>
                  <a:cubicBezTo>
                    <a:pt x="163818" y="64946"/>
                    <a:pt x="159316" y="69089"/>
                    <a:pt x="158762" y="74406"/>
                  </a:cubicBezTo>
                  <a:lnTo>
                    <a:pt x="154358" y="81028"/>
                  </a:lnTo>
                  <a:lnTo>
                    <a:pt x="150052" y="76755"/>
                  </a:lnTo>
                  <a:cubicBezTo>
                    <a:pt x="149383" y="76086"/>
                    <a:pt x="148519" y="75751"/>
                    <a:pt x="147655" y="75751"/>
                  </a:cubicBezTo>
                  <a:cubicBezTo>
                    <a:pt x="146790" y="75751"/>
                    <a:pt x="145926" y="76086"/>
                    <a:pt x="145257" y="76755"/>
                  </a:cubicBezTo>
                  <a:lnTo>
                    <a:pt x="140234" y="81778"/>
                  </a:lnTo>
                  <a:lnTo>
                    <a:pt x="140234" y="79136"/>
                  </a:lnTo>
                  <a:cubicBezTo>
                    <a:pt x="140234" y="77276"/>
                    <a:pt x="138700" y="75743"/>
                    <a:pt x="136841" y="75743"/>
                  </a:cubicBezTo>
                  <a:lnTo>
                    <a:pt x="126011" y="75743"/>
                  </a:lnTo>
                  <a:cubicBezTo>
                    <a:pt x="124837" y="75743"/>
                    <a:pt x="123728" y="76363"/>
                    <a:pt x="123108" y="77407"/>
                  </a:cubicBezTo>
                  <a:lnTo>
                    <a:pt x="112278" y="95413"/>
                  </a:lnTo>
                  <a:cubicBezTo>
                    <a:pt x="111985" y="95968"/>
                    <a:pt x="111822" y="96555"/>
                    <a:pt x="111822" y="97175"/>
                  </a:cubicBezTo>
                  <a:lnTo>
                    <a:pt x="111822" y="104384"/>
                  </a:lnTo>
                  <a:cubicBezTo>
                    <a:pt x="111822" y="108494"/>
                    <a:pt x="108462" y="111821"/>
                    <a:pt x="104384" y="111821"/>
                  </a:cubicBezTo>
                  <a:lnTo>
                    <a:pt x="104156" y="111821"/>
                  </a:lnTo>
                  <a:lnTo>
                    <a:pt x="104156" y="100763"/>
                  </a:lnTo>
                  <a:cubicBezTo>
                    <a:pt x="104156" y="94924"/>
                    <a:pt x="99394" y="90194"/>
                    <a:pt x="93555" y="90194"/>
                  </a:cubicBezTo>
                  <a:lnTo>
                    <a:pt x="89705" y="90194"/>
                  </a:lnTo>
                  <a:lnTo>
                    <a:pt x="89705" y="79136"/>
                  </a:lnTo>
                  <a:cubicBezTo>
                    <a:pt x="89705" y="79005"/>
                    <a:pt x="89803" y="78907"/>
                    <a:pt x="89934" y="78907"/>
                  </a:cubicBezTo>
                  <a:lnTo>
                    <a:pt x="111593" y="78907"/>
                  </a:lnTo>
                  <a:cubicBezTo>
                    <a:pt x="113453" y="78907"/>
                    <a:pt x="114953" y="77407"/>
                    <a:pt x="114953" y="75515"/>
                  </a:cubicBezTo>
                  <a:lnTo>
                    <a:pt x="114953" y="68306"/>
                  </a:lnTo>
                  <a:cubicBezTo>
                    <a:pt x="114953" y="64457"/>
                    <a:pt x="111822" y="61325"/>
                    <a:pt x="107973" y="61325"/>
                  </a:cubicBezTo>
                  <a:lnTo>
                    <a:pt x="100535" y="61325"/>
                  </a:lnTo>
                  <a:lnTo>
                    <a:pt x="100535" y="61097"/>
                  </a:lnTo>
                  <a:cubicBezTo>
                    <a:pt x="100535" y="58977"/>
                    <a:pt x="102264" y="57248"/>
                    <a:pt x="104384" y="57248"/>
                  </a:cubicBezTo>
                  <a:lnTo>
                    <a:pt x="107973" y="57248"/>
                  </a:lnTo>
                  <a:cubicBezTo>
                    <a:pt x="109832" y="57248"/>
                    <a:pt x="111365" y="55747"/>
                    <a:pt x="111365" y="53888"/>
                  </a:cubicBezTo>
                  <a:lnTo>
                    <a:pt x="111365" y="45081"/>
                  </a:lnTo>
                  <a:lnTo>
                    <a:pt x="148519" y="24791"/>
                  </a:lnTo>
                  <a:close/>
                  <a:moveTo>
                    <a:pt x="53073" y="89737"/>
                  </a:moveTo>
                  <a:lnTo>
                    <a:pt x="64914" y="95641"/>
                  </a:lnTo>
                  <a:lnTo>
                    <a:pt x="64914" y="110581"/>
                  </a:lnTo>
                  <a:lnTo>
                    <a:pt x="57249" y="122064"/>
                  </a:lnTo>
                  <a:lnTo>
                    <a:pt x="57249" y="111593"/>
                  </a:lnTo>
                  <a:cubicBezTo>
                    <a:pt x="57249" y="106928"/>
                    <a:pt x="54215" y="102981"/>
                    <a:pt x="50040" y="101546"/>
                  </a:cubicBezTo>
                  <a:lnTo>
                    <a:pt x="50040" y="89737"/>
                  </a:lnTo>
                  <a:close/>
                  <a:moveTo>
                    <a:pt x="9004" y="53660"/>
                  </a:moveTo>
                  <a:cubicBezTo>
                    <a:pt x="10635" y="53660"/>
                    <a:pt x="12103" y="54704"/>
                    <a:pt x="12625" y="56269"/>
                  </a:cubicBezTo>
                  <a:lnTo>
                    <a:pt x="19736" y="77635"/>
                  </a:lnTo>
                  <a:cubicBezTo>
                    <a:pt x="21399" y="82626"/>
                    <a:pt x="25673" y="86280"/>
                    <a:pt x="30892" y="87160"/>
                  </a:cubicBezTo>
                  <a:lnTo>
                    <a:pt x="43287" y="89215"/>
                  </a:lnTo>
                  <a:lnTo>
                    <a:pt x="43287" y="104384"/>
                  </a:lnTo>
                  <a:cubicBezTo>
                    <a:pt x="43287" y="106243"/>
                    <a:pt x="44788" y="107776"/>
                    <a:pt x="46647" y="107776"/>
                  </a:cubicBezTo>
                  <a:cubicBezTo>
                    <a:pt x="48768" y="107776"/>
                    <a:pt x="50496" y="109472"/>
                    <a:pt x="50496" y="111593"/>
                  </a:cubicBezTo>
                  <a:lnTo>
                    <a:pt x="50496" y="133252"/>
                  </a:lnTo>
                  <a:cubicBezTo>
                    <a:pt x="50496" y="134720"/>
                    <a:pt x="51475" y="136057"/>
                    <a:pt x="52878" y="136482"/>
                  </a:cubicBezTo>
                  <a:cubicBezTo>
                    <a:pt x="53204" y="136579"/>
                    <a:pt x="53530" y="136612"/>
                    <a:pt x="53856" y="136612"/>
                  </a:cubicBezTo>
                  <a:cubicBezTo>
                    <a:pt x="54965" y="136612"/>
                    <a:pt x="56042" y="136090"/>
                    <a:pt x="56694" y="135111"/>
                  </a:cubicBezTo>
                  <a:lnTo>
                    <a:pt x="64914" y="122781"/>
                  </a:lnTo>
                  <a:lnTo>
                    <a:pt x="64914" y="144278"/>
                  </a:lnTo>
                  <a:lnTo>
                    <a:pt x="10570" y="144278"/>
                  </a:lnTo>
                  <a:cubicBezTo>
                    <a:pt x="8482" y="144278"/>
                    <a:pt x="6753" y="142581"/>
                    <a:pt x="6753" y="140461"/>
                  </a:cubicBezTo>
                  <a:lnTo>
                    <a:pt x="6753" y="53660"/>
                  </a:lnTo>
                  <a:close/>
                  <a:moveTo>
                    <a:pt x="194774" y="57280"/>
                  </a:moveTo>
                  <a:lnTo>
                    <a:pt x="194774" y="140461"/>
                  </a:lnTo>
                  <a:cubicBezTo>
                    <a:pt x="194774" y="142581"/>
                    <a:pt x="193045" y="144278"/>
                    <a:pt x="190957" y="144278"/>
                  </a:cubicBezTo>
                  <a:lnTo>
                    <a:pt x="143822" y="144278"/>
                  </a:lnTo>
                  <a:lnTo>
                    <a:pt x="143822" y="142777"/>
                  </a:lnTo>
                  <a:cubicBezTo>
                    <a:pt x="143822" y="136188"/>
                    <a:pt x="138929" y="130545"/>
                    <a:pt x="132698" y="129925"/>
                  </a:cubicBezTo>
                  <a:cubicBezTo>
                    <a:pt x="132275" y="129881"/>
                    <a:pt x="131853" y="129860"/>
                    <a:pt x="131433" y="129860"/>
                  </a:cubicBezTo>
                  <a:cubicBezTo>
                    <a:pt x="128709" y="129860"/>
                    <a:pt x="126071" y="130761"/>
                    <a:pt x="123924" y="132371"/>
                  </a:cubicBezTo>
                  <a:cubicBezTo>
                    <a:pt x="121934" y="129077"/>
                    <a:pt x="118574" y="126696"/>
                    <a:pt x="114660" y="126304"/>
                  </a:cubicBezTo>
                  <a:cubicBezTo>
                    <a:pt x="114261" y="126267"/>
                    <a:pt x="113862" y="126249"/>
                    <a:pt x="113465" y="126249"/>
                  </a:cubicBezTo>
                  <a:cubicBezTo>
                    <a:pt x="110716" y="126249"/>
                    <a:pt x="108051" y="127130"/>
                    <a:pt x="105885" y="128783"/>
                  </a:cubicBezTo>
                  <a:cubicBezTo>
                    <a:pt x="103895" y="125456"/>
                    <a:pt x="100535" y="123107"/>
                    <a:pt x="96621" y="122716"/>
                  </a:cubicBezTo>
                  <a:cubicBezTo>
                    <a:pt x="96191" y="122669"/>
                    <a:pt x="95762" y="122647"/>
                    <a:pt x="95336" y="122647"/>
                  </a:cubicBezTo>
                  <a:cubicBezTo>
                    <a:pt x="93367" y="122647"/>
                    <a:pt x="91448" y="123130"/>
                    <a:pt x="89705" y="123988"/>
                  </a:cubicBezTo>
                  <a:lnTo>
                    <a:pt x="89705" y="96946"/>
                  </a:lnTo>
                  <a:lnTo>
                    <a:pt x="93555" y="96946"/>
                  </a:lnTo>
                  <a:cubicBezTo>
                    <a:pt x="95675" y="96946"/>
                    <a:pt x="97371" y="98675"/>
                    <a:pt x="97371" y="100763"/>
                  </a:cubicBezTo>
                  <a:lnTo>
                    <a:pt x="97371" y="115213"/>
                  </a:lnTo>
                  <a:cubicBezTo>
                    <a:pt x="97371" y="117073"/>
                    <a:pt x="98904" y="118573"/>
                    <a:pt x="100764" y="118573"/>
                  </a:cubicBezTo>
                  <a:lnTo>
                    <a:pt x="104384" y="118573"/>
                  </a:lnTo>
                  <a:cubicBezTo>
                    <a:pt x="112213" y="118573"/>
                    <a:pt x="118574" y="112212"/>
                    <a:pt x="118574" y="104384"/>
                  </a:cubicBezTo>
                  <a:lnTo>
                    <a:pt x="118574" y="98121"/>
                  </a:lnTo>
                  <a:lnTo>
                    <a:pt x="127936" y="82528"/>
                  </a:lnTo>
                  <a:lnTo>
                    <a:pt x="133449" y="82528"/>
                  </a:lnTo>
                  <a:lnTo>
                    <a:pt x="133449" y="89966"/>
                  </a:lnTo>
                  <a:cubicBezTo>
                    <a:pt x="133449" y="91336"/>
                    <a:pt x="134264" y="92543"/>
                    <a:pt x="135536" y="93064"/>
                  </a:cubicBezTo>
                  <a:cubicBezTo>
                    <a:pt x="135966" y="93252"/>
                    <a:pt x="136418" y="93342"/>
                    <a:pt x="136865" y="93342"/>
                  </a:cubicBezTo>
                  <a:cubicBezTo>
                    <a:pt x="137741" y="93342"/>
                    <a:pt x="138596" y="92995"/>
                    <a:pt x="139222" y="92347"/>
                  </a:cubicBezTo>
                  <a:lnTo>
                    <a:pt x="147671" y="83931"/>
                  </a:lnTo>
                  <a:lnTo>
                    <a:pt x="152466" y="88726"/>
                  </a:lnTo>
                  <a:cubicBezTo>
                    <a:pt x="153106" y="89366"/>
                    <a:pt x="153979" y="89720"/>
                    <a:pt x="154878" y="89720"/>
                  </a:cubicBezTo>
                  <a:cubicBezTo>
                    <a:pt x="154987" y="89720"/>
                    <a:pt x="155097" y="89715"/>
                    <a:pt x="155206" y="89705"/>
                  </a:cubicBezTo>
                  <a:cubicBezTo>
                    <a:pt x="156217" y="89607"/>
                    <a:pt x="157131" y="89052"/>
                    <a:pt x="157685" y="88237"/>
                  </a:cubicBezTo>
                  <a:lnTo>
                    <a:pt x="164894" y="77407"/>
                  </a:lnTo>
                  <a:cubicBezTo>
                    <a:pt x="165286" y="76852"/>
                    <a:pt x="165481" y="76200"/>
                    <a:pt x="165481" y="75515"/>
                  </a:cubicBezTo>
                  <a:cubicBezTo>
                    <a:pt x="165481" y="73427"/>
                    <a:pt x="167178" y="71698"/>
                    <a:pt x="169298" y="71698"/>
                  </a:cubicBezTo>
                  <a:cubicBezTo>
                    <a:pt x="175137" y="71698"/>
                    <a:pt x="179899" y="66936"/>
                    <a:pt x="179899" y="61097"/>
                  </a:cubicBezTo>
                  <a:lnTo>
                    <a:pt x="179899" y="57476"/>
                  </a:lnTo>
                  <a:cubicBezTo>
                    <a:pt x="179899" y="57378"/>
                    <a:pt x="179997" y="57280"/>
                    <a:pt x="180128" y="57280"/>
                  </a:cubicBezTo>
                  <a:lnTo>
                    <a:pt x="185477" y="57280"/>
                  </a:lnTo>
                  <a:lnTo>
                    <a:pt x="184303" y="59596"/>
                  </a:lnTo>
                  <a:cubicBezTo>
                    <a:pt x="183488" y="61260"/>
                    <a:pt x="184140" y="63283"/>
                    <a:pt x="185836" y="64131"/>
                  </a:cubicBezTo>
                  <a:cubicBezTo>
                    <a:pt x="186325" y="64359"/>
                    <a:pt x="186815" y="64489"/>
                    <a:pt x="187337" y="64489"/>
                  </a:cubicBezTo>
                  <a:cubicBezTo>
                    <a:pt x="188576" y="64489"/>
                    <a:pt x="189783" y="63804"/>
                    <a:pt x="190370" y="62598"/>
                  </a:cubicBezTo>
                  <a:lnTo>
                    <a:pt x="193045" y="57280"/>
                  </a:lnTo>
                  <a:close/>
                  <a:moveTo>
                    <a:pt x="77310" y="78907"/>
                  </a:moveTo>
                  <a:cubicBezTo>
                    <a:pt x="77506" y="78907"/>
                    <a:pt x="77701" y="78907"/>
                    <a:pt x="77897" y="78940"/>
                  </a:cubicBezTo>
                  <a:cubicBezTo>
                    <a:pt x="80735" y="79234"/>
                    <a:pt x="82953" y="81908"/>
                    <a:pt x="82953" y="85073"/>
                  </a:cubicBezTo>
                  <a:lnTo>
                    <a:pt x="82953" y="135046"/>
                  </a:lnTo>
                  <a:cubicBezTo>
                    <a:pt x="82953" y="136906"/>
                    <a:pt x="84454" y="138439"/>
                    <a:pt x="86346" y="138439"/>
                  </a:cubicBezTo>
                  <a:cubicBezTo>
                    <a:pt x="88205" y="138439"/>
                    <a:pt x="89705" y="136906"/>
                    <a:pt x="89705" y="135046"/>
                  </a:cubicBezTo>
                  <a:cubicBezTo>
                    <a:pt x="89705" y="133448"/>
                    <a:pt x="90390" y="131947"/>
                    <a:pt x="91565" y="130871"/>
                  </a:cubicBezTo>
                  <a:cubicBezTo>
                    <a:pt x="92626" y="129924"/>
                    <a:pt x="93940" y="129406"/>
                    <a:pt x="95351" y="129406"/>
                  </a:cubicBezTo>
                  <a:cubicBezTo>
                    <a:pt x="95544" y="129406"/>
                    <a:pt x="95739" y="129416"/>
                    <a:pt x="95936" y="129436"/>
                  </a:cubicBezTo>
                  <a:cubicBezTo>
                    <a:pt x="98774" y="129729"/>
                    <a:pt x="100992" y="132404"/>
                    <a:pt x="100992" y="135568"/>
                  </a:cubicBezTo>
                  <a:lnTo>
                    <a:pt x="100992" y="138667"/>
                  </a:lnTo>
                  <a:cubicBezTo>
                    <a:pt x="100992" y="140526"/>
                    <a:pt x="102492" y="142027"/>
                    <a:pt x="104384" y="142027"/>
                  </a:cubicBezTo>
                  <a:cubicBezTo>
                    <a:pt x="106244" y="142027"/>
                    <a:pt x="107744" y="140526"/>
                    <a:pt x="107744" y="138667"/>
                  </a:cubicBezTo>
                  <a:cubicBezTo>
                    <a:pt x="107744" y="137069"/>
                    <a:pt x="108429" y="135536"/>
                    <a:pt x="109604" y="134459"/>
                  </a:cubicBezTo>
                  <a:cubicBezTo>
                    <a:pt x="110659" y="133518"/>
                    <a:pt x="111963" y="133026"/>
                    <a:pt x="113364" y="133026"/>
                  </a:cubicBezTo>
                  <a:cubicBezTo>
                    <a:pt x="113566" y="133026"/>
                    <a:pt x="113769" y="133036"/>
                    <a:pt x="113975" y="133056"/>
                  </a:cubicBezTo>
                  <a:cubicBezTo>
                    <a:pt x="116813" y="133317"/>
                    <a:pt x="119031" y="136025"/>
                    <a:pt x="119031" y="139156"/>
                  </a:cubicBezTo>
                  <a:lnTo>
                    <a:pt x="119031" y="142255"/>
                  </a:lnTo>
                  <a:cubicBezTo>
                    <a:pt x="119031" y="144115"/>
                    <a:pt x="120531" y="145648"/>
                    <a:pt x="122423" y="145648"/>
                  </a:cubicBezTo>
                  <a:cubicBezTo>
                    <a:pt x="124282" y="145648"/>
                    <a:pt x="125783" y="144115"/>
                    <a:pt x="125783" y="142255"/>
                  </a:cubicBezTo>
                  <a:cubicBezTo>
                    <a:pt x="125783" y="140657"/>
                    <a:pt x="126468" y="139156"/>
                    <a:pt x="127642" y="138080"/>
                  </a:cubicBezTo>
                  <a:cubicBezTo>
                    <a:pt x="128704" y="137133"/>
                    <a:pt x="130018" y="136615"/>
                    <a:pt x="131429" y="136615"/>
                  </a:cubicBezTo>
                  <a:cubicBezTo>
                    <a:pt x="131622" y="136615"/>
                    <a:pt x="131817" y="136625"/>
                    <a:pt x="132013" y="136645"/>
                  </a:cubicBezTo>
                  <a:cubicBezTo>
                    <a:pt x="134851" y="136938"/>
                    <a:pt x="137069" y="139613"/>
                    <a:pt x="137069" y="142777"/>
                  </a:cubicBezTo>
                  <a:lnTo>
                    <a:pt x="137069" y="169330"/>
                  </a:lnTo>
                  <a:cubicBezTo>
                    <a:pt x="137069" y="187336"/>
                    <a:pt x="122391" y="202015"/>
                    <a:pt x="104384" y="202015"/>
                  </a:cubicBezTo>
                  <a:cubicBezTo>
                    <a:pt x="86346" y="202015"/>
                    <a:pt x="71667" y="187336"/>
                    <a:pt x="71667" y="169330"/>
                  </a:cubicBezTo>
                  <a:lnTo>
                    <a:pt x="71667" y="111593"/>
                  </a:lnTo>
                  <a:lnTo>
                    <a:pt x="71667" y="111560"/>
                  </a:lnTo>
                  <a:lnTo>
                    <a:pt x="71667" y="84551"/>
                  </a:lnTo>
                  <a:cubicBezTo>
                    <a:pt x="71667" y="82952"/>
                    <a:pt x="72352" y="81419"/>
                    <a:pt x="73526" y="80375"/>
                  </a:cubicBezTo>
                  <a:cubicBezTo>
                    <a:pt x="74570" y="79429"/>
                    <a:pt x="75907" y="78907"/>
                    <a:pt x="77310" y="78907"/>
                  </a:cubicBezTo>
                  <a:close/>
                  <a:moveTo>
                    <a:pt x="10570" y="0"/>
                  </a:moveTo>
                  <a:cubicBezTo>
                    <a:pt x="4731" y="0"/>
                    <a:pt x="1" y="4763"/>
                    <a:pt x="1" y="10601"/>
                  </a:cubicBezTo>
                  <a:lnTo>
                    <a:pt x="1" y="140461"/>
                  </a:lnTo>
                  <a:cubicBezTo>
                    <a:pt x="1" y="146300"/>
                    <a:pt x="4731" y="151063"/>
                    <a:pt x="10570" y="151063"/>
                  </a:cubicBezTo>
                  <a:lnTo>
                    <a:pt x="64914" y="151063"/>
                  </a:lnTo>
                  <a:lnTo>
                    <a:pt x="64914" y="169297"/>
                  </a:lnTo>
                  <a:cubicBezTo>
                    <a:pt x="64914" y="191055"/>
                    <a:pt x="82627" y="208767"/>
                    <a:pt x="104384" y="208767"/>
                  </a:cubicBezTo>
                  <a:cubicBezTo>
                    <a:pt x="126142" y="208767"/>
                    <a:pt x="143822" y="191055"/>
                    <a:pt x="143822" y="169297"/>
                  </a:cubicBezTo>
                  <a:lnTo>
                    <a:pt x="143822" y="151063"/>
                  </a:lnTo>
                  <a:lnTo>
                    <a:pt x="190957" y="151063"/>
                  </a:lnTo>
                  <a:cubicBezTo>
                    <a:pt x="196796" y="151063"/>
                    <a:pt x="201526" y="146300"/>
                    <a:pt x="201526" y="140461"/>
                  </a:cubicBezTo>
                  <a:lnTo>
                    <a:pt x="201526" y="10601"/>
                  </a:lnTo>
                  <a:cubicBezTo>
                    <a:pt x="201526" y="4763"/>
                    <a:pt x="196796" y="0"/>
                    <a:pt x="19095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3354950" y="1500500"/>
              <a:ext cx="168825" cy="259350"/>
            </a:xfrm>
            <a:custGeom>
              <a:rect b="b" l="l" r="r" t="t"/>
              <a:pathLst>
                <a:path extrusionOk="0" h="10374" w="6753">
                  <a:moveTo>
                    <a:pt x="3393" y="1"/>
                  </a:moveTo>
                  <a:cubicBezTo>
                    <a:pt x="1501" y="1"/>
                    <a:pt x="0" y="1534"/>
                    <a:pt x="0" y="3393"/>
                  </a:cubicBezTo>
                  <a:lnTo>
                    <a:pt x="0" y="6981"/>
                  </a:lnTo>
                  <a:cubicBezTo>
                    <a:pt x="0" y="8873"/>
                    <a:pt x="1501" y="10374"/>
                    <a:pt x="3393" y="10374"/>
                  </a:cubicBezTo>
                  <a:cubicBezTo>
                    <a:pt x="5252" y="10374"/>
                    <a:pt x="6752" y="8873"/>
                    <a:pt x="6752" y="6981"/>
                  </a:cubicBezTo>
                  <a:lnTo>
                    <a:pt x="6752" y="3393"/>
                  </a:lnTo>
                  <a:cubicBezTo>
                    <a:pt x="6752" y="1534"/>
                    <a:pt x="5252" y="1"/>
                    <a:pt x="339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1732100" y="779600"/>
              <a:ext cx="349050" cy="168825"/>
            </a:xfrm>
            <a:custGeom>
              <a:rect b="b" l="l" r="r" t="t"/>
              <a:pathLst>
                <a:path extrusionOk="0" h="6753" w="13962">
                  <a:moveTo>
                    <a:pt x="3360" y="1"/>
                  </a:moveTo>
                  <a:cubicBezTo>
                    <a:pt x="1501" y="1"/>
                    <a:pt x="1" y="1501"/>
                    <a:pt x="1" y="3360"/>
                  </a:cubicBezTo>
                  <a:cubicBezTo>
                    <a:pt x="1" y="5220"/>
                    <a:pt x="1501" y="6753"/>
                    <a:pt x="3360" y="6753"/>
                  </a:cubicBezTo>
                  <a:lnTo>
                    <a:pt x="10569" y="6753"/>
                  </a:lnTo>
                  <a:cubicBezTo>
                    <a:pt x="12461" y="6753"/>
                    <a:pt x="13962" y="5220"/>
                    <a:pt x="13962" y="3360"/>
                  </a:cubicBezTo>
                  <a:cubicBezTo>
                    <a:pt x="13962" y="1501"/>
                    <a:pt x="12461" y="1"/>
                    <a:pt x="1056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4346575" y="2762900"/>
              <a:ext cx="169650" cy="259350"/>
            </a:xfrm>
            <a:custGeom>
              <a:rect b="b" l="l" r="r" t="t"/>
              <a:pathLst>
                <a:path extrusionOk="0" h="10374" w="6786">
                  <a:moveTo>
                    <a:pt x="3393" y="0"/>
                  </a:moveTo>
                  <a:cubicBezTo>
                    <a:pt x="1534" y="0"/>
                    <a:pt x="1" y="1533"/>
                    <a:pt x="1" y="3393"/>
                  </a:cubicBezTo>
                  <a:lnTo>
                    <a:pt x="1" y="7013"/>
                  </a:lnTo>
                  <a:cubicBezTo>
                    <a:pt x="1" y="8873"/>
                    <a:pt x="1534" y="10373"/>
                    <a:pt x="3393" y="10373"/>
                  </a:cubicBezTo>
                  <a:cubicBezTo>
                    <a:pt x="5253" y="10373"/>
                    <a:pt x="6786" y="8873"/>
                    <a:pt x="6786" y="7013"/>
                  </a:cubicBezTo>
                  <a:lnTo>
                    <a:pt x="6786" y="3393"/>
                  </a:lnTo>
                  <a:cubicBezTo>
                    <a:pt x="6786" y="1533"/>
                    <a:pt x="5253" y="0"/>
                    <a:pt x="339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39" name="Google Shape;639;p63"/>
            <p:cNvSpPr/>
            <p:nvPr/>
          </p:nvSpPr>
          <p:spPr>
            <a:xfrm>
              <a:off x="5248525" y="2673175"/>
              <a:ext cx="800850" cy="619800"/>
            </a:xfrm>
            <a:custGeom>
              <a:rect b="b" l="l" r="r" t="t"/>
              <a:pathLst>
                <a:path extrusionOk="0" h="24792" w="32034">
                  <a:moveTo>
                    <a:pt x="16408" y="6753"/>
                  </a:moveTo>
                  <a:lnTo>
                    <a:pt x="25248" y="15593"/>
                  </a:lnTo>
                  <a:lnTo>
                    <a:pt x="25248" y="18040"/>
                  </a:lnTo>
                  <a:lnTo>
                    <a:pt x="20323" y="18040"/>
                  </a:lnTo>
                  <a:cubicBezTo>
                    <a:pt x="19148" y="15887"/>
                    <a:pt x="16832" y="14419"/>
                    <a:pt x="14223" y="14419"/>
                  </a:cubicBezTo>
                  <a:lnTo>
                    <a:pt x="6785" y="14419"/>
                  </a:lnTo>
                  <a:lnTo>
                    <a:pt x="6785" y="12396"/>
                  </a:lnTo>
                  <a:lnTo>
                    <a:pt x="15234" y="6753"/>
                  </a:lnTo>
                  <a:close/>
                  <a:moveTo>
                    <a:pt x="14223" y="1"/>
                  </a:moveTo>
                  <a:cubicBezTo>
                    <a:pt x="13538" y="1"/>
                    <a:pt x="12885" y="197"/>
                    <a:pt x="12331" y="555"/>
                  </a:cubicBezTo>
                  <a:lnTo>
                    <a:pt x="1501" y="7764"/>
                  </a:lnTo>
                  <a:cubicBezTo>
                    <a:pt x="588" y="8417"/>
                    <a:pt x="0" y="9461"/>
                    <a:pt x="0" y="10602"/>
                  </a:cubicBezTo>
                  <a:lnTo>
                    <a:pt x="0" y="17811"/>
                  </a:lnTo>
                  <a:cubicBezTo>
                    <a:pt x="0" y="19671"/>
                    <a:pt x="1534" y="21171"/>
                    <a:pt x="3393" y="21171"/>
                  </a:cubicBezTo>
                  <a:lnTo>
                    <a:pt x="14223" y="21171"/>
                  </a:lnTo>
                  <a:cubicBezTo>
                    <a:pt x="14321" y="21171"/>
                    <a:pt x="14451" y="21269"/>
                    <a:pt x="14451" y="21400"/>
                  </a:cubicBezTo>
                  <a:cubicBezTo>
                    <a:pt x="14451" y="23291"/>
                    <a:pt x="15952" y="24792"/>
                    <a:pt x="17811" y="24792"/>
                  </a:cubicBezTo>
                  <a:lnTo>
                    <a:pt x="28641" y="24792"/>
                  </a:lnTo>
                  <a:cubicBezTo>
                    <a:pt x="30500" y="24792"/>
                    <a:pt x="32033" y="23291"/>
                    <a:pt x="32033" y="21400"/>
                  </a:cubicBezTo>
                  <a:lnTo>
                    <a:pt x="32033" y="14191"/>
                  </a:lnTo>
                  <a:cubicBezTo>
                    <a:pt x="32033" y="13310"/>
                    <a:pt x="31674" y="12429"/>
                    <a:pt x="31022" y="11809"/>
                  </a:cubicBezTo>
                  <a:lnTo>
                    <a:pt x="20225" y="980"/>
                  </a:lnTo>
                  <a:cubicBezTo>
                    <a:pt x="19572" y="360"/>
                    <a:pt x="18724" y="1"/>
                    <a:pt x="1781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4875850" y="2492825"/>
              <a:ext cx="451800" cy="259500"/>
            </a:xfrm>
            <a:custGeom>
              <a:rect b="b" l="l" r="r" t="t"/>
              <a:pathLst>
                <a:path extrusionOk="0" h="10380" w="18072">
                  <a:moveTo>
                    <a:pt x="3866" y="0"/>
                  </a:moveTo>
                  <a:cubicBezTo>
                    <a:pt x="2624" y="0"/>
                    <a:pt x="1426" y="687"/>
                    <a:pt x="848" y="1865"/>
                  </a:cubicBezTo>
                  <a:cubicBezTo>
                    <a:pt x="0" y="3529"/>
                    <a:pt x="685" y="5551"/>
                    <a:pt x="2349" y="6399"/>
                  </a:cubicBezTo>
                  <a:lnTo>
                    <a:pt x="9558" y="10020"/>
                  </a:lnTo>
                  <a:cubicBezTo>
                    <a:pt x="10047" y="10249"/>
                    <a:pt x="10569" y="10379"/>
                    <a:pt x="11091" y="10379"/>
                  </a:cubicBezTo>
                  <a:lnTo>
                    <a:pt x="14679" y="10379"/>
                  </a:lnTo>
                  <a:cubicBezTo>
                    <a:pt x="16571" y="10379"/>
                    <a:pt x="18072" y="8846"/>
                    <a:pt x="18072" y="6987"/>
                  </a:cubicBezTo>
                  <a:cubicBezTo>
                    <a:pt x="18072" y="5127"/>
                    <a:pt x="16571" y="3594"/>
                    <a:pt x="14679" y="3594"/>
                  </a:cubicBezTo>
                  <a:lnTo>
                    <a:pt x="11874" y="3594"/>
                  </a:lnTo>
                  <a:lnTo>
                    <a:pt x="5382" y="365"/>
                  </a:lnTo>
                  <a:cubicBezTo>
                    <a:pt x="4897" y="117"/>
                    <a:pt x="4377" y="0"/>
                    <a:pt x="386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41" name="Google Shape;641;p63"/>
            <p:cNvSpPr/>
            <p:nvPr/>
          </p:nvSpPr>
          <p:spPr>
            <a:xfrm>
              <a:off x="5428750" y="2311925"/>
              <a:ext cx="169650" cy="259350"/>
            </a:xfrm>
            <a:custGeom>
              <a:rect b="b" l="l" r="r" t="t"/>
              <a:pathLst>
                <a:path extrusionOk="0" h="10374" w="6786">
                  <a:moveTo>
                    <a:pt x="3393" y="0"/>
                  </a:moveTo>
                  <a:cubicBezTo>
                    <a:pt x="1534" y="0"/>
                    <a:pt x="0" y="1533"/>
                    <a:pt x="0" y="3393"/>
                  </a:cubicBezTo>
                  <a:lnTo>
                    <a:pt x="0" y="7014"/>
                  </a:lnTo>
                  <a:cubicBezTo>
                    <a:pt x="0" y="8873"/>
                    <a:pt x="1534" y="10373"/>
                    <a:pt x="3393" y="10373"/>
                  </a:cubicBezTo>
                  <a:cubicBezTo>
                    <a:pt x="5252" y="10373"/>
                    <a:pt x="6785" y="8873"/>
                    <a:pt x="6785" y="7014"/>
                  </a:cubicBezTo>
                  <a:lnTo>
                    <a:pt x="6785" y="3393"/>
                  </a:lnTo>
                  <a:cubicBezTo>
                    <a:pt x="6785" y="1533"/>
                    <a:pt x="5252" y="0"/>
                    <a:pt x="339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42" name="Google Shape;642;p63"/>
            <p:cNvSpPr/>
            <p:nvPr/>
          </p:nvSpPr>
          <p:spPr>
            <a:xfrm>
              <a:off x="4248725" y="689075"/>
              <a:ext cx="275650" cy="259350"/>
            </a:xfrm>
            <a:custGeom>
              <a:rect b="b" l="l" r="r" t="t"/>
              <a:pathLst>
                <a:path extrusionOk="0" h="10374" w="11026">
                  <a:moveTo>
                    <a:pt x="7307" y="1"/>
                  </a:moveTo>
                  <a:cubicBezTo>
                    <a:pt x="6443" y="1"/>
                    <a:pt x="5578" y="327"/>
                    <a:pt x="4926" y="979"/>
                  </a:cubicBezTo>
                  <a:lnTo>
                    <a:pt x="1305" y="4600"/>
                  </a:lnTo>
                  <a:cubicBezTo>
                    <a:pt x="0" y="5905"/>
                    <a:pt x="0" y="8058"/>
                    <a:pt x="1305" y="9363"/>
                  </a:cubicBezTo>
                  <a:cubicBezTo>
                    <a:pt x="1958" y="10048"/>
                    <a:pt x="2838" y="10374"/>
                    <a:pt x="3719" y="10374"/>
                  </a:cubicBezTo>
                  <a:cubicBezTo>
                    <a:pt x="4567" y="10374"/>
                    <a:pt x="5448" y="10048"/>
                    <a:pt x="6100" y="9363"/>
                  </a:cubicBezTo>
                  <a:lnTo>
                    <a:pt x="9689" y="5775"/>
                  </a:lnTo>
                  <a:cubicBezTo>
                    <a:pt x="11026" y="4437"/>
                    <a:pt x="11026" y="2317"/>
                    <a:pt x="9689" y="979"/>
                  </a:cubicBezTo>
                  <a:cubicBezTo>
                    <a:pt x="9036" y="327"/>
                    <a:pt x="8172" y="1"/>
                    <a:pt x="730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43" name="Google Shape;643;p63"/>
            <p:cNvSpPr/>
            <p:nvPr/>
          </p:nvSpPr>
          <p:spPr>
            <a:xfrm>
              <a:off x="2444850" y="959825"/>
              <a:ext cx="275650" cy="259350"/>
            </a:xfrm>
            <a:custGeom>
              <a:rect b="b" l="l" r="r" t="t"/>
              <a:pathLst>
                <a:path extrusionOk="0" h="10374" w="11026">
                  <a:moveTo>
                    <a:pt x="3719" y="1"/>
                  </a:moveTo>
                  <a:cubicBezTo>
                    <a:pt x="2855" y="1"/>
                    <a:pt x="1990" y="327"/>
                    <a:pt x="1338" y="979"/>
                  </a:cubicBezTo>
                  <a:cubicBezTo>
                    <a:pt x="0" y="2317"/>
                    <a:pt x="0" y="4437"/>
                    <a:pt x="1338" y="5774"/>
                  </a:cubicBezTo>
                  <a:lnTo>
                    <a:pt x="4926" y="9362"/>
                  </a:lnTo>
                  <a:cubicBezTo>
                    <a:pt x="5578" y="10015"/>
                    <a:pt x="6459" y="10374"/>
                    <a:pt x="7307" y="10374"/>
                  </a:cubicBezTo>
                  <a:cubicBezTo>
                    <a:pt x="8188" y="10374"/>
                    <a:pt x="9036" y="10015"/>
                    <a:pt x="9721" y="9362"/>
                  </a:cubicBezTo>
                  <a:cubicBezTo>
                    <a:pt x="11026" y="8058"/>
                    <a:pt x="11026" y="5905"/>
                    <a:pt x="9721" y="4600"/>
                  </a:cubicBezTo>
                  <a:lnTo>
                    <a:pt x="6100" y="979"/>
                  </a:lnTo>
                  <a:cubicBezTo>
                    <a:pt x="5448" y="327"/>
                    <a:pt x="4583" y="1"/>
                    <a:pt x="37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44" name="Google Shape;644;p63"/>
            <p:cNvSpPr/>
            <p:nvPr/>
          </p:nvSpPr>
          <p:spPr>
            <a:xfrm>
              <a:off x="2182250" y="689075"/>
              <a:ext cx="169650" cy="168850"/>
            </a:xfrm>
            <a:custGeom>
              <a:rect b="b" l="l" r="r" t="t"/>
              <a:pathLst>
                <a:path extrusionOk="0" h="6754" w="6786">
                  <a:moveTo>
                    <a:pt x="3393" y="1"/>
                  </a:moveTo>
                  <a:cubicBezTo>
                    <a:pt x="1534" y="1"/>
                    <a:pt x="1" y="1501"/>
                    <a:pt x="1" y="3393"/>
                  </a:cubicBezTo>
                  <a:cubicBezTo>
                    <a:pt x="1" y="5253"/>
                    <a:pt x="1534" y="6753"/>
                    <a:pt x="3393" y="6753"/>
                  </a:cubicBezTo>
                  <a:cubicBezTo>
                    <a:pt x="5253" y="6753"/>
                    <a:pt x="6786" y="5253"/>
                    <a:pt x="6786" y="3393"/>
                  </a:cubicBezTo>
                  <a:cubicBezTo>
                    <a:pt x="6786" y="1501"/>
                    <a:pt x="5253" y="1"/>
                    <a:pt x="339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645" name="Google Shape;645;p63"/>
          <p:cNvGrpSpPr/>
          <p:nvPr/>
        </p:nvGrpSpPr>
        <p:grpSpPr>
          <a:xfrm>
            <a:off x="5649807" y="3269796"/>
            <a:ext cx="474425" cy="395256"/>
            <a:chOff x="1190625" y="673600"/>
            <a:chExt cx="5219200" cy="4348250"/>
          </a:xfrm>
        </p:grpSpPr>
        <p:sp>
          <p:nvSpPr>
            <p:cNvPr id="646" name="Google Shape;646;p63"/>
            <p:cNvSpPr/>
            <p:nvPr/>
          </p:nvSpPr>
          <p:spPr>
            <a:xfrm>
              <a:off x="3631400" y="1458100"/>
              <a:ext cx="337625" cy="948450"/>
            </a:xfrm>
            <a:custGeom>
              <a:rect b="b" l="l" r="r" t="t"/>
              <a:pathLst>
                <a:path extrusionOk="0" h="37938" w="13505">
                  <a:moveTo>
                    <a:pt x="3262" y="0"/>
                  </a:moveTo>
                  <a:cubicBezTo>
                    <a:pt x="1468" y="0"/>
                    <a:pt x="0" y="1468"/>
                    <a:pt x="0" y="3295"/>
                  </a:cubicBezTo>
                  <a:cubicBezTo>
                    <a:pt x="0" y="5089"/>
                    <a:pt x="1468" y="6557"/>
                    <a:pt x="3262" y="6557"/>
                  </a:cubicBezTo>
                  <a:lnTo>
                    <a:pt x="3491" y="6557"/>
                  </a:lnTo>
                  <a:lnTo>
                    <a:pt x="3491" y="31381"/>
                  </a:lnTo>
                  <a:lnTo>
                    <a:pt x="3262" y="31381"/>
                  </a:lnTo>
                  <a:cubicBezTo>
                    <a:pt x="1468" y="31381"/>
                    <a:pt x="0" y="32849"/>
                    <a:pt x="0" y="34675"/>
                  </a:cubicBezTo>
                  <a:cubicBezTo>
                    <a:pt x="0" y="36469"/>
                    <a:pt x="1468" y="37937"/>
                    <a:pt x="3262" y="37937"/>
                  </a:cubicBezTo>
                  <a:lnTo>
                    <a:pt x="10243" y="37937"/>
                  </a:lnTo>
                  <a:cubicBezTo>
                    <a:pt x="12037" y="37937"/>
                    <a:pt x="13505" y="36469"/>
                    <a:pt x="13505" y="34675"/>
                  </a:cubicBezTo>
                  <a:cubicBezTo>
                    <a:pt x="13505" y="32849"/>
                    <a:pt x="12037" y="31381"/>
                    <a:pt x="10243" y="31381"/>
                  </a:cubicBezTo>
                  <a:lnTo>
                    <a:pt x="10015" y="31381"/>
                  </a:lnTo>
                  <a:lnTo>
                    <a:pt x="10015" y="6557"/>
                  </a:lnTo>
                  <a:lnTo>
                    <a:pt x="10243" y="6557"/>
                  </a:lnTo>
                  <a:cubicBezTo>
                    <a:pt x="12037" y="6557"/>
                    <a:pt x="13505" y="5089"/>
                    <a:pt x="13505" y="3295"/>
                  </a:cubicBezTo>
                  <a:cubicBezTo>
                    <a:pt x="13505" y="1468"/>
                    <a:pt x="12037" y="0"/>
                    <a:pt x="102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47" name="Google Shape;647;p63"/>
            <p:cNvSpPr/>
            <p:nvPr/>
          </p:nvSpPr>
          <p:spPr>
            <a:xfrm>
              <a:off x="3718650" y="1197125"/>
              <a:ext cx="163950" cy="163125"/>
            </a:xfrm>
            <a:custGeom>
              <a:rect b="b" l="l" r="r" t="t"/>
              <a:pathLst>
                <a:path extrusionOk="0" h="6525" w="6558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501" y="6525"/>
                    <a:pt x="3295" y="6525"/>
                  </a:cubicBezTo>
                  <a:cubicBezTo>
                    <a:pt x="5089" y="6525"/>
                    <a:pt x="6557" y="5057"/>
                    <a:pt x="6557" y="3263"/>
                  </a:cubicBezTo>
                  <a:cubicBezTo>
                    <a:pt x="6557" y="1469"/>
                    <a:pt x="5089" y="1"/>
                    <a:pt x="32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1190625" y="673600"/>
              <a:ext cx="5219200" cy="4348250"/>
            </a:xfrm>
            <a:custGeom>
              <a:rect b="b" l="l" r="r" t="t"/>
              <a:pathLst>
                <a:path extrusionOk="0" h="173930" w="208768">
                  <a:moveTo>
                    <a:pt x="104384" y="6557"/>
                  </a:moveTo>
                  <a:cubicBezTo>
                    <a:pt x="125652" y="6557"/>
                    <a:pt x="142940" y="23845"/>
                    <a:pt x="142940" y="45113"/>
                  </a:cubicBezTo>
                  <a:cubicBezTo>
                    <a:pt x="142940" y="66381"/>
                    <a:pt x="125652" y="83703"/>
                    <a:pt x="104384" y="83703"/>
                  </a:cubicBezTo>
                  <a:cubicBezTo>
                    <a:pt x="83115" y="83703"/>
                    <a:pt x="65827" y="66381"/>
                    <a:pt x="65827" y="45113"/>
                  </a:cubicBezTo>
                  <a:cubicBezTo>
                    <a:pt x="65827" y="23845"/>
                    <a:pt x="83115" y="6557"/>
                    <a:pt x="104384" y="6557"/>
                  </a:cubicBezTo>
                  <a:close/>
                  <a:moveTo>
                    <a:pt x="148616" y="36241"/>
                  </a:moveTo>
                  <a:lnTo>
                    <a:pt x="148616" y="36241"/>
                  </a:lnTo>
                  <a:cubicBezTo>
                    <a:pt x="154716" y="40710"/>
                    <a:pt x="159674" y="46679"/>
                    <a:pt x="162936" y="53562"/>
                  </a:cubicBezTo>
                  <a:cubicBezTo>
                    <a:pt x="163468" y="54689"/>
                    <a:pt x="164601" y="55425"/>
                    <a:pt x="165845" y="55425"/>
                  </a:cubicBezTo>
                  <a:cubicBezTo>
                    <a:pt x="165897" y="55425"/>
                    <a:pt x="165950" y="55424"/>
                    <a:pt x="166002" y="55421"/>
                  </a:cubicBezTo>
                  <a:cubicBezTo>
                    <a:pt x="166231" y="55421"/>
                    <a:pt x="166427" y="55421"/>
                    <a:pt x="166655" y="55389"/>
                  </a:cubicBezTo>
                  <a:cubicBezTo>
                    <a:pt x="166818" y="55389"/>
                    <a:pt x="166981" y="55356"/>
                    <a:pt x="167144" y="55356"/>
                  </a:cubicBezTo>
                  <a:cubicBezTo>
                    <a:pt x="186488" y="55356"/>
                    <a:pt x="202243" y="71111"/>
                    <a:pt x="202243" y="90455"/>
                  </a:cubicBezTo>
                  <a:cubicBezTo>
                    <a:pt x="202243" y="109798"/>
                    <a:pt x="186488" y="125521"/>
                    <a:pt x="167144" y="125521"/>
                  </a:cubicBezTo>
                  <a:lnTo>
                    <a:pt x="128588" y="125521"/>
                  </a:lnTo>
                  <a:lnTo>
                    <a:pt x="128588" y="107874"/>
                  </a:lnTo>
                  <a:cubicBezTo>
                    <a:pt x="128588" y="106080"/>
                    <a:pt x="127120" y="104612"/>
                    <a:pt x="125293" y="104612"/>
                  </a:cubicBezTo>
                  <a:lnTo>
                    <a:pt x="83474" y="104612"/>
                  </a:lnTo>
                  <a:cubicBezTo>
                    <a:pt x="81648" y="104612"/>
                    <a:pt x="80180" y="106080"/>
                    <a:pt x="80180" y="107874"/>
                  </a:cubicBezTo>
                  <a:lnTo>
                    <a:pt x="80180" y="125521"/>
                  </a:lnTo>
                  <a:lnTo>
                    <a:pt x="34642" y="125521"/>
                  </a:lnTo>
                  <a:cubicBezTo>
                    <a:pt x="19148" y="125521"/>
                    <a:pt x="6524" y="112930"/>
                    <a:pt x="6524" y="97436"/>
                  </a:cubicBezTo>
                  <a:cubicBezTo>
                    <a:pt x="6524" y="81908"/>
                    <a:pt x="19148" y="69317"/>
                    <a:pt x="34642" y="69317"/>
                  </a:cubicBezTo>
                  <a:cubicBezTo>
                    <a:pt x="35654" y="69317"/>
                    <a:pt x="36763" y="69382"/>
                    <a:pt x="38002" y="69546"/>
                  </a:cubicBezTo>
                  <a:cubicBezTo>
                    <a:pt x="38125" y="69559"/>
                    <a:pt x="38247" y="69566"/>
                    <a:pt x="38368" y="69566"/>
                  </a:cubicBezTo>
                  <a:cubicBezTo>
                    <a:pt x="39984" y="69566"/>
                    <a:pt x="41411" y="68377"/>
                    <a:pt x="41623" y="66708"/>
                  </a:cubicBezTo>
                  <a:cubicBezTo>
                    <a:pt x="42863" y="57313"/>
                    <a:pt x="50267" y="50006"/>
                    <a:pt x="59401" y="48636"/>
                  </a:cubicBezTo>
                  <a:cubicBezTo>
                    <a:pt x="61195" y="71862"/>
                    <a:pt x="80702" y="90227"/>
                    <a:pt x="104384" y="90227"/>
                  </a:cubicBezTo>
                  <a:cubicBezTo>
                    <a:pt x="129273" y="90227"/>
                    <a:pt x="149497" y="70002"/>
                    <a:pt x="149497" y="45113"/>
                  </a:cubicBezTo>
                  <a:cubicBezTo>
                    <a:pt x="149497" y="42080"/>
                    <a:pt x="149203" y="39111"/>
                    <a:pt x="148616" y="36241"/>
                  </a:cubicBezTo>
                  <a:close/>
                  <a:moveTo>
                    <a:pt x="122031" y="111169"/>
                  </a:moveTo>
                  <a:lnTo>
                    <a:pt x="122031" y="142745"/>
                  </a:lnTo>
                  <a:cubicBezTo>
                    <a:pt x="122031" y="144571"/>
                    <a:pt x="123499" y="146007"/>
                    <a:pt x="125293" y="146007"/>
                  </a:cubicBezTo>
                  <a:lnTo>
                    <a:pt x="129925" y="146007"/>
                  </a:lnTo>
                  <a:lnTo>
                    <a:pt x="104384" y="166459"/>
                  </a:lnTo>
                  <a:lnTo>
                    <a:pt x="78842" y="146007"/>
                  </a:lnTo>
                  <a:lnTo>
                    <a:pt x="83474" y="146007"/>
                  </a:lnTo>
                  <a:cubicBezTo>
                    <a:pt x="85268" y="146007"/>
                    <a:pt x="86736" y="144571"/>
                    <a:pt x="86736" y="142745"/>
                  </a:cubicBezTo>
                  <a:lnTo>
                    <a:pt x="86736" y="111169"/>
                  </a:lnTo>
                  <a:close/>
                  <a:moveTo>
                    <a:pt x="104384" y="0"/>
                  </a:moveTo>
                  <a:cubicBezTo>
                    <a:pt x="80538" y="0"/>
                    <a:pt x="60967" y="18593"/>
                    <a:pt x="59368" y="42047"/>
                  </a:cubicBezTo>
                  <a:cubicBezTo>
                    <a:pt x="48016" y="43352"/>
                    <a:pt x="38491" y="51670"/>
                    <a:pt x="35719" y="62793"/>
                  </a:cubicBezTo>
                  <a:cubicBezTo>
                    <a:pt x="35360" y="62793"/>
                    <a:pt x="35001" y="62761"/>
                    <a:pt x="34642" y="62761"/>
                  </a:cubicBezTo>
                  <a:cubicBezTo>
                    <a:pt x="15560" y="62761"/>
                    <a:pt x="0" y="78320"/>
                    <a:pt x="0" y="97436"/>
                  </a:cubicBezTo>
                  <a:cubicBezTo>
                    <a:pt x="0" y="116518"/>
                    <a:pt x="15560" y="132078"/>
                    <a:pt x="34642" y="132078"/>
                  </a:cubicBezTo>
                  <a:lnTo>
                    <a:pt x="80180" y="132078"/>
                  </a:lnTo>
                  <a:lnTo>
                    <a:pt x="80180" y="139483"/>
                  </a:lnTo>
                  <a:lnTo>
                    <a:pt x="69513" y="139483"/>
                  </a:lnTo>
                  <a:cubicBezTo>
                    <a:pt x="68143" y="139483"/>
                    <a:pt x="66903" y="140363"/>
                    <a:pt x="66447" y="141668"/>
                  </a:cubicBezTo>
                  <a:cubicBezTo>
                    <a:pt x="65957" y="142973"/>
                    <a:pt x="66381" y="144441"/>
                    <a:pt x="67491" y="145289"/>
                  </a:cubicBezTo>
                  <a:lnTo>
                    <a:pt x="102329" y="173211"/>
                  </a:lnTo>
                  <a:cubicBezTo>
                    <a:pt x="102948" y="173668"/>
                    <a:pt x="103666" y="173929"/>
                    <a:pt x="104384" y="173929"/>
                  </a:cubicBezTo>
                  <a:cubicBezTo>
                    <a:pt x="105101" y="173929"/>
                    <a:pt x="105819" y="173668"/>
                    <a:pt x="106439" y="173211"/>
                  </a:cubicBezTo>
                  <a:lnTo>
                    <a:pt x="141277" y="145289"/>
                  </a:lnTo>
                  <a:cubicBezTo>
                    <a:pt x="142386" y="144441"/>
                    <a:pt x="142810" y="142973"/>
                    <a:pt x="142320" y="141668"/>
                  </a:cubicBezTo>
                  <a:cubicBezTo>
                    <a:pt x="141864" y="140363"/>
                    <a:pt x="140624" y="139483"/>
                    <a:pt x="139254" y="139483"/>
                  </a:cubicBezTo>
                  <a:lnTo>
                    <a:pt x="128588" y="139483"/>
                  </a:lnTo>
                  <a:lnTo>
                    <a:pt x="128588" y="132078"/>
                  </a:lnTo>
                  <a:lnTo>
                    <a:pt x="167144" y="132078"/>
                  </a:lnTo>
                  <a:cubicBezTo>
                    <a:pt x="190109" y="132078"/>
                    <a:pt x="208767" y="113387"/>
                    <a:pt x="208767" y="90455"/>
                  </a:cubicBezTo>
                  <a:cubicBezTo>
                    <a:pt x="208767" y="67751"/>
                    <a:pt x="190500" y="49223"/>
                    <a:pt x="167894" y="48832"/>
                  </a:cubicBezTo>
                  <a:cubicBezTo>
                    <a:pt x="162904" y="39340"/>
                    <a:pt x="155042" y="31576"/>
                    <a:pt x="145550" y="26683"/>
                  </a:cubicBezTo>
                  <a:cubicBezTo>
                    <a:pt x="138471" y="10960"/>
                    <a:pt x="122683" y="0"/>
                    <a:pt x="10438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4"/>
          <p:cNvSpPr/>
          <p:nvPr/>
        </p:nvSpPr>
        <p:spPr>
          <a:xfrm>
            <a:off x="1588525" y="184850"/>
            <a:ext cx="5296024" cy="4855124"/>
          </a:xfrm>
          <a:custGeom>
            <a:rect b="b" l="l" r="r" t="t"/>
            <a:pathLst>
              <a:path extrusionOk="0" h="112563" w="122785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64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655" name="Google Shape;655;p64"/>
            <p:cNvSpPr/>
            <p:nvPr/>
          </p:nvSpPr>
          <p:spPr>
            <a:xfrm>
              <a:off x="1235125" y="3038700"/>
              <a:ext cx="306375" cy="1047625"/>
            </a:xfrm>
            <a:custGeom>
              <a:rect b="b" l="l" r="r" t="t"/>
              <a:pathLst>
                <a:path extrusionOk="0" h="41905" w="12255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4"/>
            <p:cNvSpPr/>
            <p:nvPr/>
          </p:nvSpPr>
          <p:spPr>
            <a:xfrm>
              <a:off x="1388300" y="3139625"/>
              <a:ext cx="100175" cy="127225"/>
            </a:xfrm>
            <a:custGeom>
              <a:rect b="b" l="l" r="r" t="t"/>
              <a:pathLst>
                <a:path extrusionOk="0" h="5089" w="4007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4"/>
            <p:cNvSpPr/>
            <p:nvPr/>
          </p:nvSpPr>
          <p:spPr>
            <a:xfrm>
              <a:off x="702975" y="3307575"/>
              <a:ext cx="755100" cy="782150"/>
            </a:xfrm>
            <a:custGeom>
              <a:rect b="b" l="l" r="r" t="t"/>
              <a:pathLst>
                <a:path extrusionOk="0" h="31286" w="30204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64"/>
          <p:cNvSpPr txBox="1"/>
          <p:nvPr>
            <p:ph type="title"/>
          </p:nvPr>
        </p:nvSpPr>
        <p:spPr>
          <a:xfrm>
            <a:off x="2650650" y="2364938"/>
            <a:ext cx="3842700" cy="61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Thank you!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59" name="Google Shape;659;p64"/>
          <p:cNvSpPr txBox="1"/>
          <p:nvPr>
            <p:ph idx="1" type="subTitle"/>
          </p:nvPr>
        </p:nvSpPr>
        <p:spPr>
          <a:xfrm>
            <a:off x="4338600" y="2993725"/>
            <a:ext cx="4668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Q &amp; A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660" name="Google Shape;660;p64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661" name="Google Shape;661;p64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rect b="b" l="l" r="r" t="t"/>
              <a:pathLst>
                <a:path extrusionOk="0" h="35797" w="15754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4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rect b="b" l="l" r="r" t="t"/>
              <a:pathLst>
                <a:path extrusionOk="0" h="15468" w="14414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4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rect b="b" l="l" r="r" t="t"/>
              <a:pathLst>
                <a:path extrusionOk="0" h="14960" w="14489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4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rect b="b" l="l" r="r" t="t"/>
              <a:pathLst>
                <a:path extrusionOk="0" h="35797" w="13162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4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rect b="b" l="l" r="r" t="t"/>
              <a:pathLst>
                <a:path extrusionOk="0" h="15654" w="140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4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rect b="b" l="l" r="r" t="t"/>
              <a:pathLst>
                <a:path extrusionOk="0" h="15158" w="1460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" type="subTitle"/>
          </p:nvPr>
        </p:nvSpPr>
        <p:spPr>
          <a:xfrm>
            <a:off x="1893325" y="153105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Problem statement</a:t>
            </a:r>
            <a:endParaRPr sz="1400">
              <a:solidFill>
                <a:srgbClr val="FFC3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C39F"/>
              </a:solidFill>
            </a:endParaRPr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1587750" y="1916171"/>
            <a:ext cx="5968500" cy="111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Can we predict the fatality of accidents?</a:t>
            </a:r>
            <a:endParaRPr sz="3600">
              <a:solidFill>
                <a:srgbClr val="FFC39F"/>
              </a:solidFill>
            </a:endParaRPr>
          </a:p>
        </p:txBody>
      </p:sp>
      <p:grpSp>
        <p:nvGrpSpPr>
          <p:cNvPr id="290" name="Google Shape;290;p29"/>
          <p:cNvGrpSpPr/>
          <p:nvPr/>
        </p:nvGrpSpPr>
        <p:grpSpPr>
          <a:xfrm>
            <a:off x="1133044" y="2663625"/>
            <a:ext cx="7456207" cy="2479869"/>
            <a:chOff x="1133044" y="2663625"/>
            <a:chExt cx="7456207" cy="2479869"/>
          </a:xfrm>
        </p:grpSpPr>
        <p:sp>
          <p:nvSpPr>
            <p:cNvPr id="291" name="Google Shape;291;p29"/>
            <p:cNvSpPr/>
            <p:nvPr/>
          </p:nvSpPr>
          <p:spPr>
            <a:xfrm>
              <a:off x="7282338" y="3537185"/>
              <a:ext cx="1306913" cy="1601899"/>
            </a:xfrm>
            <a:custGeom>
              <a:rect b="b" l="l" r="r" t="t"/>
              <a:pathLst>
                <a:path extrusionOk="0" h="10535" w="8595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826176" y="2663625"/>
              <a:ext cx="1013142" cy="2475455"/>
            </a:xfrm>
            <a:custGeom>
              <a:rect b="b" l="l" r="r" t="t"/>
              <a:pathLst>
                <a:path extrusionOk="0" h="16280" w="6663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7080107" y="3299522"/>
              <a:ext cx="449627" cy="1840930"/>
            </a:xfrm>
            <a:custGeom>
              <a:rect b="b" l="l" r="r" t="t"/>
              <a:pathLst>
                <a:path extrusionOk="0" h="12107" w="2957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133044" y="3020804"/>
              <a:ext cx="1150752" cy="2118278"/>
            </a:xfrm>
            <a:custGeom>
              <a:rect b="b" l="l" r="r" t="t"/>
              <a:pathLst>
                <a:path extrusionOk="0" h="13931" w="7568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440497" y="3558472"/>
              <a:ext cx="718156" cy="1585021"/>
            </a:xfrm>
            <a:custGeom>
              <a:rect b="b" l="l" r="r" t="t"/>
              <a:pathLst>
                <a:path extrusionOk="0" h="10424" w="4723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Introduction: Dataset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618175" y="949825"/>
            <a:ext cx="80649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Only some c</a:t>
            </a:r>
            <a:r>
              <a:rPr lang="en-US">
                <a:solidFill>
                  <a:schemeClr val="lt2"/>
                </a:solidFill>
              </a:rPr>
              <a:t>olumns from the aviation dataset will be used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2" name="Google Shape;3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0" y="2568925"/>
            <a:ext cx="8683075" cy="69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Introduction: Dataset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618175" y="949825"/>
            <a:ext cx="80649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We used the Latitude and Longitude data to obtain the elevation of the airplane from sea level, the elevation is then used to estimate the altitude of the airplane - ‘Altitude’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62" y="1747100"/>
            <a:ext cx="5230275" cy="32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175" y="2426177"/>
            <a:ext cx="4872776" cy="15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1236175" y="256650"/>
            <a:ext cx="68289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Introduction: Dataset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618175" y="949825"/>
            <a:ext cx="8064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We used the Total.Fatal.Injuries, Total.Severe.Injuries, Total.Minor.Injuries and Total.Uninjured columns to obtain the total number of passengers in the airplane - ‘Total.Passengers’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0" y="1985326"/>
            <a:ext cx="8595799" cy="11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/>
          <p:nvPr/>
        </p:nvSpPr>
        <p:spPr>
          <a:xfrm>
            <a:off x="2217686" y="515183"/>
            <a:ext cx="4913991" cy="4436449"/>
          </a:xfrm>
          <a:custGeom>
            <a:rect b="b" l="l" r="r" t="t"/>
            <a:pathLst>
              <a:path extrusionOk="0" h="67549" w="7482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33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324" name="Google Shape;324;p33"/>
            <p:cNvSpPr/>
            <p:nvPr/>
          </p:nvSpPr>
          <p:spPr>
            <a:xfrm>
              <a:off x="63628" y="3677292"/>
              <a:ext cx="1302713" cy="1394596"/>
            </a:xfrm>
            <a:custGeom>
              <a:rect b="b" l="l" r="r" t="t"/>
              <a:pathLst>
                <a:path extrusionOk="0" h="21234" w="19835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992899" y="3235151"/>
              <a:ext cx="675887" cy="1824652"/>
            </a:xfrm>
            <a:custGeom>
              <a:rect b="b" l="l" r="r" t="t"/>
              <a:pathLst>
                <a:path extrusionOk="0" h="27782" w="10291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921113" y="4947692"/>
              <a:ext cx="816240" cy="201433"/>
            </a:xfrm>
            <a:custGeom>
              <a:rect b="b" l="l" r="r" t="t"/>
              <a:pathLst>
                <a:path extrusionOk="0" h="3067" w="12428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3"/>
          <p:cNvSpPr/>
          <p:nvPr/>
        </p:nvSpPr>
        <p:spPr>
          <a:xfrm>
            <a:off x="6475189" y="4235550"/>
            <a:ext cx="808621" cy="865629"/>
          </a:xfrm>
          <a:custGeom>
            <a:rect b="b" l="l" r="r" t="t"/>
            <a:pathLst>
              <a:path extrusionOk="0" h="13180" w="12312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6287417" y="3961150"/>
            <a:ext cx="419679" cy="1132411"/>
          </a:xfrm>
          <a:custGeom>
            <a:rect b="b" l="l" r="r" t="t"/>
            <a:pathLst>
              <a:path extrusionOk="0" h="17242" w="639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6244858" y="5024074"/>
            <a:ext cx="506899" cy="125050"/>
          </a:xfrm>
          <a:custGeom>
            <a:rect b="b" l="l" r="r" t="t"/>
            <a:pathLst>
              <a:path extrusionOk="0" h="1904" w="7718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 txBox="1"/>
          <p:nvPr>
            <p:ph type="title"/>
          </p:nvPr>
        </p:nvSpPr>
        <p:spPr>
          <a:xfrm flipH="1">
            <a:off x="1306525" y="1372050"/>
            <a:ext cx="4371900" cy="178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Preparation &amp; Visualization</a:t>
            </a:r>
            <a:endParaRPr sz="4000"/>
          </a:p>
        </p:txBody>
      </p:sp>
      <p:sp>
        <p:nvSpPr>
          <p:cNvPr id="331" name="Google Shape;331;p33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Speakers: Wei Xian &amp; Aneez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32" name="Google Shape;332;p33"/>
          <p:cNvSpPr txBox="1"/>
          <p:nvPr>
            <p:ph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2355000" y="256650"/>
            <a:ext cx="44340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Exploration and Data Preparation</a:t>
            </a:r>
            <a:endParaRPr sz="2600">
              <a:solidFill>
                <a:srgbClr val="FFC39F"/>
              </a:solidFill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32035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CHALLENGES FACED</a:t>
            </a:r>
            <a:endParaRPr sz="180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Data Wrangling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How do we account for the missing data in the dataset?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How do we account for duplicate and inaccurate data in the dataset?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Data balancing: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How do we deal with categorical data that is heavily biased?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9" name="Google Shape;3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517" y="967850"/>
            <a:ext cx="2284658" cy="388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675" y="967838"/>
            <a:ext cx="2144125" cy="38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