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4" r:id="rId4"/>
    <p:sldId id="263" r:id="rId5"/>
    <p:sldId id="266" r:id="rId6"/>
    <p:sldId id="268" r:id="rId7"/>
    <p:sldId id="265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04"/>
    <p:restoredTop sz="94674"/>
  </p:normalViewPr>
  <p:slideViewPr>
    <p:cSldViewPr snapToGrid="0" snapToObjects="1">
      <p:cViewPr varScale="1">
        <p:scale>
          <a:sx n="112" d="100"/>
          <a:sy n="112" d="100"/>
        </p:scale>
        <p:origin x="200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8FB31-9C50-194A-A588-F7BD41C50EE1}" type="datetimeFigureOut">
              <a:rPr kumimoji="1" lang="zh-CN" altLang="en-US" smtClean="0"/>
              <a:t>2018/4/12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0D2DFD-B107-F948-8AE7-D211D61A3C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871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pcntl_fork</a:t>
            </a:r>
            <a:r>
              <a:rPr kumimoji="1" lang="zh-CN" altLang="en-US" dirty="0"/>
              <a:t> 不适应</a:t>
            </a:r>
            <a:r>
              <a:rPr kumimoji="1" lang="en-US" altLang="zh-CN" dirty="0"/>
              <a:t>windows</a:t>
            </a:r>
            <a:r>
              <a:rPr kumimoji="1" lang="zh-CN" altLang="en-US" dirty="0"/>
              <a:t>平台，并且使用复杂繁琐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0D2DFD-B107-F948-8AE7-D211D61A3CE1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3224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Pcnttl_fork</a:t>
            </a:r>
            <a:r>
              <a:rPr kumimoji="1" lang="zh-CN" altLang="en-US" dirty="0"/>
              <a:t> 不适应</a:t>
            </a:r>
            <a:r>
              <a:rPr kumimoji="1" lang="en-US" altLang="zh-CN" dirty="0"/>
              <a:t>windows</a:t>
            </a:r>
            <a:r>
              <a:rPr kumimoji="1" lang="zh-CN" altLang="en-US" dirty="0"/>
              <a:t>平台，并且使用复杂繁琐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0D2DFD-B107-F948-8AE7-D211D61A3CE1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8860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0D2DFD-B107-F948-8AE7-D211D61A3CE1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8371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一个更通俗的比喻，假设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就是一个工厂，那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就是销售，帮你接项目订单。而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就是工人，当销售接到订单后，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去工作生产出客户要的东西。而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task_worker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可以理解为行政人员，可以帮助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干些杂事，让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专心工作。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0D2DFD-B107-F948-8AE7-D211D61A3CE1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8753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0D2DFD-B107-F948-8AE7-D211D61A3CE1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84052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Pcnttl_fork</a:t>
            </a:r>
            <a:r>
              <a:rPr kumimoji="1" lang="zh-CN" altLang="en-US" dirty="0"/>
              <a:t> 不适应</a:t>
            </a:r>
            <a:r>
              <a:rPr kumimoji="1" lang="en-US" altLang="zh-CN" dirty="0"/>
              <a:t>windows</a:t>
            </a:r>
            <a:r>
              <a:rPr kumimoji="1" lang="zh-CN" altLang="en-US" dirty="0"/>
              <a:t>平台，并且使用复杂繁琐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0D2DFD-B107-F948-8AE7-D211D61A3CE1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2604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Pcnttl_fork</a:t>
            </a:r>
            <a:r>
              <a:rPr kumimoji="1" lang="zh-CN" altLang="en-US" dirty="0"/>
              <a:t> 不适应</a:t>
            </a:r>
            <a:r>
              <a:rPr kumimoji="1" lang="en-US" altLang="zh-CN" dirty="0"/>
              <a:t>windows</a:t>
            </a:r>
            <a:r>
              <a:rPr kumimoji="1" lang="zh-CN" altLang="en-US" dirty="0"/>
              <a:t>平台，并且使用复杂繁琐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0D2DFD-B107-F948-8AE7-D211D61A3CE1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0793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zybuluo.com/phper/note/49423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51012" y="1502229"/>
            <a:ext cx="8689976" cy="925284"/>
          </a:xfrm>
        </p:spPr>
        <p:txBody>
          <a:bodyPr/>
          <a:lstStyle/>
          <a:p>
            <a:r>
              <a:rPr kumimoji="1" lang="en-US" altLang="zh-CN" dirty="0"/>
              <a:t>SWOOLE</a:t>
            </a:r>
            <a:r>
              <a:rPr kumimoji="1" lang="zh-CN" altLang="en-US" dirty="0"/>
              <a:t>入门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531428" y="3886200"/>
            <a:ext cx="3909559" cy="1371599"/>
          </a:xfrm>
        </p:spPr>
        <p:txBody>
          <a:bodyPr/>
          <a:lstStyle/>
          <a:p>
            <a:r>
              <a:rPr kumimoji="1" lang="zh-CN" altLang="en-US" dirty="0"/>
              <a:t> 马雄飞</a:t>
            </a:r>
          </a:p>
        </p:txBody>
      </p:sp>
    </p:spTree>
    <p:extLst>
      <p:ext uri="{BB962C8B-B14F-4D97-AF65-F5344CB8AC3E}">
        <p14:creationId xmlns:p14="http://schemas.microsoft.com/office/powerpoint/2010/main" val="672240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78476" y="440678"/>
            <a:ext cx="9562953" cy="577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b="1" dirty="0" err="1">
                <a:latin typeface="Source Code Pro Medium" panose="020B0509030403020204" pitchFamily="49" charset="0"/>
                <a:ea typeface="Source Code Pro Medium" panose="020B0509030403020204" pitchFamily="49" charset="0"/>
                <a:cs typeface="SimHei" charset="-122"/>
              </a:rPr>
              <a:t>Swoole</a:t>
            </a:r>
            <a:r>
              <a:rPr kumimoji="1" lang="zh-CN" altLang="en-US" sz="2400" b="1" dirty="0">
                <a:latin typeface="Source Code Pro Medium" panose="020B0509030403020204" pitchFamily="49" charset="0"/>
                <a:ea typeface="SimHei" charset="-122"/>
                <a:cs typeface="SimHei" charset="-122"/>
              </a:rPr>
              <a:t>的一些</a:t>
            </a:r>
            <a:r>
              <a:rPr kumimoji="1" lang="zh-CN" altLang="en-US" sz="2400" b="1" dirty="0" smtClean="0">
                <a:latin typeface="Source Code Pro Medium" panose="020B0509030403020204" pitchFamily="49" charset="0"/>
                <a:ea typeface="SimHei" charset="-122"/>
                <a:cs typeface="SimHei" charset="-122"/>
              </a:rPr>
              <a:t>概念</a:t>
            </a:r>
            <a:endParaRPr kumimoji="1" lang="en-US" altLang="zh-CN" sz="2400" b="1" dirty="0" smtClean="0">
              <a:latin typeface="Source Code Pro Medium" panose="020B0509030403020204" pitchFamily="49" charset="0"/>
              <a:ea typeface="SimHei" charset="-122"/>
              <a:cs typeface="SimHei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2400" b="1" dirty="0">
              <a:latin typeface="Source Code Pro Medium" panose="020B0509030403020204" pitchFamily="49" charset="0"/>
              <a:ea typeface="Source Code Pro Medium" panose="020B0509030403020204" pitchFamily="49" charset="0"/>
              <a:cs typeface="Sim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Source Code Pro" charset="0"/>
                <a:ea typeface="Source Code Pro" charset="0"/>
                <a:cs typeface="Source Code Pro" charset="0"/>
              </a:rPr>
              <a:t>PHP</a:t>
            </a:r>
            <a:r>
              <a:rPr lang="zh-CN" altLang="en-US" b="1" dirty="0" smtClean="0">
                <a:latin typeface="Source Code Pro" charset="0"/>
                <a:ea typeface="Source Code Pro" charset="0"/>
                <a:cs typeface="Source Code Pro" charset="0"/>
              </a:rPr>
              <a:t>部分局限性：</a:t>
            </a:r>
            <a:endParaRPr lang="en-US" altLang="zh-CN" b="1" dirty="0" smtClean="0">
              <a:latin typeface="Source Code Pro" charset="0"/>
              <a:ea typeface="Source Code Pro" charset="0"/>
              <a:cs typeface="Source Code Pro" charset="0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Source Code Pro" charset="0"/>
                <a:ea typeface="Source Code Pro" charset="0"/>
                <a:cs typeface="Source Code Pro" charset="0"/>
              </a:rPr>
              <a:t>1.PHP</a:t>
            </a:r>
            <a:r>
              <a:rPr lang="zh-CN" altLang="en-US" b="1" dirty="0">
                <a:latin typeface="Source Code Pro" charset="0"/>
                <a:ea typeface="Source Code Pro" charset="0"/>
                <a:cs typeface="Source Code Pro" charset="0"/>
              </a:rPr>
              <a:t>是单进程的，没法在一个程序块中使用多进程来处理一个复杂的</a:t>
            </a:r>
            <a:r>
              <a:rPr lang="zh-CN" altLang="en-US" b="1" dirty="0">
                <a:latin typeface="Source Code Pro" charset="0"/>
                <a:ea typeface="Source Code Pro" charset="0"/>
                <a:cs typeface="Source Code Pro" charset="0"/>
              </a:rPr>
              <a:t>逻辑</a:t>
            </a:r>
            <a:endParaRPr lang="en-US" altLang="zh-CN" b="1" dirty="0">
              <a:latin typeface="Source Code Pro" charset="0"/>
              <a:ea typeface="Source Code Pro" charset="0"/>
              <a:cs typeface="Source Code Pro" charset="0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Source Code Pro" charset="0"/>
                <a:ea typeface="Source Code Pro" charset="0"/>
                <a:cs typeface="Source Code Pro" charset="0"/>
              </a:rPr>
              <a:t>2.PHP</a:t>
            </a:r>
            <a:r>
              <a:rPr lang="zh-CN" altLang="en-US" b="1" dirty="0">
                <a:latin typeface="Source Code Pro" charset="0"/>
                <a:ea typeface="Source Code Pro" charset="0"/>
                <a:cs typeface="Source Code Pro" charset="0"/>
              </a:rPr>
              <a:t>不支持异步</a:t>
            </a:r>
            <a:r>
              <a:rPr lang="en-US" altLang="zh-CN" b="1" dirty="0">
                <a:latin typeface="Source Code Pro" charset="0"/>
                <a:ea typeface="Source Code Pro" charset="0"/>
                <a:cs typeface="Source Code Pro" charset="0"/>
              </a:rPr>
              <a:t>,</a:t>
            </a:r>
            <a:r>
              <a:rPr lang="zh-CN" altLang="en-US" b="1" dirty="0">
                <a:latin typeface="Source Code Pro" charset="0"/>
                <a:ea typeface="Source Code Pro" charset="0"/>
                <a:cs typeface="Source Code Pro" charset="0"/>
              </a:rPr>
              <a:t>在处理高并发高负载的请求时会力不从心</a:t>
            </a:r>
            <a:endParaRPr lang="en-US" altLang="zh-CN" b="1" dirty="0">
              <a:latin typeface="Source Code Pro" charset="0"/>
              <a:ea typeface="Source Code Pro" charset="0"/>
              <a:cs typeface="Source Code Pro" charset="0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Source Code Pro" charset="0"/>
                <a:ea typeface="Source Code Pro" charset="0"/>
                <a:cs typeface="Source Code Pro" charset="0"/>
              </a:rPr>
              <a:t>3.PHP</a:t>
            </a:r>
            <a:r>
              <a:rPr lang="zh-CN" altLang="en-US" b="1" dirty="0">
                <a:latin typeface="Source Code Pro" charset="0"/>
                <a:ea typeface="Source Code Pro" charset="0"/>
                <a:cs typeface="Source Code Pro" charset="0"/>
              </a:rPr>
              <a:t>不适合做</a:t>
            </a:r>
            <a:r>
              <a:rPr lang="en-US" altLang="zh-CN" b="1" dirty="0">
                <a:latin typeface="Source Code Pro" charset="0"/>
                <a:ea typeface="Source Code Pro" charset="0"/>
                <a:cs typeface="Source Code Pro" charset="0"/>
              </a:rPr>
              <a:t>TCP</a:t>
            </a:r>
            <a:r>
              <a:rPr lang="zh-CN" altLang="en-US" b="1" dirty="0">
                <a:latin typeface="Source Code Pro" charset="0"/>
                <a:ea typeface="Source Code Pro" charset="0"/>
                <a:cs typeface="Source Code Pro" charset="0"/>
              </a:rPr>
              <a:t>，</a:t>
            </a:r>
            <a:r>
              <a:rPr lang="en-US" altLang="zh-CN" b="1" dirty="0">
                <a:latin typeface="Source Code Pro" charset="0"/>
                <a:ea typeface="Source Code Pro" charset="0"/>
                <a:cs typeface="Source Code Pro" charset="0"/>
              </a:rPr>
              <a:t>Socket</a:t>
            </a:r>
            <a:r>
              <a:rPr lang="zh-CN" altLang="en-US" b="1" dirty="0">
                <a:latin typeface="Source Code Pro" charset="0"/>
                <a:ea typeface="Source Code Pro" charset="0"/>
                <a:cs typeface="Source Code Pro" charset="0"/>
              </a:rPr>
              <a:t>之类的长连接</a:t>
            </a:r>
            <a:r>
              <a:rPr lang="zh-CN" altLang="en-US" b="1" dirty="0">
                <a:latin typeface="Source Code Pro" charset="0"/>
                <a:ea typeface="Source Code Pro" charset="0"/>
                <a:cs typeface="Source Code Pro" charset="0"/>
              </a:rPr>
              <a:t>。</a:t>
            </a:r>
            <a:endParaRPr lang="en-US" altLang="zh-CN" b="1" dirty="0">
              <a:latin typeface="Source Code Pro" charset="0"/>
              <a:ea typeface="Source Code Pro" charset="0"/>
              <a:cs typeface="Source Code Pro" charset="0"/>
            </a:endParaRPr>
          </a:p>
          <a:p>
            <a:pPr>
              <a:lnSpc>
                <a:spcPct val="150000"/>
              </a:lnSpc>
            </a:pPr>
            <a:endParaRPr lang="en-US" altLang="zh-CN" b="1" dirty="0">
              <a:latin typeface="Source Code Pro" charset="0"/>
              <a:ea typeface="Source Code Pro" charset="0"/>
              <a:cs typeface="Source Code Pro" charset="0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Source Code Pro" charset="0"/>
                <a:ea typeface="Source Code Pro" charset="0"/>
                <a:cs typeface="Source Code Pro" charset="0"/>
              </a:rPr>
              <a:t>类似这种</a:t>
            </a:r>
            <a:r>
              <a:rPr lang="en-US" altLang="zh-CN" b="1" dirty="0" smtClean="0">
                <a:latin typeface="Source Code Pro" charset="0"/>
                <a:ea typeface="Source Code Pro" charset="0"/>
                <a:cs typeface="Source Code Pro" charset="0"/>
              </a:rPr>
              <a:t>Unix</a:t>
            </a:r>
            <a:r>
              <a:rPr lang="zh-CN" altLang="en-US" b="1" dirty="0">
                <a:latin typeface="Source Code Pro" charset="0"/>
                <a:ea typeface="Source Code Pro" charset="0"/>
                <a:cs typeface="Source Code Pro" charset="0"/>
              </a:rPr>
              <a:t>系统编程、网络通信编程、异步</a:t>
            </a:r>
            <a:r>
              <a:rPr lang="en-US" altLang="zh-CN" b="1" dirty="0" err="1">
                <a:latin typeface="Source Code Pro" charset="0"/>
                <a:ea typeface="Source Code Pro" charset="0"/>
                <a:cs typeface="Source Code Pro" charset="0"/>
              </a:rPr>
              <a:t>io</a:t>
            </a:r>
            <a:r>
              <a:rPr lang="zh-CN" altLang="en-US" b="1" dirty="0">
                <a:latin typeface="Source Code Pro" charset="0"/>
                <a:ea typeface="Source Code Pro" charset="0"/>
                <a:cs typeface="Source Code Pro" charset="0"/>
              </a:rPr>
              <a:t>，大部分</a:t>
            </a:r>
            <a:r>
              <a:rPr lang="en-US" altLang="zh-CN" b="1" dirty="0" err="1">
                <a:latin typeface="Source Code Pro" charset="0"/>
                <a:ea typeface="Source Code Pro" charset="0"/>
                <a:cs typeface="Source Code Pro" charset="0"/>
              </a:rPr>
              <a:t>PHPer</a:t>
            </a:r>
            <a:r>
              <a:rPr lang="zh-CN" altLang="en-US" b="1" dirty="0">
                <a:latin typeface="Source Code Pro" charset="0"/>
                <a:ea typeface="Source Code Pro" charset="0"/>
                <a:cs typeface="Source Code Pro" charset="0"/>
              </a:rPr>
              <a:t>不懂。</a:t>
            </a:r>
            <a:r>
              <a:rPr lang="en-US" altLang="zh-CN" b="1" dirty="0">
                <a:latin typeface="Source Code Pro" charset="0"/>
                <a:ea typeface="Source Code Pro" charset="0"/>
                <a:cs typeface="Source Code Pro" charset="0"/>
              </a:rPr>
              <a:t>PHP</a:t>
            </a:r>
            <a:r>
              <a:rPr lang="zh-CN" altLang="en-US" b="1" dirty="0">
                <a:latin typeface="Source Code Pro" charset="0"/>
                <a:ea typeface="Source Code Pro" charset="0"/>
                <a:cs typeface="Source Code Pro" charset="0"/>
              </a:rPr>
              <a:t>界也确实没有这样的东西。</a:t>
            </a:r>
            <a:r>
              <a:rPr lang="en-US" altLang="zh-CN" b="1" dirty="0" err="1">
                <a:latin typeface="Source Code Pro" charset="0"/>
                <a:ea typeface="Source Code Pro" charset="0"/>
                <a:cs typeface="Source Code Pro" charset="0"/>
              </a:rPr>
              <a:t>Swoole</a:t>
            </a:r>
            <a:r>
              <a:rPr lang="zh-CN" altLang="en-US" b="1" dirty="0">
                <a:latin typeface="Source Code Pro" charset="0"/>
                <a:ea typeface="Source Code Pro" charset="0"/>
                <a:cs typeface="Source Code Pro" charset="0"/>
              </a:rPr>
              <a:t>开源项目就是为了弥补</a:t>
            </a:r>
            <a:r>
              <a:rPr lang="en-US" altLang="zh-CN" b="1" dirty="0">
                <a:latin typeface="Source Code Pro" charset="0"/>
                <a:ea typeface="Source Code Pro" charset="0"/>
                <a:cs typeface="Source Code Pro" charset="0"/>
              </a:rPr>
              <a:t>PHP</a:t>
            </a:r>
            <a:r>
              <a:rPr lang="zh-CN" altLang="en-US" b="1" dirty="0">
                <a:latin typeface="Source Code Pro" charset="0"/>
                <a:ea typeface="Source Code Pro" charset="0"/>
                <a:cs typeface="Source Code Pro" charset="0"/>
              </a:rPr>
              <a:t>在这些方面的缺陷诞生的。</a:t>
            </a:r>
            <a:r>
              <a:rPr lang="zh-CN" altLang="en-US" b="1" dirty="0">
                <a:latin typeface="Source Code Pro" charset="0"/>
                <a:ea typeface="Source Code Pro" charset="0"/>
                <a:cs typeface="Source Code Pro" charset="0"/>
              </a:rPr>
              <a:t>与</a:t>
            </a:r>
            <a:r>
              <a:rPr lang="en-US" altLang="zh-CN" b="1" dirty="0" err="1">
                <a:latin typeface="Source Code Pro" charset="0"/>
                <a:ea typeface="Source Code Pro" charset="0"/>
                <a:cs typeface="Source Code Pro" charset="0"/>
              </a:rPr>
              <a:t>S</a:t>
            </a:r>
            <a:r>
              <a:rPr lang="en-US" altLang="zh-CN" b="1" dirty="0" err="1">
                <a:latin typeface="Source Code Pro" charset="0"/>
                <a:ea typeface="Source Code Pro" charset="0"/>
                <a:cs typeface="Source Code Pro" charset="0"/>
              </a:rPr>
              <a:t>woole</a:t>
            </a:r>
            <a:r>
              <a:rPr lang="zh-CN" altLang="en-US" b="1" dirty="0">
                <a:latin typeface="Source Code Pro" charset="0"/>
                <a:ea typeface="Source Code Pro" charset="0"/>
                <a:cs typeface="Source Code Pro" charset="0"/>
              </a:rPr>
              <a:t>实际上是一个网络通信和异步</a:t>
            </a:r>
            <a:r>
              <a:rPr lang="en-US" altLang="zh-CN" b="1" dirty="0" err="1">
                <a:latin typeface="Source Code Pro" charset="0"/>
                <a:ea typeface="Source Code Pro" charset="0"/>
                <a:cs typeface="Source Code Pro" charset="0"/>
              </a:rPr>
              <a:t>io</a:t>
            </a:r>
            <a:r>
              <a:rPr lang="zh-CN" altLang="en-US" b="1" dirty="0">
                <a:latin typeface="Source Code Pro" charset="0"/>
                <a:ea typeface="Source Code Pro" charset="0"/>
                <a:cs typeface="Source Code Pro" charset="0"/>
              </a:rPr>
              <a:t>的引擎，一个基础</a:t>
            </a:r>
            <a:r>
              <a:rPr lang="zh-CN" altLang="en-US" b="1" dirty="0">
                <a:latin typeface="Source Code Pro" charset="0"/>
                <a:ea typeface="Source Code Pro" charset="0"/>
                <a:cs typeface="Source Code Pro" charset="0"/>
              </a:rPr>
              <a:t>库，</a:t>
            </a:r>
            <a:r>
              <a:rPr lang="zh-CN" altLang="en-US" b="1" dirty="0">
                <a:latin typeface="Source Code Pro" charset="0"/>
                <a:ea typeface="Source Code Pro" charset="0"/>
                <a:cs typeface="Source Code Pro" charset="0"/>
              </a:rPr>
              <a:t>能让</a:t>
            </a:r>
            <a:r>
              <a:rPr lang="en-US" altLang="zh-CN" b="1" dirty="0">
                <a:latin typeface="Source Code Pro" charset="0"/>
                <a:ea typeface="Source Code Pro" charset="0"/>
                <a:cs typeface="Source Code Pro" charset="0"/>
              </a:rPr>
              <a:t>PHP</a:t>
            </a:r>
            <a:r>
              <a:rPr lang="zh-CN" altLang="en-US" b="1" dirty="0">
                <a:latin typeface="Source Code Pro" charset="0"/>
                <a:ea typeface="Source Code Pro" charset="0"/>
                <a:cs typeface="Source Code Pro" charset="0"/>
              </a:rPr>
              <a:t>很好的支持异步、异步、简单的使用</a:t>
            </a:r>
            <a:r>
              <a:rPr lang="en-US" altLang="zh-CN" b="1" dirty="0">
                <a:latin typeface="Source Code Pro" charset="0"/>
                <a:ea typeface="Source Code Pro" charset="0"/>
                <a:cs typeface="Source Code Pro" charset="0"/>
              </a:rPr>
              <a:t>TCP/UDP/Socket</a:t>
            </a:r>
            <a:r>
              <a:rPr lang="zh-CN" altLang="en-US" b="1" dirty="0">
                <a:latin typeface="Source Code Pro" charset="0"/>
                <a:ea typeface="Source Code Pro" charset="0"/>
                <a:cs typeface="Source Code Pro" charset="0"/>
              </a:rPr>
              <a:t>服务</a:t>
            </a:r>
            <a:r>
              <a:rPr lang="en-US" altLang="zh-CN" b="1" dirty="0">
                <a:latin typeface="Source Code Pro" charset="0"/>
                <a:ea typeface="Source Code Pro" charset="0"/>
                <a:cs typeface="Source Code Pro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zh-CN" b="1" dirty="0" err="1">
                <a:latin typeface="Source Code Pro" charset="0"/>
                <a:ea typeface="Source Code Pro" charset="0"/>
                <a:cs typeface="Source Code Pro" charset="0"/>
              </a:rPr>
              <a:t>PHPer</a:t>
            </a:r>
            <a:r>
              <a:rPr lang="zh-CN" altLang="en-US" b="1" dirty="0">
                <a:latin typeface="Source Code Pro" charset="0"/>
                <a:ea typeface="Source Code Pro" charset="0"/>
                <a:cs typeface="Source Code Pro" charset="0"/>
              </a:rPr>
              <a:t>可以</a:t>
            </a:r>
            <a:r>
              <a:rPr lang="zh-CN" altLang="en-US" b="1" dirty="0">
                <a:latin typeface="Source Code Pro" charset="0"/>
                <a:ea typeface="Source Code Pro" charset="0"/>
                <a:cs typeface="Source Code Pro" charset="0"/>
              </a:rPr>
              <a:t>基于</a:t>
            </a:r>
            <a:r>
              <a:rPr lang="en-US" altLang="zh-CN" b="1" dirty="0" err="1">
                <a:latin typeface="Source Code Pro" charset="0"/>
                <a:ea typeface="Source Code Pro" charset="0"/>
                <a:cs typeface="Source Code Pro" charset="0"/>
              </a:rPr>
              <a:t>Swoole</a:t>
            </a:r>
            <a:r>
              <a:rPr lang="zh-CN" altLang="en-US" b="1" dirty="0">
                <a:latin typeface="Source Code Pro" charset="0"/>
                <a:ea typeface="Source Code Pro" charset="0"/>
                <a:cs typeface="Source Code Pro" charset="0"/>
              </a:rPr>
              <a:t>去实现过去</a:t>
            </a:r>
            <a:r>
              <a:rPr lang="en-US" altLang="zh-CN" b="1" dirty="0">
                <a:latin typeface="Source Code Pro" charset="0"/>
                <a:ea typeface="Source Code Pro" charset="0"/>
                <a:cs typeface="Source Code Pro" charset="0"/>
              </a:rPr>
              <a:t>PHP</a:t>
            </a:r>
            <a:r>
              <a:rPr lang="zh-CN" altLang="en-US" b="1" dirty="0">
                <a:latin typeface="Source Code Pro" charset="0"/>
                <a:ea typeface="Source Code Pro" charset="0"/>
                <a:cs typeface="Source Code Pro" charset="0"/>
              </a:rPr>
              <a:t>无法实现的功能。</a:t>
            </a:r>
            <a:r>
              <a:rPr lang="en-US" altLang="zh-CN" b="1" dirty="0" err="1">
                <a:latin typeface="Source Code Pro" charset="0"/>
                <a:ea typeface="Source Code Pro" charset="0"/>
                <a:cs typeface="Source Code Pro" charset="0"/>
              </a:rPr>
              <a:t>swoole</a:t>
            </a:r>
            <a:r>
              <a:rPr lang="zh-CN" altLang="en-US" b="1" dirty="0">
                <a:latin typeface="Source Code Pro" charset="0"/>
                <a:ea typeface="Source Code Pro" charset="0"/>
                <a:cs typeface="Source Code Pro" charset="0"/>
              </a:rPr>
              <a:t>为</a:t>
            </a:r>
            <a:r>
              <a:rPr lang="en-US" altLang="zh-CN" b="1" dirty="0" err="1">
                <a:latin typeface="Source Code Pro" charset="0"/>
                <a:ea typeface="Source Code Pro" charset="0"/>
                <a:cs typeface="Source Code Pro" charset="0"/>
              </a:rPr>
              <a:t>PHPer</a:t>
            </a:r>
            <a:r>
              <a:rPr lang="zh-CN" altLang="en-US" b="1" dirty="0">
                <a:latin typeface="Source Code Pro" charset="0"/>
                <a:ea typeface="Source Code Pro" charset="0"/>
                <a:cs typeface="Source Code Pro" charset="0"/>
              </a:rPr>
              <a:t>打开了通往另一个世界的</a:t>
            </a:r>
            <a:r>
              <a:rPr lang="zh-CN" altLang="en-US" b="1" dirty="0">
                <a:latin typeface="Source Code Pro" charset="0"/>
                <a:ea typeface="Source Code Pro" charset="0"/>
                <a:cs typeface="Source Code Pro" charset="0"/>
              </a:rPr>
              <a:t>大门</a:t>
            </a:r>
            <a:endParaRPr lang="en-US" altLang="zh-CN" b="1" dirty="0">
              <a:latin typeface="Source Code Pro" charset="0"/>
              <a:ea typeface="Source Code Pro" charset="0"/>
              <a:cs typeface="Source Code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86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78476" y="440678"/>
            <a:ext cx="9562953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b="1" dirty="0" err="1">
                <a:latin typeface="Source Code Pro Medium" panose="020B0509030403020204" pitchFamily="49" charset="0"/>
                <a:ea typeface="Source Code Pro Medium" panose="020B0509030403020204" pitchFamily="49" charset="0"/>
                <a:cs typeface="SimHei" charset="-122"/>
              </a:rPr>
              <a:t>Swoole</a:t>
            </a:r>
            <a:r>
              <a:rPr kumimoji="1" lang="zh-CN" altLang="en-US" sz="2400" b="1" dirty="0">
                <a:latin typeface="Source Code Pro Medium" panose="020B0509030403020204" pitchFamily="49" charset="0"/>
                <a:ea typeface="SimHei" charset="-122"/>
                <a:cs typeface="SimHei" charset="-122"/>
              </a:rPr>
              <a:t>的</a:t>
            </a:r>
            <a:r>
              <a:rPr kumimoji="1" lang="zh-CN" altLang="en-US" sz="2400" b="1" dirty="0" smtClean="0">
                <a:latin typeface="Source Code Pro Medium" panose="020B0509030403020204" pitchFamily="49" charset="0"/>
                <a:ea typeface="SimHei" charset="-122"/>
                <a:cs typeface="SimHei" charset="-122"/>
              </a:rPr>
              <a:t>安装</a:t>
            </a:r>
            <a:endParaRPr kumimoji="1" lang="en-US" altLang="zh-CN" sz="2400" b="1" dirty="0" smtClean="0">
              <a:latin typeface="Source Code Pro Medium" panose="020B0509030403020204" pitchFamily="49" charset="0"/>
              <a:ea typeface="SimHei" charset="-122"/>
              <a:cs typeface="SimHei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2400" b="1" dirty="0">
              <a:latin typeface="Source Code Pro Medium" panose="020B0509030403020204" pitchFamily="49" charset="0"/>
              <a:ea typeface="Source Code Pro Medium" panose="020B0509030403020204" pitchFamily="49" charset="0"/>
              <a:cs typeface="Sim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Source Code Pro Medium" charset="0"/>
                <a:ea typeface="Source Code Pro Medium" charset="0"/>
                <a:cs typeface="Source Code Pro Medium" charset="0"/>
              </a:rPr>
              <a:t>1.pecl</a:t>
            </a:r>
            <a:r>
              <a:rPr lang="zh-CN" altLang="en-US" dirty="0">
                <a:latin typeface="Source Code Pro Medium" charset="0"/>
                <a:ea typeface="Source Code Pro Medium" charset="0"/>
                <a:cs typeface="Source Code Pro Medium" charset="0"/>
              </a:rPr>
              <a:t>安装：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en-US" altLang="zh-CN" dirty="0" err="1" smtClean="0">
                <a:latin typeface="Source Code Pro Medium" charset="0"/>
                <a:ea typeface="Source Code Pro Medium" charset="0"/>
                <a:cs typeface="Source Code Pro Medium" charset="0"/>
              </a:rPr>
              <a:t>pecl</a:t>
            </a:r>
            <a:r>
              <a:rPr lang="en-US" altLang="zh-CN" dirty="0" smtClean="0"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en-US" altLang="zh-CN" dirty="0">
                <a:latin typeface="Source Code Pro Medium" charset="0"/>
                <a:ea typeface="Source Code Pro Medium" charset="0"/>
                <a:cs typeface="Source Code Pro Medium" charset="0"/>
              </a:rPr>
              <a:t>install </a:t>
            </a:r>
            <a:r>
              <a:rPr lang="en-US" altLang="zh-CN" dirty="0" err="1">
                <a:latin typeface="Source Code Pro Medium" charset="0"/>
                <a:ea typeface="Source Code Pro Medium" charset="0"/>
                <a:cs typeface="Source Code Pro Medium" charset="0"/>
              </a:rPr>
              <a:t>swoole</a:t>
            </a:r>
            <a:r>
              <a:rPr lang="en-US" altLang="zh-CN" dirty="0"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zh-CN" dirty="0"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Source Code Pro Medium" charset="0"/>
                <a:ea typeface="Source Code Pro Medium" charset="0"/>
                <a:cs typeface="Source Code Pro Medium" charset="0"/>
              </a:rPr>
              <a:t>2.</a:t>
            </a:r>
            <a:r>
              <a:rPr lang="zh-CN" altLang="en-US" dirty="0" smtClean="0">
                <a:latin typeface="Source Code Pro Medium" charset="0"/>
                <a:ea typeface="Source Code Pro Medium" charset="0"/>
                <a:cs typeface="Source Code Pro Medium" charset="0"/>
              </a:rPr>
              <a:t>源</a:t>
            </a:r>
            <a:r>
              <a:rPr lang="zh-CN" altLang="en-US" dirty="0">
                <a:latin typeface="Source Code Pro Medium" charset="0"/>
                <a:ea typeface="Source Code Pro Medium" charset="0"/>
                <a:cs typeface="Source Code Pro Medium" charset="0"/>
              </a:rPr>
              <a:t>码安装：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en-US" altLang="zh-CN" dirty="0" err="1" smtClean="0">
                <a:latin typeface="Source Code Pro Medium" charset="0"/>
                <a:ea typeface="Source Code Pro Medium" charset="0"/>
                <a:cs typeface="Source Code Pro Medium" charset="0"/>
              </a:rPr>
              <a:t>git</a:t>
            </a:r>
            <a:r>
              <a:rPr lang="en-US" altLang="zh-CN" dirty="0" smtClean="0"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en-US" altLang="zh-CN" dirty="0">
                <a:latin typeface="Source Code Pro Medium" charset="0"/>
                <a:ea typeface="Source Code Pro Medium" charset="0"/>
                <a:cs typeface="Source Code Pro Medium" charset="0"/>
              </a:rPr>
              <a:t>clone https://</a:t>
            </a:r>
            <a:r>
              <a:rPr lang="en-US" altLang="zh-CN" dirty="0" err="1">
                <a:latin typeface="Source Code Pro Medium" charset="0"/>
                <a:ea typeface="Source Code Pro Medium" charset="0"/>
                <a:cs typeface="Source Code Pro Medium" charset="0"/>
              </a:rPr>
              <a:t>github.com</a:t>
            </a:r>
            <a:r>
              <a:rPr lang="en-US" altLang="zh-CN" dirty="0">
                <a:latin typeface="Source Code Pro Medium" charset="0"/>
                <a:ea typeface="Source Code Pro Medium" charset="0"/>
                <a:cs typeface="Source Code Pro Medium" charset="0"/>
              </a:rPr>
              <a:t>/</a:t>
            </a:r>
            <a:r>
              <a:rPr lang="en-US" altLang="zh-CN" dirty="0" err="1">
                <a:latin typeface="Source Code Pro Medium" charset="0"/>
                <a:ea typeface="Source Code Pro Medium" charset="0"/>
                <a:cs typeface="Source Code Pro Medium" charset="0"/>
              </a:rPr>
              <a:t>swoole</a:t>
            </a:r>
            <a:r>
              <a:rPr lang="en-US" altLang="zh-CN" dirty="0">
                <a:latin typeface="Source Code Pro Medium" charset="0"/>
                <a:ea typeface="Source Code Pro Medium" charset="0"/>
                <a:cs typeface="Source Code Pro Medium" charset="0"/>
              </a:rPr>
              <a:t>/</a:t>
            </a:r>
            <a:r>
              <a:rPr lang="en-US" altLang="zh-CN" dirty="0" err="1">
                <a:latin typeface="Source Code Pro Medium" charset="0"/>
                <a:ea typeface="Source Code Pro Medium" charset="0"/>
                <a:cs typeface="Source Code Pro Medium" charset="0"/>
              </a:rPr>
              <a:t>swoole-src.git</a:t>
            </a:r>
            <a:endParaRPr lang="en-US" altLang="zh-CN" dirty="0"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en-US" altLang="zh-CN" dirty="0" smtClean="0">
                <a:latin typeface="Source Code Pro Medium" charset="0"/>
                <a:ea typeface="Source Code Pro Medium" charset="0"/>
                <a:cs typeface="Source Code Pro Medium" charset="0"/>
              </a:rPr>
              <a:t>cd </a:t>
            </a:r>
            <a:r>
              <a:rPr lang="en-US" altLang="zh-CN" dirty="0" err="1">
                <a:latin typeface="Source Code Pro Medium" charset="0"/>
                <a:ea typeface="Source Code Pro Medium" charset="0"/>
                <a:cs typeface="Source Code Pro Medium" charset="0"/>
              </a:rPr>
              <a:t>swoole-src</a:t>
            </a:r>
            <a:endParaRPr lang="en-US" altLang="zh-CN" dirty="0"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en-US" altLang="zh-CN" dirty="0" err="1" smtClean="0">
                <a:latin typeface="Source Code Pro Medium" charset="0"/>
                <a:ea typeface="Source Code Pro Medium" charset="0"/>
                <a:cs typeface="Source Code Pro Medium" charset="0"/>
              </a:rPr>
              <a:t>phpize</a:t>
            </a:r>
            <a:endParaRPr lang="en-US" altLang="zh-CN" dirty="0"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en-US" altLang="zh-CN" dirty="0" smtClean="0">
                <a:latin typeface="Source Code Pro Medium" charset="0"/>
                <a:ea typeface="Source Code Pro Medium" charset="0"/>
                <a:cs typeface="Source Code Pro Medium" charset="0"/>
              </a:rPr>
              <a:t>./</a:t>
            </a:r>
            <a:r>
              <a:rPr lang="en-US" altLang="zh-CN" dirty="0">
                <a:latin typeface="Source Code Pro Medium" charset="0"/>
                <a:ea typeface="Source Code Pro Medium" charset="0"/>
                <a:cs typeface="Source Code Pro Medium" charset="0"/>
              </a:rPr>
              <a:t>configure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en-US" altLang="zh-CN" dirty="0" smtClean="0">
                <a:latin typeface="Source Code Pro Medium" charset="0"/>
                <a:ea typeface="Source Code Pro Medium" charset="0"/>
                <a:cs typeface="Source Code Pro Medium" charset="0"/>
              </a:rPr>
              <a:t>make </a:t>
            </a:r>
            <a:r>
              <a:rPr lang="en-US" altLang="zh-CN" dirty="0">
                <a:latin typeface="Source Code Pro Medium" charset="0"/>
                <a:ea typeface="Source Code Pro Medium" charset="0"/>
                <a:cs typeface="Source Code Pro Medium" charset="0"/>
              </a:rPr>
              <a:t>&amp;&amp; make install</a:t>
            </a:r>
          </a:p>
          <a:p>
            <a:r>
              <a:rPr lang="en-US" altLang="zh-CN" dirty="0"/>
              <a:t/>
            </a:r>
            <a:br>
              <a:rPr lang="en-US" altLang="zh-CN" dirty="0"/>
            </a:b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8455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78476" y="420130"/>
            <a:ext cx="956295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b="1" dirty="0" err="1">
                <a:latin typeface="Source Code Pro Medium" panose="020B0509030403020204" pitchFamily="49" charset="0"/>
                <a:ea typeface="Source Code Pro Medium" panose="020B0509030403020204" pitchFamily="49" charset="0"/>
                <a:cs typeface="SimHei" charset="-122"/>
              </a:rPr>
              <a:t>Swoole</a:t>
            </a:r>
            <a:r>
              <a:rPr kumimoji="1" lang="zh-CN" altLang="en-US" sz="2400" b="1" dirty="0">
                <a:latin typeface="Source Code Pro Medium" panose="020B0509030403020204" pitchFamily="49" charset="0"/>
                <a:ea typeface="SimHei" charset="-122"/>
                <a:cs typeface="SimHei" charset="-122"/>
              </a:rPr>
              <a:t>的</a:t>
            </a:r>
            <a:r>
              <a:rPr kumimoji="1" lang="zh-CN" altLang="en-US" sz="2400" b="1" dirty="0" smtClean="0">
                <a:latin typeface="Source Code Pro Medium" panose="020B0509030403020204" pitchFamily="49" charset="0"/>
                <a:ea typeface="SimHei" charset="-122"/>
                <a:cs typeface="SimHei" charset="-122"/>
              </a:rPr>
              <a:t>结构</a:t>
            </a:r>
            <a:endParaRPr kumimoji="1" lang="en-US" altLang="zh-CN" sz="2400" b="1" dirty="0" smtClean="0">
              <a:latin typeface="Source Code Pro Medium" panose="020B0509030403020204" pitchFamily="49" charset="0"/>
              <a:ea typeface="SimHei" charset="-122"/>
              <a:cs typeface="SimHei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2400" b="1" dirty="0">
              <a:latin typeface="Source Code Pro Medium" panose="020B0509030403020204" pitchFamily="49" charset="0"/>
              <a:ea typeface="Source Code Pro Medium" panose="020B0509030403020204" pitchFamily="49" charset="0"/>
              <a:cs typeface="SimHei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>
                <a:latin typeface="Source Code Pro Medium" charset="0"/>
                <a:ea typeface="Source Code Pro Medium" charset="0"/>
                <a:cs typeface="Source Code Pro Medium" charset="0"/>
              </a:rPr>
              <a:t>1.Master</a:t>
            </a:r>
            <a:r>
              <a:rPr kumimoji="1" lang="zh-CN" altLang="en-US" dirty="0">
                <a:latin typeface="Source Code Pro Medium" charset="0"/>
                <a:ea typeface="Source Code Pro Medium" charset="0"/>
                <a:cs typeface="Source Code Pro Medium" charset="0"/>
              </a:rPr>
              <a:t> 进程：</a:t>
            </a:r>
            <a:r>
              <a:rPr kumimoji="1" lang="en-US" altLang="zh-CN" dirty="0" err="1">
                <a:latin typeface="Source Code Pro Medium" charset="0"/>
                <a:ea typeface="Source Code Pro Medium" charset="0"/>
                <a:cs typeface="Source Code Pro Medium" charset="0"/>
              </a:rPr>
              <a:t>Swoole</a:t>
            </a:r>
            <a:r>
              <a:rPr kumimoji="1" lang="zh-CN" altLang="en-US" dirty="0">
                <a:latin typeface="Source Code Pro Medium" charset="0"/>
                <a:ea typeface="Source Code Pro Medium" charset="0"/>
                <a:cs typeface="Source Code Pro Medium" charset="0"/>
              </a:rPr>
              <a:t>的主进程，处理</a:t>
            </a:r>
            <a:r>
              <a:rPr kumimoji="1" lang="en-US" altLang="zh-CN" dirty="0" err="1">
                <a:latin typeface="Source Code Pro Medium" charset="0"/>
                <a:ea typeface="Source Code Pro Medium" charset="0"/>
                <a:cs typeface="Source Code Pro Medium" charset="0"/>
              </a:rPr>
              <a:t>Swoole</a:t>
            </a:r>
            <a:r>
              <a:rPr kumimoji="1" lang="zh-CN" altLang="en-US" dirty="0">
                <a:latin typeface="Source Code Pro Medium" charset="0"/>
                <a:ea typeface="Source Code Pro Medium" charset="0"/>
                <a:cs typeface="Source Code Pro Medium" charset="0"/>
              </a:rPr>
              <a:t>核心的事件驱动，包含若干</a:t>
            </a:r>
            <a:r>
              <a:rPr kumimoji="1" lang="en-US" altLang="zh-CN" dirty="0">
                <a:latin typeface="Source Code Pro Medium" charset="0"/>
                <a:ea typeface="Source Code Pro Medium" charset="0"/>
                <a:cs typeface="Source Code Pro Medium" charset="0"/>
              </a:rPr>
              <a:t>Reactor</a:t>
            </a:r>
            <a:r>
              <a:rPr kumimoji="1" lang="zh-CN" altLang="en-US" dirty="0">
                <a:latin typeface="Source Code Pro Medium" charset="0"/>
                <a:ea typeface="Source Code Pro Medium" charset="0"/>
                <a:cs typeface="Source Code Pro Medium" charset="0"/>
              </a:rPr>
              <a:t>子线程，每个</a:t>
            </a:r>
            <a:r>
              <a:rPr kumimoji="1" lang="en-US" altLang="zh-CN" dirty="0">
                <a:latin typeface="Source Code Pro Medium" charset="0"/>
                <a:ea typeface="Source Code Pro Medium" charset="0"/>
                <a:cs typeface="Source Code Pro Medium" charset="0"/>
              </a:rPr>
              <a:t>Reactor</a:t>
            </a:r>
            <a:r>
              <a:rPr kumimoji="1" lang="zh-CN" altLang="en-US" dirty="0">
                <a:latin typeface="Source Code Pro Medium" charset="0"/>
                <a:ea typeface="Source Code Pro Medium" charset="0"/>
                <a:cs typeface="Source Code Pro Medium" charset="0"/>
              </a:rPr>
              <a:t>子线程运行</a:t>
            </a:r>
            <a:r>
              <a:rPr kumimoji="1" lang="en-US" altLang="zh-CN" dirty="0" err="1">
                <a:solidFill>
                  <a:srgbClr val="FF0000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epoll</a:t>
            </a:r>
            <a:r>
              <a:rPr kumimoji="1" lang="zh-CN" altLang="en-US" dirty="0">
                <a:latin typeface="Source Code Pro Medium" charset="0"/>
                <a:ea typeface="Source Code Pro Medium" charset="0"/>
                <a:cs typeface="Source Code Pro Medium" charset="0"/>
              </a:rPr>
              <a:t>函数的实例，进行客户端事件监听，如客户端连接</a:t>
            </a:r>
            <a:endParaRPr kumimoji="1" lang="en-US" altLang="zh-CN" dirty="0"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 smtClean="0">
                <a:latin typeface="Source Code Pro Medium" charset="0"/>
                <a:ea typeface="Source Code Pro Medium" charset="0"/>
                <a:cs typeface="Source Code Pro Medium" charset="0"/>
              </a:rPr>
              <a:t>2.Manage</a:t>
            </a:r>
            <a:r>
              <a:rPr kumimoji="1" lang="zh-CN" altLang="en-US" dirty="0">
                <a:latin typeface="Source Code Pro Medium" charset="0"/>
                <a:ea typeface="Source Code Pro Medium" charset="0"/>
                <a:cs typeface="Source Code Pro Medium" charset="0"/>
              </a:rPr>
              <a:t>进程：管理进程，用于创建管理下一层的</a:t>
            </a:r>
            <a:r>
              <a:rPr kumimoji="1" lang="en-US" altLang="zh-CN" dirty="0">
                <a:latin typeface="Source Code Pro Medium" charset="0"/>
                <a:ea typeface="Source Code Pro Medium" charset="0"/>
                <a:cs typeface="Source Code Pro Medium" charset="0"/>
              </a:rPr>
              <a:t>Worker</a:t>
            </a:r>
            <a:r>
              <a:rPr kumimoji="1" lang="zh-CN" altLang="en-US" dirty="0">
                <a:latin typeface="Source Code Pro Medium" charset="0"/>
                <a:ea typeface="Source Code Pro Medium" charset="0"/>
                <a:cs typeface="Source Code Pro Medium" charset="0"/>
              </a:rPr>
              <a:t>进程和</a:t>
            </a:r>
            <a:r>
              <a:rPr kumimoji="1" lang="en-US" altLang="zh-CN" dirty="0">
                <a:latin typeface="Source Code Pro Medium" charset="0"/>
                <a:ea typeface="Source Code Pro Medium" charset="0"/>
                <a:cs typeface="Source Code Pro Medium" charset="0"/>
              </a:rPr>
              <a:t>Task</a:t>
            </a:r>
            <a:r>
              <a:rPr kumimoji="1" lang="zh-CN" altLang="en-US" dirty="0"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kumimoji="1" lang="en-US" altLang="zh-CN" dirty="0" err="1">
                <a:latin typeface="Source Code Pro Medium" charset="0"/>
                <a:ea typeface="Source Code Pro Medium" charset="0"/>
                <a:cs typeface="Source Code Pro Medium" charset="0"/>
              </a:rPr>
              <a:t>Woker</a:t>
            </a:r>
            <a:r>
              <a:rPr kumimoji="1" lang="zh-CN" altLang="en-US" dirty="0">
                <a:latin typeface="Source Code Pro Medium" charset="0"/>
                <a:ea typeface="Source Code Pro Medium" charset="0"/>
                <a:cs typeface="Source Code Pro Medium" charset="0"/>
              </a:rPr>
              <a:t>进程</a:t>
            </a:r>
            <a:endParaRPr kumimoji="1" lang="en-US" altLang="zh-CN" dirty="0"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 smtClean="0">
                <a:latin typeface="Source Code Pro Medium" charset="0"/>
                <a:ea typeface="Source Code Pro Medium" charset="0"/>
                <a:cs typeface="Source Code Pro Medium" charset="0"/>
              </a:rPr>
              <a:t>3</a:t>
            </a:r>
            <a:r>
              <a:rPr kumimoji="1" lang="en-US" altLang="zh-CN" dirty="0">
                <a:latin typeface="Source Code Pro Medium" charset="0"/>
                <a:ea typeface="Source Code Pro Medium" charset="0"/>
                <a:cs typeface="Source Code Pro Medium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>
                <a:latin typeface="Source Code Pro Medium" charset="0"/>
                <a:ea typeface="Source Code Pro Medium" charset="0"/>
                <a:cs typeface="Source Code Pro Medium" charset="0"/>
              </a:rPr>
              <a:t>Worker</a:t>
            </a:r>
            <a:r>
              <a:rPr kumimoji="1" lang="zh-CN" altLang="en-US" dirty="0">
                <a:latin typeface="Source Code Pro Medium" charset="0"/>
                <a:ea typeface="Source Code Pro Medium" charset="0"/>
                <a:cs typeface="Source Code Pro Medium" charset="0"/>
              </a:rPr>
              <a:t>进程：</a:t>
            </a:r>
            <a:endParaRPr kumimoji="1" lang="en-US" altLang="zh-CN" dirty="0"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>
                <a:latin typeface="Source Code Pro Medium" charset="0"/>
                <a:ea typeface="Source Code Pro Medium" charset="0"/>
                <a:cs typeface="Source Code Pro Medium" charset="0"/>
              </a:rPr>
              <a:t>主逻辑进程，处理来自客户端的请求</a:t>
            </a:r>
            <a:endParaRPr kumimoji="1" lang="en-US" altLang="zh-CN" dirty="0"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>
                <a:latin typeface="Source Code Pro Medium" charset="0"/>
                <a:ea typeface="Source Code Pro Medium" charset="0"/>
                <a:cs typeface="Source Code Pro Medium" charset="0"/>
              </a:rPr>
              <a:t>Task</a:t>
            </a:r>
            <a:r>
              <a:rPr kumimoji="1" lang="zh-CN" altLang="en-US" dirty="0">
                <a:latin typeface="Source Code Pro Medium" charset="0"/>
                <a:ea typeface="Source Code Pro Medium" charset="0"/>
                <a:cs typeface="Source Code Pro Medium" charset="0"/>
              </a:rPr>
              <a:t>进程：</a:t>
            </a:r>
            <a:endParaRPr kumimoji="1" lang="en-US" altLang="zh-CN" dirty="0"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>
                <a:latin typeface="Source Code Pro Medium" charset="0"/>
                <a:ea typeface="Source Code Pro Medium" charset="0"/>
                <a:cs typeface="Source Code Pro Medium" charset="0"/>
              </a:rPr>
              <a:t>异步工作进程，用于处理耗时较长的</a:t>
            </a:r>
            <a:r>
              <a:rPr kumimoji="1" lang="zh-CN" altLang="en-US" dirty="0" smtClean="0">
                <a:latin typeface="Source Code Pro Medium" charset="0"/>
                <a:ea typeface="Source Code Pro Medium" charset="0"/>
                <a:cs typeface="Source Code Pro Medium" charset="0"/>
              </a:rPr>
              <a:t>任务</a:t>
            </a:r>
            <a:endParaRPr kumimoji="1" lang="en-US" altLang="zh-CN" dirty="0" smtClean="0"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50000"/>
              </a:lnSpc>
            </a:pPr>
            <a:endParaRPr kumimoji="1" lang="en-US" altLang="zh-CN" dirty="0"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>
                <a:latin typeface="Source Code Pro Medium" charset="0"/>
                <a:ea typeface="Source Code Pro Medium" charset="0"/>
                <a:cs typeface="Source Code Pro Medium" charset="0"/>
              </a:rPr>
              <a:t>https://</a:t>
            </a:r>
            <a:r>
              <a:rPr kumimoji="1" lang="en-US" altLang="zh-CN" dirty="0" err="1">
                <a:latin typeface="Source Code Pro Medium" charset="0"/>
                <a:ea typeface="Source Code Pro Medium" charset="0"/>
                <a:cs typeface="Source Code Pro Medium" charset="0"/>
              </a:rPr>
              <a:t>wiki.swoole.com</a:t>
            </a:r>
            <a:r>
              <a:rPr kumimoji="1" lang="en-US" altLang="zh-CN" dirty="0">
                <a:latin typeface="Source Code Pro Medium" charset="0"/>
                <a:ea typeface="Source Code Pro Medium" charset="0"/>
                <a:cs typeface="Source Code Pro Medium" charset="0"/>
              </a:rPr>
              <a:t>/wiki/page/163.html</a:t>
            </a:r>
            <a:endParaRPr kumimoji="1" lang="en-US" altLang="zh-CN" dirty="0"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592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78476" y="420130"/>
            <a:ext cx="95629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dirty="0" err="1">
                <a:latin typeface="Source Code Pro Medium" panose="020B0509030403020204" pitchFamily="49" charset="0"/>
                <a:ea typeface="Source Code Pro Medium" panose="020B0509030403020204" pitchFamily="49" charset="0"/>
                <a:cs typeface="SimHei" charset="-122"/>
              </a:rPr>
              <a:t>Swoole</a:t>
            </a:r>
            <a:r>
              <a:rPr kumimoji="1" lang="zh-CN" altLang="en-US" sz="2400" dirty="0">
                <a:latin typeface="Source Code Pro Medium" panose="020B0509030403020204" pitchFamily="49" charset="0"/>
                <a:ea typeface="SimHei" charset="-122"/>
                <a:cs typeface="SimHei" charset="-122"/>
              </a:rPr>
              <a:t>的运行</a:t>
            </a:r>
            <a:r>
              <a:rPr kumimoji="1" lang="zh-CN" altLang="en-US" sz="2400" dirty="0" smtClean="0">
                <a:latin typeface="Source Code Pro Medium" panose="020B0509030403020204" pitchFamily="49" charset="0"/>
                <a:ea typeface="SimHei" charset="-122"/>
                <a:cs typeface="SimHei" charset="-122"/>
              </a:rPr>
              <a:t>流程</a:t>
            </a:r>
            <a:endParaRPr kumimoji="1" lang="en-US" altLang="zh-CN" sz="2400" dirty="0" smtClean="0">
              <a:latin typeface="Source Code Pro Medium" panose="020B0509030403020204" pitchFamily="49" charset="0"/>
              <a:ea typeface="SimHei" charset="-122"/>
              <a:cs typeface="SimHei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2400" dirty="0">
              <a:latin typeface="Source Code Pro Medium" panose="020B0509030403020204" pitchFamily="49" charset="0"/>
              <a:ea typeface="Source Code Pro Medium" panose="020B0509030403020204" pitchFamily="49" charset="0"/>
              <a:cs typeface="SimHei" charset="-122"/>
            </a:endParaRPr>
          </a:p>
          <a:p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7834CD22-6D4D-4351-8779-6F3B27C0B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802" y="964409"/>
            <a:ext cx="5646198" cy="535531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xmlns="" id="{7B54302A-1BCF-47AD-A037-4534002CDDA3}"/>
              </a:ext>
            </a:extLst>
          </p:cNvPr>
          <p:cNvSpPr/>
          <p:nvPr/>
        </p:nvSpPr>
        <p:spPr>
          <a:xfrm>
            <a:off x="6096000" y="964409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2C3E50"/>
                </a:solidFill>
                <a:latin typeface="Source Code Pro Medium" panose="020B0509030403020204" pitchFamily="49" charset="0"/>
              </a:rPr>
              <a:t>请求到达 </a:t>
            </a:r>
            <a:r>
              <a:rPr lang="en-US" altLang="zh-CN" dirty="0">
                <a:solidFill>
                  <a:srgbClr val="2C3E5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Main Reactor </a:t>
            </a:r>
            <a:r>
              <a:rPr lang="zh-CN" altLang="en-US" dirty="0">
                <a:latin typeface="Source Code Pro Medium" panose="020B0509030403020204" pitchFamily="49" charset="0"/>
              </a:rPr>
              <a:t/>
            </a:r>
            <a:br>
              <a:rPr lang="zh-CN" altLang="en-US" dirty="0">
                <a:latin typeface="Source Code Pro Medium" panose="020B0509030403020204" pitchFamily="49" charset="0"/>
              </a:rPr>
            </a:br>
            <a:r>
              <a:rPr lang="en-US" altLang="zh-CN" dirty="0">
                <a:solidFill>
                  <a:srgbClr val="2C3E5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| </a:t>
            </a:r>
            <a:r>
              <a:rPr lang="zh-CN" altLang="en-US" dirty="0">
                <a:latin typeface="Source Code Pro Medium" panose="020B0509030403020204" pitchFamily="49" charset="0"/>
              </a:rPr>
              <a:t/>
            </a:r>
            <a:br>
              <a:rPr lang="zh-CN" altLang="en-US" dirty="0">
                <a:latin typeface="Source Code Pro Medium" panose="020B0509030403020204" pitchFamily="49" charset="0"/>
              </a:rPr>
            </a:br>
            <a:r>
              <a:rPr lang="en-US" altLang="zh-CN" dirty="0">
                <a:solidFill>
                  <a:srgbClr val="2C3E5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| </a:t>
            </a:r>
            <a:r>
              <a:rPr lang="zh-CN" altLang="en-US" dirty="0">
                <a:latin typeface="Source Code Pro Medium" panose="020B0509030403020204" pitchFamily="49" charset="0"/>
              </a:rPr>
              <a:t/>
            </a:r>
            <a:br>
              <a:rPr lang="zh-CN" altLang="en-US" dirty="0">
                <a:latin typeface="Source Code Pro Medium" panose="020B0509030403020204" pitchFamily="49" charset="0"/>
              </a:rPr>
            </a:br>
            <a:r>
              <a:rPr lang="en-US" altLang="zh-CN" dirty="0">
                <a:solidFill>
                  <a:srgbClr val="2C3E5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Main Reactor</a:t>
            </a:r>
            <a:r>
              <a:rPr lang="zh-CN" altLang="en-US" dirty="0">
                <a:solidFill>
                  <a:srgbClr val="2C3E50"/>
                </a:solidFill>
                <a:latin typeface="Source Code Pro Medium" panose="020B0509030403020204" pitchFamily="49" charset="0"/>
              </a:rPr>
              <a:t>根据</a:t>
            </a:r>
            <a:r>
              <a:rPr lang="en-US" altLang="zh-CN" dirty="0">
                <a:solidFill>
                  <a:srgbClr val="2C3E5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Reactor</a:t>
            </a:r>
            <a:r>
              <a:rPr lang="zh-CN" altLang="en-US" dirty="0">
                <a:solidFill>
                  <a:srgbClr val="2C3E50"/>
                </a:solidFill>
                <a:latin typeface="Source Code Pro Medium" panose="020B0509030403020204" pitchFamily="49" charset="0"/>
              </a:rPr>
              <a:t>的情况，将请求注册给对应的</a:t>
            </a:r>
            <a:r>
              <a:rPr lang="en-US" altLang="zh-CN" dirty="0">
                <a:solidFill>
                  <a:srgbClr val="2C3E5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Reactor </a:t>
            </a:r>
            <a:r>
              <a:rPr lang="zh-CN" altLang="en-US" dirty="0">
                <a:latin typeface="Source Code Pro Medium" panose="020B0509030403020204" pitchFamily="49" charset="0"/>
              </a:rPr>
              <a:t/>
            </a:r>
            <a:br>
              <a:rPr lang="zh-CN" altLang="en-US" dirty="0">
                <a:latin typeface="Source Code Pro Medium" panose="020B0509030403020204" pitchFamily="49" charset="0"/>
              </a:rPr>
            </a:br>
            <a:r>
              <a:rPr lang="en-US" altLang="zh-CN" dirty="0">
                <a:solidFill>
                  <a:srgbClr val="2C3E5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(</a:t>
            </a:r>
            <a:r>
              <a:rPr lang="zh-CN" altLang="en-US" dirty="0">
                <a:solidFill>
                  <a:srgbClr val="2C3E50"/>
                </a:solidFill>
                <a:latin typeface="Source Code Pro Medium" panose="020B0509030403020204" pitchFamily="49" charset="0"/>
              </a:rPr>
              <a:t>每个</a:t>
            </a:r>
            <a:r>
              <a:rPr lang="en-US" altLang="zh-CN" dirty="0">
                <a:solidFill>
                  <a:srgbClr val="2C3E5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Reactor</a:t>
            </a:r>
            <a:r>
              <a:rPr lang="zh-CN" altLang="en-US" dirty="0">
                <a:solidFill>
                  <a:srgbClr val="2C3E50"/>
                </a:solidFill>
                <a:latin typeface="Source Code Pro Medium" panose="020B0509030403020204" pitchFamily="49" charset="0"/>
              </a:rPr>
              <a:t>都有</a:t>
            </a:r>
            <a:r>
              <a:rPr lang="en-US" altLang="zh-CN" dirty="0" err="1">
                <a:solidFill>
                  <a:srgbClr val="2C3E5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epoll</a:t>
            </a:r>
            <a:r>
              <a:rPr lang="zh-CN" altLang="en-US" dirty="0">
                <a:solidFill>
                  <a:srgbClr val="2C3E50"/>
                </a:solidFill>
                <a:latin typeface="Source Code Pro Medium" panose="020B0509030403020204" pitchFamily="49" charset="0"/>
              </a:rPr>
              <a:t>。用来监听客户端的变化</a:t>
            </a:r>
            <a:r>
              <a:rPr lang="en-US" altLang="zh-CN" dirty="0">
                <a:solidFill>
                  <a:srgbClr val="2C3E5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) </a:t>
            </a:r>
            <a:r>
              <a:rPr lang="zh-CN" altLang="en-US" dirty="0">
                <a:latin typeface="Source Code Pro Medium" panose="020B0509030403020204" pitchFamily="49" charset="0"/>
              </a:rPr>
              <a:t/>
            </a:r>
            <a:br>
              <a:rPr lang="zh-CN" altLang="en-US" dirty="0">
                <a:latin typeface="Source Code Pro Medium" panose="020B0509030403020204" pitchFamily="49" charset="0"/>
              </a:rPr>
            </a:br>
            <a:r>
              <a:rPr lang="en-US" altLang="zh-CN" dirty="0">
                <a:solidFill>
                  <a:srgbClr val="2C3E5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| </a:t>
            </a:r>
            <a:r>
              <a:rPr lang="zh-CN" altLang="en-US" dirty="0">
                <a:latin typeface="Source Code Pro Medium" panose="020B0509030403020204" pitchFamily="49" charset="0"/>
              </a:rPr>
              <a:t/>
            </a:r>
            <a:br>
              <a:rPr lang="zh-CN" altLang="en-US" dirty="0">
                <a:latin typeface="Source Code Pro Medium" panose="020B0509030403020204" pitchFamily="49" charset="0"/>
              </a:rPr>
            </a:br>
            <a:r>
              <a:rPr lang="en-US" altLang="zh-CN" dirty="0">
                <a:solidFill>
                  <a:srgbClr val="2C3E5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| </a:t>
            </a:r>
            <a:r>
              <a:rPr lang="zh-CN" altLang="en-US" dirty="0">
                <a:latin typeface="Source Code Pro Medium" panose="020B0509030403020204" pitchFamily="49" charset="0"/>
              </a:rPr>
              <a:t/>
            </a:r>
            <a:br>
              <a:rPr lang="zh-CN" altLang="en-US" dirty="0">
                <a:latin typeface="Source Code Pro Medium" panose="020B0509030403020204" pitchFamily="49" charset="0"/>
              </a:rPr>
            </a:br>
            <a:r>
              <a:rPr lang="zh-CN" altLang="en-US" dirty="0">
                <a:solidFill>
                  <a:srgbClr val="2C3E50"/>
                </a:solidFill>
                <a:latin typeface="Source Code Pro Medium" panose="020B0509030403020204" pitchFamily="49" charset="0"/>
              </a:rPr>
              <a:t>客户端有变化时，交给</a:t>
            </a:r>
            <a:r>
              <a:rPr lang="en-US" altLang="zh-CN" dirty="0">
                <a:solidFill>
                  <a:srgbClr val="2C3E5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worker</a:t>
            </a:r>
            <a:r>
              <a:rPr lang="zh-CN" altLang="en-US" dirty="0">
                <a:solidFill>
                  <a:srgbClr val="2C3E50"/>
                </a:solidFill>
                <a:latin typeface="Source Code Pro Medium" panose="020B0509030403020204" pitchFamily="49" charset="0"/>
              </a:rPr>
              <a:t>来处理 </a:t>
            </a:r>
            <a:r>
              <a:rPr lang="zh-CN" altLang="en-US" dirty="0">
                <a:latin typeface="Source Code Pro Medium" panose="020B0509030403020204" pitchFamily="49" charset="0"/>
              </a:rPr>
              <a:t/>
            </a:r>
            <a:br>
              <a:rPr lang="zh-CN" altLang="en-US" dirty="0">
                <a:latin typeface="Source Code Pro Medium" panose="020B0509030403020204" pitchFamily="49" charset="0"/>
              </a:rPr>
            </a:br>
            <a:r>
              <a:rPr lang="en-US" altLang="zh-CN" dirty="0">
                <a:solidFill>
                  <a:srgbClr val="2C3E5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| </a:t>
            </a:r>
            <a:r>
              <a:rPr lang="zh-CN" altLang="en-US" dirty="0">
                <a:latin typeface="Source Code Pro Medium" panose="020B0509030403020204" pitchFamily="49" charset="0"/>
              </a:rPr>
              <a:t/>
            </a:r>
            <a:br>
              <a:rPr lang="zh-CN" altLang="en-US" dirty="0">
                <a:latin typeface="Source Code Pro Medium" panose="020B0509030403020204" pitchFamily="49" charset="0"/>
              </a:rPr>
            </a:br>
            <a:r>
              <a:rPr lang="en-US" altLang="zh-CN" dirty="0">
                <a:solidFill>
                  <a:srgbClr val="2C3E5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| </a:t>
            </a:r>
            <a:r>
              <a:rPr lang="zh-CN" altLang="en-US" dirty="0">
                <a:latin typeface="Source Code Pro Medium" panose="020B0509030403020204" pitchFamily="49" charset="0"/>
              </a:rPr>
              <a:t/>
            </a:r>
            <a:br>
              <a:rPr lang="zh-CN" altLang="en-US" dirty="0">
                <a:latin typeface="Source Code Pro Medium" panose="020B0509030403020204" pitchFamily="49" charset="0"/>
              </a:rPr>
            </a:br>
            <a:r>
              <a:rPr lang="en-US" altLang="zh-CN" dirty="0">
                <a:solidFill>
                  <a:srgbClr val="2C3E5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worker</a:t>
            </a:r>
            <a:r>
              <a:rPr lang="zh-CN" altLang="en-US" dirty="0">
                <a:solidFill>
                  <a:srgbClr val="2C3E50"/>
                </a:solidFill>
                <a:latin typeface="Source Code Pro Medium" panose="020B0509030403020204" pitchFamily="49" charset="0"/>
              </a:rPr>
              <a:t>处理完毕，通过进程间通信</a:t>
            </a:r>
            <a:r>
              <a:rPr lang="en-US" altLang="zh-CN" dirty="0">
                <a:solidFill>
                  <a:srgbClr val="2C3E5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(</a:t>
            </a:r>
            <a:r>
              <a:rPr lang="zh-CN" altLang="en-US" dirty="0">
                <a:solidFill>
                  <a:srgbClr val="2C3E50"/>
                </a:solidFill>
                <a:latin typeface="Source Code Pro Medium" panose="020B0509030403020204" pitchFamily="49" charset="0"/>
              </a:rPr>
              <a:t>比如管道、共享内存、消息队列</a:t>
            </a:r>
            <a:r>
              <a:rPr lang="en-US" altLang="zh-CN" dirty="0">
                <a:solidFill>
                  <a:srgbClr val="2C3E5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)</a:t>
            </a:r>
            <a:r>
              <a:rPr lang="zh-CN" altLang="en-US" dirty="0">
                <a:solidFill>
                  <a:srgbClr val="2C3E50"/>
                </a:solidFill>
                <a:latin typeface="Source Code Pro Medium" panose="020B0509030403020204" pitchFamily="49" charset="0"/>
              </a:rPr>
              <a:t>发给对应的</a:t>
            </a:r>
            <a:r>
              <a:rPr lang="en-US" altLang="zh-CN" dirty="0">
                <a:solidFill>
                  <a:srgbClr val="2C3E5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reactor</a:t>
            </a:r>
            <a:r>
              <a:rPr lang="zh-CN" altLang="en-US" dirty="0">
                <a:solidFill>
                  <a:srgbClr val="2C3E50"/>
                </a:solidFill>
                <a:latin typeface="Source Code Pro Medium" panose="020B0509030403020204" pitchFamily="49" charset="0"/>
              </a:rPr>
              <a:t>。 </a:t>
            </a:r>
            <a:r>
              <a:rPr lang="zh-CN" altLang="en-US" dirty="0">
                <a:latin typeface="Source Code Pro Medium" panose="020B0509030403020204" pitchFamily="49" charset="0"/>
              </a:rPr>
              <a:t/>
            </a:r>
            <a:br>
              <a:rPr lang="zh-CN" altLang="en-US" dirty="0">
                <a:latin typeface="Source Code Pro Medium" panose="020B0509030403020204" pitchFamily="49" charset="0"/>
              </a:rPr>
            </a:br>
            <a:r>
              <a:rPr lang="en-US" altLang="zh-CN" dirty="0">
                <a:solidFill>
                  <a:srgbClr val="2C3E5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| </a:t>
            </a:r>
            <a:r>
              <a:rPr lang="zh-CN" altLang="en-US" dirty="0">
                <a:latin typeface="Source Code Pro Medium" panose="020B0509030403020204" pitchFamily="49" charset="0"/>
              </a:rPr>
              <a:t/>
            </a:r>
            <a:br>
              <a:rPr lang="zh-CN" altLang="en-US" dirty="0">
                <a:latin typeface="Source Code Pro Medium" panose="020B0509030403020204" pitchFamily="49" charset="0"/>
              </a:rPr>
            </a:br>
            <a:r>
              <a:rPr lang="en-US" altLang="zh-CN" dirty="0">
                <a:solidFill>
                  <a:srgbClr val="2C3E5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| </a:t>
            </a:r>
            <a:r>
              <a:rPr lang="zh-CN" altLang="en-US" dirty="0">
                <a:latin typeface="Source Code Pro Medium" panose="020B0509030403020204" pitchFamily="49" charset="0"/>
              </a:rPr>
              <a:t/>
            </a:r>
            <a:br>
              <a:rPr lang="zh-CN" altLang="en-US" dirty="0">
                <a:latin typeface="Source Code Pro Medium" panose="020B0509030403020204" pitchFamily="49" charset="0"/>
              </a:rPr>
            </a:br>
            <a:r>
              <a:rPr lang="en-US" altLang="zh-CN" dirty="0">
                <a:solidFill>
                  <a:srgbClr val="2C3E5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reactor</a:t>
            </a:r>
            <a:r>
              <a:rPr lang="zh-CN" altLang="en-US" dirty="0">
                <a:solidFill>
                  <a:srgbClr val="2C3E50"/>
                </a:solidFill>
                <a:latin typeface="Source Code Pro Medium" panose="020B0509030403020204" pitchFamily="49" charset="0"/>
              </a:rPr>
              <a:t>将响应结果发给相应的连接 </a:t>
            </a:r>
            <a:r>
              <a:rPr lang="zh-CN" altLang="en-US" dirty="0">
                <a:latin typeface="Source Code Pro Medium" panose="020B0509030403020204" pitchFamily="49" charset="0"/>
              </a:rPr>
              <a:t/>
            </a:r>
            <a:br>
              <a:rPr lang="zh-CN" altLang="en-US" dirty="0">
                <a:latin typeface="Source Code Pro Medium" panose="020B0509030403020204" pitchFamily="49" charset="0"/>
              </a:rPr>
            </a:br>
            <a:r>
              <a:rPr lang="en-US" altLang="zh-CN" dirty="0">
                <a:solidFill>
                  <a:srgbClr val="2C3E5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| </a:t>
            </a:r>
            <a:r>
              <a:rPr lang="zh-CN" altLang="en-US" dirty="0">
                <a:latin typeface="Source Code Pro Medium" panose="020B0509030403020204" pitchFamily="49" charset="0"/>
              </a:rPr>
              <a:t/>
            </a:r>
            <a:br>
              <a:rPr lang="zh-CN" altLang="en-US" dirty="0">
                <a:latin typeface="Source Code Pro Medium" panose="020B0509030403020204" pitchFamily="49" charset="0"/>
              </a:rPr>
            </a:br>
            <a:r>
              <a:rPr lang="en-US" altLang="zh-CN" dirty="0">
                <a:solidFill>
                  <a:srgbClr val="2C3E5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| </a:t>
            </a:r>
            <a:r>
              <a:rPr lang="zh-CN" altLang="en-US" dirty="0">
                <a:latin typeface="Source Code Pro Medium" panose="020B0509030403020204" pitchFamily="49" charset="0"/>
              </a:rPr>
              <a:t/>
            </a:r>
            <a:br>
              <a:rPr lang="zh-CN" altLang="en-US" dirty="0">
                <a:latin typeface="Source Code Pro Medium" panose="020B0509030403020204" pitchFamily="49" charset="0"/>
              </a:rPr>
            </a:br>
            <a:r>
              <a:rPr lang="zh-CN" altLang="en-US" dirty="0">
                <a:solidFill>
                  <a:srgbClr val="2C3E50"/>
                </a:solidFill>
                <a:latin typeface="Source Code Pro Medium" panose="020B0509030403020204" pitchFamily="49" charset="0"/>
              </a:rPr>
              <a:t>请求处理完成</a:t>
            </a:r>
            <a:endParaRPr lang="zh-CN" altLang="en-US" dirty="0">
              <a:latin typeface="Source Code Pro Medium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491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78476" y="420130"/>
            <a:ext cx="956295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b="1" dirty="0" err="1">
                <a:latin typeface="Source Code Pro Medium" panose="020B0509030403020204" pitchFamily="49" charset="0"/>
                <a:ea typeface="Source Code Pro Medium" panose="020B0509030403020204" pitchFamily="49" charset="0"/>
                <a:cs typeface="SimHei" charset="-122"/>
              </a:rPr>
              <a:t>Swoole</a:t>
            </a:r>
            <a:r>
              <a:rPr kumimoji="1" lang="zh-CN" altLang="en-US" sz="2400" b="1" dirty="0" smtClean="0">
                <a:latin typeface="Source Code Pro Medium" panose="020B0509030403020204" pitchFamily="49" charset="0"/>
                <a:ea typeface="SimHei" charset="-122"/>
                <a:cs typeface="SimHei" charset="-122"/>
              </a:rPr>
              <a:t>的重要特性</a:t>
            </a:r>
            <a:endParaRPr kumimoji="1" lang="en-US" altLang="zh-CN" sz="2400" b="1" dirty="0" smtClean="0">
              <a:latin typeface="Source Code Pro Medium" panose="020B0509030403020204" pitchFamily="49" charset="0"/>
              <a:ea typeface="SimHei" charset="-122"/>
              <a:cs typeface="SimHei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2400" b="1" dirty="0">
              <a:latin typeface="Source Code Pro Medium" panose="020B0509030403020204" pitchFamily="49" charset="0"/>
              <a:ea typeface="Source Code Pro Medium" panose="020B0509030403020204" pitchFamily="49" charset="0"/>
              <a:cs typeface="SimHei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 smtClean="0">
                <a:latin typeface="Source Code Pro Medium" charset="0"/>
                <a:ea typeface="Source Code Pro Medium" charset="0"/>
                <a:cs typeface="Source Code Pro Medium" charset="0"/>
              </a:rPr>
              <a:t>1.</a:t>
            </a:r>
            <a:r>
              <a:rPr lang="zh-CN" altLang="en-US" dirty="0" smtClean="0">
                <a:latin typeface="Source Code Pro Medium" charset="0"/>
                <a:ea typeface="Source Code Pro Medium" charset="0"/>
                <a:cs typeface="Source Code Pro Medium" charset="0"/>
              </a:rPr>
              <a:t>纯</a:t>
            </a:r>
            <a:r>
              <a:rPr lang="en-US" altLang="zh-CN" dirty="0">
                <a:latin typeface="Source Code Pro Medium" charset="0"/>
                <a:ea typeface="Source Code Pro Medium" charset="0"/>
                <a:cs typeface="Source Code Pro Medium" charset="0"/>
              </a:rPr>
              <a:t>C</a:t>
            </a:r>
            <a:r>
              <a:rPr lang="zh-CN" altLang="en-US" dirty="0">
                <a:latin typeface="Source Code Pro Medium" charset="0"/>
                <a:ea typeface="Source Code Pro Medium" charset="0"/>
                <a:cs typeface="Source Code Pro Medium" charset="0"/>
              </a:rPr>
              <a:t>语言编写，是一个</a:t>
            </a:r>
            <a:r>
              <a:rPr lang="zh-CN" altLang="en-US" dirty="0" smtClean="0">
                <a:latin typeface="Source Code Pro Medium" charset="0"/>
                <a:ea typeface="Source Code Pro Medium" charset="0"/>
                <a:cs typeface="Source Code Pro Medium" charset="0"/>
              </a:rPr>
              <a:t>扩展</a:t>
            </a:r>
            <a:endParaRPr lang="en-US" altLang="zh-CN" dirty="0" smtClean="0"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Source Code Pro Medium" charset="0"/>
                <a:ea typeface="Source Code Pro Medium" charset="0"/>
                <a:cs typeface="Source Code Pro Medium" charset="0"/>
              </a:rPr>
              <a:t>2.swoole_server</a:t>
            </a:r>
            <a:r>
              <a:rPr lang="en-US" altLang="zh-CN" dirty="0">
                <a:latin typeface="Source Code Pro Medium" charset="0"/>
                <a:ea typeface="Source Code Pro Medium" charset="0"/>
                <a:cs typeface="Source Code Pro Medium" charset="0"/>
              </a:rPr>
              <a:t>: </a:t>
            </a:r>
            <a:r>
              <a:rPr lang="zh-CN" altLang="en-US" dirty="0">
                <a:latin typeface="Source Code Pro Medium" charset="0"/>
                <a:ea typeface="Source Code Pro Medium" charset="0"/>
                <a:cs typeface="Source Code Pro Medium" charset="0"/>
              </a:rPr>
              <a:t>强大的</a:t>
            </a:r>
            <a:r>
              <a:rPr lang="en-US" altLang="zh-CN" dirty="0">
                <a:latin typeface="Source Code Pro Medium" charset="0"/>
                <a:ea typeface="Source Code Pro Medium" charset="0"/>
                <a:cs typeface="Source Code Pro Medium" charset="0"/>
              </a:rPr>
              <a:t>TCP/UDP Server</a:t>
            </a:r>
            <a:r>
              <a:rPr lang="zh-CN" altLang="en-US" dirty="0">
                <a:latin typeface="Source Code Pro Medium" charset="0"/>
                <a:ea typeface="Source Code Pro Medium" charset="0"/>
                <a:cs typeface="Source Code Pro Medium" charset="0"/>
              </a:rPr>
              <a:t>框架，多线程，</a:t>
            </a:r>
            <a:r>
              <a:rPr lang="en-US" altLang="zh-CN" dirty="0" err="1">
                <a:latin typeface="Source Code Pro Medium" charset="0"/>
                <a:ea typeface="Source Code Pro Medium" charset="0"/>
                <a:cs typeface="Source Code Pro Medium" charset="0"/>
              </a:rPr>
              <a:t>EventLoop</a:t>
            </a:r>
            <a:r>
              <a:rPr lang="zh-CN" altLang="en-US" dirty="0">
                <a:latin typeface="Source Code Pro Medium" charset="0"/>
                <a:ea typeface="Source Code Pro Medium" charset="0"/>
                <a:cs typeface="Source Code Pro Medium" charset="0"/>
              </a:rPr>
              <a:t>，事件驱动，异步，</a:t>
            </a:r>
            <a:r>
              <a:rPr lang="en-US" altLang="zh-CN" dirty="0">
                <a:latin typeface="Source Code Pro Medium" charset="0"/>
                <a:ea typeface="Source Code Pro Medium" charset="0"/>
                <a:cs typeface="Source Code Pro Medium" charset="0"/>
              </a:rPr>
              <a:t>Worker</a:t>
            </a:r>
            <a:r>
              <a:rPr lang="zh-CN" altLang="en-US" dirty="0">
                <a:latin typeface="Source Code Pro Medium" charset="0"/>
                <a:ea typeface="Source Code Pro Medium" charset="0"/>
                <a:cs typeface="Source Code Pro Medium" charset="0"/>
              </a:rPr>
              <a:t>进程组，</a:t>
            </a:r>
            <a:r>
              <a:rPr lang="en-US" altLang="zh-CN" dirty="0">
                <a:latin typeface="Source Code Pro Medium" charset="0"/>
                <a:ea typeface="Source Code Pro Medium" charset="0"/>
                <a:cs typeface="Source Code Pro Medium" charset="0"/>
              </a:rPr>
              <a:t>Task</a:t>
            </a:r>
            <a:r>
              <a:rPr lang="zh-CN" altLang="en-US" dirty="0">
                <a:latin typeface="Source Code Pro Medium" charset="0"/>
                <a:ea typeface="Source Code Pro Medium" charset="0"/>
                <a:cs typeface="Source Code Pro Medium" charset="0"/>
              </a:rPr>
              <a:t>异步任务，毫秒定时器，</a:t>
            </a:r>
            <a:r>
              <a:rPr lang="en-US" altLang="zh-CN" dirty="0">
                <a:latin typeface="Source Code Pro Medium" charset="0"/>
                <a:ea typeface="Source Code Pro Medium" charset="0"/>
                <a:cs typeface="Source Code Pro Medium" charset="0"/>
              </a:rPr>
              <a:t>SSL/TLS</a:t>
            </a:r>
            <a:r>
              <a:rPr lang="zh-CN" altLang="en-US" dirty="0">
                <a:latin typeface="Source Code Pro Medium" charset="0"/>
                <a:ea typeface="Source Code Pro Medium" charset="0"/>
                <a:cs typeface="Source Code Pro Medium" charset="0"/>
              </a:rPr>
              <a:t>隧道加密。协议上还支持</a:t>
            </a:r>
            <a:r>
              <a:rPr lang="en-US" altLang="zh-CN" dirty="0">
                <a:latin typeface="Source Code Pro Medium" charset="0"/>
                <a:ea typeface="Source Code Pro Medium" charset="0"/>
                <a:cs typeface="Source Code Pro Medium" charset="0"/>
              </a:rPr>
              <a:t>HTTP</a:t>
            </a:r>
            <a:r>
              <a:rPr lang="zh-CN" altLang="en-US" dirty="0">
                <a:latin typeface="Source Code Pro Medium" charset="0"/>
                <a:ea typeface="Source Code Pro Medium" charset="0"/>
                <a:cs typeface="Source Code Pro Medium" charset="0"/>
              </a:rPr>
              <a:t>和</a:t>
            </a:r>
            <a:r>
              <a:rPr lang="en-US" altLang="zh-CN" dirty="0" err="1" smtClean="0">
                <a:latin typeface="Source Code Pro Medium" charset="0"/>
                <a:ea typeface="Source Code Pro Medium" charset="0"/>
                <a:cs typeface="Source Code Pro Medium" charset="0"/>
              </a:rPr>
              <a:t>websocket</a:t>
            </a:r>
            <a:endParaRPr lang="en-US" altLang="zh-CN" dirty="0" smtClean="0"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Source Code Pro Medium" charset="0"/>
                <a:ea typeface="Source Code Pro Medium" charset="0"/>
                <a:cs typeface="Source Code Pro Medium" charset="0"/>
              </a:rPr>
              <a:t>3.swoole_client</a:t>
            </a:r>
            <a:r>
              <a:rPr lang="en-US" altLang="zh-CN" dirty="0">
                <a:latin typeface="Source Code Pro Medium" charset="0"/>
                <a:ea typeface="Source Code Pro Medium" charset="0"/>
                <a:cs typeface="Source Code Pro Medium" charset="0"/>
              </a:rPr>
              <a:t>: TCP/UDP</a:t>
            </a:r>
            <a:r>
              <a:rPr lang="zh-CN" altLang="en-US" dirty="0">
                <a:latin typeface="Source Code Pro Medium" charset="0"/>
                <a:ea typeface="Source Code Pro Medium" charset="0"/>
                <a:cs typeface="Source Code Pro Medium" charset="0"/>
              </a:rPr>
              <a:t>客户端，支持同步并发调用，也支持异步事件</a:t>
            </a:r>
            <a:r>
              <a:rPr lang="zh-CN" altLang="en-US" dirty="0" smtClean="0">
                <a:latin typeface="Source Code Pro Medium" charset="0"/>
                <a:ea typeface="Source Code Pro Medium" charset="0"/>
                <a:cs typeface="Source Code Pro Medium" charset="0"/>
              </a:rPr>
              <a:t>驱动</a:t>
            </a:r>
            <a:endParaRPr lang="en-US" altLang="zh-CN" dirty="0" smtClean="0"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Source Code Pro Medium" charset="0"/>
                <a:ea typeface="Source Code Pro Medium" charset="0"/>
                <a:cs typeface="Source Code Pro Medium" charset="0"/>
              </a:rPr>
              <a:t>4.swoole_event</a:t>
            </a:r>
            <a:r>
              <a:rPr lang="en-US" altLang="zh-CN" dirty="0">
                <a:latin typeface="Source Code Pro Medium" charset="0"/>
                <a:ea typeface="Source Code Pro Medium" charset="0"/>
                <a:cs typeface="Source Code Pro Medium" charset="0"/>
              </a:rPr>
              <a:t>: </a:t>
            </a:r>
            <a:r>
              <a:rPr lang="en-US" altLang="zh-CN" dirty="0" err="1">
                <a:latin typeface="Source Code Pro Medium" charset="0"/>
                <a:ea typeface="Source Code Pro Medium" charset="0"/>
                <a:cs typeface="Source Code Pro Medium" charset="0"/>
              </a:rPr>
              <a:t>EventLoop</a:t>
            </a:r>
            <a:r>
              <a:rPr lang="en-US" altLang="zh-CN" dirty="0">
                <a:latin typeface="Source Code Pro Medium" charset="0"/>
                <a:ea typeface="Source Code Pro Medium" charset="0"/>
                <a:cs typeface="Source Code Pro Medium" charset="0"/>
              </a:rPr>
              <a:t> API</a:t>
            </a:r>
            <a:r>
              <a:rPr lang="zh-CN" altLang="en-US" dirty="0">
                <a:latin typeface="Source Code Pro Medium" charset="0"/>
                <a:ea typeface="Source Code Pro Medium" charset="0"/>
                <a:cs typeface="Source Code Pro Medium" charset="0"/>
              </a:rPr>
              <a:t>，让用户可以直接操作底层的事件循环，将</a:t>
            </a:r>
            <a:r>
              <a:rPr lang="en-US" altLang="zh-CN" dirty="0">
                <a:latin typeface="Source Code Pro Medium" charset="0"/>
                <a:ea typeface="Source Code Pro Medium" charset="0"/>
                <a:cs typeface="Source Code Pro Medium" charset="0"/>
              </a:rPr>
              <a:t>socket</a:t>
            </a:r>
            <a:r>
              <a:rPr lang="zh-CN" altLang="en-US" dirty="0">
                <a:latin typeface="Source Code Pro Medium" charset="0"/>
                <a:ea typeface="Source Code Pro Medium" charset="0"/>
                <a:cs typeface="Source Code Pro Medium" charset="0"/>
              </a:rPr>
              <a:t>，</a:t>
            </a:r>
            <a:r>
              <a:rPr lang="en-US" altLang="zh-CN" dirty="0">
                <a:latin typeface="Source Code Pro Medium" charset="0"/>
                <a:ea typeface="Source Code Pro Medium" charset="0"/>
                <a:cs typeface="Source Code Pro Medium" charset="0"/>
              </a:rPr>
              <a:t>stream</a:t>
            </a:r>
            <a:r>
              <a:rPr lang="zh-CN" altLang="en-US" dirty="0">
                <a:latin typeface="Source Code Pro Medium" charset="0"/>
                <a:ea typeface="Source Code Pro Medium" charset="0"/>
                <a:cs typeface="Source Code Pro Medium" charset="0"/>
              </a:rPr>
              <a:t>，管道等</a:t>
            </a:r>
            <a:r>
              <a:rPr lang="en-US" altLang="zh-CN" dirty="0">
                <a:latin typeface="Source Code Pro Medium" charset="0"/>
                <a:ea typeface="Source Code Pro Medium" charset="0"/>
                <a:cs typeface="Source Code Pro Medium" charset="0"/>
              </a:rPr>
              <a:t>Linux</a:t>
            </a:r>
            <a:r>
              <a:rPr lang="zh-CN" altLang="en-US" dirty="0">
                <a:latin typeface="Source Code Pro Medium" charset="0"/>
                <a:ea typeface="Source Code Pro Medium" charset="0"/>
                <a:cs typeface="Source Code Pro Medium" charset="0"/>
              </a:rPr>
              <a:t>文件加入到事件循环</a:t>
            </a:r>
            <a:r>
              <a:rPr lang="zh-CN" altLang="en-US" dirty="0" smtClean="0">
                <a:latin typeface="Source Code Pro Medium" charset="0"/>
                <a:ea typeface="Source Code Pro Medium" charset="0"/>
                <a:cs typeface="Source Code Pro Medium" charset="0"/>
              </a:rPr>
              <a:t>中</a:t>
            </a:r>
            <a:endParaRPr lang="en-US" altLang="zh-CN" dirty="0" smtClean="0"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Source Code Pro Medium" charset="0"/>
                <a:ea typeface="Source Code Pro Medium" charset="0"/>
                <a:cs typeface="Source Code Pro Medium" charset="0"/>
              </a:rPr>
              <a:t>5.swoole_async</a:t>
            </a:r>
            <a:r>
              <a:rPr lang="en-US" altLang="zh-CN" dirty="0">
                <a:latin typeface="Source Code Pro Medium" charset="0"/>
                <a:ea typeface="Source Code Pro Medium" charset="0"/>
                <a:cs typeface="Source Code Pro Medium" charset="0"/>
              </a:rPr>
              <a:t>: </a:t>
            </a:r>
            <a:r>
              <a:rPr lang="zh-CN" altLang="en-US" dirty="0">
                <a:latin typeface="Source Code Pro Medium" charset="0"/>
                <a:ea typeface="Source Code Pro Medium" charset="0"/>
                <a:cs typeface="Source Code Pro Medium" charset="0"/>
              </a:rPr>
              <a:t>异步</a:t>
            </a:r>
            <a:r>
              <a:rPr lang="en-US" altLang="zh-CN" dirty="0">
                <a:latin typeface="Source Code Pro Medium" charset="0"/>
                <a:ea typeface="Source Code Pro Medium" charset="0"/>
                <a:cs typeface="Source Code Pro Medium" charset="0"/>
              </a:rPr>
              <a:t>IO</a:t>
            </a:r>
            <a:r>
              <a:rPr lang="zh-CN" altLang="en-US" dirty="0">
                <a:latin typeface="Source Code Pro Medium" charset="0"/>
                <a:ea typeface="Source Code Pro Medium" charset="0"/>
                <a:cs typeface="Source Code Pro Medium" charset="0"/>
              </a:rPr>
              <a:t>接口，提供</a:t>
            </a:r>
            <a:r>
              <a:rPr lang="zh-CN" altLang="en-US" dirty="0" smtClean="0">
                <a:latin typeface="Source Code Pro Medium" charset="0"/>
                <a:ea typeface="Source Code Pro Medium" charset="0"/>
                <a:cs typeface="Source Code Pro Medium" charset="0"/>
              </a:rPr>
              <a:t>了异步</a:t>
            </a:r>
            <a:r>
              <a:rPr lang="zh-CN" altLang="en-US" dirty="0">
                <a:latin typeface="Source Code Pro Medium" charset="0"/>
                <a:ea typeface="Source Code Pro Medium" charset="0"/>
                <a:cs typeface="Source Code Pro Medium" charset="0"/>
              </a:rPr>
              <a:t>文件系统</a:t>
            </a:r>
            <a:r>
              <a:rPr lang="en-US" altLang="zh-CN" dirty="0">
                <a:latin typeface="Source Code Pro Medium" charset="0"/>
                <a:ea typeface="Source Code Pro Medium" charset="0"/>
                <a:cs typeface="Source Code Pro Medium" charset="0"/>
              </a:rPr>
              <a:t>IO</a:t>
            </a:r>
            <a:r>
              <a:rPr lang="zh-CN" altLang="en-US" dirty="0">
                <a:latin typeface="Source Code Pro Medium" charset="0"/>
                <a:ea typeface="Source Code Pro Medium" charset="0"/>
                <a:cs typeface="Source Code Pro Medium" charset="0"/>
              </a:rPr>
              <a:t>，异步</a:t>
            </a:r>
            <a:r>
              <a:rPr lang="en-US" altLang="zh-CN" dirty="0">
                <a:latin typeface="Source Code Pro Medium" charset="0"/>
                <a:ea typeface="Source Code Pro Medium" charset="0"/>
                <a:cs typeface="Source Code Pro Medium" charset="0"/>
              </a:rPr>
              <a:t>DNS</a:t>
            </a:r>
            <a:r>
              <a:rPr lang="zh-CN" altLang="en-US" dirty="0">
                <a:latin typeface="Source Code Pro Medium" charset="0"/>
                <a:ea typeface="Source Code Pro Medium" charset="0"/>
                <a:cs typeface="Source Code Pro Medium" charset="0"/>
              </a:rPr>
              <a:t>查询，异步</a:t>
            </a:r>
            <a:r>
              <a:rPr lang="en-US" altLang="zh-CN" dirty="0">
                <a:latin typeface="Source Code Pro Medium" charset="0"/>
                <a:ea typeface="Source Code Pro Medium" charset="0"/>
                <a:cs typeface="Source Code Pro Medium" charset="0"/>
              </a:rPr>
              <a:t>MySQL</a:t>
            </a:r>
            <a:r>
              <a:rPr lang="zh-CN" altLang="en-US" dirty="0">
                <a:latin typeface="Source Code Pro Medium" charset="0"/>
                <a:ea typeface="Source Code Pro Medium" charset="0"/>
                <a:cs typeface="Source Code Pro Medium" charset="0"/>
              </a:rPr>
              <a:t>等</a:t>
            </a:r>
            <a:r>
              <a:rPr lang="en-US" altLang="zh-CN" dirty="0">
                <a:latin typeface="Source Code Pro Medium" charset="0"/>
                <a:ea typeface="Source Code Pro Medium" charset="0"/>
                <a:cs typeface="Source Code Pro Medium" charset="0"/>
              </a:rPr>
              <a:t>API</a:t>
            </a:r>
            <a:r>
              <a:rPr lang="zh-CN" altLang="en-US" dirty="0">
                <a:latin typeface="Source Code Pro Medium" charset="0"/>
                <a:ea typeface="Source Code Pro Medium" charset="0"/>
                <a:cs typeface="Source Code Pro Medium" charset="0"/>
              </a:rPr>
              <a:t>。支持异步毫秒定时器和异步文件操作</a:t>
            </a:r>
            <a:r>
              <a:rPr lang="zh-CN" altLang="en-US" dirty="0" smtClean="0">
                <a:latin typeface="Source Code Pro Medium" charset="0"/>
                <a:ea typeface="Source Code Pro Medium" charset="0"/>
                <a:cs typeface="Source Code Pro Medium" charset="0"/>
              </a:rPr>
              <a:t>接口</a:t>
            </a:r>
            <a:endParaRPr lang="en-US" altLang="zh-CN" dirty="0" smtClean="0"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Source Code Pro Medium" charset="0"/>
                <a:ea typeface="Source Code Pro Medium" charset="0"/>
                <a:cs typeface="Source Code Pro Medium" charset="0"/>
              </a:rPr>
              <a:t>6.swoole_process</a:t>
            </a:r>
            <a:r>
              <a:rPr lang="en-US" altLang="zh-CN" dirty="0">
                <a:latin typeface="Source Code Pro Medium" charset="0"/>
                <a:ea typeface="Source Code Pro Medium" charset="0"/>
                <a:cs typeface="Source Code Pro Medium" charset="0"/>
              </a:rPr>
              <a:t>: </a:t>
            </a:r>
            <a:r>
              <a:rPr lang="zh-CN" altLang="en-US" dirty="0">
                <a:latin typeface="Source Code Pro Medium" charset="0"/>
                <a:ea typeface="Source Code Pro Medium" charset="0"/>
                <a:cs typeface="Source Code Pro Medium" charset="0"/>
              </a:rPr>
              <a:t>进程管理模块，可以方便的创建子进程，进程间通信，进程管理。</a:t>
            </a:r>
            <a:endParaRPr kumimoji="1" lang="zh-CN" altLang="en-US" dirty="0"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44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78476" y="440678"/>
            <a:ext cx="956295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b="1" dirty="0" err="1">
                <a:latin typeface="Source Code Pro Medium" panose="020B0509030403020204" pitchFamily="49" charset="0"/>
                <a:ea typeface="Source Code Pro Medium" panose="020B0509030403020204" pitchFamily="49" charset="0"/>
                <a:cs typeface="SimHei" charset="-122"/>
              </a:rPr>
              <a:t>Swoole</a:t>
            </a:r>
            <a:r>
              <a:rPr kumimoji="1" lang="zh-CN" altLang="en-US" sz="2400" b="1" dirty="0">
                <a:latin typeface="Source Code Pro Medium" panose="020B0509030403020204" pitchFamily="49" charset="0"/>
                <a:ea typeface="SimHei" charset="-122"/>
                <a:cs typeface="SimHei" charset="-122"/>
              </a:rPr>
              <a:t>的实例</a:t>
            </a:r>
            <a:endParaRPr kumimoji="1" lang="en-US" altLang="zh-CN" sz="2400" b="1" dirty="0">
              <a:latin typeface="Source Code Pro Medium" panose="020B0509030403020204" pitchFamily="49" charset="0"/>
              <a:ea typeface="Source Code Pro Medium" panose="020B0509030403020204" pitchFamily="49" charset="0"/>
              <a:cs typeface="SimHei" charset="-122"/>
            </a:endParaRPr>
          </a:p>
          <a:p>
            <a:endParaRPr kumimoji="1" lang="en-US" altLang="zh-CN" dirty="0">
              <a:latin typeface="Source Code Pro Medium" panose="020B0509030403020204" pitchFamily="49" charset="0"/>
              <a:ea typeface="Source Code Pro Medium" panose="020B0509030403020204" pitchFamily="49" charset="0"/>
            </a:endParaRPr>
          </a:p>
          <a:p>
            <a:pPr marL="342900" indent="-342900">
              <a:buAutoNum type="arabicPeriod"/>
            </a:pPr>
            <a:r>
              <a:rPr kumimoji="1" lang="en-US" altLang="zh-CN" dirty="0" err="1">
                <a:latin typeface="Source Code Pro Medium" charset="0"/>
                <a:ea typeface="Source Code Pro Medium" charset="0"/>
                <a:cs typeface="Source Code Pro Medium" charset="0"/>
              </a:rPr>
              <a:t>tcp</a:t>
            </a:r>
            <a:r>
              <a:rPr kumimoji="1" lang="zh-CN" altLang="en-US" dirty="0"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kumimoji="1" lang="en-US" altLang="zh-CN" dirty="0">
                <a:latin typeface="Source Code Pro Medium" charset="0"/>
                <a:ea typeface="Source Code Pro Medium" charset="0"/>
                <a:cs typeface="Source Code Pro Medium" charset="0"/>
              </a:rPr>
              <a:t>Server</a:t>
            </a:r>
            <a:r>
              <a:rPr kumimoji="1" lang="zh-CN" altLang="en-US" dirty="0">
                <a:latin typeface="Source Code Pro Medium" charset="0"/>
                <a:ea typeface="Source Code Pro Medium" charset="0"/>
                <a:cs typeface="Source Code Pro Medium" charset="0"/>
              </a:rPr>
              <a:t> 和 </a:t>
            </a:r>
            <a:r>
              <a:rPr kumimoji="1" lang="en-US" altLang="zh-CN" dirty="0" err="1">
                <a:latin typeface="Source Code Pro Medium" charset="0"/>
                <a:ea typeface="Source Code Pro Medium" charset="0"/>
                <a:cs typeface="Source Code Pro Medium" charset="0"/>
              </a:rPr>
              <a:t>tcp</a:t>
            </a:r>
            <a:r>
              <a:rPr kumimoji="1" lang="zh-CN" altLang="en-US" dirty="0"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kumimoji="1" lang="en-US" altLang="zh-CN" dirty="0">
                <a:latin typeface="Source Code Pro Medium" charset="0"/>
                <a:ea typeface="Source Code Pro Medium" charset="0"/>
                <a:cs typeface="Source Code Pro Medium" charset="0"/>
              </a:rPr>
              <a:t>Client</a:t>
            </a:r>
          </a:p>
          <a:p>
            <a:pPr marL="342900" indent="-342900">
              <a:buAutoNum type="arabicPeriod"/>
            </a:pPr>
            <a:endParaRPr kumimoji="1" lang="en-US" altLang="zh-CN" dirty="0"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 marL="342900" indent="-342900">
              <a:buAutoNum type="arabicPeriod"/>
            </a:pPr>
            <a:r>
              <a:rPr kumimoji="1" lang="en-US" altLang="zh-CN" dirty="0" err="1">
                <a:latin typeface="Source Code Pro Medium" charset="0"/>
                <a:ea typeface="Source Code Pro Medium" charset="0"/>
                <a:cs typeface="Source Code Pro Medium" charset="0"/>
              </a:rPr>
              <a:t>udp</a:t>
            </a:r>
            <a:r>
              <a:rPr kumimoji="1" lang="zh-CN" altLang="en-US" dirty="0"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kumimoji="1" lang="en-US" altLang="zh-CN" dirty="0">
                <a:latin typeface="Source Code Pro Medium" charset="0"/>
                <a:ea typeface="Source Code Pro Medium" charset="0"/>
                <a:cs typeface="Source Code Pro Medium" charset="0"/>
              </a:rPr>
              <a:t>Server</a:t>
            </a:r>
            <a:r>
              <a:rPr kumimoji="1" lang="zh-CN" altLang="en-US" dirty="0">
                <a:latin typeface="Source Code Pro Medium" charset="0"/>
                <a:ea typeface="Source Code Pro Medium" charset="0"/>
                <a:cs typeface="Source Code Pro Medium" charset="0"/>
              </a:rPr>
              <a:t> 和 </a:t>
            </a:r>
            <a:r>
              <a:rPr kumimoji="1" lang="en-US" altLang="zh-CN" dirty="0" err="1">
                <a:latin typeface="Source Code Pro Medium" charset="0"/>
                <a:ea typeface="Source Code Pro Medium" charset="0"/>
                <a:cs typeface="Source Code Pro Medium" charset="0"/>
              </a:rPr>
              <a:t>udp</a:t>
            </a:r>
            <a:r>
              <a:rPr kumimoji="1" lang="zh-CN" altLang="en-US" dirty="0"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kumimoji="1" lang="en-US" altLang="zh-CN" dirty="0">
                <a:latin typeface="Source Code Pro Medium" charset="0"/>
                <a:ea typeface="Source Code Pro Medium" charset="0"/>
                <a:cs typeface="Source Code Pro Medium" charset="0"/>
              </a:rPr>
              <a:t>Server</a:t>
            </a:r>
          </a:p>
          <a:p>
            <a:pPr marL="342900" indent="-342900">
              <a:buAutoNum type="arabicPeriod"/>
            </a:pPr>
            <a:endParaRPr kumimoji="1" lang="en-US" altLang="zh-CN" dirty="0"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 marL="342900" indent="-342900">
              <a:buAutoNum type="arabicPeriod"/>
            </a:pPr>
            <a:r>
              <a:rPr kumimoji="1" lang="en-US" altLang="zh-CN" dirty="0" err="1" smtClean="0">
                <a:latin typeface="Source Code Pro Medium" charset="0"/>
                <a:ea typeface="Source Code Pro Medium" charset="0"/>
                <a:cs typeface="Source Code Pro Medium" charset="0"/>
              </a:rPr>
              <a:t>w</a:t>
            </a:r>
            <a:r>
              <a:rPr kumimoji="1" lang="en-US" altLang="zh-CN" dirty="0" err="1" smtClean="0">
                <a:latin typeface="Source Code Pro Medium" charset="0"/>
                <a:ea typeface="Source Code Pro Medium" charset="0"/>
                <a:cs typeface="Source Code Pro Medium" charset="0"/>
              </a:rPr>
              <a:t>ebscoket</a:t>
            </a:r>
            <a:endParaRPr kumimoji="1" lang="en-US" altLang="zh-CN" dirty="0" smtClean="0"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 marL="342900" indent="-342900">
              <a:buAutoNum type="arabicPeriod"/>
            </a:pPr>
            <a:endParaRPr kumimoji="1" lang="en-US" altLang="zh-CN" dirty="0" smtClean="0"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 marL="342900" indent="-342900">
              <a:buAutoNum type="arabicPeriod"/>
            </a:pPr>
            <a:r>
              <a:rPr kumimoji="1" lang="zh-CN" altLang="en-US" dirty="0" smtClean="0">
                <a:latin typeface="Source Code Pro Medium" charset="0"/>
                <a:ea typeface="Source Code Pro Medium" charset="0"/>
                <a:cs typeface="Source Code Pro Medium" charset="0"/>
              </a:rPr>
              <a:t>异步</a:t>
            </a:r>
            <a:r>
              <a:rPr kumimoji="1" lang="en-US" altLang="zh-CN" dirty="0" err="1" smtClean="0">
                <a:latin typeface="Source Code Pro Medium" charset="0"/>
                <a:ea typeface="Source Code Pro Medium" charset="0"/>
                <a:cs typeface="Source Code Pro Medium" charset="0"/>
              </a:rPr>
              <a:t>mySql</a:t>
            </a:r>
            <a:r>
              <a:rPr kumimoji="1" lang="zh-CN" altLang="en-US" dirty="0"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kumimoji="1" lang="en-US" altLang="zh-CN" dirty="0" smtClean="0">
                <a:latin typeface="Source Code Pro Medium" charset="0"/>
                <a:ea typeface="Source Code Pro Medium" charset="0"/>
                <a:cs typeface="Source Code Pro Medium" charset="0"/>
              </a:rPr>
              <a:t/>
            </a:r>
            <a:br>
              <a:rPr kumimoji="1" lang="en-US" altLang="zh-CN" dirty="0" smtClean="0">
                <a:latin typeface="Source Code Pro Medium" charset="0"/>
                <a:ea typeface="Source Code Pro Medium" charset="0"/>
                <a:cs typeface="Source Code Pro Medium" charset="0"/>
              </a:rPr>
            </a:br>
            <a:r>
              <a:rPr lang="en-US" altLang="zh-CN" dirty="0" err="1" smtClean="0"/>
              <a:t>node.js</a:t>
            </a:r>
            <a:r>
              <a:rPr lang="zh-CN" altLang="en-US" dirty="0"/>
              <a:t>之类的语言可以实现异步的数据库查询功能，执行</a:t>
            </a:r>
            <a:r>
              <a:rPr lang="en-US" altLang="zh-CN" dirty="0"/>
              <a:t>SQL</a:t>
            </a:r>
            <a:r>
              <a:rPr lang="zh-CN" altLang="en-US" dirty="0"/>
              <a:t>语句之后不必等待数据库返回结果。继续去执行其他的代码，当数据库返回结果是再对数据进行处理，如渲染页面，并将</a:t>
            </a:r>
            <a:r>
              <a:rPr lang="en-US" altLang="zh-CN" dirty="0"/>
              <a:t>HTML</a:t>
            </a:r>
            <a:r>
              <a:rPr lang="zh-CN" altLang="en-US" dirty="0"/>
              <a:t>页面发送给客户端。这样应用程序完全不需要阻塞等待。这种方式运行效率非常高。</a:t>
            </a:r>
            <a:endParaRPr kumimoji="1" lang="en-US" altLang="zh-CN" dirty="0"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 marL="342900" indent="-342900">
              <a:buAutoNum type="arabicPeriod"/>
            </a:pPr>
            <a:endParaRPr kumimoji="1" lang="en-US" altLang="zh-CN" dirty="0"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 marL="342900" indent="-342900">
              <a:buAutoNum type="arabicPeriod"/>
            </a:pPr>
            <a:r>
              <a:rPr kumimoji="1" lang="zh-CN" altLang="en-US" dirty="0">
                <a:latin typeface="Source Code Pro Medium" charset="0"/>
                <a:ea typeface="Source Code Pro Medium" charset="0"/>
                <a:cs typeface="Source Code Pro Medium" charset="0"/>
              </a:rPr>
              <a:t>异步</a:t>
            </a:r>
            <a:r>
              <a:rPr kumimoji="1" lang="zh-CN" altLang="en-US" dirty="0" smtClean="0">
                <a:latin typeface="Source Code Pro Medium" charset="0"/>
                <a:ea typeface="Source Code Pro Medium" charset="0"/>
                <a:cs typeface="Source Code Pro Medium" charset="0"/>
              </a:rPr>
              <a:t>导入用户</a:t>
            </a:r>
            <a:r>
              <a:rPr kumimoji="1" lang="en-US" altLang="zh-CN" dirty="0" smtClean="0">
                <a:latin typeface="Source Code Pro Medium" charset="0"/>
                <a:ea typeface="Source Code Pro Medium" charset="0"/>
                <a:cs typeface="Source Code Pro Medium" charset="0"/>
              </a:rPr>
              <a:t>demo</a:t>
            </a:r>
            <a:endParaRPr kumimoji="1" lang="en-US" altLang="zh-CN" dirty="0"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en-US" altLang="zh-CN" dirty="0"/>
              <a:t/>
            </a:r>
            <a:br>
              <a:rPr lang="en-US" altLang="zh-CN" dirty="0"/>
            </a:b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376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78476" y="440678"/>
            <a:ext cx="9562953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b="1" dirty="0" err="1">
                <a:latin typeface="Source Code Pro Medium" panose="020B0509030403020204" pitchFamily="49" charset="0"/>
                <a:ea typeface="Source Code Pro Medium" panose="020B0509030403020204" pitchFamily="49" charset="0"/>
                <a:cs typeface="SimHei" charset="-122"/>
              </a:rPr>
              <a:t>Swoole</a:t>
            </a:r>
            <a:r>
              <a:rPr kumimoji="1" lang="zh-CN" altLang="en-US" sz="2400" b="1" dirty="0">
                <a:latin typeface="Source Code Pro Medium" panose="020B0509030403020204" pitchFamily="49" charset="0"/>
                <a:ea typeface="SimHei" charset="-122"/>
                <a:cs typeface="SimHei" charset="-122"/>
              </a:rPr>
              <a:t>的一些资料</a:t>
            </a:r>
            <a:endParaRPr kumimoji="1" lang="en-US" altLang="zh-CN" sz="2400" b="1" dirty="0">
              <a:latin typeface="Source Code Pro Medium" panose="020B0509030403020204" pitchFamily="49" charset="0"/>
              <a:ea typeface="Source Code Pro Medium" panose="020B0509030403020204" pitchFamily="49" charset="0"/>
              <a:cs typeface="SimHei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2400" b="1" dirty="0">
              <a:latin typeface="Source Code Pro Medium" panose="020B0509030403020204" pitchFamily="49" charset="0"/>
              <a:ea typeface="Source Code Pro Medium" panose="020B0509030403020204" pitchFamily="49" charset="0"/>
              <a:cs typeface="Sim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https://wiki.swoole.com</a:t>
            </a:r>
            <a:br>
              <a:rPr lang="en-US" altLang="zh-CN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</a:br>
            <a:r>
              <a:rPr lang="en-US" altLang="zh-CN" dirty="0">
                <a:latin typeface="Source Code Pro Medium" panose="020B0509030403020204" pitchFamily="49" charset="0"/>
                <a:ea typeface="Source Code Pro Medium" panose="020B0509030403020204" pitchFamily="49" charset="0"/>
                <a:hlinkClick r:id="rId3"/>
              </a:rPr>
              <a:t>https://</a:t>
            </a:r>
            <a:r>
              <a:rPr lang="en-US" altLang="zh-CN" dirty="0" smtClean="0">
                <a:latin typeface="Source Code Pro Medium" panose="020B0509030403020204" pitchFamily="49" charset="0"/>
                <a:ea typeface="Source Code Pro Medium" panose="020B0509030403020204" pitchFamily="49" charset="0"/>
                <a:hlinkClick r:id="rId3"/>
              </a:rPr>
              <a:t>www.zybuluo.com/phper/note/494239</a:t>
            </a:r>
            <a:endParaRPr lang="en-US" altLang="zh-CN" dirty="0" smtClean="0">
              <a:latin typeface="Source Code Pro Medium" panose="020B0509030403020204" pitchFamily="49" charset="0"/>
              <a:ea typeface="Source Code Pro Medium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http://</a:t>
            </a:r>
            <a:r>
              <a:rPr lang="en-US" altLang="zh-CN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www.bewithyou.me</a:t>
            </a:r>
            <a:r>
              <a:rPr lang="en-US" altLang="zh-CN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/archive/detail/65</a:t>
            </a:r>
            <a:endParaRPr lang="en-US" altLang="zh-CN" dirty="0">
              <a:latin typeface="Source Code Pro Medium" panose="020B0509030403020204" pitchFamily="49" charset="0"/>
              <a:ea typeface="Source Code Pro Medium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162718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水滴</Template>
  <TotalTime>664</TotalTime>
  <Words>594</Words>
  <Application>Microsoft Macintosh PowerPoint</Application>
  <PresentationFormat>宽屏</PresentationFormat>
  <Paragraphs>72</Paragraphs>
  <Slides>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DengXian</vt:lpstr>
      <vt:lpstr>SimHei</vt:lpstr>
      <vt:lpstr>Source Code Pro</vt:lpstr>
      <vt:lpstr>Source Code Pro Medium</vt:lpstr>
      <vt:lpstr>Tw Cen MT</vt:lpstr>
      <vt:lpstr>宋体</vt:lpstr>
      <vt:lpstr>Arial</vt:lpstr>
      <vt:lpstr>水滴</vt:lpstr>
      <vt:lpstr>SWOOLE入门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SWOOLE初级入入门</dc:title>
  <dc:creator>Microsoft Office 用户</dc:creator>
  <cp:lastModifiedBy>Microsoft Office 用户</cp:lastModifiedBy>
  <cp:revision>17</cp:revision>
  <dcterms:created xsi:type="dcterms:W3CDTF">2018-04-10T15:20:14Z</dcterms:created>
  <dcterms:modified xsi:type="dcterms:W3CDTF">2018-04-12T15:38:14Z</dcterms:modified>
</cp:coreProperties>
</file>