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17" r:id="rId3"/>
    <p:sldId id="318" r:id="rId4"/>
    <p:sldId id="319" r:id="rId5"/>
    <p:sldId id="321" r:id="rId6"/>
    <p:sldId id="320" r:id="rId7"/>
    <p:sldId id="333" r:id="rId8"/>
    <p:sldId id="316" r:id="rId9"/>
    <p:sldId id="334" r:id="rId10"/>
    <p:sldId id="324" r:id="rId11"/>
    <p:sldId id="325" r:id="rId12"/>
    <p:sldId id="323" r:id="rId13"/>
    <p:sldId id="326" r:id="rId14"/>
    <p:sldId id="331" r:id="rId15"/>
    <p:sldId id="329" r:id="rId16"/>
    <p:sldId id="330" r:id="rId17"/>
    <p:sldId id="332" r:id="rId18"/>
    <p:sldId id="314" r:id="rId19"/>
    <p:sldId id="336" r:id="rId20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5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94C5"/>
    <a:srgbClr val="3C40F4"/>
    <a:srgbClr val="009688"/>
    <a:srgbClr val="3F51B5"/>
    <a:srgbClr val="DEEBF7"/>
    <a:srgbClr val="9ECAE1"/>
    <a:srgbClr val="3182BD"/>
    <a:srgbClr val="7FCDBB"/>
    <a:srgbClr val="2C7FB8"/>
    <a:srgbClr val="EDF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" y="78"/>
      </p:cViewPr>
      <p:guideLst>
        <p:guide pos="415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93279"/>
      </p:ext>
    </p:extLst>
  </p:cSld>
  <p:clrMapOvr>
    <a:masterClrMapping/>
  </p:clrMapOvr>
  <p:transition spd="slow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834093"/>
      </p:ext>
    </p:extLst>
  </p:cSld>
  <p:clrMapOvr>
    <a:masterClrMapping/>
  </p:clrMapOvr>
  <p:transition spd="slow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207867"/>
      </p:ext>
    </p:extLst>
  </p:cSld>
  <p:clrMapOvr>
    <a:masterClrMapping/>
  </p:clrMapOvr>
  <p:transition spd="slow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942970"/>
      </p:ext>
    </p:extLst>
  </p:cSld>
  <p:clrMapOvr>
    <a:masterClrMapping/>
  </p:clrMapOvr>
  <p:transition spd="slow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731521"/>
      </p:ext>
    </p:extLst>
  </p:cSld>
  <p:clrMapOvr>
    <a:masterClrMapping/>
  </p:clrMapOvr>
  <p:transition spd="slow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60775"/>
      </p:ext>
    </p:extLst>
  </p:cSld>
  <p:clrMapOvr>
    <a:masterClrMapping/>
  </p:clrMapOvr>
  <p:transition spd="slow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658492"/>
      </p:ext>
    </p:extLst>
  </p:cSld>
  <p:clrMapOvr>
    <a:masterClrMapping/>
  </p:clrMapOvr>
  <p:transition spd="slow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571157"/>
      </p:ext>
    </p:extLst>
  </p:cSld>
  <p:clrMapOvr>
    <a:masterClrMapping/>
  </p:clrMapOvr>
  <p:transition spd="slow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805713"/>
      </p:ext>
    </p:extLst>
  </p:cSld>
  <p:clrMapOvr>
    <a:masterClrMapping/>
  </p:clrMapOvr>
  <p:transition spd="slow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767578"/>
      </p:ext>
    </p:extLst>
  </p:cSld>
  <p:clrMapOvr>
    <a:masterClrMapping/>
  </p:clrMapOvr>
  <p:transition spd="slow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6C2-E70E-41E8-B8D2-5438C7F4DB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5150"/>
      </p:ext>
    </p:extLst>
  </p:cSld>
  <p:clrMapOvr>
    <a:masterClrMapping/>
  </p:clrMapOvr>
  <p:transition spd="slow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C46C2-E70E-41E8-B8D2-5438C7F4DB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5AF59-58FE-43EB-B1D0-B07C81C9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02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28084" y="2061029"/>
            <a:ext cx="8735833" cy="3139124"/>
          </a:xfrm>
          <a:prstGeom prst="roundRect">
            <a:avLst>
              <a:gd name="adj" fmla="val 1894"/>
            </a:avLst>
          </a:prstGeom>
          <a:solidFill>
            <a:srgbClr val="3F51B5"/>
          </a:solidFill>
          <a:ln>
            <a:noFill/>
          </a:ln>
          <a:effectLst>
            <a:outerShdw blurRad="215900" dist="635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25730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ea typeface="Roboto" panose="02000000000000000000" pitchFamily="2" charset="0"/>
              </a:rPr>
              <a:t>Docker</a:t>
            </a:r>
            <a:r>
              <a:rPr lang="zh-CN" altLang="en-US" dirty="0" smtClean="0">
                <a:solidFill>
                  <a:schemeClr val="bg1"/>
                </a:solidFill>
                <a:ea typeface="Roboto" panose="02000000000000000000" pitchFamily="2" charset="0"/>
              </a:rPr>
              <a:t>实践</a:t>
            </a:r>
            <a:r>
              <a:rPr lang="en-US" altLang="zh-CN" dirty="0" smtClean="0">
                <a:solidFill>
                  <a:schemeClr val="bg1"/>
                </a:solidFill>
                <a:ea typeface="Roboto" panose="02000000000000000000" pitchFamily="2" charset="0"/>
              </a:rPr>
              <a:t>Tips</a:t>
            </a:r>
            <a:endParaRPr lang="en-GB" dirty="0">
              <a:solidFill>
                <a:schemeClr val="bg1"/>
              </a:solidFill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31083"/>
            <a:ext cx="9144000" cy="1510982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zhimoe</a:t>
            </a:r>
            <a:endParaRPr lang="zh-CN" alt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686175" y="3575230"/>
            <a:ext cx="48196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11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623" y="1149555"/>
            <a:ext cx="986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更明确的指令减少缓存体积，尽量避免 </a:t>
            </a:r>
            <a:r>
              <a:rPr lang="en-US" altLang="zh-CN" sz="24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copy .</a:t>
            </a:r>
            <a:endParaRPr lang="en-GB" sz="2400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0623" y="1253388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微软雅黑" panose="020B0502040204020203" pitchFamily="34" charset="-122"/>
                <a:ea typeface="微软雅黑" panose="020B0502040204020203" pitchFamily="34" charset="-122"/>
                <a:sym typeface="Wingdings" panose="05000000000000000000" pitchFamily="2" charset="2"/>
              </a:rPr>
              <a:t></a:t>
            </a:r>
            <a:endParaRPr lang="en-GB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-1" y="0"/>
            <a:ext cx="12192000" cy="1000125"/>
          </a:xfrm>
          <a:prstGeom prst="rect">
            <a:avLst/>
          </a:prstGeom>
          <a:solidFill>
            <a:srgbClr val="B194C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0"/>
            <a:ext cx="12192000" cy="989541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ea typeface="微软雅黑" panose="020B0502040204020203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ea typeface="微软雅黑" panose="020B0502040204020203" pitchFamily="34" charset="-122"/>
              </a:rPr>
              <a:t>Dockerfile</a:t>
            </a:r>
            <a:r>
              <a:rPr lang="zh-CN" altLang="en-US" dirty="0">
                <a:solidFill>
                  <a:schemeClr val="bg1"/>
                </a:solidFill>
                <a:ea typeface="微软雅黑" panose="020B0502040204020203" pitchFamily="34" charset="-122"/>
              </a:rPr>
              <a:t>最佳实践</a:t>
            </a:r>
            <a:endParaRPr lang="en-GB" b="1" dirty="0">
              <a:solidFill>
                <a:schemeClr val="bg1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133AA9-0ED7-4463-AF42-5F583D6C2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909762"/>
            <a:ext cx="99536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2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623" y="1149555"/>
            <a:ext cx="9864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识别可缓存指令单元，</a:t>
            </a:r>
            <a:r>
              <a:rPr lang="en-US" altLang="zh-CN" sz="24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apt update </a:t>
            </a:r>
            <a:r>
              <a:rPr lang="zh-CN" altLang="en-US" sz="24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和</a:t>
            </a:r>
            <a:r>
              <a:rPr lang="en-US" altLang="zh-CN" sz="24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apt install</a:t>
            </a:r>
            <a:r>
              <a:rPr lang="zh-CN" altLang="en-US" sz="24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始终是一起的</a:t>
            </a:r>
            <a:endParaRPr lang="en-US" altLang="zh-CN" sz="2400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  <a:p>
            <a:r>
              <a:rPr lang="zh-CN" altLang="en-US" sz="24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删除无用的依赖，甚至删除构建依赖</a:t>
            </a:r>
            <a:endParaRPr lang="en-GB" sz="2400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0623" y="1253388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微软雅黑" panose="020B0502040204020203" pitchFamily="34" charset="-122"/>
                <a:ea typeface="微软雅黑" panose="020B0502040204020203" pitchFamily="34" charset="-122"/>
                <a:sym typeface="Wingdings" panose="05000000000000000000" pitchFamily="2" charset="2"/>
              </a:rPr>
              <a:t></a:t>
            </a:r>
            <a:endParaRPr lang="en-GB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-1" y="0"/>
            <a:ext cx="12192000" cy="1000125"/>
          </a:xfrm>
          <a:prstGeom prst="rect">
            <a:avLst/>
          </a:prstGeom>
          <a:solidFill>
            <a:srgbClr val="B194C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0"/>
            <a:ext cx="12192000" cy="989541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ea typeface="微软雅黑" panose="020B0502040204020203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ea typeface="微软雅黑" panose="020B0502040204020203" pitchFamily="34" charset="-122"/>
              </a:rPr>
              <a:t>Dockerfile</a:t>
            </a:r>
            <a:r>
              <a:rPr lang="zh-CN" altLang="en-US" dirty="0">
                <a:solidFill>
                  <a:schemeClr val="bg1"/>
                </a:solidFill>
                <a:ea typeface="微软雅黑" panose="020B0502040204020203" pitchFamily="34" charset="-122"/>
              </a:rPr>
              <a:t>最佳实践</a:t>
            </a:r>
            <a:endParaRPr lang="en-GB" dirty="0">
              <a:solidFill>
                <a:schemeClr val="bg1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859731-8DBB-4973-BE46-8B7C85D91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63" y="2048738"/>
            <a:ext cx="8477250" cy="24193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0A195D-B2FE-4413-8D8D-76B78A742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23" y="4468088"/>
            <a:ext cx="83153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6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623" y="1149555"/>
            <a:ext cx="986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删除安装缓存</a:t>
            </a:r>
            <a:endParaRPr lang="en-GB" sz="2400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0623" y="1253388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微软雅黑" panose="020B0502040204020203" pitchFamily="34" charset="-122"/>
                <a:ea typeface="微软雅黑" panose="020B0502040204020203" pitchFamily="34" charset="-122"/>
                <a:sym typeface="Wingdings" panose="05000000000000000000" pitchFamily="2" charset="2"/>
              </a:rPr>
              <a:t></a:t>
            </a:r>
            <a:endParaRPr lang="en-GB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-1" y="0"/>
            <a:ext cx="12192000" cy="1000125"/>
          </a:xfrm>
          <a:prstGeom prst="rect">
            <a:avLst/>
          </a:prstGeom>
          <a:solidFill>
            <a:srgbClr val="B194C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0"/>
            <a:ext cx="12192000" cy="989541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ea typeface="微软雅黑" panose="020B0502040204020203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ea typeface="微软雅黑" panose="020B0502040204020203" pitchFamily="34" charset="-122"/>
              </a:rPr>
              <a:t>Dockerfile</a:t>
            </a:r>
            <a:r>
              <a:rPr lang="zh-CN" altLang="en-US" dirty="0">
                <a:solidFill>
                  <a:schemeClr val="bg1"/>
                </a:solidFill>
                <a:ea typeface="微软雅黑" panose="020B0502040204020203" pitchFamily="34" charset="-122"/>
              </a:rPr>
              <a:t>最佳实践</a:t>
            </a:r>
            <a:endParaRPr lang="en-GB" dirty="0">
              <a:solidFill>
                <a:schemeClr val="bg1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6A4E97-E536-49CD-8385-B50B7A2AF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0" y="1911203"/>
            <a:ext cx="105822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3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623" y="1149555"/>
            <a:ext cx="986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维护性：尽可能使用官方镜像，避免安全漏洞</a:t>
            </a:r>
            <a:endParaRPr lang="en-GB" sz="2400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0623" y="1253388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微软雅黑" panose="020B0502040204020203" pitchFamily="34" charset="-122"/>
                <a:ea typeface="微软雅黑" panose="020B0502040204020203" pitchFamily="34" charset="-122"/>
                <a:sym typeface="Wingdings" panose="05000000000000000000" pitchFamily="2" charset="2"/>
              </a:rPr>
              <a:t></a:t>
            </a:r>
            <a:endParaRPr lang="en-GB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-1" y="0"/>
            <a:ext cx="12192000" cy="1000125"/>
          </a:xfrm>
          <a:prstGeom prst="rect">
            <a:avLst/>
          </a:prstGeom>
          <a:solidFill>
            <a:srgbClr val="B194C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0"/>
            <a:ext cx="12192000" cy="989541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ea typeface="微软雅黑" panose="020B0502040204020203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ea typeface="微软雅黑" panose="020B0502040204020203" pitchFamily="34" charset="-122"/>
              </a:rPr>
              <a:t>Dockerfile</a:t>
            </a:r>
            <a:r>
              <a:rPr lang="zh-CN" altLang="en-US" dirty="0">
                <a:solidFill>
                  <a:schemeClr val="bg1"/>
                </a:solidFill>
                <a:ea typeface="微软雅黑" panose="020B0502040204020203" pitchFamily="34" charset="-122"/>
              </a:rPr>
              <a:t>最佳实践</a:t>
            </a:r>
            <a:endParaRPr lang="en-GB" dirty="0">
              <a:solidFill>
                <a:schemeClr val="bg1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99170F-6563-4BC8-9EF3-42EFB1EF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980532"/>
            <a:ext cx="111633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5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623" y="1149555"/>
            <a:ext cx="986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维护性：使用明确的</a:t>
            </a:r>
            <a:r>
              <a:rPr lang="en-US" altLang="zh-CN" sz="24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tag</a:t>
            </a:r>
            <a:r>
              <a:rPr lang="zh-CN" altLang="en-US" sz="24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，避免下载不兼容的镜像</a:t>
            </a:r>
            <a:endParaRPr lang="en-GB" sz="2400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0623" y="1253388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微软雅黑" panose="020B0502040204020203" pitchFamily="34" charset="-122"/>
                <a:ea typeface="微软雅黑" panose="020B0502040204020203" pitchFamily="34" charset="-122"/>
                <a:sym typeface="Wingdings" panose="05000000000000000000" pitchFamily="2" charset="2"/>
              </a:rPr>
              <a:t></a:t>
            </a:r>
            <a:endParaRPr lang="en-GB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-1" y="0"/>
            <a:ext cx="12192000" cy="1000125"/>
          </a:xfrm>
          <a:prstGeom prst="rect">
            <a:avLst/>
          </a:prstGeom>
          <a:solidFill>
            <a:srgbClr val="B194C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0"/>
            <a:ext cx="12192000" cy="989541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ea typeface="微软雅黑" panose="020B0502040204020203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ea typeface="微软雅黑" panose="020B0502040204020203" pitchFamily="34" charset="-122"/>
              </a:rPr>
              <a:t>Dockerfile</a:t>
            </a:r>
            <a:r>
              <a:rPr lang="zh-CN" altLang="en-US" dirty="0">
                <a:solidFill>
                  <a:schemeClr val="bg1"/>
                </a:solidFill>
                <a:ea typeface="微软雅黑" panose="020B0502040204020203" pitchFamily="34" charset="-122"/>
              </a:rPr>
              <a:t>最佳实践</a:t>
            </a:r>
            <a:endParaRPr lang="en-GB" dirty="0">
              <a:solidFill>
                <a:schemeClr val="bg1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9C03B9-113A-4B87-8FAF-BA6E50034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330" y="2455862"/>
            <a:ext cx="84963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1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623" y="1149555"/>
            <a:ext cx="986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维护性：使用体积小的发行版</a:t>
            </a:r>
            <a:endParaRPr lang="en-GB" sz="2400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0623" y="1253388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微软雅黑" panose="020B0502040204020203" pitchFamily="34" charset="-122"/>
                <a:ea typeface="微软雅黑" panose="020B0502040204020203" pitchFamily="34" charset="-122"/>
                <a:sym typeface="Wingdings" panose="05000000000000000000" pitchFamily="2" charset="2"/>
              </a:rPr>
              <a:t></a:t>
            </a:r>
            <a:endParaRPr lang="en-GB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-1" y="0"/>
            <a:ext cx="12192000" cy="1000125"/>
          </a:xfrm>
          <a:prstGeom prst="rect">
            <a:avLst/>
          </a:prstGeom>
          <a:solidFill>
            <a:srgbClr val="B194C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0"/>
            <a:ext cx="12192000" cy="989541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ea typeface="微软雅黑" panose="020B0502040204020203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ea typeface="微软雅黑" panose="020B0502040204020203" pitchFamily="34" charset="-122"/>
              </a:rPr>
              <a:t>Dockerfile</a:t>
            </a:r>
            <a:r>
              <a:rPr lang="zh-CN" altLang="en-US" dirty="0">
                <a:solidFill>
                  <a:schemeClr val="bg1"/>
                </a:solidFill>
                <a:ea typeface="微软雅黑" panose="020B0502040204020203" pitchFamily="34" charset="-122"/>
              </a:rPr>
              <a:t>最佳实践</a:t>
            </a:r>
            <a:endParaRPr lang="en-GB" dirty="0">
              <a:solidFill>
                <a:schemeClr val="bg1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A6E450-D6AF-4804-B1C6-49B76BA7C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861" y="2289175"/>
            <a:ext cx="86963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5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623" y="1149555"/>
            <a:ext cx="986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维护性：在统一环境中使用源码编译打包</a:t>
            </a:r>
            <a:endParaRPr lang="en-GB" sz="2400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0623" y="1253388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微软雅黑" panose="020B0502040204020203" pitchFamily="34" charset="-122"/>
                <a:ea typeface="微软雅黑" panose="020B0502040204020203" pitchFamily="34" charset="-122"/>
                <a:sym typeface="Wingdings" panose="05000000000000000000" pitchFamily="2" charset="2"/>
              </a:rPr>
              <a:t></a:t>
            </a:r>
            <a:endParaRPr lang="en-GB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-1" y="0"/>
            <a:ext cx="12192000" cy="1000125"/>
          </a:xfrm>
          <a:prstGeom prst="rect">
            <a:avLst/>
          </a:prstGeom>
          <a:solidFill>
            <a:srgbClr val="B194C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0"/>
            <a:ext cx="12192000" cy="989541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ea typeface="微软雅黑" panose="020B0502040204020203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ea typeface="微软雅黑" panose="020B0502040204020203" pitchFamily="34" charset="-122"/>
              </a:rPr>
              <a:t>Dockerfile</a:t>
            </a:r>
            <a:r>
              <a:rPr lang="zh-CN" altLang="en-US" dirty="0">
                <a:solidFill>
                  <a:schemeClr val="bg1"/>
                </a:solidFill>
                <a:ea typeface="微软雅黑" panose="020B0502040204020203" pitchFamily="34" charset="-122"/>
              </a:rPr>
              <a:t>最佳实践</a:t>
            </a:r>
            <a:endParaRPr lang="en-GB" dirty="0">
              <a:solidFill>
                <a:schemeClr val="bg1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53D4CF9-E797-4302-901A-82A7F9E1C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275" y="2049575"/>
            <a:ext cx="79248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8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623" y="1149555"/>
            <a:ext cx="986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使用</a:t>
            </a:r>
            <a:r>
              <a:rPr lang="en-US" altLang="zh-CN" sz="24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multi-stage</a:t>
            </a:r>
            <a:r>
              <a:rPr lang="zh-CN" altLang="en-US" sz="24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来删除构建的以来，即构建和运行环境分离</a:t>
            </a:r>
            <a:endParaRPr lang="en-GB" sz="2400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0623" y="1253388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微软雅黑" panose="020B0502040204020203" pitchFamily="34" charset="-122"/>
                <a:ea typeface="微软雅黑" panose="020B0502040204020203" pitchFamily="34" charset="-122"/>
                <a:sym typeface="Wingdings" panose="05000000000000000000" pitchFamily="2" charset="2"/>
              </a:rPr>
              <a:t></a:t>
            </a:r>
            <a:endParaRPr lang="en-GB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-1" y="0"/>
            <a:ext cx="12192000" cy="1000125"/>
          </a:xfrm>
          <a:prstGeom prst="rect">
            <a:avLst/>
          </a:prstGeom>
          <a:solidFill>
            <a:srgbClr val="B194C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0"/>
            <a:ext cx="12192000" cy="989541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ea typeface="微软雅黑" panose="020B0502040204020203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ea typeface="微软雅黑" panose="020B0502040204020203" pitchFamily="34" charset="-122"/>
              </a:rPr>
              <a:t>Dockerfile</a:t>
            </a:r>
            <a:r>
              <a:rPr lang="zh-CN" altLang="en-US" dirty="0">
                <a:solidFill>
                  <a:schemeClr val="bg1"/>
                </a:solidFill>
                <a:ea typeface="微软雅黑" panose="020B0502040204020203" pitchFamily="34" charset="-122"/>
              </a:rPr>
              <a:t>最佳实践</a:t>
            </a:r>
            <a:endParaRPr lang="en-GB" dirty="0">
              <a:solidFill>
                <a:schemeClr val="bg1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DBAE654-E0C6-42F6-AAD5-233401BA6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42" b="5635"/>
          <a:stretch/>
        </p:blipFill>
        <p:spPr>
          <a:xfrm>
            <a:off x="911302" y="1757494"/>
            <a:ext cx="10506075" cy="4887146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4191674" y="5154627"/>
            <a:ext cx="825388" cy="542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91674" y="1958579"/>
            <a:ext cx="825388" cy="542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410078" y="1958579"/>
            <a:ext cx="825388" cy="542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3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-1" y="0"/>
            <a:ext cx="12192000" cy="1000125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0"/>
            <a:ext cx="12192000" cy="98954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易混淆命令</a:t>
            </a:r>
            <a:endParaRPr lang="en-GB" dirty="0">
              <a:solidFill>
                <a:schemeClr val="bg1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37" name="TextBox 4"/>
          <p:cNvSpPr txBox="1"/>
          <p:nvPr/>
        </p:nvSpPr>
        <p:spPr>
          <a:xfrm>
            <a:off x="1066800" y="1255020"/>
            <a:ext cx="1045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ADD </a:t>
            </a:r>
            <a:r>
              <a:rPr lang="zh-CN" altLang="en-US" sz="2400" dirty="0">
                <a:latin typeface="+mj-lt"/>
              </a:rPr>
              <a:t>和 </a:t>
            </a:r>
            <a:r>
              <a:rPr lang="en-US" altLang="zh-CN" sz="2400" dirty="0">
                <a:latin typeface="+mj-lt"/>
              </a:rPr>
              <a:t>COPY</a:t>
            </a:r>
            <a:r>
              <a:rPr lang="zh-CN" altLang="en-US" sz="2400" dirty="0">
                <a:latin typeface="+mj-lt"/>
              </a:rPr>
              <a:t>功能一样，但是可以添加</a:t>
            </a:r>
            <a:r>
              <a:rPr lang="en-US" altLang="zh-CN" sz="2400" dirty="0">
                <a:latin typeface="+mj-lt"/>
              </a:rPr>
              <a:t>URL</a:t>
            </a:r>
            <a:r>
              <a:rPr lang="zh-CN" altLang="en-US" sz="2400" dirty="0">
                <a:latin typeface="+mj-lt"/>
              </a:rPr>
              <a:t>，</a:t>
            </a:r>
            <a:r>
              <a:rPr lang="en-US" altLang="zh-CN" sz="2400" dirty="0">
                <a:latin typeface="+mj-lt"/>
              </a:rPr>
              <a:t>tar</a:t>
            </a:r>
            <a:r>
              <a:rPr lang="zh-CN" altLang="en-US" sz="2400" dirty="0">
                <a:latin typeface="+mj-lt"/>
              </a:rPr>
              <a:t>作为资源</a:t>
            </a:r>
            <a:endParaRPr lang="en-US" altLang="zh-CN" sz="2400" dirty="0">
              <a:latin typeface="+mj-lt"/>
            </a:endParaRPr>
          </a:p>
        </p:txBody>
      </p:sp>
      <p:sp>
        <p:nvSpPr>
          <p:cNvPr id="38" name="Rectangle 10"/>
          <p:cNvSpPr/>
          <p:nvPr/>
        </p:nvSpPr>
        <p:spPr>
          <a:xfrm>
            <a:off x="812800" y="1358853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微软雅黑" panose="020B0502040204020203" pitchFamily="34" charset="-122"/>
                <a:ea typeface="微软雅黑" panose="020B0502040204020203" pitchFamily="34" charset="-122"/>
                <a:sym typeface="Wingdings" panose="05000000000000000000" pitchFamily="2" charset="2"/>
              </a:rPr>
              <a:t></a:t>
            </a:r>
            <a:endParaRPr lang="en-GB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5F7A89-F0F1-43D3-9127-35C4B3486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72" y="1694507"/>
            <a:ext cx="82962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0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-1" y="0"/>
            <a:ext cx="12192000" cy="1000125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0"/>
            <a:ext cx="12192000" cy="98954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易混淆命令</a:t>
            </a:r>
            <a:endParaRPr lang="en-GB" dirty="0">
              <a:solidFill>
                <a:schemeClr val="bg1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37" name="TextBox 4"/>
          <p:cNvSpPr txBox="1"/>
          <p:nvPr/>
        </p:nvSpPr>
        <p:spPr>
          <a:xfrm>
            <a:off x="1066800" y="1255020"/>
            <a:ext cx="10452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altLang="zh-CN" sz="2400" dirty="0">
                <a:latin typeface="+mj-lt"/>
                <a:ea typeface="M+ 2m" panose="020B0509020204020204" pitchFamily="49" charset="-128"/>
              </a:rPr>
              <a:t>CMD </a:t>
            </a:r>
            <a:r>
              <a:rPr lang="zh-CN" altLang="en-US" sz="2400" dirty="0">
                <a:latin typeface="+mj-lt"/>
                <a:ea typeface="M+ 2m" panose="020B0509020204020204" pitchFamily="49" charset="-128"/>
              </a:rPr>
              <a:t>和 </a:t>
            </a:r>
            <a:r>
              <a:rPr lang="en-US" altLang="zh-CN" sz="2400" dirty="0">
                <a:latin typeface="+mj-lt"/>
                <a:ea typeface="M+ 2m" panose="020B0509020204020204" pitchFamily="49" charset="-128"/>
              </a:rPr>
              <a:t>ENTRYPOINT</a:t>
            </a:r>
          </a:p>
          <a:p>
            <a:pPr lvl="1"/>
            <a:r>
              <a:rPr lang="zh-CN" altLang="zh-CN" dirty="0" smtClean="0">
                <a:latin typeface="+mj-lt"/>
                <a:ea typeface="M+ 2m" panose="020B0509020204020204" pitchFamily="49" charset="-128"/>
              </a:rPr>
              <a:t>CMD </a:t>
            </a:r>
            <a:r>
              <a:rPr lang="zh-CN" altLang="zh-CN" dirty="0">
                <a:latin typeface="+mj-lt"/>
                <a:ea typeface="M+ 2m" panose="020B0509020204020204" pitchFamily="49" charset="-128"/>
              </a:rPr>
              <a:t>["executable","param1","param2"] (exec form, this is the preferred form) </a:t>
            </a:r>
          </a:p>
          <a:p>
            <a:pPr lvl="1"/>
            <a:r>
              <a:rPr lang="zh-CN" altLang="zh-CN" dirty="0">
                <a:latin typeface="+mj-lt"/>
                <a:ea typeface="M+ 2m" panose="020B0509020204020204" pitchFamily="49" charset="-128"/>
              </a:rPr>
              <a:t>CMD ["param1","param2"] (as default parameters to ENTRYPOINT) </a:t>
            </a:r>
          </a:p>
          <a:p>
            <a:pPr lvl="1"/>
            <a:r>
              <a:rPr lang="zh-CN" altLang="zh-CN" dirty="0">
                <a:latin typeface="+mj-lt"/>
                <a:ea typeface="M+ 2m" panose="020B0509020204020204" pitchFamily="49" charset="-128"/>
              </a:rPr>
              <a:t>CMD command param1 param2 (shell form)</a:t>
            </a:r>
          </a:p>
          <a:p>
            <a:pPr lvl="1"/>
            <a:endParaRPr lang="en-GB" altLang="zh-CN" sz="2400" dirty="0">
              <a:latin typeface="+mj-lt"/>
              <a:ea typeface="M+ 2m" panose="020B0509020204020204" pitchFamily="49" charset="-128"/>
            </a:endParaRPr>
          </a:p>
          <a:p>
            <a:pPr lvl="1"/>
            <a:r>
              <a:rPr lang="en-GB" altLang="zh-CN" sz="2400" dirty="0">
                <a:latin typeface="+mj-lt"/>
                <a:ea typeface="M+ 2m" panose="020B0509020204020204" pitchFamily="49" charset="-128"/>
              </a:rPr>
              <a:t>U</a:t>
            </a:r>
            <a:r>
              <a:rPr lang="en-US" altLang="zh-CN" sz="2400" dirty="0" err="1">
                <a:latin typeface="+mj-lt"/>
                <a:ea typeface="M+ 2m" panose="020B0509020204020204" pitchFamily="49" charset="-128"/>
              </a:rPr>
              <a:t>buntu</a:t>
            </a:r>
            <a:r>
              <a:rPr lang="zh-CN" altLang="en-US" sz="2400" dirty="0">
                <a:latin typeface="+mj-lt"/>
                <a:ea typeface="M+ 2m" panose="020B0509020204020204" pitchFamily="49" charset="-128"/>
              </a:rPr>
              <a:t>官方镜像的</a:t>
            </a:r>
            <a:r>
              <a:rPr lang="en-US" altLang="zh-CN" sz="2400" dirty="0" err="1">
                <a:latin typeface="+mj-lt"/>
                <a:ea typeface="M+ 2m" panose="020B0509020204020204" pitchFamily="49" charset="-128"/>
              </a:rPr>
              <a:t>dockerfile</a:t>
            </a:r>
            <a:r>
              <a:rPr lang="zh-CN" altLang="en-US" sz="2400" dirty="0">
                <a:latin typeface="+mj-lt"/>
                <a:ea typeface="M+ 2m" panose="020B0509020204020204" pitchFamily="49" charset="-128"/>
              </a:rPr>
              <a:t>：</a:t>
            </a:r>
            <a:endParaRPr lang="en-US" altLang="zh-CN" sz="2400" dirty="0">
              <a:latin typeface="+mj-lt"/>
              <a:ea typeface="M+ 2m" panose="020B0509020204020204" pitchFamily="49" charset="-128"/>
            </a:endParaRPr>
          </a:p>
          <a:p>
            <a:pPr lvl="1"/>
            <a:r>
              <a:rPr lang="en-US" altLang="zh-CN" sz="2400" dirty="0">
                <a:latin typeface="+mj-lt"/>
                <a:ea typeface="M+ 2m" panose="020B0509020204020204" pitchFamily="49" charset="-128"/>
              </a:rPr>
              <a:t>ENTRYPOINT ["/bin/</a:t>
            </a:r>
            <a:r>
              <a:rPr lang="en-US" altLang="zh-CN" sz="2400" dirty="0" err="1">
                <a:latin typeface="+mj-lt"/>
                <a:ea typeface="M+ 2m" panose="020B0509020204020204" pitchFamily="49" charset="-128"/>
              </a:rPr>
              <a:t>sh</a:t>
            </a:r>
            <a:r>
              <a:rPr lang="en-US" altLang="zh-CN" sz="2400" dirty="0">
                <a:latin typeface="+mj-lt"/>
                <a:ea typeface="M+ 2m" panose="020B0509020204020204" pitchFamily="49" charset="-128"/>
              </a:rPr>
              <a:t> -c"]</a:t>
            </a:r>
          </a:p>
          <a:p>
            <a:pPr lvl="1"/>
            <a:r>
              <a:rPr lang="en-US" altLang="zh-CN" sz="2400" dirty="0">
                <a:latin typeface="+mj-lt"/>
                <a:ea typeface="M+ 2m" panose="020B0509020204020204" pitchFamily="49" charset="-128"/>
              </a:rPr>
              <a:t>CMD ["bash"]</a:t>
            </a:r>
          </a:p>
          <a:p>
            <a:pPr lvl="1"/>
            <a:endParaRPr lang="en-US" altLang="zh-CN" sz="2400" dirty="0">
              <a:latin typeface="+mj-lt"/>
              <a:ea typeface="M+ 2m" panose="020B0509020204020204" pitchFamily="49" charset="-128"/>
            </a:endParaRPr>
          </a:p>
          <a:p>
            <a:pPr lvl="1"/>
            <a:r>
              <a:rPr lang="en-US" altLang="zh-CN" sz="2400" dirty="0">
                <a:latin typeface="+mj-lt"/>
                <a:ea typeface="M+ 2m" panose="020B0509020204020204" pitchFamily="49" charset="-128"/>
              </a:rPr>
              <a:t>&gt; docker run -it ubuntu bash</a:t>
            </a:r>
          </a:p>
          <a:p>
            <a:pPr lvl="1"/>
            <a:r>
              <a:rPr lang="zh-CN" altLang="en-US" sz="2400" dirty="0">
                <a:latin typeface="+mj-lt"/>
                <a:ea typeface="M+ 2m" panose="020B0509020204020204" pitchFamily="49" charset="-128"/>
              </a:rPr>
              <a:t>实际执行的是：</a:t>
            </a:r>
            <a:r>
              <a:rPr lang="en-US" altLang="zh-CN" sz="2400" dirty="0">
                <a:latin typeface="+mj-lt"/>
                <a:ea typeface="M+ 2m" panose="020B0509020204020204" pitchFamily="49" charset="-128"/>
              </a:rPr>
              <a:t>/bin/</a:t>
            </a:r>
            <a:r>
              <a:rPr lang="en-US" altLang="zh-CN" sz="2400" dirty="0" err="1">
                <a:latin typeface="+mj-lt"/>
                <a:ea typeface="M+ 2m" panose="020B0509020204020204" pitchFamily="49" charset="-128"/>
              </a:rPr>
              <a:t>sh</a:t>
            </a:r>
            <a:r>
              <a:rPr lang="en-US" altLang="zh-CN" sz="2400" dirty="0">
                <a:latin typeface="+mj-lt"/>
                <a:ea typeface="M+ 2m" panose="020B0509020204020204" pitchFamily="49" charset="-128"/>
              </a:rPr>
              <a:t> -c bash</a:t>
            </a:r>
          </a:p>
          <a:p>
            <a:pPr lvl="1"/>
            <a:endParaRPr lang="en-US" altLang="zh-CN" sz="2400" dirty="0">
              <a:latin typeface="+mj-lt"/>
              <a:ea typeface="M+ 2m" panose="020B0509020204020204" pitchFamily="49" charset="-128"/>
            </a:endParaRPr>
          </a:p>
          <a:p>
            <a:pPr lvl="1"/>
            <a:r>
              <a:rPr lang="zh-CN" altLang="en-US" sz="2400" dirty="0">
                <a:latin typeface="+mj-lt"/>
                <a:ea typeface="M+ 2m" panose="020B0509020204020204" pitchFamily="49" charset="-128"/>
              </a:rPr>
              <a:t>设置</a:t>
            </a:r>
            <a:r>
              <a:rPr lang="en-US" altLang="zh-CN" sz="2400" dirty="0">
                <a:latin typeface="+mj-lt"/>
                <a:ea typeface="M+ 2m" panose="020B0509020204020204" pitchFamily="49" charset="-128"/>
              </a:rPr>
              <a:t>ENTRYPOINT</a:t>
            </a:r>
            <a:r>
              <a:rPr lang="zh-CN" altLang="en-US" sz="2400" dirty="0">
                <a:latin typeface="+mj-lt"/>
                <a:ea typeface="M+ 2m" panose="020B0509020204020204" pitchFamily="49" charset="-128"/>
              </a:rPr>
              <a:t>可以给</a:t>
            </a:r>
            <a:r>
              <a:rPr lang="en-US" altLang="zh-CN" sz="2400" dirty="0">
                <a:latin typeface="+mj-lt"/>
                <a:ea typeface="M+ 2m" panose="020B0509020204020204" pitchFamily="49" charset="-128"/>
              </a:rPr>
              <a:t>run</a:t>
            </a:r>
            <a:r>
              <a:rPr lang="zh-CN" altLang="en-US" sz="2400" dirty="0">
                <a:latin typeface="+mj-lt"/>
                <a:ea typeface="M+ 2m" panose="020B0509020204020204" pitchFamily="49" charset="-128"/>
              </a:rPr>
              <a:t>指定不同的参数</a:t>
            </a:r>
            <a:endParaRPr lang="en-GB" altLang="zh-CN" sz="2400" dirty="0">
              <a:latin typeface="+mj-lt"/>
              <a:ea typeface="M+ 2m" panose="020B0509020204020204" pitchFamily="49" charset="-128"/>
            </a:endParaRPr>
          </a:p>
        </p:txBody>
      </p:sp>
      <p:sp>
        <p:nvSpPr>
          <p:cNvPr id="38" name="Rectangle 10"/>
          <p:cNvSpPr/>
          <p:nvPr/>
        </p:nvSpPr>
        <p:spPr>
          <a:xfrm>
            <a:off x="812800" y="1358853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微软雅黑" panose="020B0502040204020203" pitchFamily="34" charset="-122"/>
                <a:ea typeface="微软雅黑" panose="020B0502040204020203" pitchFamily="34" charset="-122"/>
                <a:sym typeface="Wingdings" panose="05000000000000000000" pitchFamily="2" charset="2"/>
              </a:rPr>
              <a:t></a:t>
            </a:r>
            <a:endParaRPr lang="en-GB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243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D477AD9-965B-4D04-8AD0-4A692BA12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4762"/>
            <a:ext cx="12163425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40639"/>
      </p:ext>
    </p:extLst>
  </p:cSld>
  <p:clrMapOvr>
    <a:masterClrMapping/>
  </p:clrMapOvr>
  <p:transition spd="slow" advTm="20000"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0265BAB-4381-4089-B4C1-142128483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19050"/>
            <a:ext cx="1212532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80162"/>
      </p:ext>
    </p:extLst>
  </p:cSld>
  <p:clrMapOvr>
    <a:masterClrMapping/>
  </p:clrMapOvr>
  <p:transition spd="slow" advTm="20000">
    <p:cover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A09066-5C5D-4574-B802-EF91DE576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33337"/>
            <a:ext cx="1216342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7817"/>
      </p:ext>
    </p:extLst>
  </p:cSld>
  <p:clrMapOvr>
    <a:masterClrMapping/>
  </p:clrMapOvr>
  <p:transition spd="slow" advTm="20000">
    <p:cover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ED294-600C-461F-BD66-D97786E7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05DFF-D1C0-41FE-8587-701700D33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CBD140-CF46-49CB-ABD7-126079DF7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47625"/>
            <a:ext cx="12144375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53241"/>
      </p:ext>
    </p:extLst>
  </p:cSld>
  <p:clrMapOvr>
    <a:masterClrMapping/>
  </p:clrMapOvr>
  <p:transition spd="slow" advTm="20000">
    <p:cover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9867C-FB00-4649-A34A-71EA862F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0F780-8FA7-4D1E-991F-66E550F45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9CAC82-F41F-431E-97B1-8B97DBFEA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33337"/>
            <a:ext cx="1211580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57452"/>
      </p:ext>
    </p:extLst>
  </p:cSld>
  <p:clrMapOvr>
    <a:masterClrMapping/>
  </p:clrMapOvr>
  <p:transition spd="slow" advTm="20000">
    <p:cover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-1" y="0"/>
            <a:ext cx="12192000" cy="1000125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0"/>
            <a:ext cx="12192000" cy="98954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中国镜像加速器</a:t>
            </a:r>
            <a:endParaRPr lang="en-GB" dirty="0">
              <a:solidFill>
                <a:schemeClr val="bg1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4C40B04-9FB7-4F9F-A95B-9AE32AF5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9830"/>
            <a:ext cx="12192000" cy="46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623" y="1149555"/>
            <a:ext cx="9864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体积！体积！体积！</a:t>
            </a:r>
            <a:endParaRPr lang="en-US" altLang="zh-CN" sz="2400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  <a:p>
            <a:endParaRPr lang="en-US" sz="2400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  <a:p>
            <a:r>
              <a:rPr lang="en-US" sz="24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	</a:t>
            </a:r>
            <a:r>
              <a:rPr lang="zh-CN" altLang="en-US" sz="24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在机器成本和维护成本上面，大部分新公司选择降低机器成本</a:t>
            </a:r>
            <a:endParaRPr lang="en-GB" sz="2400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0623" y="1253388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微软雅黑" panose="020B0502040204020203" pitchFamily="34" charset="-122"/>
                <a:ea typeface="微软雅黑" panose="020B0502040204020203" pitchFamily="34" charset="-122"/>
                <a:sym typeface="Wingdings" panose="05000000000000000000" pitchFamily="2" charset="2"/>
              </a:rPr>
              <a:t></a:t>
            </a:r>
            <a:endParaRPr lang="en-GB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-1" y="0"/>
            <a:ext cx="12192000" cy="1000125"/>
          </a:xfrm>
          <a:prstGeom prst="rect">
            <a:avLst/>
          </a:prstGeom>
          <a:solidFill>
            <a:srgbClr val="B194C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0"/>
            <a:ext cx="12192000" cy="989541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ea typeface="微软雅黑" panose="020B0502040204020203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ea typeface="微软雅黑" panose="020B0502040204020203" pitchFamily="34" charset="-122"/>
              </a:rPr>
              <a:t>Dockerfile</a:t>
            </a:r>
            <a:r>
              <a:rPr lang="zh-CN" altLang="en-US" dirty="0">
                <a:solidFill>
                  <a:schemeClr val="bg1"/>
                </a:solidFill>
                <a:ea typeface="微软雅黑" panose="020B0502040204020203" pitchFamily="34" charset="-122"/>
              </a:rPr>
              <a:t>最佳实践</a:t>
            </a:r>
            <a:endParaRPr lang="en-GB" dirty="0">
              <a:solidFill>
                <a:schemeClr val="bg1"/>
              </a:solidFill>
              <a:ea typeface="微软雅黑" panose="020B0502040204020203" pitchFamily="34" charset="-122"/>
            </a:endParaRPr>
          </a:p>
        </p:txBody>
      </p:sp>
      <p:pic>
        <p:nvPicPr>
          <p:cNvPr id="1026" name="Picture 2" descr="Image result for java vs golang">
            <a:extLst>
              <a:ext uri="{FF2B5EF4-FFF2-40B4-BE49-F238E27FC236}">
                <a16:creationId xmlns:a16="http://schemas.microsoft.com/office/drawing/2014/main" id="{08354A6E-E9AD-4A6D-B9F3-F5E9AB9C5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41" y="2652961"/>
            <a:ext cx="5483518" cy="228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92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623" y="1149555"/>
            <a:ext cx="986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指令顺序影响缓存，最少改动</a:t>
            </a:r>
            <a:r>
              <a:rPr lang="en-US" altLang="zh-CN" sz="24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-&gt; </a:t>
            </a:r>
            <a:r>
              <a:rPr lang="zh-CN" altLang="en-US" sz="2400" dirty="0">
                <a:latin typeface="微软雅黑" panose="020B0502040204020203" pitchFamily="34" charset="-122"/>
                <a:ea typeface="微软雅黑" panose="020B0502040204020203" pitchFamily="34" charset="-122"/>
              </a:rPr>
              <a:t>最频繁改动顺序</a:t>
            </a:r>
            <a:endParaRPr lang="en-GB" sz="2400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0623" y="1253388"/>
            <a:ext cx="254000" cy="2540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微软雅黑" panose="020B0502040204020203" pitchFamily="34" charset="-122"/>
                <a:ea typeface="微软雅黑" panose="020B0502040204020203" pitchFamily="34" charset="-122"/>
                <a:sym typeface="Wingdings" panose="05000000000000000000" pitchFamily="2" charset="2"/>
              </a:rPr>
              <a:t></a:t>
            </a:r>
            <a:endParaRPr lang="en-GB" dirty="0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-1" y="0"/>
            <a:ext cx="12192000" cy="1000125"/>
          </a:xfrm>
          <a:prstGeom prst="rect">
            <a:avLst/>
          </a:prstGeom>
          <a:solidFill>
            <a:srgbClr val="B194C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0"/>
            <a:ext cx="12192000" cy="98954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ea typeface="微软雅黑" panose="020B0502040204020203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ea typeface="微软雅黑" panose="020B0502040204020203" pitchFamily="34" charset="-122"/>
              </a:rPr>
              <a:t>Dockerfile</a:t>
            </a:r>
            <a:r>
              <a:rPr lang="zh-CN" altLang="en-US" dirty="0">
                <a:solidFill>
                  <a:schemeClr val="bg1"/>
                </a:solidFill>
                <a:ea typeface="微软雅黑" panose="020B0502040204020203" pitchFamily="34" charset="-122"/>
              </a:rPr>
              <a:t>最佳实践</a:t>
            </a:r>
            <a:endParaRPr lang="en-GB" b="1" dirty="0">
              <a:solidFill>
                <a:schemeClr val="bg1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F281F6-0B1B-48B7-9742-53BCE2E19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92"/>
          <a:stretch/>
        </p:blipFill>
        <p:spPr>
          <a:xfrm>
            <a:off x="976312" y="1975756"/>
            <a:ext cx="10239375" cy="305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6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o2kxdjl">
      <a:majorFont>
        <a:latin typeface="Fira Code" panose="020F0302020204030204"/>
        <a:ea typeface="微软雅黑"/>
        <a:cs typeface=""/>
      </a:majorFont>
      <a:minorFont>
        <a:latin typeface="Fira Code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13437</TotalTime>
  <Words>306</Words>
  <Application>Microsoft Office PowerPoint</Application>
  <PresentationFormat>宽屏</PresentationFormat>
  <Paragraphs>54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M+ 2m</vt:lpstr>
      <vt:lpstr>Roboto</vt:lpstr>
      <vt:lpstr>微软雅黑</vt:lpstr>
      <vt:lpstr>Arial</vt:lpstr>
      <vt:lpstr>Fira Code</vt:lpstr>
      <vt:lpstr>Wingdings</vt:lpstr>
      <vt:lpstr>Office Theme</vt:lpstr>
      <vt:lpstr>Docker实践Tips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中国镜像加速器</vt:lpstr>
      <vt:lpstr> Dockerfile最佳实践</vt:lpstr>
      <vt:lpstr> Dockerfile最佳实践</vt:lpstr>
      <vt:lpstr> Dockerfile最佳实践</vt:lpstr>
      <vt:lpstr> Dockerfile最佳实践</vt:lpstr>
      <vt:lpstr> Dockerfile最佳实践</vt:lpstr>
      <vt:lpstr> Dockerfile最佳实践</vt:lpstr>
      <vt:lpstr> Dockerfile最佳实践</vt:lpstr>
      <vt:lpstr> Dockerfile最佳实践</vt:lpstr>
      <vt:lpstr> Dockerfile最佳实践</vt:lpstr>
      <vt:lpstr> Dockerfile最佳实践</vt:lpstr>
      <vt:lpstr> 易混淆命令</vt:lpstr>
      <vt:lpstr> 易混淆命令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Theme</dc:title>
  <dc:creator>Jacob Bower</dc:creator>
  <cp:lastModifiedBy>80231382/熊文贵</cp:lastModifiedBy>
  <cp:revision>273</cp:revision>
  <dcterms:created xsi:type="dcterms:W3CDTF">2015-08-12T22:06:40Z</dcterms:created>
  <dcterms:modified xsi:type="dcterms:W3CDTF">2021-11-29T03:20:00Z</dcterms:modified>
</cp:coreProperties>
</file>