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73" r:id="rId3"/>
    <p:sldId id="317" r:id="rId4"/>
    <p:sldId id="318" r:id="rId5"/>
    <p:sldId id="319" r:id="rId6"/>
    <p:sldId id="320" r:id="rId7"/>
    <p:sldId id="321" r:id="rId8"/>
    <p:sldId id="332" r:id="rId9"/>
    <p:sldId id="322" r:id="rId10"/>
    <p:sldId id="325" r:id="rId11"/>
    <p:sldId id="326" r:id="rId12"/>
    <p:sldId id="327" r:id="rId13"/>
    <p:sldId id="328" r:id="rId14"/>
    <p:sldId id="330" r:id="rId15"/>
    <p:sldId id="329" r:id="rId16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5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116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94C5"/>
    <a:srgbClr val="3C40F4"/>
    <a:srgbClr val="009688"/>
    <a:srgbClr val="3F51B5"/>
    <a:srgbClr val="DEEBF7"/>
    <a:srgbClr val="9ECAE1"/>
    <a:srgbClr val="3182BD"/>
    <a:srgbClr val="7FCDBB"/>
    <a:srgbClr val="2C7FB8"/>
    <a:srgbClr val="EDF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9" y="72"/>
      </p:cViewPr>
      <p:guideLst>
        <p:guide pos="415"/>
        <p:guide pos="7256"/>
        <p:guide orient="horz" pos="648"/>
        <p:guide orient="horz" pos="1162"/>
        <p:guide orient="horz" pos="3928"/>
        <p:guide orient="horz" pos="38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93279"/>
      </p:ext>
    </p:extLst>
  </p:cSld>
  <p:clrMapOvr>
    <a:masterClrMapping/>
  </p:clrMapOvr>
  <p:transition spd="slow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834093"/>
      </p:ext>
    </p:extLst>
  </p:cSld>
  <p:clrMapOvr>
    <a:masterClrMapping/>
  </p:clrMapOvr>
  <p:transition spd="slow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207867"/>
      </p:ext>
    </p:extLst>
  </p:cSld>
  <p:clrMapOvr>
    <a:masterClrMapping/>
  </p:clrMapOvr>
  <p:transition spd="slow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942970"/>
      </p:ext>
    </p:extLst>
  </p:cSld>
  <p:clrMapOvr>
    <a:masterClrMapping/>
  </p:clrMapOvr>
  <p:transition spd="slow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731521"/>
      </p:ext>
    </p:extLst>
  </p:cSld>
  <p:clrMapOvr>
    <a:masterClrMapping/>
  </p:clrMapOvr>
  <p:transition spd="slow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60775"/>
      </p:ext>
    </p:extLst>
  </p:cSld>
  <p:clrMapOvr>
    <a:masterClrMapping/>
  </p:clrMapOvr>
  <p:transition spd="slow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658492"/>
      </p:ext>
    </p:extLst>
  </p:cSld>
  <p:clrMapOvr>
    <a:masterClrMapping/>
  </p:clrMapOvr>
  <p:transition spd="slow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571157"/>
      </p:ext>
    </p:extLst>
  </p:cSld>
  <p:clrMapOvr>
    <a:masterClrMapping/>
  </p:clrMapOvr>
  <p:transition spd="slow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805713"/>
      </p:ext>
    </p:extLst>
  </p:cSld>
  <p:clrMapOvr>
    <a:masterClrMapping/>
  </p:clrMapOvr>
  <p:transition spd="slow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767578"/>
      </p:ext>
    </p:extLst>
  </p:cSld>
  <p:clrMapOvr>
    <a:masterClrMapping/>
  </p:clrMapOvr>
  <p:transition spd="slow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5150"/>
      </p:ext>
    </p:extLst>
  </p:cSld>
  <p:clrMapOvr>
    <a:masterClrMapping/>
  </p:clrMapOvr>
  <p:transition spd="slow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C46C2-E70E-41E8-B8D2-5438C7F4DB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02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elastic.co/guide/en/elasticsearch/reference/master/tune-for-search-speed.html#tune-for-search-spee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master/tune-for-search-speed.html#tune-for-search-spee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28084" y="2061029"/>
            <a:ext cx="8735833" cy="3139124"/>
          </a:xfrm>
          <a:prstGeom prst="roundRect">
            <a:avLst>
              <a:gd name="adj" fmla="val 1894"/>
            </a:avLst>
          </a:prstGeom>
          <a:solidFill>
            <a:srgbClr val="3F51B5"/>
          </a:solidFill>
          <a:ln>
            <a:noFill/>
          </a:ln>
          <a:effectLst>
            <a:outerShdw blurRad="215900" dist="635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25730"/>
            <a:ext cx="9144000" cy="23876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</a:t>
            </a:r>
            <a:r>
              <a:rPr lang="zh-CN" alt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基础</a:t>
            </a:r>
            <a:endParaRPr lang="en-GB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31083"/>
            <a:ext cx="9144000" cy="1510982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zhimoe</a:t>
            </a:r>
            <a:endParaRPr lang="zh-CN" alt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686175" y="3575230"/>
            <a:ext cx="48196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11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7484" y="1130300"/>
            <a:ext cx="10701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Fira Code" panose="020B0809050000020004" pitchFamily="49" charset="0"/>
                <a:ea typeface="微软雅黑" panose="020B0502040204020203" pitchFamily="34" charset="-122"/>
              </a:rPr>
              <a:t>搜索</a:t>
            </a:r>
            <a:r>
              <a:rPr lang="zh-CN" altLang="en-US" sz="2400" dirty="0">
                <a:latin typeface="Fira Code" panose="020B0809050000020004" pitchFamily="49" charset="0"/>
                <a:ea typeface="微软雅黑" panose="020B0502040204020203" pitchFamily="34" charset="-122"/>
              </a:rPr>
              <a:t>尽可能少的字段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zh-CN" altLang="en-US" sz="2400" dirty="0">
                <a:latin typeface="Fira Code" panose="020B0809050000020004" pitchFamily="49" charset="0"/>
                <a:ea typeface="微软雅黑" panose="020B0502040204020203" pitchFamily="34" charset="-122"/>
              </a:rPr>
              <a:t>将搜索字段合并为一个字段</a:t>
            </a:r>
            <a:r>
              <a:rPr lang="zh-CN" altLang="en-US" sz="2400" dirty="0" smtClean="0">
                <a:latin typeface="Fira Code" panose="020B0809050000020004" pitchFamily="49" charset="0"/>
                <a:ea typeface="微软雅黑" panose="020B0502040204020203" pitchFamily="34" charset="-122"/>
              </a:rPr>
              <a:t>内容</a:t>
            </a:r>
            <a:r>
              <a:rPr lang="en-US" altLang="zh-CN" sz="2400" dirty="0" smtClean="0">
                <a:latin typeface="Fira Code" panose="020B0809050000020004" pitchFamily="49" charset="0"/>
                <a:ea typeface="Fira Code" panose="020B0809050000020004" pitchFamily="49" charset="0"/>
              </a:rPr>
              <a:t>),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 </a:t>
            </a:r>
            <a:endParaRPr lang="en-US" altLang="zh-CN" sz="2400" dirty="0" smtClean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altLang="zh-CN" sz="2400" dirty="0" err="1" smtClean="0">
                <a:latin typeface="Fira Code" panose="020B0809050000020004" pitchFamily="49" charset="0"/>
                <a:ea typeface="Fira Code" panose="020B0809050000020004" pitchFamily="49" charset="0"/>
              </a:rPr>
              <a:t>query_string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 or </a:t>
            </a:r>
            <a:r>
              <a:rPr lang="en-US" altLang="zh-CN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multi_match</a:t>
            </a:r>
            <a:endParaRPr lang="en-US" altLang="zh-CN" sz="2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indexing</a:t>
            </a:r>
            <a:r>
              <a:rPr lang="zh-CN" altLang="en-US" sz="2400" dirty="0">
                <a:latin typeface="Fira Code" panose="020B0809050000020004" pitchFamily="49" charset="0"/>
                <a:ea typeface="微软雅黑" panose="020B0502040204020203" pitchFamily="34" charset="-122"/>
              </a:rPr>
              <a:t>的时候可以使用</a:t>
            </a:r>
            <a:r>
              <a:rPr lang="en-US" altLang="zh-CN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copy_to</a:t>
            </a:r>
            <a:r>
              <a:rPr lang="zh-CN" altLang="en-US" sz="2400" dirty="0">
                <a:latin typeface="Fira Code" panose="020B0809050000020004" pitchFamily="49" charset="0"/>
                <a:ea typeface="微软雅黑" panose="020B0502040204020203" pitchFamily="34" charset="-122"/>
              </a:rPr>
              <a:t>将字段赋值到一个搜索字段</a:t>
            </a:r>
            <a:endParaRPr lang="en-GB" sz="24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-1" y="0"/>
            <a:ext cx="12192000" cy="1000125"/>
          </a:xfrm>
          <a:prstGeom prst="rect">
            <a:avLst/>
          </a:prstGeom>
          <a:solidFill>
            <a:srgbClr val="3F51B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0"/>
            <a:ext cx="12192000" cy="989541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搜索技巧</a:t>
            </a:r>
            <a:endParaRPr lang="en-GB" dirty="0">
              <a:solidFill>
                <a:schemeClr val="bg1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86A416-66EA-4D1C-BFAA-137EBBE5D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224" y="2431667"/>
            <a:ext cx="4533900" cy="41529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20623" y="1263349"/>
            <a:ext cx="254000" cy="254000"/>
            <a:chOff x="565206" y="2193981"/>
            <a:chExt cx="254000" cy="254000"/>
          </a:xfrm>
        </p:grpSpPr>
        <p:sp>
          <p:nvSpPr>
            <p:cNvPr id="10" name="Rounded Rectangle 5"/>
            <p:cNvSpPr/>
            <p:nvPr/>
          </p:nvSpPr>
          <p:spPr>
            <a:xfrm>
              <a:off x="565206" y="2193981"/>
              <a:ext cx="254000" cy="254000"/>
            </a:xfrm>
            <a:prstGeom prst="roundRect">
              <a:avLst/>
            </a:prstGeom>
            <a:noFill/>
            <a:ln w="38100">
              <a:solidFill>
                <a:srgbClr val="0096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微软雅黑" panose="020B0502040204020203" pitchFamily="34" charset="-122"/>
                <a:ea typeface="微软雅黑" panose="020B0502040204020203" pitchFamily="34" charset="-122"/>
              </a:endParaRPr>
            </a:p>
          </p:txBody>
        </p:sp>
        <p:sp>
          <p:nvSpPr>
            <p:cNvPr id="12" name="Rectangle 10"/>
            <p:cNvSpPr/>
            <p:nvPr/>
          </p:nvSpPr>
          <p:spPr>
            <a:xfrm>
              <a:off x="565206" y="2193981"/>
              <a:ext cx="254000" cy="254000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微软雅黑" panose="020B0502040204020203" pitchFamily="34" charset="-122"/>
                  <a:ea typeface="微软雅黑" panose="020B0502040204020203" pitchFamily="34" charset="-122"/>
                  <a:sym typeface="Wingdings" panose="05000000000000000000" pitchFamily="2" charset="2"/>
                </a:rPr>
                <a:t></a:t>
              </a:r>
              <a:endParaRPr lang="en-GB" dirty="0">
                <a:latin typeface="微软雅黑" panose="020B0502040204020203" pitchFamily="34" charset="-122"/>
                <a:ea typeface="微软雅黑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222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2247" y="1177624"/>
            <a:ext cx="107887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Fira Code" panose="020B0809050000020004" pitchFamily="49" charset="0"/>
                <a:ea typeface="微软雅黑" panose="020B0503020204020204" pitchFamily="34" charset="-122"/>
              </a:rPr>
              <a:t>尽可能</a:t>
            </a:r>
            <a:r>
              <a:rPr lang="zh-CN" altLang="en-US" sz="2400" dirty="0">
                <a:latin typeface="Fira Code" panose="020B0809050000020004" pitchFamily="49" charset="0"/>
                <a:ea typeface="微软雅黑" panose="020B0503020204020204" pitchFamily="34" charset="-122"/>
              </a:rPr>
              <a:t>的使用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keyword</a:t>
            </a:r>
            <a:r>
              <a:rPr lang="zh-CN" altLang="en-US" sz="2400" dirty="0">
                <a:latin typeface="Fira Code" panose="020B0809050000020004" pitchFamily="49" charset="0"/>
                <a:ea typeface="微软雅黑" panose="020B0503020204020204" pitchFamily="34" charset="-122"/>
              </a:rPr>
              <a:t>类型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,</a:t>
            </a:r>
            <a:r>
              <a:rPr lang="zh-CN" altLang="en-US" sz="2400" dirty="0">
                <a:latin typeface="Fira Code" panose="020B0809050000020004" pitchFamily="49" charset="0"/>
                <a:ea typeface="微软雅黑" panose="020B0503020204020204" pitchFamily="34" charset="-122"/>
              </a:rPr>
              <a:t>除非在搜索中需要使用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number</a:t>
            </a:r>
            <a:r>
              <a:rPr lang="zh-CN" altLang="en-US" sz="2400" dirty="0">
                <a:latin typeface="Fira Code" panose="020B0809050000020004" pitchFamily="49" charset="0"/>
                <a:ea typeface="微软雅黑" panose="020B0503020204020204" pitchFamily="34" charset="-122"/>
              </a:rPr>
              <a:t>类型</a:t>
            </a:r>
            <a:endParaRPr lang="en-US" altLang="zh-CN" sz="2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zh-CN" altLang="en-US" sz="2400" dirty="0" smtClean="0">
                <a:latin typeface="Fira Code" panose="020B0809050000020004" pitchFamily="49" charset="0"/>
                <a:ea typeface="微软雅黑" panose="020B0503020204020204" pitchFamily="34" charset="-122"/>
              </a:rPr>
              <a:t>使用</a:t>
            </a:r>
            <a:r>
              <a:rPr lang="zh-CN" altLang="en-US" sz="2400" dirty="0">
                <a:latin typeface="Fira Code" panose="020B0809050000020004" pitchFamily="49" charset="0"/>
                <a:ea typeface="微软雅黑" panose="020B0503020204020204" pitchFamily="34" charset="-122"/>
              </a:rPr>
              <a:t>最小可用类型，能用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float</a:t>
            </a:r>
            <a:r>
              <a:rPr lang="zh-CN" altLang="en-US" sz="2400" dirty="0">
                <a:latin typeface="Fira Code" panose="020B0809050000020004" pitchFamily="49" charset="0"/>
                <a:ea typeface="微软雅黑" panose="020B0503020204020204" pitchFamily="34" charset="-122"/>
              </a:rPr>
              <a:t>就不要用</a:t>
            </a:r>
            <a:r>
              <a:rPr lang="en-US" altLang="zh-CN" sz="2400" dirty="0" smtClean="0">
                <a:latin typeface="Fira Code" panose="020B0809050000020004" pitchFamily="49" charset="0"/>
                <a:ea typeface="Fira Code" panose="020B0809050000020004" pitchFamily="49" charset="0"/>
              </a:rPr>
              <a:t>double</a:t>
            </a:r>
          </a:p>
          <a:p>
            <a:endParaRPr lang="en-US" altLang="zh-CN" sz="2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zh-CN" altLang="zh-CN" sz="2400" dirty="0">
                <a:latin typeface="Fira Code" panose="020B0809050000020004" pitchFamily="49" charset="0"/>
                <a:ea typeface="微软雅黑" panose="020B0503020204020204" pitchFamily="34" charset="-122"/>
              </a:rPr>
              <a:t>预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index, </a:t>
            </a:r>
            <a:r>
              <a:rPr lang="en-US" altLang="zh-CN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例如</a:t>
            </a:r>
            <a:r>
              <a:rPr lang="zh-CN" altLang="zh-CN" sz="2400" dirty="0">
                <a:latin typeface="Fira Code" panose="020B0809050000020004" pitchFamily="49" charset="0"/>
                <a:ea typeface="微软雅黑" panose="020B0503020204020204" pitchFamily="34" charset="-122"/>
              </a:rPr>
              <a:t>聚合价格区间比较多的时候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,</a:t>
            </a:r>
            <a:r>
              <a:rPr lang="zh-CN" altLang="zh-CN" sz="2400" dirty="0">
                <a:latin typeface="Fira Code" panose="020B0809050000020004" pitchFamily="49" charset="0"/>
                <a:ea typeface="微软雅黑" panose="020B0503020204020204" pitchFamily="34" charset="-122"/>
              </a:rPr>
              <a:t>那么在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index</a:t>
            </a:r>
            <a:r>
              <a:rPr lang="zh-CN" altLang="zh-CN" sz="2400" dirty="0">
                <a:latin typeface="Fira Code" panose="020B0809050000020004" pitchFamily="49" charset="0"/>
                <a:ea typeface="微软雅黑" panose="020B0503020204020204" pitchFamily="34" charset="-122"/>
              </a:rPr>
              <a:t>的使用设置一个区间字段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,</a:t>
            </a:r>
            <a:r>
              <a:rPr lang="zh-CN" altLang="zh-CN" sz="2400" dirty="0">
                <a:latin typeface="Fira Code" panose="020B0809050000020004" pitchFamily="49" charset="0"/>
                <a:ea typeface="微软雅黑" panose="020B0503020204020204" pitchFamily="34" charset="-122"/>
              </a:rPr>
              <a:t>将价格对应区间计算好放在区间字段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,</a:t>
            </a:r>
            <a:r>
              <a:rPr lang="zh-CN" altLang="zh-CN" sz="2400" dirty="0">
                <a:latin typeface="Fira Code" panose="020B0809050000020004" pitchFamily="49" charset="0"/>
                <a:ea typeface="微软雅黑" panose="020B0503020204020204" pitchFamily="34" charset="-122"/>
              </a:rPr>
              <a:t>然后使用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terms</a:t>
            </a:r>
            <a:r>
              <a:rPr lang="zh-CN" altLang="zh-CN" sz="2400" dirty="0">
                <a:latin typeface="Fira Code" panose="020B0809050000020004" pitchFamily="49" charset="0"/>
                <a:ea typeface="微软雅黑" panose="020B0503020204020204" pitchFamily="34" charset="-122"/>
              </a:rPr>
              <a:t>去匹配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,</a:t>
            </a:r>
            <a:r>
              <a:rPr lang="zh-CN" altLang="zh-CN" sz="2400" dirty="0">
                <a:latin typeface="Fira Code" panose="020B0809050000020004" pitchFamily="49" charset="0"/>
                <a:ea typeface="微软雅黑" panose="020B0503020204020204" pitchFamily="34" charset="-122"/>
              </a:rPr>
              <a:t>避免使用了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range</a:t>
            </a:r>
            <a:r>
              <a:rPr lang="x-none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s</a:t>
            </a:r>
            <a:r>
              <a:rPr lang="zh-CN" altLang="zh-CN" sz="2400" dirty="0">
                <a:latin typeface="Fira Code" panose="020B0809050000020004" pitchFamily="49" charset="0"/>
                <a:ea typeface="微软雅黑" panose="020B0503020204020204" pitchFamily="34" charset="-122"/>
              </a:rPr>
              <a:t>类型聚合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,</a:t>
            </a:r>
            <a:r>
              <a:rPr lang="zh-CN" altLang="zh-CN" sz="2400" dirty="0">
                <a:latin typeface="Fira Code" panose="020B0809050000020004" pitchFamily="49" charset="0"/>
                <a:ea typeface="微软雅黑" panose="020B0503020204020204" pitchFamily="34" charset="-122"/>
              </a:rPr>
              <a:t>而是terms类型聚合</a:t>
            </a:r>
            <a:endParaRPr lang="en-US" altLang="zh-CN" sz="2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endParaRPr lang="en-US" altLang="zh-CN" sz="2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I</a:t>
            </a:r>
            <a:r>
              <a:rPr lang="zh-CN" altLang="zh-CN" sz="2400" dirty="0">
                <a:latin typeface="Fira Code" panose="020B0809050000020004" pitchFamily="49" charset="0"/>
                <a:ea typeface="微软雅黑" panose="020B0503020204020204" pitchFamily="34" charset="-122"/>
              </a:rPr>
              <a:t>n general, scripts should be avoided. If they are absolutely needed, you should prefer the </a:t>
            </a:r>
            <a:r>
              <a:rPr lang="zh-CN" altLang="zh-CN" sz="2400" dirty="0">
                <a:solidFill>
                  <a:srgbClr val="FF0000"/>
                </a:solidFill>
                <a:latin typeface="Fira Code" panose="020B0809050000020004" pitchFamily="49" charset="0"/>
                <a:ea typeface="微软雅黑" panose="020B0503020204020204" pitchFamily="34" charset="-122"/>
              </a:rPr>
              <a:t>painless</a:t>
            </a:r>
            <a:r>
              <a:rPr lang="en-US" altLang="zh-CN" sz="2400" dirty="0">
                <a:solidFill>
                  <a:srgbClr val="555555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zh-CN" altLang="zh-CN" sz="2400" dirty="0">
                <a:latin typeface="Fira Code" panose="020B0809050000020004" pitchFamily="49" charset="0"/>
                <a:ea typeface="微软雅黑" panose="020B0503020204020204" pitchFamily="34" charset="-122"/>
              </a:rPr>
              <a:t>and </a:t>
            </a:r>
            <a:r>
              <a:rPr lang="zh-CN" altLang="zh-CN" sz="2400" dirty="0">
                <a:solidFill>
                  <a:srgbClr val="FF0000"/>
                </a:solidFill>
                <a:latin typeface="Fira Code" panose="020B0809050000020004" pitchFamily="49" charset="0"/>
                <a:ea typeface="微软雅黑" panose="020B0503020204020204" pitchFamily="34" charset="-122"/>
              </a:rPr>
              <a:t>expressions</a:t>
            </a:r>
            <a:r>
              <a:rPr lang="zh-CN" altLang="zh-CN" sz="2400" dirty="0">
                <a:latin typeface="Fira Code" panose="020B0809050000020004" pitchFamily="49" charset="0"/>
                <a:ea typeface="微软雅黑" panose="020B0503020204020204" pitchFamily="34" charset="-122"/>
              </a:rPr>
              <a:t> engines</a:t>
            </a:r>
          </a:p>
          <a:p>
            <a:endParaRPr lang="zh-CN" altLang="en-US" sz="2400" dirty="0">
              <a:latin typeface="Fira Code" panose="020B0809050000020004" pitchFamily="49" charset="0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Fira Code" panose="020B08090500000200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-1" y="0"/>
            <a:ext cx="12192000" cy="1000125"/>
          </a:xfrm>
          <a:prstGeom prst="rect">
            <a:avLst/>
          </a:prstGeom>
          <a:solidFill>
            <a:srgbClr val="3F51B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0"/>
            <a:ext cx="12192000" cy="989541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查询技巧</a:t>
            </a:r>
            <a:endParaRPr lang="en-GB" dirty="0">
              <a:solidFill>
                <a:schemeClr val="bg1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20623" y="1263349"/>
            <a:ext cx="254000" cy="254000"/>
            <a:chOff x="565206" y="2193981"/>
            <a:chExt cx="254000" cy="254000"/>
          </a:xfrm>
        </p:grpSpPr>
        <p:sp>
          <p:nvSpPr>
            <p:cNvPr id="14" name="Rounded Rectangle 5"/>
            <p:cNvSpPr/>
            <p:nvPr/>
          </p:nvSpPr>
          <p:spPr>
            <a:xfrm>
              <a:off x="565206" y="2193981"/>
              <a:ext cx="254000" cy="254000"/>
            </a:xfrm>
            <a:prstGeom prst="roundRect">
              <a:avLst/>
            </a:prstGeom>
            <a:noFill/>
            <a:ln w="38100">
              <a:solidFill>
                <a:srgbClr val="0096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微软雅黑" panose="020B0502040204020203" pitchFamily="34" charset="-122"/>
                <a:ea typeface="微软雅黑" panose="020B0502040204020203" pitchFamily="34" charset="-122"/>
              </a:endParaRPr>
            </a:p>
          </p:txBody>
        </p:sp>
        <p:sp>
          <p:nvSpPr>
            <p:cNvPr id="15" name="Rectangle 10"/>
            <p:cNvSpPr/>
            <p:nvPr/>
          </p:nvSpPr>
          <p:spPr>
            <a:xfrm>
              <a:off x="565206" y="2193981"/>
              <a:ext cx="254000" cy="254000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微软雅黑" panose="020B0502040204020203" pitchFamily="34" charset="-122"/>
                  <a:ea typeface="微软雅黑" panose="020B0502040204020203" pitchFamily="34" charset="-122"/>
                  <a:sym typeface="Wingdings" panose="05000000000000000000" pitchFamily="2" charset="2"/>
                </a:rPr>
                <a:t></a:t>
              </a:r>
              <a:endParaRPr lang="en-GB" dirty="0">
                <a:latin typeface="微软雅黑" panose="020B0502040204020203" pitchFamily="34" charset="-122"/>
                <a:ea typeface="微软雅黑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177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-1" y="0"/>
            <a:ext cx="12192000" cy="1000125"/>
          </a:xfrm>
          <a:prstGeom prst="rect">
            <a:avLst/>
          </a:prstGeom>
          <a:solidFill>
            <a:srgbClr val="3F51B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0"/>
            <a:ext cx="12192000" cy="989541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控制查询粒度</a:t>
            </a:r>
            <a:endParaRPr lang="en-GB" dirty="0">
              <a:solidFill>
                <a:schemeClr val="bg1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6045DE-C107-4435-BD3D-5EAEE9FFB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57" y="1263349"/>
            <a:ext cx="8372475" cy="40005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20623" y="1263349"/>
            <a:ext cx="254000" cy="254000"/>
            <a:chOff x="565206" y="2193981"/>
            <a:chExt cx="254000" cy="254000"/>
          </a:xfrm>
        </p:grpSpPr>
        <p:sp>
          <p:nvSpPr>
            <p:cNvPr id="10" name="Rounded Rectangle 5"/>
            <p:cNvSpPr/>
            <p:nvPr/>
          </p:nvSpPr>
          <p:spPr>
            <a:xfrm>
              <a:off x="565206" y="2193981"/>
              <a:ext cx="254000" cy="254000"/>
            </a:xfrm>
            <a:prstGeom prst="roundRect">
              <a:avLst/>
            </a:prstGeom>
            <a:noFill/>
            <a:ln w="38100">
              <a:solidFill>
                <a:srgbClr val="0096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微软雅黑" panose="020B0502040204020203" pitchFamily="34" charset="-122"/>
                <a:ea typeface="微软雅黑" panose="020B0502040204020203" pitchFamily="34" charset="-122"/>
              </a:endParaRPr>
            </a:p>
          </p:txBody>
        </p:sp>
        <p:sp>
          <p:nvSpPr>
            <p:cNvPr id="12" name="Rectangle 10"/>
            <p:cNvSpPr/>
            <p:nvPr/>
          </p:nvSpPr>
          <p:spPr>
            <a:xfrm>
              <a:off x="565206" y="2193981"/>
              <a:ext cx="254000" cy="254000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微软雅黑" panose="020B0502040204020203" pitchFamily="34" charset="-122"/>
                  <a:ea typeface="微软雅黑" panose="020B0502040204020203" pitchFamily="34" charset="-122"/>
                  <a:sym typeface="Wingdings" panose="05000000000000000000" pitchFamily="2" charset="2"/>
                </a:rPr>
                <a:t></a:t>
              </a:r>
              <a:endParaRPr lang="en-GB" dirty="0">
                <a:latin typeface="微软雅黑" panose="020B0502040204020203" pitchFamily="34" charset="-122"/>
                <a:ea typeface="微软雅黑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02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-1" y="0"/>
            <a:ext cx="12192000" cy="1000125"/>
          </a:xfrm>
          <a:prstGeom prst="rect">
            <a:avLst/>
          </a:prstGeom>
          <a:solidFill>
            <a:srgbClr val="3F51B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0"/>
            <a:ext cx="12192000" cy="989541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索引预热</a:t>
            </a:r>
            <a:endParaRPr lang="en-GB" dirty="0">
              <a:solidFill>
                <a:schemeClr val="bg1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AC0F61-D30E-4A3F-9C7F-325875CC7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57" y="1210961"/>
            <a:ext cx="8429625" cy="34671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20623" y="1263349"/>
            <a:ext cx="254000" cy="254000"/>
            <a:chOff x="565206" y="2193981"/>
            <a:chExt cx="254000" cy="254000"/>
          </a:xfrm>
        </p:grpSpPr>
        <p:sp>
          <p:nvSpPr>
            <p:cNvPr id="10" name="Rounded Rectangle 5"/>
            <p:cNvSpPr/>
            <p:nvPr/>
          </p:nvSpPr>
          <p:spPr>
            <a:xfrm>
              <a:off x="565206" y="2193981"/>
              <a:ext cx="254000" cy="254000"/>
            </a:xfrm>
            <a:prstGeom prst="roundRect">
              <a:avLst/>
            </a:prstGeom>
            <a:noFill/>
            <a:ln w="38100">
              <a:solidFill>
                <a:srgbClr val="0096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微软雅黑" panose="020B0502040204020203" pitchFamily="34" charset="-122"/>
                <a:ea typeface="微软雅黑" panose="020B0502040204020203" pitchFamily="34" charset="-122"/>
              </a:endParaRPr>
            </a:p>
          </p:txBody>
        </p:sp>
        <p:sp>
          <p:nvSpPr>
            <p:cNvPr id="12" name="Rectangle 10"/>
            <p:cNvSpPr/>
            <p:nvPr/>
          </p:nvSpPr>
          <p:spPr>
            <a:xfrm>
              <a:off x="565206" y="2193981"/>
              <a:ext cx="254000" cy="254000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微软雅黑" panose="020B0502040204020203" pitchFamily="34" charset="-122"/>
                  <a:ea typeface="微软雅黑" panose="020B0502040204020203" pitchFamily="34" charset="-122"/>
                  <a:sym typeface="Wingdings" panose="05000000000000000000" pitchFamily="2" charset="2"/>
                </a:rPr>
                <a:t></a:t>
              </a:r>
              <a:endParaRPr lang="en-GB" dirty="0">
                <a:latin typeface="微软雅黑" panose="020B0502040204020203" pitchFamily="34" charset="-122"/>
                <a:ea typeface="微软雅黑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181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1195" y="1130300"/>
            <a:ext cx="985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索引拆分</a:t>
            </a:r>
            <a:endParaRPr lang="en-GB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-1" y="0"/>
            <a:ext cx="12192000" cy="1000125"/>
          </a:xfrm>
          <a:prstGeom prst="rect">
            <a:avLst/>
          </a:prstGeom>
          <a:solidFill>
            <a:srgbClr val="3F51B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0"/>
            <a:ext cx="12192000" cy="989541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索引拆分</a:t>
            </a:r>
            <a:endParaRPr lang="en-GB" dirty="0">
              <a:solidFill>
                <a:schemeClr val="bg1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DB5EE3-12D8-43E7-A040-11B60907D646}"/>
              </a:ext>
            </a:extLst>
          </p:cNvPr>
          <p:cNvSpPr/>
          <p:nvPr/>
        </p:nvSpPr>
        <p:spPr>
          <a:xfrm>
            <a:off x="611187" y="6488668"/>
            <a:ext cx="11533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微软雅黑" panose="020B0502040204020203" pitchFamily="34" charset="-122"/>
                <a:hlinkClick r:id="rId2"/>
              </a:rPr>
              <a:t>https://www.elastic.co/guide/en/elasticsearch/reference/master/tune-for-search-speed.html#tune-for-search-speed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B93974-0547-43C9-BA7A-BC80EF444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763" y="0"/>
            <a:ext cx="6853235" cy="6168726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20623" y="1263349"/>
            <a:ext cx="254000" cy="254000"/>
            <a:chOff x="565206" y="2193981"/>
            <a:chExt cx="254000" cy="254000"/>
          </a:xfrm>
        </p:grpSpPr>
        <p:sp>
          <p:nvSpPr>
            <p:cNvPr id="12" name="Rounded Rectangle 5"/>
            <p:cNvSpPr/>
            <p:nvPr/>
          </p:nvSpPr>
          <p:spPr>
            <a:xfrm>
              <a:off x="565206" y="2193981"/>
              <a:ext cx="254000" cy="254000"/>
            </a:xfrm>
            <a:prstGeom prst="roundRect">
              <a:avLst/>
            </a:prstGeom>
            <a:noFill/>
            <a:ln w="38100">
              <a:solidFill>
                <a:srgbClr val="0096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微软雅黑" panose="020B0502040204020203" pitchFamily="34" charset="-122"/>
                <a:ea typeface="微软雅黑" panose="020B0502040204020203" pitchFamily="34" charset="-122"/>
              </a:endParaRPr>
            </a:p>
          </p:txBody>
        </p:sp>
        <p:sp>
          <p:nvSpPr>
            <p:cNvPr id="14" name="Rectangle 10"/>
            <p:cNvSpPr/>
            <p:nvPr/>
          </p:nvSpPr>
          <p:spPr>
            <a:xfrm>
              <a:off x="565206" y="2193981"/>
              <a:ext cx="254000" cy="254000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微软雅黑" panose="020B0502040204020203" pitchFamily="34" charset="-122"/>
                  <a:ea typeface="微软雅黑" panose="020B0502040204020203" pitchFamily="34" charset="-122"/>
                  <a:sym typeface="Wingdings" panose="05000000000000000000" pitchFamily="2" charset="2"/>
                </a:rPr>
                <a:t></a:t>
              </a:r>
              <a:endParaRPr lang="en-GB" dirty="0">
                <a:latin typeface="微软雅黑" panose="020B0502040204020203" pitchFamily="34" charset="-122"/>
                <a:ea typeface="微软雅黑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64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-1" y="0"/>
            <a:ext cx="12192000" cy="1000125"/>
          </a:xfrm>
          <a:prstGeom prst="rect">
            <a:avLst/>
          </a:prstGeom>
          <a:solidFill>
            <a:srgbClr val="3F51B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0"/>
            <a:ext cx="12192000" cy="989541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Indexing</a:t>
            </a:r>
            <a:r>
              <a:rPr lang="zh-CN" altLang="en-US" dirty="0">
                <a:solidFill>
                  <a:schemeClr val="bg1"/>
                </a:solidFill>
                <a:latin typeface="Fira Code" panose="020B0809050000020004" pitchFamily="49" charset="0"/>
                <a:ea typeface="微软雅黑" panose="020B0502040204020203" pitchFamily="34" charset="-122"/>
              </a:rPr>
              <a:t>优化</a:t>
            </a:r>
            <a:endParaRPr lang="en-GB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DB5EE3-12D8-43E7-A040-11B60907D646}"/>
              </a:ext>
            </a:extLst>
          </p:cNvPr>
          <p:cNvSpPr/>
          <p:nvPr/>
        </p:nvSpPr>
        <p:spPr>
          <a:xfrm>
            <a:off x="660400" y="6211669"/>
            <a:ext cx="11360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微软雅黑" panose="020B0502040204020203" pitchFamily="34" charset="-122"/>
                <a:hlinkClick r:id="rId2"/>
              </a:rPr>
              <a:t>https://www.elastic.co/guide/en/elasticsearch/reference/master/tune-for-search-speed.html#tune-for-search-speed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C7E55F-84EC-43D6-80BC-CBFFAA4CBDFD}"/>
              </a:ext>
            </a:extLst>
          </p:cNvPr>
          <p:cNvSpPr/>
          <p:nvPr/>
        </p:nvSpPr>
        <p:spPr>
          <a:xfrm>
            <a:off x="660400" y="1263349"/>
            <a:ext cx="108585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Fira Code" panose="020B0809050000020004" pitchFamily="49" charset="0"/>
                <a:ea typeface="微软雅黑" panose="020B0502040204020203" pitchFamily="34" charset="-122"/>
              </a:rPr>
              <a:t>使用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bulk,</a:t>
            </a:r>
            <a:r>
              <a:rPr lang="zh-CN" altLang="zh-CN" dirty="0">
                <a:latin typeface="Fira Code" panose="020B0809050000020004" pitchFamily="49" charset="0"/>
                <a:ea typeface="微软雅黑" panose="020B0502040204020203" pitchFamily="34" charset="-122"/>
              </a:rPr>
              <a:t>从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200,400,800</a:t>
            </a:r>
            <a:r>
              <a:rPr lang="zh-CN" altLang="zh-CN" dirty="0">
                <a:latin typeface="Fira Code" panose="020B0809050000020004" pitchFamily="49" charset="0"/>
                <a:ea typeface="微软雅黑" panose="020B0502040204020203" pitchFamily="34" charset="-122"/>
              </a:rPr>
              <a:t>测试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,</a:t>
            </a:r>
            <a:r>
              <a:rPr lang="zh-CN" altLang="zh-CN" dirty="0">
                <a:latin typeface="Fira Code" panose="020B0809050000020004" pitchFamily="49" charset="0"/>
                <a:ea typeface="微软雅黑" panose="020B0502040204020203" pitchFamily="34" charset="-122"/>
              </a:rPr>
              <a:t>当发现性能开始下降时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,</a:t>
            </a:r>
            <a:r>
              <a:rPr lang="zh-CN" altLang="zh-CN" dirty="0">
                <a:latin typeface="Fira Code" panose="020B0809050000020004" pitchFamily="49" charset="0"/>
                <a:ea typeface="微软雅黑" panose="020B0502040204020203" pitchFamily="34" charset="-122"/>
              </a:rPr>
              <a:t>增量减半再测试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.</a:t>
            </a:r>
            <a:endParaRPr lang="zh-CN" altLang="zh-CN" dirty="0">
              <a:latin typeface="Fira Code" panose="020B0809050000020004" pitchFamily="49" charset="0"/>
              <a:ea typeface="微软雅黑" panose="020B0502040204020203" pitchFamily="34" charset="-122"/>
            </a:endParaRPr>
          </a:p>
          <a:p>
            <a:pPr marL="342900" fontAlgn="ctr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Fira Code" panose="020B0809050000020004" pitchFamily="49" charset="0"/>
                <a:ea typeface="微软雅黑" panose="020B0502040204020203" pitchFamily="34" charset="-122"/>
              </a:rPr>
              <a:t>多线程发送数据</a:t>
            </a:r>
          </a:p>
          <a:p>
            <a:pPr marL="342900" fontAlgn="ctr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Fira Code" panose="020B0809050000020004" pitchFamily="49" charset="0"/>
                <a:ea typeface="微软雅黑" panose="020B0502040204020203" pitchFamily="34" charset="-122"/>
              </a:rPr>
              <a:t>关闭或者增加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refresh</a:t>
            </a:r>
            <a:r>
              <a:rPr lang="zh-CN" altLang="zh-CN" dirty="0">
                <a:latin typeface="Fira Code" panose="020B0809050000020004" pitchFamily="49" charset="0"/>
                <a:ea typeface="微软雅黑" panose="020B0502040204020203" pitchFamily="34" charset="-122"/>
              </a:rPr>
              <a:t>间隔</a:t>
            </a:r>
          </a:p>
          <a:p>
            <a:pPr marL="342900" fontAlgn="ctr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Fira Code" panose="020B0809050000020004" pitchFamily="49" charset="0"/>
                <a:ea typeface="微软雅黑" panose="020B0502040204020203" pitchFamily="34" charset="-122"/>
              </a:rPr>
              <a:t>初始化加载时可以关闭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refresh</a:t>
            </a:r>
            <a:r>
              <a:rPr lang="zh-CN" altLang="zh-CN" dirty="0">
                <a:latin typeface="Fira Code" panose="020B0809050000020004" pitchFamily="49" charset="0"/>
                <a:ea typeface="微软雅黑" panose="020B0502040204020203" pitchFamily="34" charset="-122"/>
              </a:rPr>
              <a:t>和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replica</a:t>
            </a:r>
            <a:r>
              <a:rPr lang="zh-CN" altLang="zh-CN" dirty="0">
                <a:latin typeface="Fira Code" panose="020B0809050000020004" pitchFamily="49" charset="0"/>
                <a:ea typeface="微软雅黑" panose="020B0502040204020203" pitchFamily="34" charset="-122"/>
              </a:rPr>
              <a:t>s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:</a:t>
            </a:r>
            <a:endParaRPr lang="zh-CN" altLang="zh-CN" dirty="0">
              <a:latin typeface="Fira Code" panose="020B0809050000020004" pitchFamily="49" charset="0"/>
              <a:ea typeface="微软雅黑" panose="020B0502040204020203" pitchFamily="34" charset="-122"/>
            </a:endParaRPr>
          </a:p>
          <a:p>
            <a:pPr marL="3429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solidFill>
                  <a:srgbClr val="555555"/>
                </a:solidFill>
                <a:latin typeface="Fira Code" panose="020B0809050000020004" pitchFamily="49" charset="0"/>
                <a:ea typeface="Consolas" panose="020B0609020204030204" pitchFamily="49" charset="0"/>
              </a:rPr>
              <a:t>index.refresh_interval</a:t>
            </a:r>
            <a:r>
              <a:rPr lang="zh-CN" altLang="zh-CN" dirty="0">
                <a:latin typeface="Fira Code" panose="020B0809050000020004" pitchFamily="49" charset="0"/>
                <a:ea typeface="微软雅黑" panose="020B0502040204020203" pitchFamily="34" charset="-122"/>
              </a:rPr>
              <a:t> to </a:t>
            </a:r>
            <a:r>
              <a:rPr lang="zh-CN" altLang="zh-CN" sz="1200" dirty="0">
                <a:solidFill>
                  <a:srgbClr val="555555"/>
                </a:solidFill>
                <a:latin typeface="Fira Code" panose="020B0809050000020004" pitchFamily="49" charset="0"/>
                <a:ea typeface="Consolas" panose="020B0609020204030204" pitchFamily="49" charset="0"/>
              </a:rPr>
              <a:t>-1</a:t>
            </a:r>
            <a:r>
              <a:rPr lang="zh-CN" altLang="zh-CN" dirty="0">
                <a:latin typeface="Fira Code" panose="020B0809050000020004" pitchFamily="49" charset="0"/>
                <a:ea typeface="微软雅黑" panose="020B0502040204020203" pitchFamily="34" charset="-122"/>
              </a:rPr>
              <a:t> and set </a:t>
            </a:r>
            <a:r>
              <a:rPr lang="zh-CN" altLang="zh-CN" sz="1200" dirty="0">
                <a:solidFill>
                  <a:srgbClr val="555555"/>
                </a:solidFill>
                <a:latin typeface="Fira Code" panose="020B0809050000020004" pitchFamily="49" charset="0"/>
                <a:ea typeface="Consolas" panose="020B0609020204030204" pitchFamily="49" charset="0"/>
              </a:rPr>
              <a:t>index.number_of_replicas</a:t>
            </a:r>
            <a:r>
              <a:rPr lang="zh-CN" altLang="zh-CN" dirty="0">
                <a:latin typeface="Fira Code" panose="020B0809050000020004" pitchFamily="49" charset="0"/>
                <a:ea typeface="微软雅黑" panose="020B0502040204020203" pitchFamily="34" charset="-122"/>
              </a:rPr>
              <a:t> to </a:t>
            </a:r>
            <a:r>
              <a:rPr lang="zh-CN" altLang="zh-CN" sz="1200" dirty="0">
                <a:solidFill>
                  <a:srgbClr val="555555"/>
                </a:solidFill>
                <a:latin typeface="Fira Code" panose="020B0809050000020004" pitchFamily="49" charset="0"/>
                <a:ea typeface="Consolas" panose="020B0609020204030204" pitchFamily="49" charset="0"/>
              </a:rPr>
              <a:t>0</a:t>
            </a:r>
            <a:endParaRPr lang="zh-CN" altLang="zh-CN" dirty="0">
              <a:latin typeface="Fira Code" panose="020B0809050000020004" pitchFamily="49" charset="0"/>
              <a:ea typeface="Fira Code" panose="020B0509050000020004" pitchFamily="49" charset="0"/>
            </a:endParaRPr>
          </a:p>
          <a:p>
            <a:pPr marL="3429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>
                <a:latin typeface="Fira Code" panose="020B0809050000020004" pitchFamily="49" charset="0"/>
                <a:ea typeface="微软雅黑" panose="020B0502040204020203" pitchFamily="34" charset="-122"/>
              </a:rPr>
              <a:t>但是不要对增量数据导入执行这个设置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.</a:t>
            </a:r>
            <a:r>
              <a:rPr lang="zh-CN" altLang="zh-CN" dirty="0">
                <a:latin typeface="Fira Code" panose="020B0809050000020004" pitchFamily="49" charset="0"/>
                <a:ea typeface="微软雅黑" panose="020B0502040204020203" pitchFamily="34" charset="-122"/>
              </a:rPr>
              <a:t>因为后面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es</a:t>
            </a:r>
            <a:r>
              <a:rPr lang="zh-CN" altLang="zh-CN" dirty="0">
                <a:latin typeface="Fira Code" panose="020B0809050000020004" pitchFamily="49" charset="0"/>
                <a:ea typeface="微软雅黑" panose="020B0502040204020203" pitchFamily="34" charset="-122"/>
              </a:rPr>
              <a:t>需要大量资源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refresh</a:t>
            </a:r>
            <a:endParaRPr lang="zh-CN" altLang="zh-CN" dirty="0">
              <a:latin typeface="Fira Code" panose="020B0809050000020004" pitchFamily="49" charset="0"/>
              <a:ea typeface="微软雅黑" panose="020B0502040204020203" pitchFamily="34" charset="-122"/>
            </a:endParaRPr>
          </a:p>
          <a:p>
            <a:pPr marL="342900" fontAlgn="ctr">
              <a:lnSpc>
                <a:spcPct val="150000"/>
              </a:lnSpc>
              <a:buFont typeface="+mj-lt"/>
              <a:buAutoNum type="arabicPeriod" startAt="5"/>
            </a:pPr>
            <a:r>
              <a:rPr lang="zh-CN" altLang="zh-CN" dirty="0">
                <a:latin typeface="Fira Code" panose="020B0809050000020004" pitchFamily="49" charset="0"/>
                <a:ea typeface="微软雅黑" panose="020B0502040204020203" pitchFamily="34" charset="-122"/>
              </a:rPr>
              <a:t>给filesystem cache留下足够内存</a:t>
            </a:r>
          </a:p>
          <a:p>
            <a:pPr marL="342900" fontAlgn="ctr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Fira Code" panose="020B0809050000020004" pitchFamily="49" charset="0"/>
                <a:ea typeface="微软雅黑" panose="020B0502040204020203" pitchFamily="34" charset="-122"/>
              </a:rPr>
              <a:t>尽可能使用自动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_id</a:t>
            </a:r>
            <a:r>
              <a:rPr lang="x-none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,</a:t>
            </a:r>
            <a:r>
              <a:rPr lang="zh-CN" altLang="zh-CN" dirty="0">
                <a:latin typeface="Fira Code" panose="020B0809050000020004" pitchFamily="49" charset="0"/>
                <a:ea typeface="微软雅黑" panose="020B0502040204020203" pitchFamily="34" charset="-122"/>
              </a:rPr>
              <a:t>指定id需要检查是否存在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20623" y="1263349"/>
            <a:ext cx="254000" cy="254000"/>
            <a:chOff x="565206" y="2193981"/>
            <a:chExt cx="254000" cy="254000"/>
          </a:xfrm>
        </p:grpSpPr>
        <p:sp>
          <p:nvSpPr>
            <p:cNvPr id="10" name="Rounded Rectangle 5"/>
            <p:cNvSpPr/>
            <p:nvPr/>
          </p:nvSpPr>
          <p:spPr>
            <a:xfrm>
              <a:off x="565206" y="2193981"/>
              <a:ext cx="254000" cy="254000"/>
            </a:xfrm>
            <a:prstGeom prst="roundRect">
              <a:avLst/>
            </a:prstGeom>
            <a:noFill/>
            <a:ln w="38100">
              <a:solidFill>
                <a:srgbClr val="0096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微软雅黑" panose="020B0502040204020203" pitchFamily="34" charset="-122"/>
                <a:ea typeface="微软雅黑" panose="020B0502040204020203" pitchFamily="34" charset="-122"/>
              </a:endParaRPr>
            </a:p>
          </p:txBody>
        </p:sp>
        <p:sp>
          <p:nvSpPr>
            <p:cNvPr id="12" name="Rectangle 10"/>
            <p:cNvSpPr/>
            <p:nvPr/>
          </p:nvSpPr>
          <p:spPr>
            <a:xfrm>
              <a:off x="565206" y="2193981"/>
              <a:ext cx="254000" cy="254000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微软雅黑" panose="020B0502040204020203" pitchFamily="34" charset="-122"/>
                  <a:ea typeface="微软雅黑" panose="020B0502040204020203" pitchFamily="34" charset="-122"/>
                  <a:sym typeface="Wingdings" panose="05000000000000000000" pitchFamily="2" charset="2"/>
                </a:rPr>
                <a:t></a:t>
              </a:r>
              <a:endParaRPr lang="en-GB" dirty="0">
                <a:latin typeface="微软雅黑" panose="020B0502040204020203" pitchFamily="34" charset="-122"/>
                <a:ea typeface="微软雅黑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202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-1" y="0"/>
            <a:ext cx="12192000" cy="1028700"/>
          </a:xfrm>
          <a:prstGeom prst="rect">
            <a:avLst/>
          </a:prstGeom>
          <a:solidFill>
            <a:srgbClr val="3F51B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0"/>
            <a:ext cx="12192000" cy="989541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倒排索引与分词</a:t>
            </a:r>
            <a:endParaRPr lang="en-GB" altLang="zh-CN" dirty="0">
              <a:solidFill>
                <a:schemeClr val="bg1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65429" y="2687675"/>
            <a:ext cx="10261142" cy="148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微软雅黑" panose="020B0502040204020203" pitchFamily="34" charset="-122"/>
                <a:ea typeface="微软雅黑" panose="020B0502040204020203" pitchFamily="34" charset="-122"/>
                <a:sym typeface="Wingdings" panose="05000000000000000000" pitchFamily="2" charset="2"/>
              </a:rPr>
              <a:t>结婚的和尚未结婚的 </a:t>
            </a:r>
            <a: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  <a:sym typeface="Wingdings" panose="05000000000000000000" pitchFamily="2" charset="2"/>
              </a:rPr>
              <a:t>&lt;- </a:t>
            </a:r>
            <a:r>
              <a:rPr lang="zh-CN" altLang="en-US" sz="3200" dirty="0">
                <a:latin typeface="微软雅黑" panose="020B0502040204020203" pitchFamily="34" charset="-122"/>
                <a:ea typeface="微软雅黑" panose="020B0502040204020203" pitchFamily="34" charset="-122"/>
                <a:sym typeface="Wingdings" panose="05000000000000000000" pitchFamily="2" charset="2"/>
              </a:rPr>
              <a:t>结婚、和尚、尚未、尚未结婚</a:t>
            </a:r>
            <a:endParaRPr lang="en-US" altLang="zh-CN" sz="3200" dirty="0">
              <a:latin typeface="微软雅黑" panose="020B0502040204020203" pitchFamily="34" charset="-122"/>
              <a:ea typeface="微软雅黑" panose="020B0502040204020203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微软雅黑" panose="020B0502040204020203" pitchFamily="34" charset="-122"/>
                <a:ea typeface="微软雅黑" panose="020B0502040204020203" pitchFamily="34" charset="-122"/>
                <a:sym typeface="Wingdings" panose="05000000000000000000" pitchFamily="2" charset="2"/>
              </a:rPr>
              <a:t>南京市长江大桥 </a:t>
            </a:r>
            <a:r>
              <a:rPr lang="en-US" altLang="zh-CN" sz="3200" dirty="0">
                <a:latin typeface="微软雅黑" panose="020B0502040204020203" pitchFamily="34" charset="-122"/>
                <a:ea typeface="微软雅黑" panose="020B0502040204020203" pitchFamily="34" charset="-122"/>
                <a:sym typeface="Wingdings" panose="05000000000000000000" pitchFamily="2" charset="2"/>
              </a:rPr>
              <a:t>&lt;- </a:t>
            </a:r>
            <a:r>
              <a:rPr lang="zh-CN" altLang="en-US" sz="3200" dirty="0">
                <a:latin typeface="微软雅黑" panose="020B0502040204020203" pitchFamily="34" charset="-122"/>
                <a:ea typeface="微软雅黑" panose="020B0502040204020203" pitchFamily="34" charset="-122"/>
                <a:sym typeface="Wingdings" panose="05000000000000000000" pitchFamily="2" charset="2"/>
              </a:rPr>
              <a:t>南京、市长、长江、大桥</a:t>
            </a:r>
            <a:endParaRPr lang="en-GB" altLang="zh-CN" sz="3200" dirty="0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829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623" y="1149555"/>
            <a:ext cx="709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同时提供分词搜索和精确匹配，</a:t>
            </a:r>
            <a:r>
              <a:rPr lang="en-US" altLang="zh-CN" sz="24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2.x+</a:t>
            </a:r>
            <a:endParaRPr lang="en-GB" sz="2400" dirty="0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-1" y="0"/>
            <a:ext cx="12192000" cy="1000125"/>
          </a:xfrm>
          <a:prstGeom prst="rect">
            <a:avLst/>
          </a:prstGeom>
          <a:solidFill>
            <a:srgbClr val="3F51B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0"/>
            <a:ext cx="12192000" cy="989541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基础知识</a:t>
            </a:r>
            <a:endParaRPr lang="en-GB" dirty="0">
              <a:solidFill>
                <a:schemeClr val="bg1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555949-2241-440C-80A6-CB61123B1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200" y="1760650"/>
            <a:ext cx="80295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6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-1" y="0"/>
            <a:ext cx="12192000" cy="1000125"/>
          </a:xfrm>
          <a:prstGeom prst="rect">
            <a:avLst/>
          </a:prstGeom>
          <a:solidFill>
            <a:srgbClr val="3F51B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0"/>
            <a:ext cx="12192000" cy="989541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基础知识</a:t>
            </a:r>
            <a:endParaRPr lang="en-GB" dirty="0">
              <a:solidFill>
                <a:schemeClr val="bg1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3F91A8-F08E-451D-AD15-1D47ADAA9EED}"/>
              </a:ext>
            </a:extLst>
          </p:cNvPr>
          <p:cNvSpPr/>
          <p:nvPr/>
        </p:nvSpPr>
        <p:spPr>
          <a:xfrm>
            <a:off x="842954" y="1517349"/>
            <a:ext cx="1074897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Fira Code" panose="020B0809050000020004" pitchFamily="49" charset="0"/>
                <a:ea typeface="Fira Code" panose="020B0809050000020004" pitchFamily="49" charset="0"/>
              </a:rPr>
              <a:t>match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,</a:t>
            </a:r>
          </a:p>
          <a:p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</a:rPr>
              <a:t>multi_match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,</a:t>
            </a:r>
          </a:p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common,</a:t>
            </a:r>
          </a:p>
          <a:p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</a:rPr>
              <a:t>fuzzy_like_this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,</a:t>
            </a:r>
          </a:p>
          <a:p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</a:rPr>
              <a:t>geoshape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,</a:t>
            </a:r>
          </a:p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ids,</a:t>
            </a:r>
          </a:p>
          <a:p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</a:rPr>
              <a:t>match_all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,</a:t>
            </a:r>
          </a:p>
          <a:p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</a:rPr>
              <a:t>query_string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,</a:t>
            </a:r>
          </a:p>
          <a:p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</a:rPr>
              <a:t>simple_query_string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,</a:t>
            </a:r>
          </a:p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range,</a:t>
            </a:r>
          </a:p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prefix,</a:t>
            </a:r>
          </a:p>
          <a:p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</a:rPr>
              <a:t>regexp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,</a:t>
            </a:r>
          </a:p>
          <a:p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</a:rPr>
              <a:t>span_term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</a:p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term,</a:t>
            </a:r>
          </a:p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terms,</a:t>
            </a:r>
          </a:p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wildcard</a:t>
            </a:r>
          </a:p>
          <a:p>
            <a:r>
              <a:rPr lang="zh-CN" altLang="en-US" dirty="0">
                <a:latin typeface="Fira Code" panose="020B0809050000020004" pitchFamily="49" charset="0"/>
                <a:ea typeface="M+ 2m" panose="020B0509020204020204" pitchFamily="49" charset="-128"/>
              </a:rPr>
              <a:t>其中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common, ids, prefix, 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</a:rPr>
              <a:t>span_term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, term, terms, wildcard </a:t>
            </a:r>
            <a:r>
              <a:rPr lang="zh-CN" altLang="en-US" dirty="0">
                <a:latin typeface="Fira Code" panose="020B0809050000020004" pitchFamily="49" charset="0"/>
                <a:ea typeface="M+ 2m" panose="020B0509020204020204" pitchFamily="49" charset="-128"/>
              </a:rPr>
              <a:t>是不分析搜索，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match, 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</a:rPr>
              <a:t>multi_match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</a:rPr>
              <a:t>query_string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</a:rPr>
              <a:t>simple_query_string</a:t>
            </a:r>
            <a:r>
              <a:rPr lang="zh-CN" altLang="en-US" dirty="0">
                <a:latin typeface="Fira Code" panose="020B0809050000020004" pitchFamily="49" charset="0"/>
                <a:ea typeface="M+ 2m" panose="020B0509020204020204" pitchFamily="49" charset="-128"/>
              </a:rPr>
              <a:t>是全文检索，几乎可以确保可以返回结果。而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</a:rPr>
              <a:t>prefix,regexp,wildcard</a:t>
            </a:r>
            <a:r>
              <a:rPr lang="zh-CN" altLang="en-US" dirty="0">
                <a:latin typeface="Fira Code" panose="020B0809050000020004" pitchFamily="49" charset="0"/>
                <a:ea typeface="M+ 2m" panose="020B0509020204020204" pitchFamily="49" charset="-128"/>
              </a:rPr>
              <a:t>是模式检索。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807961" y="1153490"/>
            <a:ext cx="709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2040204020203" pitchFamily="34" charset="-122"/>
                <a:ea typeface="微软雅黑" panose="020B0502040204020203" pitchFamily="34" charset="-122"/>
              </a:rPr>
              <a:t>基本查询元素</a:t>
            </a:r>
            <a:endParaRPr lang="en-GB" sz="2400" dirty="0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052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2909" y="1167368"/>
            <a:ext cx="709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Multi_match</a:t>
            </a:r>
            <a:endParaRPr lang="en-GB" sz="24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-1" y="0"/>
            <a:ext cx="12192000" cy="1000125"/>
          </a:xfrm>
          <a:prstGeom prst="rect">
            <a:avLst/>
          </a:prstGeom>
          <a:solidFill>
            <a:srgbClr val="3F51B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0"/>
            <a:ext cx="12192000" cy="989541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基础知识</a:t>
            </a:r>
            <a:endParaRPr lang="en-GB" dirty="0">
              <a:solidFill>
                <a:schemeClr val="bg1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131A9C-23AB-4856-8D42-7A93A3118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17" y="2153003"/>
            <a:ext cx="8782050" cy="2943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9A91A8-FE89-4D6C-BD87-C2542AC9D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748" y="890018"/>
            <a:ext cx="425767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623" y="1159516"/>
            <a:ext cx="709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multi_match</a:t>
            </a:r>
            <a:endParaRPr lang="en-GB" sz="24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-1" y="0"/>
            <a:ext cx="12192000" cy="1000125"/>
          </a:xfrm>
          <a:prstGeom prst="rect">
            <a:avLst/>
          </a:prstGeom>
          <a:solidFill>
            <a:srgbClr val="3F51B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0"/>
            <a:ext cx="12192000" cy="989541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基础知识</a:t>
            </a:r>
            <a:endParaRPr lang="en-GB" dirty="0">
              <a:solidFill>
                <a:schemeClr val="bg1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C66F91-91DE-4B01-84A7-D4A298365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116" y="2023294"/>
            <a:ext cx="6431768" cy="28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2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-1" y="0"/>
            <a:ext cx="12192000" cy="1000125"/>
          </a:xfrm>
          <a:prstGeom prst="rect">
            <a:avLst/>
          </a:prstGeom>
          <a:solidFill>
            <a:srgbClr val="3F51B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0"/>
            <a:ext cx="12192000" cy="989541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基础知识</a:t>
            </a:r>
            <a:endParaRPr lang="en-GB" dirty="0">
              <a:solidFill>
                <a:schemeClr val="bg1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C762E8-4926-42A4-83A6-2AF02CE71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3"/>
          <a:stretch/>
        </p:blipFill>
        <p:spPr>
          <a:xfrm>
            <a:off x="4907193" y="989541"/>
            <a:ext cx="7247381" cy="5857874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20623" y="1263349"/>
            <a:ext cx="254000" cy="254000"/>
            <a:chOff x="565206" y="2193981"/>
            <a:chExt cx="254000" cy="254000"/>
          </a:xfrm>
        </p:grpSpPr>
        <p:sp>
          <p:nvSpPr>
            <p:cNvPr id="9" name="Rounded Rectangle 5"/>
            <p:cNvSpPr/>
            <p:nvPr/>
          </p:nvSpPr>
          <p:spPr>
            <a:xfrm>
              <a:off x="565206" y="2193981"/>
              <a:ext cx="254000" cy="254000"/>
            </a:xfrm>
            <a:prstGeom prst="roundRect">
              <a:avLst/>
            </a:prstGeom>
            <a:noFill/>
            <a:ln w="38100">
              <a:solidFill>
                <a:srgbClr val="0096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微软雅黑" panose="020B0502040204020203" pitchFamily="34" charset="-122"/>
                <a:ea typeface="微软雅黑" panose="020B0502040204020203" pitchFamily="34" charset="-122"/>
              </a:endParaRPr>
            </a:p>
          </p:txBody>
        </p:sp>
        <p:sp>
          <p:nvSpPr>
            <p:cNvPr id="10" name="Rectangle 10"/>
            <p:cNvSpPr/>
            <p:nvPr/>
          </p:nvSpPr>
          <p:spPr>
            <a:xfrm>
              <a:off x="565206" y="2193981"/>
              <a:ext cx="254000" cy="254000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微软雅黑" panose="020B0502040204020203" pitchFamily="34" charset="-122"/>
                  <a:ea typeface="微软雅黑" panose="020B0502040204020203" pitchFamily="34" charset="-122"/>
                  <a:sym typeface="Wingdings" panose="05000000000000000000" pitchFamily="2" charset="2"/>
                </a:rPr>
                <a:t></a:t>
              </a:r>
              <a:endParaRPr lang="en-GB" dirty="0">
                <a:latin typeface="微软雅黑" panose="020B0502040204020203" pitchFamily="34" charset="-122"/>
                <a:ea typeface="微软雅黑" panose="020B0502040204020203" pitchFamily="34" charset="-122"/>
              </a:endParaRPr>
            </a:p>
          </p:txBody>
        </p:sp>
      </p:grpSp>
      <p:sp>
        <p:nvSpPr>
          <p:cNvPr id="12" name="TextBox 4"/>
          <p:cNvSpPr txBox="1"/>
          <p:nvPr/>
        </p:nvSpPr>
        <p:spPr>
          <a:xfrm>
            <a:off x="774623" y="1159516"/>
            <a:ext cx="709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Fira Code" panose="020B0809050000020004" pitchFamily="49" charset="0"/>
                <a:ea typeface="Fira Code" panose="020B0809050000020004" pitchFamily="49" charset="0"/>
              </a:rPr>
              <a:t>Bool query</a:t>
            </a:r>
            <a:endParaRPr lang="en-GB" sz="24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20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-1" y="0"/>
            <a:ext cx="12192000" cy="1000125"/>
          </a:xfrm>
          <a:prstGeom prst="rect">
            <a:avLst/>
          </a:prstGeom>
          <a:solidFill>
            <a:srgbClr val="3F51B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0"/>
            <a:ext cx="12192000" cy="9895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Java API</a:t>
            </a:r>
            <a:endParaRPr lang="en-GB" dirty="0">
              <a:solidFill>
                <a:schemeClr val="bg1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C762E8-4926-42A4-83A6-2AF02CE71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911" y="4152122"/>
            <a:ext cx="3104475" cy="253673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13F91A8-F08E-451D-AD15-1D47ADAA9EED}"/>
              </a:ext>
            </a:extLst>
          </p:cNvPr>
          <p:cNvSpPr/>
          <p:nvPr/>
        </p:nvSpPr>
        <p:spPr>
          <a:xfrm>
            <a:off x="833430" y="1263349"/>
            <a:ext cx="1005933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Fira Code" panose="020B0809050000020004" pitchFamily="49" charset="0"/>
                <a:ea typeface="M+ 2m" panose="020B0509020204020204" pitchFamily="49" charset="-128"/>
                <a:cs typeface="Droid Sans Mono" panose="020B0609030804020204" pitchFamily="49" charset="0"/>
              </a:rPr>
              <a:t>核心就是</a:t>
            </a:r>
            <a:r>
              <a:rPr lang="en-US" altLang="zh-CN" sz="1200" dirty="0" smtClean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ES</a:t>
            </a:r>
            <a:r>
              <a:rPr lang="zh-CN" altLang="en-US" sz="1200" dirty="0" smtClean="0">
                <a:latin typeface="Fira Code" panose="020B0809050000020004" pitchFamily="49" charset="0"/>
                <a:ea typeface="M+ 2m" panose="020B0509020204020204" pitchFamily="49" charset="-128"/>
                <a:cs typeface="Droid Sans Mono" panose="020B0609030804020204" pitchFamily="49" charset="0"/>
              </a:rPr>
              <a:t>官方提供的</a:t>
            </a:r>
            <a:endParaRPr lang="en-US" altLang="zh-CN" sz="1200" dirty="0" smtClean="0">
              <a:latin typeface="Fira Code" panose="020B0809050000020004" pitchFamily="49" charset="0"/>
              <a:ea typeface="Fira Code" panose="020B0809050000020004" pitchFamily="49" charset="0"/>
              <a:cs typeface="Droid Sans Mono" panose="020B0609030804020204" pitchFamily="49" charset="0"/>
            </a:endParaRPr>
          </a:p>
          <a:p>
            <a:r>
              <a:rPr lang="en-US" altLang="zh-CN" sz="1200" dirty="0" err="1" smtClean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QueryBulders</a:t>
            </a:r>
            <a:r>
              <a:rPr lang="zh-CN" altLang="en-US" sz="1200" dirty="0" smtClean="0">
                <a:latin typeface="Fira Code" panose="020B0809050000020004" pitchFamily="49" charset="0"/>
                <a:ea typeface="M+ 2m" panose="020B0509020204020204" pitchFamily="49" charset="-128"/>
                <a:cs typeface="Droid Sans Mono" panose="020B0609030804020204" pitchFamily="49" charset="0"/>
              </a:rPr>
              <a:t>工厂类，用于构建</a:t>
            </a:r>
            <a:r>
              <a:rPr lang="en-US" altLang="zh-CN" sz="1200" dirty="0" err="1" smtClean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json</a:t>
            </a:r>
            <a:r>
              <a:rPr lang="zh-CN" altLang="en-US" sz="1200" dirty="0" smtClean="0">
                <a:latin typeface="Fira Code" panose="020B0809050000020004" pitchFamily="49" charset="0"/>
                <a:ea typeface="M+ 2m" panose="020B0509020204020204" pitchFamily="49" charset="-128"/>
                <a:cs typeface="Droid Sans Mono" panose="020B0609030804020204" pitchFamily="49" charset="0"/>
              </a:rPr>
              <a:t>，例如下图中的</a:t>
            </a:r>
            <a:r>
              <a:rPr lang="en-US" altLang="zh-CN" sz="1200" dirty="0" err="1" smtClean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bool</a:t>
            </a:r>
            <a:r>
              <a:rPr lang="zh-CN" altLang="en-US" sz="1200" dirty="0" smtClean="0">
                <a:latin typeface="Fira Code" panose="020B0809050000020004" pitchFamily="49" charset="0"/>
                <a:ea typeface="M+ 2m" panose="020B0509020204020204" pitchFamily="49" charset="-128"/>
                <a:cs typeface="Droid Sans Mono" panose="020B0609030804020204" pitchFamily="49" charset="0"/>
              </a:rPr>
              <a:t>，</a:t>
            </a:r>
            <a:r>
              <a:rPr lang="en-US" altLang="zh-CN" sz="1200" dirty="0" smtClean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term</a:t>
            </a:r>
            <a:r>
              <a:rPr lang="zh-CN" altLang="en-US" sz="1200" dirty="0" smtClean="0">
                <a:latin typeface="Fira Code" panose="020B0809050000020004" pitchFamily="49" charset="0"/>
                <a:ea typeface="M+ 2m" panose="020B0509020204020204" pitchFamily="49" charset="-128"/>
                <a:cs typeface="Droid Sans Mono" panose="020B0609030804020204" pitchFamily="49" charset="0"/>
              </a:rPr>
              <a:t>，</a:t>
            </a:r>
            <a:r>
              <a:rPr lang="en-US" altLang="zh-CN" sz="1200" dirty="0" smtClean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filter</a:t>
            </a:r>
            <a:r>
              <a:rPr lang="zh-CN" altLang="en-US" sz="1200" dirty="0" smtClean="0">
                <a:latin typeface="Fira Code" panose="020B0809050000020004" pitchFamily="49" charset="0"/>
                <a:ea typeface="M+ 2m" panose="020B0509020204020204" pitchFamily="49" charset="-128"/>
                <a:cs typeface="Droid Sans Mono" panose="020B0609030804020204" pitchFamily="49" charset="0"/>
              </a:rPr>
              <a:t>等等。</a:t>
            </a:r>
            <a:endParaRPr lang="en-US" altLang="zh-CN" sz="1200" dirty="0" smtClean="0">
              <a:latin typeface="Fira Code" panose="020B0809050000020004" pitchFamily="49" charset="0"/>
              <a:ea typeface="Fira Code" panose="020B0809050000020004" pitchFamily="49" charset="0"/>
              <a:cs typeface="Droid Sans Mono" panose="020B0609030804020204" pitchFamily="49" charset="0"/>
            </a:endParaRPr>
          </a:p>
          <a:p>
            <a:endParaRPr lang="en-US" altLang="zh-CN" sz="1200" dirty="0">
              <a:latin typeface="Fira Code" panose="020B0809050000020004" pitchFamily="49" charset="0"/>
              <a:ea typeface="Fira Code" panose="020B0809050000020004" pitchFamily="49" charset="0"/>
              <a:cs typeface="Droid Sans Mono" panose="020B0609030804020204" pitchFamily="49" charset="0"/>
            </a:endParaRPr>
          </a:p>
          <a:p>
            <a:r>
              <a:rPr lang="zh-CN" altLang="en-US" sz="1200" dirty="0">
                <a:latin typeface="Fira Code" panose="020B0809050000020004" pitchFamily="49" charset="0"/>
                <a:ea typeface="M+ 2m" panose="020B0509020204020204" pitchFamily="49" charset="-128"/>
                <a:cs typeface="Droid Sans Mono" panose="020B0609030804020204" pitchFamily="49" charset="0"/>
              </a:rPr>
              <a:t>除了</a:t>
            </a:r>
            <a:r>
              <a:rPr lang="zh-CN" altLang="en-US" sz="1200" dirty="0" smtClean="0">
                <a:latin typeface="Fira Code" panose="020B0809050000020004" pitchFamily="49" charset="0"/>
                <a:ea typeface="M+ 2m" panose="020B0509020204020204" pitchFamily="49" charset="-128"/>
                <a:cs typeface="Droid Sans Mono" panose="020B0609030804020204" pitchFamily="49" charset="0"/>
              </a:rPr>
              <a:t>构建</a:t>
            </a:r>
            <a:r>
              <a:rPr lang="en-US" altLang="zh-CN" sz="1200" dirty="0" smtClean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query </a:t>
            </a:r>
            <a:r>
              <a:rPr lang="en-US" altLang="zh-CN" sz="1200" dirty="0" err="1" smtClean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json</a:t>
            </a:r>
            <a:r>
              <a:rPr lang="zh-CN" altLang="en-US" sz="1200" dirty="0" smtClean="0">
                <a:latin typeface="Fira Code" panose="020B0809050000020004" pitchFamily="49" charset="0"/>
                <a:ea typeface="M+ 2m" panose="020B0509020204020204" pitchFamily="49" charset="-128"/>
                <a:cs typeface="Droid Sans Mono" panose="020B0609030804020204" pitchFamily="49" charset="0"/>
              </a:rPr>
              <a:t>部分，还需要构建</a:t>
            </a:r>
            <a:r>
              <a:rPr lang="en-US" altLang="zh-CN" sz="1200" dirty="0" smtClean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size</a:t>
            </a:r>
            <a:r>
              <a:rPr lang="zh-CN" altLang="en-US" sz="1200" dirty="0" smtClean="0">
                <a:latin typeface="Fira Code" panose="020B0809050000020004" pitchFamily="49" charset="0"/>
                <a:ea typeface="M+ 2m" panose="020B0509020204020204" pitchFamily="49" charset="-128"/>
                <a:cs typeface="Droid Sans Mono" panose="020B0609030804020204" pitchFamily="49" charset="0"/>
              </a:rPr>
              <a:t>，</a:t>
            </a:r>
            <a:r>
              <a:rPr lang="en-US" altLang="zh-CN" sz="1200" dirty="0" err="1" smtClean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startIndex</a:t>
            </a:r>
            <a:r>
              <a:rPr lang="zh-CN" altLang="en-US" sz="1200" dirty="0" smtClean="0">
                <a:latin typeface="Fira Code" panose="020B0809050000020004" pitchFamily="49" charset="0"/>
                <a:ea typeface="M+ 2m" panose="020B0509020204020204" pitchFamily="49" charset="-128"/>
                <a:cs typeface="Droid Sans Mono" panose="020B0609030804020204" pitchFamily="49" charset="0"/>
              </a:rPr>
              <a:t>，</a:t>
            </a:r>
            <a:r>
              <a:rPr lang="en-US" altLang="zh-CN" sz="1200" dirty="0" smtClean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highlight</a:t>
            </a:r>
            <a:r>
              <a:rPr lang="zh-CN" altLang="en-US" sz="1200" dirty="0" smtClean="0">
                <a:latin typeface="Fira Code" panose="020B0809050000020004" pitchFamily="49" charset="0"/>
                <a:ea typeface="M+ 2m" panose="020B0509020204020204" pitchFamily="49" charset="-128"/>
                <a:cs typeface="Droid Sans Mono" panose="020B0609030804020204" pitchFamily="49" charset="0"/>
              </a:rPr>
              <a:t>等，然后通过</a:t>
            </a:r>
            <a:r>
              <a:rPr lang="en-US" altLang="zh-CN" sz="1200" dirty="0" err="1" smtClean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NativeSearchQueryBuilder</a:t>
            </a:r>
            <a:r>
              <a:rPr lang="en-US" altLang="zh-CN" sz="1200" dirty="0" smtClean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(spring)</a:t>
            </a:r>
            <a:r>
              <a:rPr lang="en-US" altLang="zh-CN" sz="1200" dirty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/</a:t>
            </a:r>
            <a:r>
              <a:rPr lang="en-US" altLang="zh-CN" sz="1200" dirty="0" err="1" smtClean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SearchSourceBuilder</a:t>
            </a:r>
            <a:r>
              <a:rPr lang="zh-CN" altLang="en-US" sz="1200" dirty="0" smtClean="0">
                <a:latin typeface="Fira Code" panose="020B0809050000020004" pitchFamily="49" charset="0"/>
                <a:ea typeface="M+ 2m" panose="020B0509020204020204" pitchFamily="49" charset="-128"/>
                <a:cs typeface="Droid Sans Mono" panose="020B0609030804020204" pitchFamily="49" charset="0"/>
              </a:rPr>
              <a:t>（</a:t>
            </a:r>
            <a:r>
              <a:rPr lang="en-US" altLang="zh-CN" sz="1200" dirty="0" smtClean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jest</a:t>
            </a:r>
            <a:r>
              <a:rPr lang="zh-CN" altLang="en-US" sz="1200" dirty="0" smtClean="0">
                <a:latin typeface="Fira Code" panose="020B0809050000020004" pitchFamily="49" charset="0"/>
                <a:ea typeface="M+ 2m" panose="020B0509020204020204" pitchFamily="49" charset="-128"/>
                <a:cs typeface="Droid Sans Mono" panose="020B0609030804020204" pitchFamily="49" charset="0"/>
              </a:rPr>
              <a:t>提供）将上面部分拼接起来，最后通过</a:t>
            </a:r>
            <a:r>
              <a:rPr lang="en-US" altLang="zh-CN" sz="1200" dirty="0" err="1" smtClean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es</a:t>
            </a:r>
            <a:r>
              <a:rPr lang="zh-CN" altLang="en-US" sz="1200" dirty="0" smtClean="0">
                <a:latin typeface="Fira Code" panose="020B0809050000020004" pitchFamily="49" charset="0"/>
                <a:ea typeface="M+ 2m" panose="020B0509020204020204" pitchFamily="49" charset="-128"/>
                <a:cs typeface="Droid Sans Mono" panose="020B0609030804020204" pitchFamily="49" charset="0"/>
              </a:rPr>
              <a:t>的</a:t>
            </a:r>
            <a:r>
              <a:rPr lang="en-US" altLang="zh-CN" sz="1200" dirty="0" smtClean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http</a:t>
            </a:r>
            <a:r>
              <a:rPr lang="zh-CN" altLang="en-US" sz="1200" dirty="0" smtClean="0">
                <a:latin typeface="Fira Code" panose="020B0809050000020004" pitchFamily="49" charset="0"/>
                <a:ea typeface="M+ 2m" panose="020B0509020204020204" pitchFamily="49" charset="-128"/>
                <a:cs typeface="Droid Sans Mono" panose="020B0609030804020204" pitchFamily="49" charset="0"/>
              </a:rPr>
              <a:t>客户端发送出去。</a:t>
            </a:r>
            <a:endParaRPr lang="en-US" altLang="zh-CN" sz="1200" dirty="0" smtClean="0">
              <a:latin typeface="Fira Code" panose="020B0809050000020004" pitchFamily="49" charset="0"/>
              <a:ea typeface="Fira Code" panose="020B0809050000020004" pitchFamily="49" charset="0"/>
              <a:cs typeface="Droid Sans Mono" panose="020B0609030804020204" pitchFamily="49" charset="0"/>
            </a:endParaRPr>
          </a:p>
          <a:p>
            <a:endParaRPr lang="en-US" altLang="zh-CN" sz="1200" dirty="0">
              <a:latin typeface="Fira Code" panose="020B0809050000020004" pitchFamily="49" charset="0"/>
              <a:ea typeface="Fira Code" panose="020B0809050000020004" pitchFamily="49" charset="0"/>
              <a:cs typeface="Droid Sans Mono" panose="020B0609030804020204" pitchFamily="49" charset="0"/>
            </a:endParaRPr>
          </a:p>
          <a:p>
            <a:endParaRPr lang="en-US" altLang="zh-CN" sz="1200" dirty="0" smtClean="0">
              <a:latin typeface="Fira Code" panose="020B0809050000020004" pitchFamily="49" charset="0"/>
              <a:ea typeface="Fira Code" panose="020B0809050000020004" pitchFamily="49" charset="0"/>
              <a:cs typeface="Droid Sans Mono" panose="020B0609030804020204" pitchFamily="49" charset="0"/>
            </a:endParaRPr>
          </a:p>
          <a:p>
            <a:r>
              <a:rPr lang="en-US" altLang="zh-CN" sz="1200" b="1" dirty="0" smtClean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Spring-data-</a:t>
            </a:r>
            <a:r>
              <a:rPr lang="en-US" altLang="zh-CN" sz="1200" b="1" dirty="0" err="1" smtClean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es</a:t>
            </a:r>
            <a:r>
              <a:rPr lang="zh-CN" altLang="en-US" sz="1200" b="1" dirty="0" smtClean="0">
                <a:latin typeface="Fira Code" panose="020B0809050000020004" pitchFamily="49" charset="0"/>
                <a:ea typeface="M+ 2m" panose="020B0509020204020204" pitchFamily="49" charset="-128"/>
                <a:cs typeface="Droid Sans Mono" panose="020B0609030804020204" pitchFamily="49" charset="0"/>
              </a:rPr>
              <a:t>示例</a:t>
            </a:r>
            <a:r>
              <a:rPr lang="zh-CN" altLang="en-US" sz="1200" dirty="0" smtClean="0">
                <a:latin typeface="Fira Code" panose="020B0809050000020004" pitchFamily="49" charset="0"/>
                <a:ea typeface="M+ 2m" panose="020B0509020204020204" pitchFamily="49" charset="-128"/>
                <a:cs typeface="Droid Sans Mono" panose="020B0609030804020204" pitchFamily="49" charset="0"/>
              </a:rPr>
              <a:t>：</a:t>
            </a:r>
            <a:endParaRPr lang="en-US" altLang="zh-CN" sz="1200" dirty="0" smtClean="0">
              <a:latin typeface="Fira Code" panose="020B0809050000020004" pitchFamily="49" charset="0"/>
              <a:ea typeface="Fira Code" panose="020B0809050000020004" pitchFamily="49" charset="0"/>
              <a:cs typeface="Droid Sans Mono" panose="020B0609030804020204" pitchFamily="49" charset="0"/>
            </a:endParaRPr>
          </a:p>
          <a:p>
            <a:r>
              <a:rPr lang="en-US" altLang="zh-CN" sz="1200" dirty="0" err="1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NativeSearchQueryBuilder</a:t>
            </a:r>
            <a:r>
              <a:rPr lang="en-US" altLang="zh-CN" sz="1200" dirty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 </a:t>
            </a:r>
            <a:r>
              <a:rPr lang="en-US" altLang="zh-CN" sz="1200" dirty="0" err="1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nativeSearchQueryBuilder</a:t>
            </a:r>
            <a:r>
              <a:rPr lang="en-US" altLang="zh-CN" sz="1200" dirty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 = new </a:t>
            </a:r>
            <a:r>
              <a:rPr lang="en-US" altLang="zh-CN" sz="1200" dirty="0" err="1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NativeSearchQueryBuilder</a:t>
            </a:r>
            <a:r>
              <a:rPr lang="en-US" altLang="zh-CN" sz="1200" dirty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().</a:t>
            </a:r>
          </a:p>
          <a:p>
            <a:r>
              <a:rPr lang="en-US" altLang="zh-CN" sz="1200" dirty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                </a:t>
            </a:r>
            <a:r>
              <a:rPr lang="en-US" altLang="zh-CN" sz="1200" dirty="0" err="1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withPageable</a:t>
            </a:r>
            <a:r>
              <a:rPr lang="en-US" altLang="zh-CN" sz="1200" dirty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(new </a:t>
            </a:r>
            <a:r>
              <a:rPr lang="en-US" altLang="zh-CN" sz="1200" dirty="0" err="1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PageRequest</a:t>
            </a:r>
            <a:r>
              <a:rPr lang="en-US" altLang="zh-CN" sz="1200" dirty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(</a:t>
            </a:r>
            <a:r>
              <a:rPr lang="en-US" altLang="zh-CN" sz="1200" dirty="0" err="1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searchCondition.getStartPage</a:t>
            </a:r>
            <a:r>
              <a:rPr lang="en-US" altLang="zh-CN" sz="1200" dirty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(), </a:t>
            </a:r>
            <a:r>
              <a:rPr lang="en-US" altLang="zh-CN" sz="1200" dirty="0" err="1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searchCondition.getPageSize</a:t>
            </a:r>
            <a:r>
              <a:rPr lang="en-US" altLang="zh-CN" sz="1200" dirty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())).</a:t>
            </a:r>
          </a:p>
          <a:p>
            <a:r>
              <a:rPr lang="en-US" altLang="zh-CN" sz="1200" dirty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                </a:t>
            </a:r>
            <a:r>
              <a:rPr lang="en-US" altLang="zh-CN" sz="1200" dirty="0" err="1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withIndices</a:t>
            </a:r>
            <a:r>
              <a:rPr lang="en-US" altLang="zh-CN" sz="1200" dirty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(</a:t>
            </a:r>
            <a:r>
              <a:rPr lang="en-US" altLang="zh-CN" sz="1200" dirty="0" err="1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searchCondition.getIndices</a:t>
            </a:r>
            <a:r>
              <a:rPr lang="en-US" altLang="zh-CN" sz="1200" dirty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()).</a:t>
            </a:r>
          </a:p>
          <a:p>
            <a:r>
              <a:rPr lang="en-US" altLang="zh-CN" sz="1200" dirty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                </a:t>
            </a:r>
            <a:r>
              <a:rPr lang="en-US" altLang="zh-CN" sz="1200" dirty="0" err="1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withTypes</a:t>
            </a:r>
            <a:r>
              <a:rPr lang="en-US" altLang="zh-CN" sz="1200" dirty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(</a:t>
            </a:r>
            <a:r>
              <a:rPr lang="en-US" altLang="zh-CN" sz="1200" dirty="0" err="1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searchCondition.getTypes</a:t>
            </a:r>
            <a:r>
              <a:rPr lang="en-US" altLang="zh-CN" sz="1200" dirty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()).</a:t>
            </a:r>
          </a:p>
          <a:p>
            <a:r>
              <a:rPr lang="en-US" altLang="zh-CN" sz="1200" dirty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                </a:t>
            </a:r>
            <a:r>
              <a:rPr lang="en-US" altLang="zh-CN" sz="1200" dirty="0" err="1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withHighlightFields</a:t>
            </a:r>
            <a:r>
              <a:rPr lang="en-US" altLang="zh-CN" sz="1200" dirty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(fields).</a:t>
            </a:r>
          </a:p>
          <a:p>
            <a:r>
              <a:rPr lang="en-US" altLang="zh-CN" sz="1200" dirty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                </a:t>
            </a:r>
            <a:r>
              <a:rPr lang="en-US" altLang="zh-CN" sz="1200" dirty="0" err="1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withSourceFilter</a:t>
            </a:r>
            <a:r>
              <a:rPr lang="en-US" altLang="zh-CN" sz="1200" dirty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(new </a:t>
            </a:r>
            <a:r>
              <a:rPr lang="en-US" altLang="zh-CN" sz="1200" dirty="0" err="1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FetchSourceFilter</a:t>
            </a:r>
            <a:r>
              <a:rPr lang="en-US" altLang="zh-CN" sz="1200" dirty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(includes, excludes)).</a:t>
            </a:r>
          </a:p>
          <a:p>
            <a:r>
              <a:rPr lang="en-US" altLang="zh-CN" sz="1200" dirty="0" smtClean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                </a:t>
            </a:r>
            <a:r>
              <a:rPr lang="en-US" altLang="zh-CN" sz="1200" dirty="0" err="1" smtClean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withQuery</a:t>
            </a:r>
            <a:r>
              <a:rPr lang="en-US" altLang="zh-CN" sz="1200" dirty="0" smtClean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(</a:t>
            </a:r>
            <a:r>
              <a:rPr lang="en-US" altLang="zh-CN" sz="1200" dirty="0" err="1" smtClean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functionScoreQueryBuilder</a:t>
            </a:r>
            <a:r>
              <a:rPr lang="en-US" altLang="zh-CN" sz="1200" dirty="0" smtClean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);</a:t>
            </a:r>
            <a:endParaRPr lang="en-US" altLang="zh-CN" sz="1200" dirty="0">
              <a:latin typeface="Fira Code" panose="020B0809050000020004" pitchFamily="49" charset="0"/>
              <a:ea typeface="Fira Code" panose="020B0809050000020004" pitchFamily="49" charset="0"/>
              <a:cs typeface="Droid Sans Mono" panose="020B0609030804020204" pitchFamily="49" charset="0"/>
            </a:endParaRPr>
          </a:p>
          <a:p>
            <a:endParaRPr lang="en-US" altLang="zh-CN" sz="1200" dirty="0">
              <a:latin typeface="Fira Code" panose="020B0809050000020004" pitchFamily="49" charset="0"/>
              <a:ea typeface="Fira Code" panose="020B0809050000020004" pitchFamily="49" charset="0"/>
              <a:cs typeface="Droid Sans Mono" panose="020B0609030804020204" pitchFamily="49" charset="0"/>
            </a:endParaRPr>
          </a:p>
          <a:p>
            <a:r>
              <a:rPr lang="en-US" altLang="zh-CN" sz="1200" dirty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        Page&lt;T&gt; page = </a:t>
            </a:r>
            <a:r>
              <a:rPr lang="en-US" altLang="zh-CN" sz="1200" dirty="0" err="1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elasticSearchDao.getElasticsearchTemplate</a:t>
            </a:r>
            <a:r>
              <a:rPr lang="en-US" altLang="zh-CN" sz="1200" dirty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()</a:t>
            </a:r>
          </a:p>
          <a:p>
            <a:r>
              <a:rPr lang="en-US" altLang="zh-CN" sz="1200" dirty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                .</a:t>
            </a:r>
            <a:r>
              <a:rPr lang="en-US" altLang="zh-CN" sz="1200" dirty="0" err="1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queryForPageNew</a:t>
            </a:r>
            <a:r>
              <a:rPr lang="en-US" altLang="zh-CN" sz="1200" dirty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(</a:t>
            </a:r>
            <a:r>
              <a:rPr lang="en-US" altLang="zh-CN" sz="1200" dirty="0" err="1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nativeSearchQueryBuilder.build</a:t>
            </a:r>
            <a:r>
              <a:rPr lang="en-US" altLang="zh-CN" sz="1200" dirty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(), </a:t>
            </a:r>
            <a:r>
              <a:rPr lang="en-US" altLang="zh-CN" sz="1200" dirty="0" err="1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clazz</a:t>
            </a:r>
            <a:r>
              <a:rPr lang="en-US" altLang="zh-CN" sz="1200" dirty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);</a:t>
            </a:r>
          </a:p>
          <a:p>
            <a:endParaRPr lang="en-US" altLang="zh-CN" sz="1200" dirty="0" smtClean="0">
              <a:latin typeface="Fira Code" panose="020B0809050000020004" pitchFamily="49" charset="0"/>
              <a:ea typeface="Fira Code" panose="020B0809050000020004" pitchFamily="49" charset="0"/>
              <a:cs typeface="Droid Sans Mono" panose="020B0609030804020204" pitchFamily="49" charset="0"/>
            </a:endParaRPr>
          </a:p>
          <a:p>
            <a:endParaRPr lang="en-US" altLang="zh-CN" sz="1200" dirty="0">
              <a:latin typeface="Fira Code" panose="020B0809050000020004" pitchFamily="49" charset="0"/>
              <a:ea typeface="Fira Code" panose="020B0809050000020004" pitchFamily="49" charset="0"/>
              <a:cs typeface="Droid Sans Mono" panose="020B0609030804020204" pitchFamily="49" charset="0"/>
            </a:endParaRPr>
          </a:p>
          <a:p>
            <a:r>
              <a:rPr lang="en-US" altLang="zh-CN" sz="1200" b="1" dirty="0" smtClean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Jest-</a:t>
            </a:r>
            <a:r>
              <a:rPr lang="en-US" altLang="zh-CN" sz="1200" b="1" dirty="0" err="1" smtClean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es</a:t>
            </a:r>
            <a:r>
              <a:rPr lang="zh-CN" altLang="en-US" sz="1200" b="1" dirty="0" smtClean="0">
                <a:latin typeface="Fira Code" panose="020B0809050000020004" pitchFamily="49" charset="0"/>
                <a:ea typeface="M+ 2m" panose="020B0509020204020204" pitchFamily="49" charset="-128"/>
                <a:cs typeface="Droid Sans Mono" panose="020B0609030804020204" pitchFamily="49" charset="0"/>
              </a:rPr>
              <a:t>示例：</a:t>
            </a:r>
            <a:endParaRPr lang="en-US" altLang="zh-CN" sz="1200" b="1" dirty="0" smtClean="0">
              <a:latin typeface="Fira Code" panose="020B0809050000020004" pitchFamily="49" charset="0"/>
              <a:ea typeface="Fira Code" panose="020B0809050000020004" pitchFamily="49" charset="0"/>
              <a:cs typeface="Droid Sans Mono" panose="020B0609030804020204" pitchFamily="49" charset="0"/>
            </a:endParaRPr>
          </a:p>
          <a:p>
            <a:endParaRPr lang="en-US" altLang="zh-CN" sz="1200" dirty="0">
              <a:latin typeface="Fira Code" panose="020B0809050000020004" pitchFamily="49" charset="0"/>
              <a:ea typeface="Fira Code" panose="020B0809050000020004" pitchFamily="49" charset="0"/>
              <a:cs typeface="Droid Sans Mono" panose="020B0609030804020204" pitchFamily="49" charset="0"/>
            </a:endParaRPr>
          </a:p>
          <a:p>
            <a:r>
              <a:rPr lang="en-US" altLang="zh-CN" sz="1200" dirty="0" err="1" smtClean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jestTemplate</a:t>
            </a:r>
            <a:endParaRPr lang="en-US" altLang="zh-CN" sz="1200" dirty="0" smtClean="0">
              <a:latin typeface="Fira Code" panose="020B0809050000020004" pitchFamily="49" charset="0"/>
              <a:ea typeface="Fira Code" panose="020B0809050000020004" pitchFamily="49" charset="0"/>
              <a:cs typeface="Droid Sans Mono" panose="020B0609030804020204" pitchFamily="49" charset="0"/>
            </a:endParaRPr>
          </a:p>
          <a:p>
            <a:r>
              <a:rPr lang="en-US" altLang="zh-CN" sz="1200" dirty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	</a:t>
            </a:r>
            <a:r>
              <a:rPr lang="en-US" altLang="zh-CN" sz="1200" dirty="0" smtClean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.</a:t>
            </a:r>
            <a:r>
              <a:rPr lang="en-US" altLang="zh-CN" sz="1200" dirty="0" err="1" smtClean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getJestClient</a:t>
            </a:r>
            <a:r>
              <a:rPr lang="en-US" altLang="zh-CN" sz="1200" dirty="0" smtClean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()</a:t>
            </a:r>
          </a:p>
          <a:p>
            <a:r>
              <a:rPr lang="en-US" altLang="zh-CN" sz="1200" dirty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	</a:t>
            </a:r>
            <a:r>
              <a:rPr lang="en-US" altLang="zh-CN" sz="1200" dirty="0" smtClean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.</a:t>
            </a:r>
            <a:r>
              <a:rPr lang="en-US" altLang="zh-CN" sz="1200" dirty="0" smtClean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execute(</a:t>
            </a:r>
            <a:r>
              <a:rPr lang="en-US" altLang="zh-CN" sz="1200" dirty="0" err="1" smtClean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searchbuilder.build</a:t>
            </a:r>
            <a:r>
              <a:rPr lang="en-US" altLang="zh-CN" sz="1200" dirty="0">
                <a:latin typeface="Fira Code" panose="020B0809050000020004" pitchFamily="49" charset="0"/>
                <a:ea typeface="Fira Code" panose="020B0809050000020004" pitchFamily="49" charset="0"/>
                <a:cs typeface="Droid Sans Mono" panose="020B0609030804020204" pitchFamily="49" charset="0"/>
              </a:rPr>
              <a:t>());</a:t>
            </a:r>
            <a:endParaRPr lang="en-US" altLang="zh-CN" sz="1200" dirty="0" smtClean="0">
              <a:latin typeface="Fira Code" panose="020B0809050000020004" pitchFamily="49" charset="0"/>
              <a:ea typeface="Fira Code" panose="020B0809050000020004" pitchFamily="49" charset="0"/>
              <a:cs typeface="Droid Sans Mono" panose="020B0609030804020204" pitchFamily="49" charset="0"/>
            </a:endParaRPr>
          </a:p>
          <a:p>
            <a:endParaRPr lang="zh-CN" altLang="en-US" sz="1200" dirty="0">
              <a:latin typeface="Fira Code" panose="020B0809050000020004" pitchFamily="49" charset="0"/>
              <a:ea typeface="M+ 2m" panose="020B0509020204020204" pitchFamily="49" charset="-128"/>
              <a:cs typeface="Droid Sans Mono" panose="020B0609030804020204" pitchFamily="49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20623" y="1263349"/>
            <a:ext cx="254000" cy="254000"/>
            <a:chOff x="565206" y="2193981"/>
            <a:chExt cx="254000" cy="254000"/>
          </a:xfrm>
        </p:grpSpPr>
        <p:sp>
          <p:nvSpPr>
            <p:cNvPr id="16" name="Rounded Rectangle 5"/>
            <p:cNvSpPr/>
            <p:nvPr/>
          </p:nvSpPr>
          <p:spPr>
            <a:xfrm>
              <a:off x="565206" y="2193981"/>
              <a:ext cx="254000" cy="254000"/>
            </a:xfrm>
            <a:prstGeom prst="roundRect">
              <a:avLst/>
            </a:prstGeom>
            <a:noFill/>
            <a:ln w="38100">
              <a:solidFill>
                <a:srgbClr val="0096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微软雅黑" panose="020B0502040204020203" pitchFamily="34" charset="-122"/>
                <a:ea typeface="微软雅黑" panose="020B0502040204020203" pitchFamily="34" charset="-122"/>
              </a:endParaRPr>
            </a:p>
          </p:txBody>
        </p:sp>
        <p:sp>
          <p:nvSpPr>
            <p:cNvPr id="17" name="Rectangle 10"/>
            <p:cNvSpPr/>
            <p:nvPr/>
          </p:nvSpPr>
          <p:spPr>
            <a:xfrm>
              <a:off x="565206" y="2193981"/>
              <a:ext cx="254000" cy="254000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微软雅黑" panose="020B0502040204020203" pitchFamily="34" charset="-122"/>
                  <a:ea typeface="微软雅黑" panose="020B0502040204020203" pitchFamily="34" charset="-122"/>
                  <a:sym typeface="Wingdings" panose="05000000000000000000" pitchFamily="2" charset="2"/>
                </a:rPr>
                <a:t></a:t>
              </a:r>
              <a:endParaRPr lang="en-GB" dirty="0">
                <a:latin typeface="微软雅黑" panose="020B0502040204020203" pitchFamily="34" charset="-122"/>
                <a:ea typeface="微软雅黑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937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623" y="1149555"/>
            <a:ext cx="9342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Fira Code" panose="020B0809050000020004" pitchFamily="49" charset="0"/>
                <a:ea typeface="微软雅黑" panose="020B0502040204020203" pitchFamily="34" charset="-122"/>
              </a:rPr>
              <a:t>使用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standard</a:t>
            </a:r>
            <a:r>
              <a:rPr lang="zh-CN" altLang="en-US" sz="2400" dirty="0">
                <a:latin typeface="Fira Code" panose="020B0809050000020004" pitchFamily="49" charset="0"/>
                <a:ea typeface="微软雅黑" panose="020B0502040204020203" pitchFamily="34" charset="-122"/>
              </a:rPr>
              <a:t>分词器可以实现</a:t>
            </a:r>
            <a:r>
              <a:rPr lang="en-US" altLang="zh-CN" sz="2400" dirty="0" err="1">
                <a:latin typeface="Fira Code" panose="020B0809050000020004" pitchFamily="49" charset="0"/>
                <a:ea typeface="Fira Code" panose="020B0809050000020004" pitchFamily="49" charset="0"/>
              </a:rPr>
              <a:t>mysql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 like %xxx%</a:t>
            </a:r>
            <a:r>
              <a:rPr lang="zh-CN" altLang="en-US" sz="2400" dirty="0">
                <a:latin typeface="Fira Code" panose="020B0809050000020004" pitchFamily="49" charset="0"/>
                <a:ea typeface="微软雅黑" panose="020B0502040204020203" pitchFamily="34" charset="-122"/>
              </a:rPr>
              <a:t>的</a:t>
            </a:r>
            <a:r>
              <a:rPr lang="zh-CN" altLang="en-US" sz="2400" dirty="0" smtClean="0">
                <a:latin typeface="Fira Code" panose="020B0809050000020004" pitchFamily="49" charset="0"/>
                <a:ea typeface="微软雅黑" panose="020B0502040204020203" pitchFamily="34" charset="-122"/>
              </a:rPr>
              <a:t>效果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Standard</a:t>
            </a:r>
            <a:r>
              <a:rPr lang="zh-CN" altLang="en-US" sz="2400" dirty="0">
                <a:latin typeface="Fira Code" panose="020B0809050000020004" pitchFamily="49" charset="0"/>
                <a:ea typeface="微软雅黑" panose="020B0502040204020203" pitchFamily="34" charset="-122"/>
              </a:rPr>
              <a:t>分词器对中文是单字</a:t>
            </a:r>
            <a:r>
              <a:rPr lang="zh-CN" altLang="en-US" sz="2400" dirty="0" smtClean="0">
                <a:latin typeface="Fira Code" panose="020B0809050000020004" pitchFamily="49" charset="0"/>
                <a:ea typeface="微软雅黑" panose="020B0502040204020203" pitchFamily="34" charset="-122"/>
              </a:rPr>
              <a:t>分词</a:t>
            </a:r>
            <a:r>
              <a:rPr lang="en-US" altLang="zh-CN" sz="2400" dirty="0" smtClean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zh-CN" altLang="en-US" sz="2400" dirty="0" smtClean="0">
                <a:latin typeface="Fira Code" panose="020B0809050000020004" pitchFamily="49" charset="0"/>
                <a:ea typeface="微软雅黑" panose="020B0502040204020203" pitchFamily="34" charset="-122"/>
              </a:rPr>
              <a:t>招商</a:t>
            </a:r>
            <a:r>
              <a:rPr lang="zh-CN" altLang="en-US" sz="2400" dirty="0">
                <a:latin typeface="Fira Code" panose="020B0809050000020004" pitchFamily="49" charset="0"/>
                <a:ea typeface="微软雅黑" panose="020B0502040204020203" pitchFamily="34" charset="-122"/>
              </a:rPr>
              <a:t>银行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app</a:t>
            </a:r>
            <a:r>
              <a:rPr lang="zh-CN" altLang="en-US" sz="2400" dirty="0">
                <a:latin typeface="Fira Code" panose="020B0809050000020004" pitchFamily="49" charset="0"/>
                <a:ea typeface="微软雅黑" panose="020B0502040204020203" pitchFamily="34" charset="-122"/>
              </a:rPr>
              <a:t>在使用这个分词</a:t>
            </a:r>
            <a:r>
              <a:rPr lang="zh-CN" altLang="en-US" sz="2400" dirty="0" smtClean="0">
                <a:latin typeface="Fira Code" panose="020B0809050000020004" pitchFamily="49" charset="0"/>
                <a:ea typeface="微软雅黑" panose="020B0502040204020203" pitchFamily="34" charset="-122"/>
              </a:rPr>
              <a:t>器</a:t>
            </a:r>
            <a:endParaRPr lang="en-US" altLang="zh-CN" sz="24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-1" y="0"/>
            <a:ext cx="12192000" cy="1000125"/>
          </a:xfrm>
          <a:prstGeom prst="rect">
            <a:avLst/>
          </a:prstGeom>
          <a:solidFill>
            <a:srgbClr val="3F51B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0"/>
            <a:ext cx="12192000" cy="989541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分词选择</a:t>
            </a:r>
            <a:endParaRPr lang="en-GB" dirty="0">
              <a:solidFill>
                <a:schemeClr val="bg1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04813" y="1225599"/>
            <a:ext cx="254000" cy="254000"/>
            <a:chOff x="565206" y="2193981"/>
            <a:chExt cx="254000" cy="254000"/>
          </a:xfrm>
        </p:grpSpPr>
        <p:sp>
          <p:nvSpPr>
            <p:cNvPr id="9" name="Rounded Rectangle 5"/>
            <p:cNvSpPr/>
            <p:nvPr/>
          </p:nvSpPr>
          <p:spPr>
            <a:xfrm>
              <a:off x="565206" y="2193981"/>
              <a:ext cx="254000" cy="254000"/>
            </a:xfrm>
            <a:prstGeom prst="roundRect">
              <a:avLst/>
            </a:prstGeom>
            <a:noFill/>
            <a:ln w="38100">
              <a:solidFill>
                <a:srgbClr val="0096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微软雅黑" panose="020B0502040204020203" pitchFamily="34" charset="-122"/>
                <a:ea typeface="微软雅黑" panose="020B0502040204020203" pitchFamily="34" charset="-122"/>
              </a:endParaRPr>
            </a:p>
          </p:txBody>
        </p:sp>
        <p:sp>
          <p:nvSpPr>
            <p:cNvPr id="10" name="Rectangle 10"/>
            <p:cNvSpPr/>
            <p:nvPr/>
          </p:nvSpPr>
          <p:spPr>
            <a:xfrm>
              <a:off x="565206" y="2193981"/>
              <a:ext cx="254000" cy="254000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微软雅黑" panose="020B0502040204020203" pitchFamily="34" charset="-122"/>
                  <a:ea typeface="微软雅黑" panose="020B0502040204020203" pitchFamily="34" charset="-122"/>
                  <a:sym typeface="Wingdings" panose="05000000000000000000" pitchFamily="2" charset="2"/>
                </a:rPr>
                <a:t></a:t>
              </a:r>
              <a:endParaRPr lang="en-GB" dirty="0">
                <a:latin typeface="微软雅黑" panose="020B0502040204020203" pitchFamily="34" charset="-122"/>
                <a:ea typeface="微软雅黑" panose="020B0502040204020203" pitchFamily="34" charset="-122"/>
              </a:endParaRPr>
            </a:p>
          </p:txBody>
        </p:sp>
      </p:grpSp>
      <p:sp>
        <p:nvSpPr>
          <p:cNvPr id="17" name="TextBox 4"/>
          <p:cNvSpPr txBox="1"/>
          <p:nvPr/>
        </p:nvSpPr>
        <p:spPr>
          <a:xfrm>
            <a:off x="866698" y="2821193"/>
            <a:ext cx="7096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同义词的两种</a:t>
            </a:r>
            <a:r>
              <a:rPr lang="zh-CN" altLang="en-US" sz="2400" dirty="0" smtClean="0">
                <a:latin typeface="微软雅黑" panose="020B0502040204020203" pitchFamily="34" charset="-122"/>
                <a:ea typeface="微软雅黑" panose="020B0502040204020203" pitchFamily="34" charset="-122"/>
              </a:rPr>
              <a:t>形式：</a:t>
            </a:r>
            <a:endParaRPr lang="en-US" altLang="zh-CN" sz="2400" dirty="0">
              <a:latin typeface="微软雅黑" panose="020B0502040204020203" pitchFamily="34" charset="-122"/>
              <a:ea typeface="微软雅黑" panose="020B0502040204020203" pitchFamily="34" charset="-122"/>
            </a:endParaRPr>
          </a:p>
          <a:p>
            <a:endParaRPr lang="en-US" sz="2400" dirty="0">
              <a:latin typeface="微软雅黑" panose="020B0502040204020203" pitchFamily="34" charset="-122"/>
              <a:ea typeface="微软雅黑" panose="020B0502040204020203" pitchFamily="34" charset="-122"/>
            </a:endParaRPr>
          </a:p>
          <a:p>
            <a:r>
              <a:rPr lang="zh-CN" altLang="en-US" sz="24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滴滴，小桔</a:t>
            </a:r>
            <a:r>
              <a:rPr lang="zh-CN" altLang="en-US" sz="2400" dirty="0" smtClean="0">
                <a:latin typeface="微软雅黑" panose="020B0502040204020203" pitchFamily="34" charset="-122"/>
                <a:ea typeface="微软雅黑" panose="020B0502040204020203" pitchFamily="34" charset="-122"/>
              </a:rPr>
              <a:t>科技</a:t>
            </a:r>
            <a:endParaRPr lang="en-US" sz="2400" dirty="0">
              <a:latin typeface="微软雅黑" panose="020B0502040204020203" pitchFamily="34" charset="-122"/>
              <a:ea typeface="微软雅黑" panose="020B0502040204020203" pitchFamily="34" charset="-122"/>
            </a:endParaRPr>
          </a:p>
          <a:p>
            <a:r>
              <a:rPr lang="zh-CN" altLang="en-US" sz="24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滴滴 </a:t>
            </a:r>
            <a:r>
              <a:rPr lang="en-US" altLang="zh-CN" sz="24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=&gt; </a:t>
            </a:r>
            <a:r>
              <a:rPr lang="zh-CN" altLang="en-US" sz="24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小桔科技</a:t>
            </a:r>
            <a:endParaRPr lang="en-GB" sz="2400" dirty="0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04813" y="2878187"/>
            <a:ext cx="254000" cy="254000"/>
            <a:chOff x="565206" y="2193981"/>
            <a:chExt cx="254000" cy="254000"/>
          </a:xfrm>
        </p:grpSpPr>
        <p:sp>
          <p:nvSpPr>
            <p:cNvPr id="19" name="Rounded Rectangle 5"/>
            <p:cNvSpPr/>
            <p:nvPr/>
          </p:nvSpPr>
          <p:spPr>
            <a:xfrm>
              <a:off x="565206" y="2193981"/>
              <a:ext cx="254000" cy="254000"/>
            </a:xfrm>
            <a:prstGeom prst="roundRect">
              <a:avLst/>
            </a:prstGeom>
            <a:noFill/>
            <a:ln w="38100">
              <a:solidFill>
                <a:srgbClr val="0096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微软雅黑" panose="020B0502040204020203" pitchFamily="34" charset="-122"/>
                <a:ea typeface="微软雅黑" panose="020B0502040204020203" pitchFamily="34" charset="-122"/>
              </a:endParaRPr>
            </a:p>
          </p:txBody>
        </p:sp>
        <p:sp>
          <p:nvSpPr>
            <p:cNvPr id="20" name="Rectangle 10"/>
            <p:cNvSpPr/>
            <p:nvPr/>
          </p:nvSpPr>
          <p:spPr>
            <a:xfrm>
              <a:off x="565206" y="2193981"/>
              <a:ext cx="254000" cy="254000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微软雅黑" panose="020B0502040204020203" pitchFamily="34" charset="-122"/>
                  <a:ea typeface="微软雅黑" panose="020B0502040204020203" pitchFamily="34" charset="-122"/>
                  <a:sym typeface="Wingdings" panose="05000000000000000000" pitchFamily="2" charset="2"/>
                </a:rPr>
                <a:t></a:t>
              </a:r>
              <a:endParaRPr lang="en-GB" dirty="0">
                <a:latin typeface="微软雅黑" panose="020B0502040204020203" pitchFamily="34" charset="-122"/>
                <a:ea typeface="微软雅黑" panose="020B0502040204020203" pitchFamily="34" charset="-122"/>
              </a:endParaRPr>
            </a:p>
          </p:txBody>
        </p:sp>
      </p:grpSp>
      <p:sp>
        <p:nvSpPr>
          <p:cNvPr id="12" name="TextBox 4"/>
          <p:cNvSpPr txBox="1"/>
          <p:nvPr/>
        </p:nvSpPr>
        <p:spPr>
          <a:xfrm>
            <a:off x="866698" y="4663464"/>
            <a:ext cx="9853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Fira Code" panose="020B0809050000020004" pitchFamily="49" charset="0"/>
                <a:ea typeface="微软雅黑" panose="020B0503020204020204" pitchFamily="34" charset="-122"/>
              </a:rPr>
              <a:t>不要使用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join</a:t>
            </a:r>
            <a:r>
              <a:rPr lang="zh-CN" altLang="zh-CN" sz="2400" dirty="0">
                <a:latin typeface="Fira Code" panose="020B0809050000020004" pitchFamily="49" charset="0"/>
                <a:ea typeface="微软雅黑" panose="020B0503020204020204" pitchFamily="34" charset="-122"/>
              </a:rPr>
              <a:t>查询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,doc</a:t>
            </a:r>
            <a:r>
              <a:rPr lang="zh-CN" altLang="zh-CN" sz="2400" dirty="0">
                <a:latin typeface="Fira Code" panose="020B0809050000020004" pitchFamily="49" charset="0"/>
                <a:ea typeface="微软雅黑" panose="020B0503020204020204" pitchFamily="34" charset="-122"/>
              </a:rPr>
              <a:t>结构中使用嵌套对象会导致查询慢几倍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,</a:t>
            </a:r>
            <a:r>
              <a:rPr lang="zh-CN" altLang="zh-CN" sz="2400" dirty="0">
                <a:latin typeface="Fira Code" panose="020B0809050000020004" pitchFamily="49" charset="0"/>
                <a:ea typeface="微软雅黑" panose="020B0503020204020204" pitchFamily="34" charset="-122"/>
              </a:rPr>
              <a:t>如果使用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parent-chi</a:t>
            </a:r>
            <a:r>
              <a:rPr lang="x-none" altLang="zh-CN" sz="2400" dirty="0" smtClean="0">
                <a:latin typeface="Fira Code" panose="020B0809050000020004" pitchFamily="49" charset="0"/>
                <a:ea typeface="Fira Code" panose="020B0809050000020004" pitchFamily="49" charset="0"/>
              </a:rPr>
              <a:t>ld</a:t>
            </a:r>
            <a:endParaRPr lang="en-GB" altLang="zh-CN" sz="2400" dirty="0">
              <a:latin typeface="+mj-lt"/>
              <a:ea typeface="微软雅黑" panose="020B0502040204020203" pitchFamily="34" charset="-122"/>
            </a:endParaRPr>
          </a:p>
          <a:p>
            <a:r>
              <a:rPr lang="zh-CN" altLang="zh-CN" sz="2400" dirty="0" smtClean="0">
                <a:latin typeface="Fira Code" panose="020B0809050000020004" pitchFamily="49" charset="0"/>
                <a:ea typeface="微软雅黑" panose="020B0503020204020204" pitchFamily="34" charset="-122"/>
              </a:rPr>
              <a:t>功能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,</a:t>
            </a:r>
            <a:r>
              <a:rPr lang="zh-CN" altLang="zh-CN" sz="2400" dirty="0">
                <a:latin typeface="Fira Code" panose="020B0809050000020004" pitchFamily="49" charset="0"/>
                <a:ea typeface="微软雅黑" panose="020B0503020204020204" pitchFamily="34" charset="-122"/>
              </a:rPr>
              <a:t>查询会慢几百倍</a:t>
            </a:r>
            <a:endParaRPr lang="en-GB" sz="24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04813" y="4741985"/>
            <a:ext cx="254000" cy="254000"/>
            <a:chOff x="565206" y="2193981"/>
            <a:chExt cx="254000" cy="254000"/>
          </a:xfrm>
        </p:grpSpPr>
        <p:sp>
          <p:nvSpPr>
            <p:cNvPr id="14" name="Rounded Rectangle 5"/>
            <p:cNvSpPr/>
            <p:nvPr/>
          </p:nvSpPr>
          <p:spPr>
            <a:xfrm>
              <a:off x="565206" y="2193981"/>
              <a:ext cx="254000" cy="254000"/>
            </a:xfrm>
            <a:prstGeom prst="roundRect">
              <a:avLst/>
            </a:prstGeom>
            <a:noFill/>
            <a:ln w="38100">
              <a:solidFill>
                <a:srgbClr val="0096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微软雅黑" panose="020B0502040204020203" pitchFamily="34" charset="-122"/>
                <a:ea typeface="微软雅黑" panose="020B0502040204020203" pitchFamily="34" charset="-122"/>
              </a:endParaRPr>
            </a:p>
          </p:txBody>
        </p:sp>
        <p:sp>
          <p:nvSpPr>
            <p:cNvPr id="15" name="Rectangle 10"/>
            <p:cNvSpPr/>
            <p:nvPr/>
          </p:nvSpPr>
          <p:spPr>
            <a:xfrm>
              <a:off x="565206" y="2193981"/>
              <a:ext cx="254000" cy="254000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>
                  <a:ea typeface="微软雅黑" panose="020B0502040204020203" pitchFamily="34" charset="-122"/>
                  <a:sym typeface="Wingdings" panose="05000000000000000000" pitchFamily="2" charset="2"/>
                </a:rPr>
                <a:t></a:t>
              </a:r>
              <a:endParaRPr lang="en-GB" dirty="0">
                <a:latin typeface="微软雅黑" panose="020B0502040204020203" pitchFamily="34" charset="-122"/>
                <a:ea typeface="微软雅黑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27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7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2et1ctp">
      <a:majorFont>
        <a:latin typeface="Fira Code" panose="020F0302020204030204"/>
        <a:ea typeface="微软雅黑"/>
        <a:cs typeface=""/>
      </a:majorFont>
      <a:minorFont>
        <a:latin typeface="Fira Code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13486</TotalTime>
  <Words>603</Words>
  <Application>Microsoft Office PowerPoint</Application>
  <PresentationFormat>宽屏</PresentationFormat>
  <Paragraphs>103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Droid Sans Mono</vt:lpstr>
      <vt:lpstr>M+ 2m</vt:lpstr>
      <vt:lpstr>Roboto</vt:lpstr>
      <vt:lpstr>微软雅黑</vt:lpstr>
      <vt:lpstr>Arial</vt:lpstr>
      <vt:lpstr>Consolas</vt:lpstr>
      <vt:lpstr>Fira Code</vt:lpstr>
      <vt:lpstr>Wingdings</vt:lpstr>
      <vt:lpstr>Office Theme</vt:lpstr>
      <vt:lpstr>ES基础</vt:lpstr>
      <vt:lpstr>倒排索引与分词</vt:lpstr>
      <vt:lpstr>基础知识</vt:lpstr>
      <vt:lpstr>基础知识</vt:lpstr>
      <vt:lpstr>基础知识</vt:lpstr>
      <vt:lpstr>基础知识</vt:lpstr>
      <vt:lpstr>基础知识</vt:lpstr>
      <vt:lpstr>Java API</vt:lpstr>
      <vt:lpstr>分词选择</vt:lpstr>
      <vt:lpstr>搜索技巧</vt:lpstr>
      <vt:lpstr>查询技巧</vt:lpstr>
      <vt:lpstr>控制查询粒度</vt:lpstr>
      <vt:lpstr>索引预热</vt:lpstr>
      <vt:lpstr>索引拆分</vt:lpstr>
      <vt:lpstr>Indexing优化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Theme</dc:title>
  <dc:creator>Jacob Bower</dc:creator>
  <cp:lastModifiedBy>80231382/熊文贵</cp:lastModifiedBy>
  <cp:revision>330</cp:revision>
  <dcterms:created xsi:type="dcterms:W3CDTF">2015-08-12T22:06:40Z</dcterms:created>
  <dcterms:modified xsi:type="dcterms:W3CDTF">2021-11-29T05:37:33Z</dcterms:modified>
</cp:coreProperties>
</file>