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8" r:id="rId13"/>
    <p:sldId id="274" r:id="rId14"/>
    <p:sldId id="276" r:id="rId15"/>
    <p:sldId id="272" r:id="rId16"/>
    <p:sldId id="269" r:id="rId17"/>
    <p:sldId id="273" r:id="rId18"/>
    <p:sldId id="271" r:id="rId19"/>
    <p:sldId id="270" r:id="rId20"/>
    <p:sldId id="277" r:id="rId21"/>
    <p:sldId id="278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>
        <p:scale>
          <a:sx n="100" d="100"/>
          <a:sy n="100" d="100"/>
        </p:scale>
        <p:origin x="513" y="21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813" y="1905000"/>
            <a:ext cx="5248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11492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84B4DC23-7514-40D6-B853-4E4C7DDB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74638"/>
            <a:ext cx="10667926" cy="10207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grpSp>
        <p:nvGrpSpPr>
          <p:cNvPr id="84" name="line" descr="Line graphic">
            <a:extLst>
              <a:ext uri="{FF2B5EF4-FFF2-40B4-BE49-F238E27FC236}">
                <a16:creationId xmlns:a16="http://schemas.microsoft.com/office/drawing/2014/main" id="{166F904A-DFA6-4927-A112-A7A887220655}"/>
              </a:ext>
            </a:extLst>
          </p:cNvPr>
          <p:cNvGrpSpPr/>
          <p:nvPr userDrawn="1"/>
        </p:nvGrpSpPr>
        <p:grpSpPr bwMode="invGray">
          <a:xfrm>
            <a:off x="621804" y="1358087"/>
            <a:ext cx="10569575" cy="64008"/>
            <a:chOff x="1522413" y="1514475"/>
            <a:chExt cx="10569575" cy="64008"/>
          </a:xfrm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EA510E7C-16A7-4AC1-B34C-13512E5EE3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9421DA6F-17B5-4EE5-AECA-F309BE4E6AA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EDA78345-E730-4E26-B9A6-8D64A92AB0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E2E8950D-3FFE-46CF-96E2-A993DD000C0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BA74F20-301A-4707-A00E-2E66045BC1D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43F1F7C-0B25-40E7-A9B0-00BB46DB87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AF3985A-D8A8-4221-AE77-6CEFA70419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B7383C1E-A190-48DE-BE6B-A0E3C6C9B8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4C942703-938A-4442-9EA6-AF4588980B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8566AE29-8898-425D-87F8-9DF91DDE43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3F96CAE5-3954-4E5B-A0D3-3446C468D3A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B624A45F-334A-4D27-BC51-ED7509CFF99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2F40EAF3-B3C4-4A76-8591-8D5A93A226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1EE3E89D-0429-4B23-B997-456575D941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C3652B85-F98C-4487-9A7F-F5E1E28989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D1BCA42C-65CD-4F5E-A8E7-92E71291AD8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0997761B-6F4C-429C-AD60-0069139058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08BF898-4DE8-458C-9F71-8B19204CDF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F107FA75-7354-4497-900D-FA89A09533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BB8B405-6897-459A-846F-7FBBADE76A1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1D21A05-E8BA-4777-A720-70B990002E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D70C4C48-B4EC-45DC-BBED-2FD32D3251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B4A0C3B2-14EC-4712-8249-4C3A4E86DD7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7F5C90C-B106-4EA7-988C-FF6B98FEB3B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67289671-B1A7-4F26-B75C-04D0E18A3A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975BF7C3-71F9-481D-9E03-62AA2CE417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F72FAFED-59AD-4DDC-B1BD-C7F67C6B67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13C6C8B7-0F09-4CD3-AA69-97ADAE79A9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6B0251DE-A5FC-4085-B861-E723C0A4208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87FFC1A9-22F5-49B2-B203-7748D29482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407836F1-E63A-48A1-8D3C-DEFCA5AAF3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009F47B9-79CB-4FD6-BD14-DF248A060DA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8088F868-B606-4FF8-B177-75265C4033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B85057B2-B3C1-4112-9E1C-CA506616E0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DE4B4D5D-0852-4873-9380-4EEB75C77A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EA532BA1-B199-4222-99DF-CA1B415852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02A9BD31-493D-4232-A2E7-295E135551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853653C-FCD5-4CB2-867F-0DB50C9860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F7353BDC-C113-4A0E-8C61-5CFFFB2D2E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B884EFA1-477E-4CE4-8036-F1B384B33A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01D45B5E-A4A7-4E9B-A6C2-7C9C73208C5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1FCFA6F4-43FA-46B2-9AE5-9B141FF2130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4D669529-D967-4FEF-9224-82EB164EDD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EBD9947C-B629-433D-B25C-5C1ACC41A2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E576112B-E1BC-415D-B9A7-B1273AD494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4A225143-D604-423A-8D56-05C0C7A4A9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1F3664DE-56FC-4D8C-8B2B-2759D3DD4D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2" name="Freeform 59">
              <a:extLst>
                <a:ext uri="{FF2B5EF4-FFF2-40B4-BE49-F238E27FC236}">
                  <a16:creationId xmlns:a16="http://schemas.microsoft.com/office/drawing/2014/main" id="{E0443B70-696B-41EE-9890-598DF7F9D5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3" name="Freeform 60">
              <a:extLst>
                <a:ext uri="{FF2B5EF4-FFF2-40B4-BE49-F238E27FC236}">
                  <a16:creationId xmlns:a16="http://schemas.microsoft.com/office/drawing/2014/main" id="{DDD3F809-5952-4327-B2A1-C266EC3234D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4" name="Freeform 61">
              <a:extLst>
                <a:ext uri="{FF2B5EF4-FFF2-40B4-BE49-F238E27FC236}">
                  <a16:creationId xmlns:a16="http://schemas.microsoft.com/office/drawing/2014/main" id="{2C510704-19BA-4A81-8281-17E869DB27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5" name="Freeform 62">
              <a:extLst>
                <a:ext uri="{FF2B5EF4-FFF2-40B4-BE49-F238E27FC236}">
                  <a16:creationId xmlns:a16="http://schemas.microsoft.com/office/drawing/2014/main" id="{89369C14-CB28-4584-BEA8-C283B5F5F151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6" name="Freeform 63">
              <a:extLst>
                <a:ext uri="{FF2B5EF4-FFF2-40B4-BE49-F238E27FC236}">
                  <a16:creationId xmlns:a16="http://schemas.microsoft.com/office/drawing/2014/main" id="{3DC83D98-71AA-4E17-9AEE-133D07A2210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7" name="Freeform 64">
              <a:extLst>
                <a:ext uri="{FF2B5EF4-FFF2-40B4-BE49-F238E27FC236}">
                  <a16:creationId xmlns:a16="http://schemas.microsoft.com/office/drawing/2014/main" id="{FC9C49A7-A832-4176-91BB-D10F417D5D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8" name="Freeform 65">
              <a:extLst>
                <a:ext uri="{FF2B5EF4-FFF2-40B4-BE49-F238E27FC236}">
                  <a16:creationId xmlns:a16="http://schemas.microsoft.com/office/drawing/2014/main" id="{9338EDD9-66D3-404A-8035-AEDF079688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9" name="Freeform 66">
              <a:extLst>
                <a:ext uri="{FF2B5EF4-FFF2-40B4-BE49-F238E27FC236}">
                  <a16:creationId xmlns:a16="http://schemas.microsoft.com/office/drawing/2014/main" id="{CDB7597E-2352-476C-BF72-246D863AFB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0" name="Freeform 67">
              <a:extLst>
                <a:ext uri="{FF2B5EF4-FFF2-40B4-BE49-F238E27FC236}">
                  <a16:creationId xmlns:a16="http://schemas.microsoft.com/office/drawing/2014/main" id="{A134F930-780C-402D-8BF2-481B3E3278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1" name="Freeform 68">
              <a:extLst>
                <a:ext uri="{FF2B5EF4-FFF2-40B4-BE49-F238E27FC236}">
                  <a16:creationId xmlns:a16="http://schemas.microsoft.com/office/drawing/2014/main" id="{607CC1B4-9ABD-4D07-B62A-6299E9CC0F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2" name="Freeform 69">
              <a:extLst>
                <a:ext uri="{FF2B5EF4-FFF2-40B4-BE49-F238E27FC236}">
                  <a16:creationId xmlns:a16="http://schemas.microsoft.com/office/drawing/2014/main" id="{1266C03C-453F-4C0B-AA34-45A68CFFF11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3" name="Freeform 70">
              <a:extLst>
                <a:ext uri="{FF2B5EF4-FFF2-40B4-BE49-F238E27FC236}">
                  <a16:creationId xmlns:a16="http://schemas.microsoft.com/office/drawing/2014/main" id="{C8882D8C-344B-4288-9F1D-C8D0F72C46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4" name="Freeform 71">
              <a:extLst>
                <a:ext uri="{FF2B5EF4-FFF2-40B4-BE49-F238E27FC236}">
                  <a16:creationId xmlns:a16="http://schemas.microsoft.com/office/drawing/2014/main" id="{F05C6718-E04D-4C6A-A506-7454ED3314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5" name="Freeform 72">
              <a:extLst>
                <a:ext uri="{FF2B5EF4-FFF2-40B4-BE49-F238E27FC236}">
                  <a16:creationId xmlns:a16="http://schemas.microsoft.com/office/drawing/2014/main" id="{E867E6A1-572C-410C-AA89-4373AE83071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6" name="Freeform 73">
              <a:extLst>
                <a:ext uri="{FF2B5EF4-FFF2-40B4-BE49-F238E27FC236}">
                  <a16:creationId xmlns:a16="http://schemas.microsoft.com/office/drawing/2014/main" id="{5AC535E6-AFF2-4E3A-B0F0-7F0D0594A4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7" name="Freeform 74">
              <a:extLst>
                <a:ext uri="{FF2B5EF4-FFF2-40B4-BE49-F238E27FC236}">
                  <a16:creationId xmlns:a16="http://schemas.microsoft.com/office/drawing/2014/main" id="{4D90FECD-C2C6-426B-89D9-4C24657708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8" name="Freeform 75">
              <a:extLst>
                <a:ext uri="{FF2B5EF4-FFF2-40B4-BE49-F238E27FC236}">
                  <a16:creationId xmlns:a16="http://schemas.microsoft.com/office/drawing/2014/main" id="{F9786536-61F9-4CDC-A367-FD1C4BCA5C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9" name="Freeform 76">
              <a:extLst>
                <a:ext uri="{FF2B5EF4-FFF2-40B4-BE49-F238E27FC236}">
                  <a16:creationId xmlns:a16="http://schemas.microsoft.com/office/drawing/2014/main" id="{91E64FC8-072F-48DF-B6F4-73B8EDA3605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0" name="Freeform 77">
              <a:extLst>
                <a:ext uri="{FF2B5EF4-FFF2-40B4-BE49-F238E27FC236}">
                  <a16:creationId xmlns:a16="http://schemas.microsoft.com/office/drawing/2014/main" id="{A647E5CE-75A1-4A98-9179-56032F9C0D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1" name="Freeform 78">
              <a:extLst>
                <a:ext uri="{FF2B5EF4-FFF2-40B4-BE49-F238E27FC236}">
                  <a16:creationId xmlns:a16="http://schemas.microsoft.com/office/drawing/2014/main" id="{723BB73D-032F-428A-86B8-2FD7EFD0D01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2" name="Freeform 79">
              <a:extLst>
                <a:ext uri="{FF2B5EF4-FFF2-40B4-BE49-F238E27FC236}">
                  <a16:creationId xmlns:a16="http://schemas.microsoft.com/office/drawing/2014/main" id="{557A9CB1-CEAF-44C9-88BB-89C3BE8B0B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3" name="Freeform 80">
              <a:extLst>
                <a:ext uri="{FF2B5EF4-FFF2-40B4-BE49-F238E27FC236}">
                  <a16:creationId xmlns:a16="http://schemas.microsoft.com/office/drawing/2014/main" id="{54F7F13D-F979-4492-9542-31353770191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4" name="Freeform 81">
              <a:extLst>
                <a:ext uri="{FF2B5EF4-FFF2-40B4-BE49-F238E27FC236}">
                  <a16:creationId xmlns:a16="http://schemas.microsoft.com/office/drawing/2014/main" id="{B5E20D1D-3E1C-4FA2-B372-A72A42DCB3E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5" name="Freeform 82">
              <a:extLst>
                <a:ext uri="{FF2B5EF4-FFF2-40B4-BE49-F238E27FC236}">
                  <a16:creationId xmlns:a16="http://schemas.microsoft.com/office/drawing/2014/main" id="{49120211-68B0-45CF-80EA-1EB6883048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6" name="Freeform 83">
              <a:extLst>
                <a:ext uri="{FF2B5EF4-FFF2-40B4-BE49-F238E27FC236}">
                  <a16:creationId xmlns:a16="http://schemas.microsoft.com/office/drawing/2014/main" id="{30BF96AD-AA9C-40D4-AA97-A1C27B1492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7" name="Freeform 84">
              <a:extLst>
                <a:ext uri="{FF2B5EF4-FFF2-40B4-BE49-F238E27FC236}">
                  <a16:creationId xmlns:a16="http://schemas.microsoft.com/office/drawing/2014/main" id="{EAD5341C-C7DF-48F6-A4DC-E52656DD57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5">
              <a:extLst>
                <a:ext uri="{FF2B5EF4-FFF2-40B4-BE49-F238E27FC236}">
                  <a16:creationId xmlns:a16="http://schemas.microsoft.com/office/drawing/2014/main" id="{D42344B2-DF77-4733-87B9-51391D7981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667926" cy="10207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621804" y="1358087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7507" y="1938261"/>
            <a:ext cx="4212570" cy="4359698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Copy text as plain text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233" y="1938261"/>
            <a:ext cx="6046365" cy="43596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5071976" y="1823685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67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 userDrawn="1"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311" name="Title 1">
            <a:extLst>
              <a:ext uri="{FF2B5EF4-FFF2-40B4-BE49-F238E27FC236}">
                <a16:creationId xmlns:a16="http://schemas.microsoft.com/office/drawing/2014/main" id="{17F41855-05C2-4F40-994C-5278F5F1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74638"/>
            <a:ext cx="10667926" cy="10207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233" y="1938261"/>
            <a:ext cx="6046365" cy="43596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5071976" y="1823685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67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 userDrawn="1"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311" name="Title 1">
            <a:extLst>
              <a:ext uri="{FF2B5EF4-FFF2-40B4-BE49-F238E27FC236}">
                <a16:creationId xmlns:a16="http://schemas.microsoft.com/office/drawing/2014/main" id="{17F41855-05C2-4F40-994C-5278F5F1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74638"/>
            <a:ext cx="10667926" cy="102076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09" name="Content Placeholder 2">
            <a:extLst>
              <a:ext uri="{FF2B5EF4-FFF2-40B4-BE49-F238E27FC236}">
                <a16:creationId xmlns:a16="http://schemas.microsoft.com/office/drawing/2014/main" id="{93C72F73-F820-4E23-83E5-5C836A0967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1385" y="1960866"/>
            <a:ext cx="4352766" cy="43596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97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52D5-D4EE-4F63-B4A6-402EC026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2918619"/>
            <a:ext cx="10657184" cy="1020762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93BAE5-E151-4E6A-8748-1F92BAF68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812" y="274638"/>
            <a:ext cx="10657184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812" y="1484783"/>
            <a:ext cx="10657184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07994" y="6504606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1" r:id="rId3"/>
    <p:sldLayoutId id="2147483668" r:id="rId4"/>
    <p:sldLayoutId id="2147483671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spring boot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造数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熊文贵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8361-F9D9-4BFF-8267-B3EEA508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@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SpringBootApplication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E16D-B8DE-4FF7-8CB5-3265F64D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SpringBootApplication</a:t>
            </a:r>
            <a:r>
              <a:rPr lang="en-US" altLang="zh-CN" dirty="0">
                <a:cs typeface="+mn-ea"/>
                <a:sym typeface="+mn-lt"/>
              </a:rPr>
              <a:t> </a:t>
            </a:r>
          </a:p>
          <a:p>
            <a:r>
              <a:rPr lang="en-US" altLang="zh-CN" dirty="0">
                <a:cs typeface="+mn-ea"/>
                <a:sym typeface="+mn-lt"/>
              </a:rPr>
              <a:t>// same as @Configuration @</a:t>
            </a:r>
            <a:r>
              <a:rPr lang="en-US" altLang="zh-CN" dirty="0" err="1">
                <a:cs typeface="+mn-ea"/>
                <a:sym typeface="+mn-lt"/>
              </a:rPr>
              <a:t>EnableAutoConfiguration</a:t>
            </a:r>
            <a:r>
              <a:rPr lang="en-US" altLang="zh-CN" dirty="0">
                <a:cs typeface="+mn-ea"/>
                <a:sym typeface="+mn-lt"/>
              </a:rPr>
              <a:t> @</a:t>
            </a:r>
            <a:r>
              <a:rPr lang="en-US" altLang="zh-CN" dirty="0" err="1">
                <a:cs typeface="+mn-ea"/>
                <a:sym typeface="+mn-lt"/>
              </a:rPr>
              <a:t>ComponentScan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65E5CE-0340-4907-B84E-4DAAAE4E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2475264"/>
            <a:ext cx="7137250" cy="43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954C-558A-4698-913B-950D7C24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466BF-2132-4480-9FB4-6176349A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class</a:t>
            </a:r>
            <a:r>
              <a:rPr lang="zh-CN" altLang="en-US" dirty="0">
                <a:cs typeface="+mn-ea"/>
                <a:sym typeface="+mn-lt"/>
              </a:rPr>
              <a:t>如果没用</a:t>
            </a:r>
            <a:r>
              <a:rPr lang="en-US" altLang="zh-CN" dirty="0">
                <a:cs typeface="+mn-ea"/>
                <a:sym typeface="+mn-lt"/>
              </a:rPr>
              <a:t>package,</a:t>
            </a:r>
            <a:r>
              <a:rPr lang="zh-CN" altLang="en-US" dirty="0">
                <a:cs typeface="+mn-ea"/>
                <a:sym typeface="+mn-lt"/>
              </a:rPr>
              <a:t>会导致</a:t>
            </a:r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ComponentScan</a:t>
            </a:r>
            <a:r>
              <a:rPr lang="en-US" altLang="zh-CN" dirty="0">
                <a:cs typeface="+mn-ea"/>
                <a:sym typeface="+mn-lt"/>
              </a:rPr>
              <a:t>, @</a:t>
            </a:r>
            <a:r>
              <a:rPr lang="en-US" altLang="zh-CN" dirty="0" err="1">
                <a:cs typeface="+mn-ea"/>
                <a:sym typeface="+mn-lt"/>
              </a:rPr>
              <a:t>EntityScan</a:t>
            </a:r>
            <a:r>
              <a:rPr lang="en-US" altLang="zh-CN" dirty="0">
                <a:cs typeface="+mn-ea"/>
                <a:sym typeface="+mn-lt"/>
              </a:rPr>
              <a:t> or @</a:t>
            </a:r>
            <a:r>
              <a:rPr lang="en-US" altLang="zh-CN" dirty="0" err="1">
                <a:cs typeface="+mn-ea"/>
                <a:sym typeface="+mn-lt"/>
              </a:rPr>
              <a:t>SpringBootApplication</a:t>
            </a:r>
            <a:r>
              <a:rPr lang="zh-CN" altLang="en-US" dirty="0">
                <a:cs typeface="+mn-ea"/>
                <a:sym typeface="+mn-lt"/>
              </a:rPr>
              <a:t>可能出错</a:t>
            </a:r>
            <a:r>
              <a:rPr lang="en-US" altLang="zh-CN" dirty="0">
                <a:cs typeface="+mn-ea"/>
                <a:sym typeface="+mn-lt"/>
              </a:rPr>
              <a:t>;</a:t>
            </a:r>
          </a:p>
          <a:p>
            <a:r>
              <a:rPr lang="zh-CN" altLang="en-US" dirty="0">
                <a:cs typeface="+mn-ea"/>
                <a:sym typeface="+mn-lt"/>
              </a:rPr>
              <a:t>最好把启动</a:t>
            </a:r>
            <a:r>
              <a:rPr lang="en-US" altLang="zh-CN" dirty="0">
                <a:cs typeface="+mn-ea"/>
                <a:sym typeface="+mn-lt"/>
              </a:rPr>
              <a:t>class(main</a:t>
            </a:r>
            <a:r>
              <a:rPr lang="zh-CN" altLang="en-US" dirty="0">
                <a:cs typeface="+mn-ea"/>
                <a:sym typeface="+mn-lt"/>
              </a:rPr>
              <a:t>方法所在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一般为</a:t>
            </a:r>
            <a:r>
              <a:rPr lang="en-US" altLang="zh-CN" dirty="0">
                <a:cs typeface="+mn-ea"/>
                <a:sym typeface="+mn-lt"/>
              </a:rPr>
              <a:t>Application.java)</a:t>
            </a:r>
            <a:r>
              <a:rPr lang="zh-CN" altLang="en-US" dirty="0">
                <a:cs typeface="+mn-ea"/>
                <a:sym typeface="+mn-lt"/>
              </a:rPr>
              <a:t>放在其他所有</a:t>
            </a:r>
            <a:r>
              <a:rPr lang="en-US" altLang="zh-CN" dirty="0">
                <a:cs typeface="+mn-ea"/>
                <a:sym typeface="+mn-lt"/>
              </a:rPr>
              <a:t>class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root package</a:t>
            </a:r>
            <a:r>
              <a:rPr lang="zh-CN" altLang="en-US" dirty="0">
                <a:cs typeface="+mn-ea"/>
                <a:sym typeface="+mn-lt"/>
              </a:rPr>
              <a:t>上面</a:t>
            </a:r>
            <a:r>
              <a:rPr lang="en-US" altLang="zh-CN" dirty="0">
                <a:cs typeface="+mn-ea"/>
                <a:sym typeface="+mn-lt"/>
              </a:rPr>
              <a:t>. 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1E7D13-B261-45FF-A346-AAB28CEC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3284984"/>
            <a:ext cx="4657725" cy="350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F434D9-F338-4AE1-ABD1-610C4C2FF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291799"/>
            <a:ext cx="5697091" cy="349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AB02-9AB8-4928-9BE4-0333E8AA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配置文件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C1D470-E7A1-41E3-B7C1-AD0643C76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58" y="1484313"/>
            <a:ext cx="10489847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配置文件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@Configuration</a:t>
            </a: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PropertySource</a:t>
            </a:r>
            <a:r>
              <a:rPr lang="en-US" altLang="zh-CN" dirty="0" smtClean="0">
                <a:cs typeface="+mn-ea"/>
                <a:sym typeface="+mn-lt"/>
              </a:rPr>
              <a:t>("</a:t>
            </a:r>
            <a:r>
              <a:rPr lang="en-US" altLang="zh-CN" dirty="0" err="1" smtClean="0">
                <a:cs typeface="+mn-ea"/>
                <a:sym typeface="+mn-lt"/>
              </a:rPr>
              <a:t>classpath:app-custom.properties</a:t>
            </a:r>
            <a:r>
              <a:rPr lang="en-US" altLang="zh-CN" dirty="0" smtClean="0">
                <a:cs typeface="+mn-ea"/>
                <a:sym typeface="+mn-lt"/>
              </a:rPr>
              <a:t>")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ConfigurationProperties</a:t>
            </a:r>
            <a:r>
              <a:rPr lang="en-US" altLang="zh-CN" dirty="0">
                <a:cs typeface="+mn-ea"/>
                <a:sym typeface="+mn-lt"/>
              </a:rPr>
              <a:t>(prefix = </a:t>
            </a:r>
            <a:r>
              <a:rPr lang="en-US" altLang="zh-CN" dirty="0" smtClean="0">
                <a:cs typeface="+mn-ea"/>
                <a:sym typeface="+mn-lt"/>
              </a:rPr>
              <a:t>"</a:t>
            </a:r>
            <a:r>
              <a:rPr lang="en-US" altLang="zh-CN" dirty="0" err="1" smtClean="0">
                <a:cs typeface="+mn-ea"/>
                <a:sym typeface="+mn-lt"/>
              </a:rPr>
              <a:t>cron.frequency</a:t>
            </a:r>
            <a:r>
              <a:rPr lang="en-US" altLang="zh-CN" dirty="0">
                <a:cs typeface="+mn-ea"/>
                <a:sym typeface="+mn-lt"/>
              </a:rPr>
              <a:t>")</a:t>
            </a: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smtClean="0">
                <a:cs typeface="+mn-ea"/>
                <a:sym typeface="+mn-lt"/>
              </a:rPr>
              <a:t>Data</a:t>
            </a:r>
          </a:p>
          <a:p>
            <a:r>
              <a:rPr lang="en-US" altLang="zh-CN" dirty="0" smtClean="0">
                <a:cs typeface="+mn-ea"/>
                <a:sym typeface="+mn-lt"/>
              </a:rPr>
              <a:t>public class Props{</a:t>
            </a:r>
          </a:p>
          <a:p>
            <a:pPr marL="274320" lvl="1" indent="0">
              <a:buNone/>
            </a:pPr>
            <a:r>
              <a:rPr lang="en-US" altLang="zh-CN" dirty="0" smtClean="0">
                <a:cs typeface="+mn-ea"/>
                <a:sym typeface="+mn-lt"/>
              </a:rPr>
              <a:t>	@</a:t>
            </a:r>
            <a:r>
              <a:rPr lang="en-US" altLang="zh-CN" dirty="0" err="1" smtClean="0">
                <a:cs typeface="+mn-ea"/>
                <a:sym typeface="+mn-lt"/>
              </a:rPr>
              <a:t>notnull</a:t>
            </a:r>
            <a:endParaRPr lang="en-US" altLang="zh-CN" dirty="0" smtClean="0">
              <a:cs typeface="+mn-ea"/>
              <a:sym typeface="+mn-lt"/>
            </a:endParaRPr>
          </a:p>
          <a:p>
            <a:pPr marL="274320" lvl="1" indent="0">
              <a:buNone/>
            </a:pPr>
            <a:r>
              <a:rPr lang="en-US" altLang="zh-CN" dirty="0">
                <a:cs typeface="+mn-ea"/>
                <a:sym typeface="+mn-lt"/>
              </a:rPr>
              <a:t>	p</a:t>
            </a:r>
            <a:r>
              <a:rPr lang="en-US" altLang="zh-CN" dirty="0" smtClean="0">
                <a:cs typeface="+mn-ea"/>
                <a:sym typeface="+mn-lt"/>
              </a:rPr>
              <a:t>rivate String time;</a:t>
            </a:r>
          </a:p>
          <a:p>
            <a:r>
              <a:rPr lang="en-US" altLang="zh-CN" dirty="0" smtClean="0">
                <a:cs typeface="+mn-ea"/>
                <a:sym typeface="+mn-lt"/>
              </a:rPr>
              <a:t>}</a:t>
            </a: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00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3B49-3082-4B4E-A2C4-7F0C9809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定时任务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73C469-3EED-422F-9AC2-81B234B8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188640"/>
            <a:ext cx="6572250" cy="36576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A4B512-8CF3-4EC2-88A6-7D1EF791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" y="4275859"/>
            <a:ext cx="11849100" cy="260985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C740675-96A3-4958-BAC8-D39C44BC305B}"/>
              </a:ext>
            </a:extLst>
          </p:cNvPr>
          <p:cNvSpPr txBox="1">
            <a:spLocks/>
          </p:cNvSpPr>
          <p:nvPr/>
        </p:nvSpPr>
        <p:spPr>
          <a:xfrm>
            <a:off x="693812" y="1484783"/>
            <a:ext cx="10657184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r>
              <a:rPr lang="en-US" altLang="zh-CN" dirty="0" smtClean="0">
                <a:cs typeface="+mn-ea"/>
                <a:sym typeface="+mn-lt"/>
              </a:rPr>
              <a:t>1:spring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zh-CN" altLang="en-US" dirty="0" smtClean="0">
                <a:cs typeface="+mn-ea"/>
                <a:sym typeface="+mn-lt"/>
              </a:rPr>
              <a:t>注解</a:t>
            </a:r>
            <a:r>
              <a:rPr lang="en-US" altLang="zh-CN" dirty="0" smtClean="0">
                <a:cs typeface="+mn-ea"/>
                <a:sym typeface="+mn-lt"/>
              </a:rPr>
              <a:t>@Scheduled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方法级别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&lt;</a:t>
            </a:r>
            <a:r>
              <a:rPr lang="en-US" altLang="zh-CN" dirty="0" err="1">
                <a:cs typeface="+mn-ea"/>
                <a:sym typeface="+mn-lt"/>
              </a:rPr>
              <a:t>task:annotation-driven</a:t>
            </a:r>
            <a:r>
              <a:rPr lang="en-US" altLang="zh-CN" dirty="0">
                <a:cs typeface="+mn-ea"/>
                <a:sym typeface="+mn-lt"/>
              </a:rPr>
              <a:t>&gt;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7BDF-A597-48D6-8030-2861AA3C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46929"/>
            <a:ext cx="10667926" cy="1020762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定时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任务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方法</a:t>
            </a:r>
            <a:r>
              <a:rPr lang="en-US" altLang="zh-CN" dirty="0" smtClean="0">
                <a:cs typeface="+mn-ea"/>
                <a:sym typeface="+mn-lt"/>
              </a:rPr>
              <a:t>2:</a:t>
            </a:r>
            <a:r>
              <a:rPr lang="zh-CN" altLang="en-US" dirty="0" smtClean="0">
                <a:cs typeface="+mn-ea"/>
                <a:sym typeface="+mn-lt"/>
              </a:rPr>
              <a:t>使用</a:t>
            </a:r>
            <a:r>
              <a:rPr lang="en-US" altLang="zh-CN" dirty="0" smtClean="0">
                <a:cs typeface="+mn-ea"/>
                <a:sym typeface="+mn-lt"/>
              </a:rPr>
              <a:t>spring</a:t>
            </a:r>
            <a:r>
              <a:rPr lang="zh-CN" altLang="en-US" dirty="0" smtClean="0">
                <a:cs typeface="+mn-ea"/>
                <a:sym typeface="+mn-lt"/>
              </a:rPr>
              <a:t>的传统方法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Job</a:t>
            </a: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JonDetail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Trigger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Scheduler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注册到</a:t>
            </a:r>
            <a:r>
              <a:rPr lang="en-US" altLang="zh-CN" dirty="0" smtClean="0">
                <a:cs typeface="+mn-ea"/>
                <a:sym typeface="+mn-lt"/>
              </a:rPr>
              <a:t>spring context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5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6D9A-AD9E-440E-A536-AE27DF78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spring boot test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A75E0-0FEB-4523-AE00-3011F370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演示环节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5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代码结构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按功能拆分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如果不确定是不是可以公用，那就不要公用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1786378"/>
            <a:ext cx="53435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3D573-DFE6-4A93-B9F1-8D1AC704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postman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vscode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测试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13A75-A11E-4974-BBFE-D2D85B4F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vscode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安装 </a:t>
            </a:r>
            <a:r>
              <a:rPr lang="en-US" altLang="zh-CN" dirty="0">
                <a:cs typeface="+mn-ea"/>
                <a:sym typeface="+mn-lt"/>
              </a:rPr>
              <a:t>rest client</a:t>
            </a:r>
            <a:r>
              <a:rPr lang="zh-CN" altLang="en-US" dirty="0">
                <a:cs typeface="+mn-ea"/>
                <a:sym typeface="+mn-lt"/>
              </a:rPr>
              <a:t>插件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新建一个</a:t>
            </a:r>
            <a:r>
              <a:rPr lang="en-US" altLang="zh-CN" dirty="0" err="1">
                <a:cs typeface="+mn-ea"/>
                <a:sym typeface="+mn-lt"/>
              </a:rPr>
              <a:t>xx.http</a:t>
            </a:r>
            <a:r>
              <a:rPr lang="zh-CN" altLang="en-US" dirty="0">
                <a:cs typeface="+mn-ea"/>
                <a:sym typeface="+mn-lt"/>
              </a:rPr>
              <a:t>的文件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开始使用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D941FE-2FDF-4641-844A-7153C1BB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2" y="2986010"/>
            <a:ext cx="6294213" cy="38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EB27-F217-4C39-8E8B-4F994143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给数据库造数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C570-B25D-490B-9AB5-BFD23DEE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安装</a:t>
            </a:r>
            <a:r>
              <a:rPr lang="en-US" altLang="zh-CN" dirty="0">
                <a:cs typeface="+mn-ea"/>
                <a:sym typeface="+mn-lt"/>
              </a:rPr>
              <a:t>anaconda(python</a:t>
            </a:r>
            <a:r>
              <a:rPr lang="zh-CN" altLang="en-US" dirty="0">
                <a:cs typeface="+mn-ea"/>
                <a:sym typeface="+mn-lt"/>
              </a:rPr>
              <a:t>和常用的</a:t>
            </a:r>
            <a:r>
              <a:rPr lang="en-US" altLang="zh-CN" dirty="0">
                <a:cs typeface="+mn-ea"/>
                <a:sym typeface="+mn-lt"/>
              </a:rPr>
              <a:t>lib</a:t>
            </a:r>
            <a:r>
              <a:rPr lang="zh-CN" altLang="en-US" dirty="0">
                <a:cs typeface="+mn-ea"/>
                <a:sym typeface="+mn-lt"/>
              </a:rPr>
              <a:t>打包</a:t>
            </a:r>
            <a:r>
              <a:rPr lang="en-US" altLang="zh-CN" dirty="0">
                <a:cs typeface="+mn-ea"/>
                <a:sym typeface="+mn-lt"/>
              </a:rPr>
              <a:t>) </a:t>
            </a:r>
          </a:p>
          <a:p>
            <a:r>
              <a:rPr lang="en-US" altLang="zh-CN" dirty="0">
                <a:cs typeface="+mn-ea"/>
                <a:sym typeface="+mn-lt"/>
              </a:rPr>
              <a:t>jupyter notebook</a:t>
            </a:r>
          </a:p>
          <a:p>
            <a:r>
              <a:rPr lang="en-US" altLang="zh-CN" dirty="0" err="1">
                <a:cs typeface="+mn-ea"/>
                <a:sym typeface="+mn-lt"/>
              </a:rPr>
              <a:t>mysql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es</a:t>
            </a:r>
            <a:r>
              <a:rPr lang="zh-CN" altLang="en-US" dirty="0">
                <a:cs typeface="+mn-ea"/>
                <a:sym typeface="+mn-lt"/>
              </a:rPr>
              <a:t>造数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9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D2DFFE-03CE-45CC-9E56-BBC8D4F80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+mn-ea"/>
                <a:sym typeface="+mn-lt"/>
              </a:rPr>
              <a:t>@Bean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@Configuration</a:t>
            </a:r>
            <a:r>
              <a:rPr lang="zh-CN" altLang="en-US" dirty="0">
                <a:cs typeface="+mn-ea"/>
                <a:sym typeface="+mn-lt"/>
              </a:rPr>
              <a:t>注解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spring</a:t>
            </a:r>
            <a:r>
              <a:rPr lang="zh-CN" altLang="en-US" dirty="0">
                <a:cs typeface="+mn-ea"/>
                <a:sym typeface="+mn-lt"/>
              </a:rPr>
              <a:t>自动配置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SpringBootApplication</a:t>
            </a:r>
            <a:r>
              <a:rPr lang="en-US" altLang="zh-CN" dirty="0">
                <a:cs typeface="+mn-ea"/>
                <a:sym typeface="+mn-lt"/>
              </a:rPr>
              <a:t> or @</a:t>
            </a:r>
            <a:r>
              <a:rPr lang="en-US" altLang="zh-CN" dirty="0" err="1">
                <a:cs typeface="+mn-ea"/>
                <a:sym typeface="+mn-lt"/>
              </a:rPr>
              <a:t>EnableAutoConfiguration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Properties</a:t>
            </a:r>
            <a:r>
              <a:rPr lang="zh-CN" altLang="en-US" dirty="0">
                <a:cs typeface="+mn-ea"/>
                <a:sym typeface="+mn-lt"/>
              </a:rPr>
              <a:t>的位置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无锡分行的登录和验证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python</a:t>
            </a:r>
            <a:r>
              <a:rPr lang="zh-CN" altLang="en-US" dirty="0" smtClean="0">
                <a:cs typeface="+mn-ea"/>
                <a:sym typeface="+mn-lt"/>
              </a:rPr>
              <a:t>造数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B6EA52F-4885-4265-AAE8-CC389A3E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35514BAB-F28D-4BE7-96C3-1608DBB9AD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120503"/>
            <a:ext cx="5114925" cy="383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How embed-tomcat works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嵌入式的</a:t>
            </a:r>
            <a:r>
              <a:rPr lang="en-US" altLang="zh-CN" dirty="0" smtClean="0">
                <a:cs typeface="+mn-ea"/>
                <a:sym typeface="+mn-lt"/>
              </a:rPr>
              <a:t>servlet</a:t>
            </a:r>
            <a:r>
              <a:rPr lang="zh-CN" altLang="en-US" dirty="0" smtClean="0">
                <a:cs typeface="+mn-ea"/>
                <a:sym typeface="+mn-lt"/>
              </a:rPr>
              <a:t>容器如何启动？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class </a:t>
            </a:r>
            <a:r>
              <a:rPr lang="en-US" altLang="zh-CN" dirty="0" err="1">
                <a:cs typeface="+mn-ea"/>
                <a:sym typeface="+mn-lt"/>
              </a:rPr>
              <a:t>TomcatEmbeddedServletContainer</a:t>
            </a:r>
            <a:r>
              <a:rPr lang="en-US" altLang="zh-CN" dirty="0">
                <a:cs typeface="+mn-ea"/>
                <a:sym typeface="+mn-lt"/>
              </a:rPr>
              <a:t> implements </a:t>
            </a:r>
            <a:r>
              <a:rPr lang="en-US" altLang="zh-CN" dirty="0" err="1">
                <a:cs typeface="+mn-ea"/>
                <a:sym typeface="+mn-lt"/>
              </a:rPr>
              <a:t>EmbeddedServletContainer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6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Rest 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规范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使用</a:t>
            </a:r>
            <a:r>
              <a:rPr lang="en-US" altLang="zh-CN" dirty="0" smtClean="0">
                <a:cs typeface="+mn-ea"/>
                <a:sym typeface="+mn-lt"/>
              </a:rPr>
              <a:t>-</a:t>
            </a:r>
          </a:p>
          <a:p>
            <a:r>
              <a:rPr lang="zh-CN" altLang="en-US" dirty="0" smtClean="0">
                <a:cs typeface="+mn-ea"/>
                <a:sym typeface="+mn-lt"/>
              </a:rPr>
              <a:t>使用大小写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cs typeface="+mn-ea"/>
                <a:sym typeface="+mn-lt"/>
              </a:rPr>
              <a:t>使用</a:t>
            </a:r>
            <a:r>
              <a:rPr lang="en-US" altLang="zh-CN" dirty="0" smtClean="0">
                <a:cs typeface="+mn-ea"/>
                <a:sym typeface="+mn-lt"/>
              </a:rPr>
              <a:t>_</a:t>
            </a: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smtClean="0">
                <a:cs typeface="+mn-ea"/>
                <a:sym typeface="+mn-lt"/>
              </a:rPr>
              <a:t>大公司都在使用下划线</a:t>
            </a:r>
            <a:endParaRPr lang="en-US" altLang="zh-CN" dirty="0" smtClean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https://stackoverflow.com/questions/10302179/hyphen-underscore-or-camelcase-as-word-delimiter-in-uris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5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3A2AF-279C-454D-A3B2-56CA1633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@Bean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@Configuration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EC7D7-8AAE-4BE0-8749-13858E4A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@Configuration:</a:t>
            </a:r>
            <a:r>
              <a:rPr lang="zh-CN" altLang="en-US" dirty="0">
                <a:cs typeface="+mn-ea"/>
                <a:sym typeface="+mn-lt"/>
              </a:rPr>
              <a:t>表示一个</a:t>
            </a:r>
            <a:r>
              <a:rPr lang="en-US" altLang="zh-CN" dirty="0">
                <a:cs typeface="+mn-ea"/>
                <a:sym typeface="+mn-lt"/>
              </a:rPr>
              <a:t>class</a:t>
            </a:r>
            <a:r>
              <a:rPr lang="zh-CN" altLang="en-US" dirty="0">
                <a:cs typeface="+mn-ea"/>
                <a:sym typeface="+mn-lt"/>
              </a:rPr>
              <a:t>一个配置类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@Bean: </a:t>
            </a:r>
            <a:r>
              <a:rPr lang="zh-CN" altLang="en-US" dirty="0">
                <a:cs typeface="+mn-ea"/>
                <a:sym typeface="+mn-lt"/>
              </a:rPr>
              <a:t>向</a:t>
            </a:r>
            <a:r>
              <a:rPr lang="en-US" altLang="zh-CN" dirty="0">
                <a:cs typeface="+mn-ea"/>
                <a:sym typeface="+mn-lt"/>
              </a:rPr>
              <a:t>spring context</a:t>
            </a:r>
            <a:r>
              <a:rPr lang="zh-CN" altLang="en-US" dirty="0">
                <a:cs typeface="+mn-ea"/>
                <a:sym typeface="+mn-lt"/>
              </a:rPr>
              <a:t>注册一个</a:t>
            </a:r>
            <a:r>
              <a:rPr lang="en-US" altLang="zh-CN" dirty="0">
                <a:cs typeface="+mn-ea"/>
                <a:sym typeface="+mn-lt"/>
              </a:rPr>
              <a:t>type,</a:t>
            </a:r>
            <a:r>
              <a:rPr lang="zh-CN" altLang="en-US" dirty="0">
                <a:cs typeface="+mn-ea"/>
                <a:sym typeface="+mn-lt"/>
              </a:rPr>
              <a:t>必须在</a:t>
            </a:r>
            <a:r>
              <a:rPr lang="en-US" altLang="zh-CN" dirty="0">
                <a:cs typeface="+mn-ea"/>
                <a:sym typeface="+mn-lt"/>
              </a:rPr>
              <a:t>@Configuration</a:t>
            </a:r>
            <a:r>
              <a:rPr lang="zh-CN" altLang="en-US" dirty="0">
                <a:cs typeface="+mn-ea"/>
                <a:sym typeface="+mn-lt"/>
              </a:rPr>
              <a:t>内部使用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等价于 </a:t>
            </a:r>
            <a:r>
              <a:rPr lang="en-US" altLang="zh-CN" dirty="0">
                <a:cs typeface="+mn-ea"/>
                <a:sym typeface="+mn-lt"/>
              </a:rPr>
              <a:t>spring.xml </a:t>
            </a:r>
            <a:r>
              <a:rPr lang="zh-CN" altLang="en-US" dirty="0">
                <a:cs typeface="+mn-ea"/>
                <a:sym typeface="+mn-lt"/>
              </a:rPr>
              <a:t>的 </a:t>
            </a:r>
            <a:r>
              <a:rPr lang="en-US" altLang="zh-CN" dirty="0">
                <a:cs typeface="+mn-ea"/>
                <a:sym typeface="+mn-lt"/>
              </a:rPr>
              <a:t>&lt;bean id=“” class=“”&gt;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D324B0-C9A6-485E-96C6-A87D4859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877420"/>
            <a:ext cx="8256662" cy="39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9E038-B514-4340-ADD8-E63EA306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spring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自动配置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C896A-0A3E-4497-8C87-10C07063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cs typeface="+mn-ea"/>
                <a:sym typeface="+mn-lt"/>
              </a:rPr>
              <a:t>application.yml</a:t>
            </a:r>
            <a:r>
              <a:rPr lang="zh-CN" altLang="en-US" dirty="0">
                <a:cs typeface="+mn-ea"/>
                <a:sym typeface="+mn-lt"/>
              </a:rPr>
              <a:t>文件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@Conditional:</a:t>
            </a:r>
            <a:r>
              <a:rPr lang="zh-CN" altLang="en-US" dirty="0">
                <a:cs typeface="+mn-ea"/>
                <a:sym typeface="+mn-lt"/>
              </a:rPr>
              <a:t>当满足某个条件时则注册一个</a:t>
            </a:r>
            <a:r>
              <a:rPr lang="en-US" altLang="zh-CN" dirty="0">
                <a:cs typeface="+mn-ea"/>
                <a:sym typeface="+mn-lt"/>
              </a:rPr>
              <a:t>class:</a:t>
            </a:r>
          </a:p>
          <a:p>
            <a:pPr lvl="1"/>
            <a:r>
              <a:rPr lang="en-US" altLang="zh-CN" dirty="0" err="1">
                <a:cs typeface="+mn-ea"/>
                <a:sym typeface="+mn-lt"/>
              </a:rPr>
              <a:t>classapath</a:t>
            </a:r>
            <a:r>
              <a:rPr lang="zh-CN" altLang="en-US" dirty="0">
                <a:cs typeface="+mn-ea"/>
                <a:sym typeface="+mn-lt"/>
              </a:rPr>
              <a:t>存在某个类时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 err="1">
                <a:cs typeface="+mn-ea"/>
                <a:sym typeface="+mn-lt"/>
              </a:rPr>
              <a:t>ApplicationContext</a:t>
            </a:r>
            <a:r>
              <a:rPr lang="zh-CN" altLang="en-US" dirty="0">
                <a:cs typeface="+mn-ea"/>
                <a:sym typeface="+mn-lt"/>
              </a:rPr>
              <a:t>不存在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存在某个</a:t>
            </a:r>
            <a:r>
              <a:rPr lang="en-US" altLang="zh-CN" dirty="0">
                <a:cs typeface="+mn-ea"/>
                <a:sym typeface="+mn-lt"/>
              </a:rPr>
              <a:t>type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bean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指定位置存在某个文件</a:t>
            </a:r>
            <a:r>
              <a:rPr lang="en-US" altLang="zh-CN" dirty="0">
                <a:cs typeface="+mn-ea"/>
                <a:sym typeface="+mn-lt"/>
              </a:rPr>
              <a:t>:</a:t>
            </a:r>
            <a:r>
              <a:rPr lang="en-US" altLang="zh-CN" dirty="0" err="1">
                <a:cs typeface="+mn-ea"/>
                <a:sym typeface="+mn-lt"/>
              </a:rPr>
              <a:t>application.yml</a:t>
            </a:r>
            <a:r>
              <a:rPr lang="en-US" altLang="zh-CN" dirty="0">
                <a:cs typeface="+mn-ea"/>
                <a:sym typeface="+mn-lt"/>
              </a:rPr>
              <a:t> log4j.xml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指定属性已经配置在某个文件中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存在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不存在某个系统环境变量</a:t>
            </a:r>
            <a:endParaRPr lang="en-US" altLang="zh-CN" dirty="0">
              <a:cs typeface="+mn-ea"/>
              <a:sym typeface="+mn-lt"/>
            </a:endParaRP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41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7EA23-F014-4A6C-BB53-56CAB151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@Conditional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66155-5A76-4A9C-ABB0-036D7001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cs typeface="+mn-ea"/>
                <a:sym typeface="+mn-lt"/>
              </a:rPr>
              <a:t>UserDAO</a:t>
            </a:r>
            <a:r>
              <a:rPr lang="en-US" altLang="zh-CN" b="1" dirty="0">
                <a:cs typeface="+mn-ea"/>
                <a:sym typeface="+mn-lt"/>
              </a:rPr>
              <a:t> :</a:t>
            </a:r>
            <a:r>
              <a:rPr lang="en-US" altLang="zh-CN" b="1" dirty="0" err="1">
                <a:cs typeface="+mn-ea"/>
                <a:sym typeface="+mn-lt"/>
              </a:rPr>
              <a:t>JdbcUserDAO</a:t>
            </a:r>
            <a:r>
              <a:rPr lang="en-US" altLang="zh-CN" b="1" dirty="0">
                <a:cs typeface="+mn-ea"/>
                <a:sym typeface="+mn-lt"/>
              </a:rPr>
              <a:t> + </a:t>
            </a:r>
            <a:r>
              <a:rPr lang="en-US" altLang="zh-CN" b="1" dirty="0" err="1">
                <a:cs typeface="+mn-ea"/>
                <a:sym typeface="+mn-lt"/>
              </a:rPr>
              <a:t>MongoUserDAO</a:t>
            </a:r>
            <a:r>
              <a:rPr lang="en-US" altLang="zh-CN" b="1" dirty="0">
                <a:cs typeface="+mn-ea"/>
                <a:sym typeface="+mn-lt"/>
              </a:rPr>
              <a:t> </a:t>
            </a:r>
          </a:p>
          <a:p>
            <a:r>
              <a:rPr lang="zh-CN" altLang="en-US" dirty="0">
                <a:cs typeface="+mn-ea"/>
                <a:sym typeface="+mn-lt"/>
              </a:rPr>
              <a:t>根据环境变量</a:t>
            </a:r>
            <a:r>
              <a:rPr lang="en-US" altLang="zh-CN" dirty="0" err="1">
                <a:cs typeface="+mn-ea"/>
                <a:sym typeface="+mn-lt"/>
              </a:rPr>
              <a:t>dbType</a:t>
            </a:r>
            <a:r>
              <a:rPr lang="zh-CN" altLang="en-US" dirty="0">
                <a:cs typeface="+mn-ea"/>
                <a:sym typeface="+mn-lt"/>
              </a:rPr>
              <a:t>决定调用哪个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如果需要按照驱动</a:t>
            </a:r>
            <a:r>
              <a:rPr lang="en-US" altLang="zh-CN" dirty="0">
                <a:cs typeface="+mn-ea"/>
                <a:sym typeface="+mn-lt"/>
              </a:rPr>
              <a:t>:</a:t>
            </a:r>
          </a:p>
          <a:p>
            <a:pPr lvl="1"/>
            <a:r>
              <a:rPr lang="en-US" altLang="zh-CN" dirty="0" err="1">
                <a:cs typeface="+mn-ea"/>
                <a:sym typeface="+mn-lt"/>
              </a:rPr>
              <a:t>Class.forName</a:t>
            </a:r>
            <a:r>
              <a:rPr lang="en-US" altLang="zh-CN" dirty="0">
                <a:cs typeface="+mn-ea"/>
                <a:sym typeface="+mn-lt"/>
              </a:rPr>
              <a:t>("</a:t>
            </a:r>
            <a:r>
              <a:rPr lang="en-US" altLang="zh-CN" dirty="0" err="1">
                <a:cs typeface="+mn-ea"/>
                <a:sym typeface="+mn-lt"/>
              </a:rPr>
              <a:t>com.mongodb.Server</a:t>
            </a:r>
            <a:r>
              <a:rPr lang="en-US" altLang="zh-CN" dirty="0">
                <a:cs typeface="+mn-ea"/>
                <a:sym typeface="+mn-lt"/>
              </a:rPr>
              <a:t>");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3D0385-1D43-4533-AC27-05826613F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2226610"/>
            <a:ext cx="6753782" cy="45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93E79-04C0-468C-B9D9-D73AC1C9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profile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359D-5D60-4E25-BB37-8784FAFD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cs typeface="+mn-ea"/>
                <a:sym typeface="+mn-lt"/>
              </a:rPr>
              <a:t>spring.profiles.active</a:t>
            </a:r>
            <a:r>
              <a:rPr lang="en-US" altLang="zh-CN" b="1" dirty="0" smtClean="0">
                <a:cs typeface="+mn-ea"/>
                <a:sym typeface="+mn-lt"/>
              </a:rPr>
              <a:t>=DEV</a:t>
            </a:r>
          </a:p>
          <a:p>
            <a:pPr marL="0" indent="0">
              <a:buNone/>
            </a:pPr>
            <a:endParaRPr lang="en-US" altLang="zh-CN" b="1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961A8-CB40-440F-8122-11B855DC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52" y="742950"/>
            <a:ext cx="62674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2599-3776-44E8-B85B-4061E519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@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EnableAutoConfiguration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04A6A-B4BA-4C0F-996C-37808C02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ComponentScan</a:t>
            </a:r>
            <a:r>
              <a:rPr lang="zh-CN" altLang="en-US" dirty="0">
                <a:cs typeface="+mn-ea"/>
                <a:sym typeface="+mn-lt"/>
              </a:rPr>
              <a:t>扫描</a:t>
            </a:r>
            <a:r>
              <a:rPr lang="en-US" altLang="zh-CN" dirty="0" err="1">
                <a:cs typeface="+mn-ea"/>
                <a:sym typeface="+mn-lt"/>
              </a:rPr>
              <a:t>classpath</a:t>
            </a:r>
            <a:r>
              <a:rPr lang="zh-CN" altLang="en-US" dirty="0">
                <a:cs typeface="+mn-ea"/>
                <a:sym typeface="+mn-lt"/>
              </a:rPr>
              <a:t>的类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根据各个条件向</a:t>
            </a:r>
            <a:r>
              <a:rPr lang="en-US" altLang="zh-CN" dirty="0">
                <a:cs typeface="+mn-ea"/>
                <a:sym typeface="+mn-lt"/>
              </a:rPr>
              <a:t>spring</a:t>
            </a:r>
            <a:r>
              <a:rPr lang="zh-CN" altLang="en-US" dirty="0">
                <a:cs typeface="+mn-ea"/>
                <a:sym typeface="+mn-lt"/>
              </a:rPr>
              <a:t>注册各个</a:t>
            </a:r>
            <a:r>
              <a:rPr lang="en-US" altLang="zh-CN" dirty="0">
                <a:cs typeface="+mn-ea"/>
                <a:sym typeface="+mn-lt"/>
              </a:rPr>
              <a:t>bean.</a:t>
            </a:r>
          </a:p>
          <a:p>
            <a:r>
              <a:rPr lang="zh-CN" altLang="en-US" dirty="0">
                <a:cs typeface="+mn-ea"/>
                <a:sym typeface="+mn-lt"/>
              </a:rPr>
              <a:t>条件定义在</a:t>
            </a:r>
            <a:r>
              <a:rPr lang="en-US" altLang="zh-CN" b="1" dirty="0">
                <a:cs typeface="+mn-ea"/>
                <a:sym typeface="+mn-lt"/>
              </a:rPr>
              <a:t>spring-boot-autoconfigure-{version}.jar</a:t>
            </a:r>
            <a:r>
              <a:rPr lang="zh-CN" altLang="en-US" b="1" dirty="0">
                <a:cs typeface="+mn-ea"/>
                <a:sym typeface="+mn-lt"/>
              </a:rPr>
              <a:t>里面</a:t>
            </a:r>
            <a:endParaRPr lang="en-US" altLang="zh-CN" b="1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>
                <a:cs typeface="+mn-ea"/>
                <a:sym typeface="+mn-lt"/>
              </a:rPr>
              <a:t>EnableAutoConfiguration</a:t>
            </a:r>
            <a:r>
              <a:rPr lang="zh-CN" altLang="en-US" dirty="0">
                <a:cs typeface="+mn-ea"/>
                <a:sym typeface="+mn-lt"/>
              </a:rPr>
              <a:t>只能一个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F89C1-F1D4-45B6-B51B-A7ED1662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46" y="2331133"/>
            <a:ext cx="6828992" cy="4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8077-9205-48EA-AC2B-6D109438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排除自动配置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1B9E2B-1996-4DAE-821D-05975C4A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212976"/>
            <a:ext cx="7200429" cy="2642244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3FFF4E6-81D6-4D83-A5A9-8DCE11FDE80A}"/>
              </a:ext>
            </a:extLst>
          </p:cNvPr>
          <p:cNvSpPr txBox="1">
            <a:spLocks/>
          </p:cNvSpPr>
          <p:nvPr/>
        </p:nvSpPr>
        <p:spPr>
          <a:xfrm>
            <a:off x="693812" y="1484783"/>
            <a:ext cx="10657184" cy="496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cs typeface="+mn-ea"/>
                <a:sym typeface="+mn-lt"/>
              </a:rPr>
              <a:t>通过注解排除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通过属性配置</a:t>
            </a:r>
            <a:r>
              <a:rPr lang="en-US" altLang="zh-CN" dirty="0">
                <a:cs typeface="+mn-ea"/>
                <a:sym typeface="+mn-lt"/>
              </a:rPr>
              <a:t>:</a:t>
            </a:r>
            <a:r>
              <a:rPr lang="en-US" altLang="zh-CN" dirty="0" err="1">
                <a:cs typeface="+mn-ea"/>
                <a:sym typeface="+mn-lt"/>
              </a:rPr>
              <a:t>spring.autoconfigure.exclude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2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D6C8-6618-4D39-8284-7E80F8C0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导入其他的配置类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A771E-3891-4513-81FC-A17195B8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smtClean="0">
                <a:cs typeface="+mn-ea"/>
                <a:sym typeface="+mn-lt"/>
              </a:rPr>
              <a:t>Import:</a:t>
            </a:r>
            <a:r>
              <a:rPr lang="zh-CN" altLang="en-US" dirty="0">
                <a:cs typeface="+mn-ea"/>
                <a:sym typeface="+mn-lt"/>
              </a:rPr>
              <a:t>导入其他配置</a:t>
            </a:r>
            <a:r>
              <a:rPr lang="zh-CN" altLang="en-US" dirty="0" smtClean="0">
                <a:cs typeface="+mn-ea"/>
                <a:sym typeface="+mn-lt"/>
              </a:rPr>
              <a:t>类</a:t>
            </a:r>
            <a:r>
              <a:rPr lang="en-US" altLang="zh-CN" dirty="0" smtClean="0">
                <a:cs typeface="+mn-ea"/>
                <a:sym typeface="+mn-lt"/>
              </a:rPr>
              <a:t>@</a:t>
            </a:r>
            <a:r>
              <a:rPr lang="en-US" altLang="zh-CN" dirty="0" err="1" smtClean="0">
                <a:cs typeface="+mn-ea"/>
                <a:sym typeface="+mn-lt"/>
              </a:rPr>
              <a:t>Configration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</a:rPr>
              <a:t>@</a:t>
            </a:r>
            <a:r>
              <a:rPr lang="en-US" altLang="zh-CN" dirty="0" err="1" smtClean="0">
                <a:cs typeface="+mn-ea"/>
                <a:sym typeface="+mn-lt"/>
              </a:rPr>
              <a:t>ImportResource</a:t>
            </a:r>
            <a:r>
              <a:rPr lang="en-US" altLang="zh-CN" dirty="0">
                <a:cs typeface="+mn-ea"/>
                <a:sym typeface="+mn-lt"/>
              </a:rPr>
              <a:t>: </a:t>
            </a:r>
            <a:r>
              <a:rPr lang="zh-CN" altLang="en-US" dirty="0">
                <a:cs typeface="+mn-ea"/>
                <a:sym typeface="+mn-lt"/>
              </a:rPr>
              <a:t>导入</a:t>
            </a:r>
            <a:r>
              <a:rPr lang="en-US" altLang="zh-CN" dirty="0">
                <a:cs typeface="+mn-ea"/>
                <a:sym typeface="+mn-lt"/>
              </a:rPr>
              <a:t>xml</a:t>
            </a:r>
            <a:r>
              <a:rPr lang="zh-CN" altLang="en-US" dirty="0">
                <a:cs typeface="+mn-ea"/>
                <a:sym typeface="+mn-lt"/>
              </a:rPr>
              <a:t>的配置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8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hf5h322d">
      <a:majorFont>
        <a:latin typeface="Fira Code"/>
        <a:ea typeface="微软雅黑"/>
        <a:cs typeface=""/>
      </a:majorFont>
      <a:minorFont>
        <a:latin typeface="Fira Cod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编程语言黑板报</Template>
  <TotalTime>8595</TotalTime>
  <Words>438</Words>
  <Application>Microsoft Office PowerPoint</Application>
  <PresentationFormat>自定义</PresentationFormat>
  <Paragraphs>88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Consolas</vt:lpstr>
      <vt:lpstr>Corbel</vt:lpstr>
      <vt:lpstr>Fira Code</vt:lpstr>
      <vt:lpstr>Chalkboard 16x9</vt:lpstr>
      <vt:lpstr>spring boot和python造数</vt:lpstr>
      <vt:lpstr>content</vt:lpstr>
      <vt:lpstr>@Bean和@Configuration注解</vt:lpstr>
      <vt:lpstr>spring自动配置</vt:lpstr>
      <vt:lpstr>@Conditional</vt:lpstr>
      <vt:lpstr>profile</vt:lpstr>
      <vt:lpstr>@EnableAutoConfiguration</vt:lpstr>
      <vt:lpstr>排除自动配置</vt:lpstr>
      <vt:lpstr>导入其他的配置类</vt:lpstr>
      <vt:lpstr>@SpringBootApplication</vt:lpstr>
      <vt:lpstr>注意事项</vt:lpstr>
      <vt:lpstr>配置文件</vt:lpstr>
      <vt:lpstr>配置文件</vt:lpstr>
      <vt:lpstr>定时任务</vt:lpstr>
      <vt:lpstr>定时任务</vt:lpstr>
      <vt:lpstr>spring boot test</vt:lpstr>
      <vt:lpstr>代码结构</vt:lpstr>
      <vt:lpstr>postman和vscode测试rest</vt:lpstr>
      <vt:lpstr>使用python给数据库造数</vt:lpstr>
      <vt:lpstr>How embed-tomcat works</vt:lpstr>
      <vt:lpstr>Rest url 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编程语言黑板报</dc:title>
  <dc:creator>hsiung wesley</dc:creator>
  <cp:lastModifiedBy>80231382/熊文贵</cp:lastModifiedBy>
  <cp:revision>87</cp:revision>
  <dcterms:created xsi:type="dcterms:W3CDTF">2018-11-24T15:25:25Z</dcterms:created>
  <dcterms:modified xsi:type="dcterms:W3CDTF">2021-11-29T05:10:40Z</dcterms:modified>
</cp:coreProperties>
</file>