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s/slide21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3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9" r:id="rId197"/>
    <p:sldId id="458"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5" r:id="rId213"/>
    <p:sldId id="474" r:id="rId214"/>
    <p:sldId id="476" r:id="rId215"/>
    <p:sldId id="477" r:id="rId216"/>
    <p:sldId id="478" r:id="rId217"/>
    <p:sldId id="479" r:id="rId218"/>
    <p:sldId id="480" r:id="rId219"/>
    <p:sldId id="481" r:id="rId220"/>
    <p:sldId id="482" r:id="rId2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5" d="100"/>
          <a:sy n="75" d="100"/>
        </p:scale>
        <p:origin x="-2646" y="-7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2019-05-12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文件输入与输出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.txt</a:t>
            </a:r>
          </a:p>
          <a:p>
            <a:pPr lvl="1"/>
            <a:r>
              <a:rPr lang="en-US" altLang="zh-CN" dirty="0" smtClean="0"/>
              <a:t>my_song.mp3 </a:t>
            </a:r>
            <a:r>
              <a:rPr lang="zh-CN" altLang="en-US" dirty="0" smtClean="0"/>
              <a:t>中，扩展名是 </a:t>
            </a:r>
            <a:r>
              <a:rPr lang="en-US" altLang="zh-CN" dirty="0" smtClean="0"/>
              <a:t>.mp3</a:t>
            </a:r>
          </a:p>
          <a:p>
            <a:pPr lvl="1"/>
            <a:r>
              <a:rPr lang="en-US" altLang="zh-CN" dirty="0" smtClean="0"/>
              <a:t> my_program.exe </a:t>
            </a:r>
            <a:r>
              <a:rPr lang="zh-CN" altLang="en-US" dirty="0" smtClean="0"/>
              <a:t>中，扩展名是 </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每个文件都要存储在某个地方，所以除了文件名外，每个文件还有自己的位置。硬盘和其他存储介质都组织为文件夹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某个文件，它需要一种更直接的方法来查找文件：</a:t>
            </a:r>
            <a:endParaRPr lang="en-US" altLang="zh-CN" dirty="0" smtClean="0"/>
          </a:p>
          <a:p>
            <a:pPr lvl="1"/>
            <a:r>
              <a:rPr lang="en-US" altLang="zh-CN" dirty="0" err="1" smtClean="0"/>
              <a:t>image_file</a:t>
            </a:r>
            <a:r>
              <a:rPr lang="en-US" altLang="zh-CN" dirty="0" smtClean="0"/>
              <a:t> = "c:/program files/beachball.png</a:t>
            </a:r>
          </a:p>
          <a:p>
            <a:r>
              <a:rPr lang="zh-CN" altLang="en-US" dirty="0" smtClean="0"/>
              <a:t>看看你在哪</a:t>
            </a:r>
            <a:endParaRPr lang="en-US" altLang="zh-CN"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如果要创建一个全新的文件或者用某个全新的文件替换现有的文件，就是要 打开文件完成写； </a:t>
            </a:r>
            <a:endParaRPr lang="en-US" altLang="zh-CN" dirty="0" smtClean="0"/>
          </a:p>
          <a:p>
            <a:pPr lvl="1"/>
            <a:r>
              <a:rPr lang="zh-CN" altLang="en-US" dirty="0" smtClean="0"/>
              <a:t>如果要为一个现有文件增加内容，就是要打开文件完成追加。</a:t>
            </a:r>
            <a:endParaRPr lang="en-US" altLang="zh-CN" dirty="0" smtClean="0"/>
          </a:p>
          <a:p>
            <a:r>
              <a:rPr lang="zh-CN" altLang="en-US" dirty="0" smtClean="0"/>
              <a:t>一定要了解文件对象和文件名之区别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文本文件和二进制文件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open(‘bg_music.mp3’, ‘</a:t>
            </a:r>
            <a:r>
              <a:rPr lang="en-US" altLang="zh-CN" dirty="0" err="1" smtClean="0"/>
              <a:t>rb</a:t>
            </a:r>
            <a:r>
              <a:rPr lang="en-US" altLang="zh-CN" dirty="0" smtClean="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写文件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这表示开始新文件，或者覆盖现有的文件。 </a:t>
            </a:r>
            <a:endParaRPr lang="en-US" altLang="zh-CN" dirty="0" smtClean="0"/>
          </a:p>
          <a:p>
            <a:pPr lvl="1"/>
            <a:r>
              <a:rPr lang="zh-CN" altLang="en-US" dirty="0" smtClean="0"/>
              <a:t>追加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什么是文件</a:t>
            </a:r>
            <a:endParaRPr lang="en-US" altLang="zh-CN" dirty="0" smtClean="0"/>
          </a:p>
          <a:p>
            <a:r>
              <a:rPr lang="zh-CN" altLang="en-US" dirty="0" smtClean="0"/>
              <a:t>如何打开和关闭文件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许多与文件夹（也称为目录）、文件位置和路径相关的内容。</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 </a:t>
            </a:r>
            <a:r>
              <a:rPr lang="zh-CN" altLang="en-US" sz="2300" dirty="0" smtClean="0"/>
              <a:t>如何创建一个文件对象？ </a:t>
            </a:r>
            <a:endParaRPr lang="en-US" altLang="zh-CN" sz="2300" dirty="0" smtClean="0"/>
          </a:p>
          <a:p>
            <a:r>
              <a:rPr lang="en-US" altLang="zh-CN" sz="2300" dirty="0" smtClean="0"/>
              <a:t>3. </a:t>
            </a:r>
            <a:r>
              <a:rPr lang="zh-CN" altLang="en-US" sz="2300" dirty="0" smtClean="0"/>
              <a:t>文件对象和文件名之间有什么区别？ </a:t>
            </a:r>
            <a:endParaRPr lang="en-US" altLang="zh-CN" sz="2300" dirty="0" smtClean="0"/>
          </a:p>
          <a:p>
            <a:r>
              <a:rPr lang="en-US" altLang="zh-CN" sz="2300" dirty="0" smtClean="0"/>
              <a:t>4. </a:t>
            </a:r>
            <a:r>
              <a:rPr lang="zh-CN" altLang="en-US" sz="2300" dirty="0" smtClean="0"/>
              <a:t>完成文件读写时应该对文件做什么操作？ </a:t>
            </a:r>
            <a:endParaRPr lang="en-US" altLang="zh-CN" sz="2300" dirty="0" smtClean="0"/>
          </a:p>
          <a:p>
            <a:r>
              <a:rPr lang="en-US" altLang="zh-CN" sz="2300" dirty="0" smtClean="0"/>
              <a:t>5. </a:t>
            </a:r>
            <a:r>
              <a:rPr lang="zh-CN" altLang="en-US" sz="2300" dirty="0" smtClean="0"/>
              <a:t>如果用追加模式打开一个文件然后在文件中写入内容会怎样？ </a:t>
            </a:r>
            <a:endParaRPr lang="en-US" altLang="zh-CN" sz="2300" dirty="0" smtClean="0"/>
          </a:p>
          <a:p>
            <a:r>
              <a:rPr lang="en-US" altLang="zh-CN" sz="2300" dirty="0" smtClean="0"/>
              <a:t>6. </a:t>
            </a:r>
            <a:r>
              <a:rPr lang="zh-CN" altLang="en-US" sz="2300" dirty="0" smtClean="0"/>
              <a:t>如果用写模式打开一个文件然后在文件中写入内容会怎样？ </a:t>
            </a:r>
            <a:endParaRPr lang="en-US" altLang="zh-CN" sz="2300" dirty="0" smtClean="0"/>
          </a:p>
          <a:p>
            <a:r>
              <a:rPr lang="en-US" altLang="zh-CN" sz="2300" dirty="0" smtClean="0"/>
              <a:t>7. </a:t>
            </a:r>
            <a:r>
              <a:rPr lang="zh-CN" altLang="en-US" sz="2300" dirty="0" smtClean="0"/>
              <a:t>读过文件的一部分之后如何从文件起始位置开始读？ </a:t>
            </a:r>
            <a:endParaRPr lang="en-US" altLang="zh-CN" sz="2300" dirty="0" smtClean="0"/>
          </a:p>
          <a:p>
            <a:r>
              <a:rPr lang="en-US" altLang="zh-CN" sz="2300" dirty="0" smtClean="0"/>
              <a:t>8.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en-US" altLang="zh-CN" dirty="0" smtClean="0"/>
              <a:t>17</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 </a:t>
            </a:r>
            <a:r>
              <a:rPr lang="zh-CN" altLang="en-US" dirty="0" smtClean="0"/>
              <a:t>碰运气</a:t>
            </a:r>
            <a:r>
              <a:rPr lang="en-US" altLang="zh-CN" dirty="0" smtClean="0"/>
              <a:t>—</a:t>
            </a:r>
            <a:r>
              <a:rPr lang="zh-CN" altLang="en-US" dirty="0" smtClean="0"/>
              <a:t>随机性</a:t>
            </a:r>
            <a:endParaRPr lang="zh-CN" altLang="en-US" dirty="0"/>
          </a:p>
        </p:txBody>
      </p:sp>
      <p:sp>
        <p:nvSpPr>
          <p:cNvPr id="3" name="内容占位符 2"/>
          <p:cNvSpPr>
            <a:spLocks noGrp="1"/>
          </p:cNvSpPr>
          <p:nvPr>
            <p:ph idx="1"/>
          </p:nvPr>
        </p:nvSpPr>
        <p:spPr/>
        <p:txBody>
          <a:bodyPr/>
          <a:lstStyle/>
          <a:p>
            <a:r>
              <a:rPr lang="zh-CN" altLang="en-US" dirty="0" smtClean="0"/>
              <a:t>游戏最有意思的一个方面就是你永远也不知道会发生什么。游戏是不可预测的。它们是随机的。正是这种随机性才让游戏很有趣。</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20.1 </a:t>
            </a:r>
            <a:r>
              <a:rPr lang="zh-CN" altLang="en-US" b="1" dirty="0" smtClean="0"/>
              <a:t>什么是随机性</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以扔硬币为例。如果把一个硬币抛向空中，让它着地，可能正面朝上，也可能背面朝上。每次抛的时候，你都无法知道会得到什么。因为抛一次的结果不能预测，我们称之为随机。</a:t>
            </a:r>
            <a:endParaRPr lang="en-US" altLang="zh-CN" dirty="0" smtClean="0"/>
          </a:p>
          <a:p>
            <a:r>
              <a:rPr lang="zh-CN" altLang="en-US" dirty="0" smtClean="0"/>
              <a:t>随机事件就是可能有两个或多个结果的事件，你无法预测会得到哪一个结果。这里所说的结果可能是一副牌中的纸牌顺序，或者是掷骰子时的点数，或者是一个硬币哪一面朝上。</a:t>
            </a: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骰子在程序中很容易模拟，</a:t>
            </a:r>
            <a:r>
              <a:rPr lang="en-US" altLang="zh-CN" dirty="0" smtClean="0"/>
              <a:t>Python </a:t>
            </a:r>
            <a:r>
              <a:rPr lang="zh-CN" altLang="en-US" dirty="0" smtClean="0"/>
              <a:t>的</a:t>
            </a:r>
            <a:r>
              <a:rPr lang="en-US" altLang="zh-CN" dirty="0" smtClean="0"/>
              <a:t>random </a:t>
            </a:r>
            <a:r>
              <a:rPr lang="zh-CN" altLang="en-US" dirty="0" smtClean="0"/>
              <a:t>模块提供了两种方法来完成这项工作。一种方法是使用</a:t>
            </a:r>
            <a:r>
              <a:rPr lang="en-US" altLang="zh-CN" dirty="0" err="1" smtClean="0"/>
              <a:t>randint</a:t>
            </a:r>
            <a:r>
              <a:rPr lang="en-US" altLang="zh-CN" dirty="0" smtClean="0"/>
              <a:t>():</a:t>
            </a:r>
          </a:p>
          <a:p>
            <a:pPr lvl="1">
              <a:buNone/>
            </a:pPr>
            <a:r>
              <a:rPr lang="en-US" altLang="zh-CN" dirty="0" smtClean="0"/>
              <a:t>die_1 = </a:t>
            </a:r>
            <a:r>
              <a:rPr lang="en-US" altLang="zh-CN" dirty="0" err="1" smtClean="0"/>
              <a:t>random.randint</a:t>
            </a:r>
            <a:r>
              <a:rPr lang="en-US" altLang="zh-CN" dirty="0" smtClean="0"/>
              <a:t>(1, 6)</a:t>
            </a:r>
          </a:p>
          <a:p>
            <a:pPr marL="342900" lvl="1" indent="-342900">
              <a:buFont typeface="Arial" pitchFamily="34" charset="0"/>
              <a:buChar char="•"/>
            </a:pPr>
            <a:r>
              <a:rPr lang="zh-CN" altLang="en-US" sz="3200" dirty="0" smtClean="0"/>
              <a:t>另一种方法是建立一个列表，然后使用</a:t>
            </a:r>
            <a:r>
              <a:rPr lang="en-US" altLang="zh-CN" sz="3200" dirty="0" smtClean="0"/>
              <a:t>choice()</a:t>
            </a:r>
            <a:r>
              <a:rPr lang="zh-CN" altLang="en-US" sz="3200" dirty="0" smtClean="0"/>
              <a:t>函数，从其中选择一个结果：</a:t>
            </a:r>
            <a:endParaRPr lang="en-US" altLang="zh-CN" sz="3200" dirty="0" smtClean="0"/>
          </a:p>
          <a:p>
            <a:pPr lvl="1">
              <a:buNone/>
            </a:pPr>
            <a:r>
              <a:rPr lang="en-US" altLang="zh-CN" dirty="0" smtClean="0"/>
              <a:t>import random</a:t>
            </a:r>
          </a:p>
          <a:p>
            <a:pPr lvl="1">
              <a:buNone/>
            </a:pPr>
            <a:r>
              <a:rPr lang="da-DK" altLang="zh-CN" dirty="0" smtClean="0"/>
              <a:t>sides = [1, 2, 3, 4, 5, 6]</a:t>
            </a:r>
          </a:p>
          <a:p>
            <a:pPr lvl="1">
              <a:buNone/>
            </a:pPr>
            <a:r>
              <a:rPr lang="en-US" altLang="zh-CN" dirty="0" smtClean="0"/>
              <a:t>die_1 = </a:t>
            </a:r>
            <a:r>
              <a:rPr lang="en-US" altLang="zh-CN" dirty="0" err="1" smtClean="0"/>
              <a:t>random.choice</a:t>
            </a:r>
            <a:r>
              <a:rPr lang="en-US" altLang="zh-CN" dirty="0" smtClean="0"/>
              <a:t>(sides)</a:t>
            </a:r>
            <a:endParaRPr lang="en-US" altLang="zh-CN" sz="9200" dirty="0" smtClean="0"/>
          </a:p>
          <a:p>
            <a:pPr lvl="1">
              <a:buNone/>
            </a:pP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55577" y="2924944"/>
            <a:ext cx="7481962" cy="3744416"/>
          </a:xfrm>
          <a:prstGeom prst="rect">
            <a:avLst/>
          </a:prstGeom>
          <a:noFill/>
          <a:ln w="9525">
            <a:noFill/>
            <a:miter lim="800000"/>
            <a:headEnd/>
            <a:tailEnd/>
          </a:ln>
        </p:spPr>
      </p:pic>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a:xfrm>
            <a:off x="457200" y="1600201"/>
            <a:ext cx="8229600" cy="1612775"/>
          </a:xfrm>
        </p:spPr>
        <p:txBody>
          <a:bodyPr>
            <a:normAutofit/>
          </a:bodyPr>
          <a:lstStyle/>
          <a:p>
            <a:r>
              <a:rPr lang="zh-CN" altLang="en-US" sz="2400" dirty="0" smtClean="0"/>
              <a:t>多个骰子</a:t>
            </a:r>
            <a:endParaRPr lang="en-US" altLang="zh-CN" sz="2400" dirty="0" smtClean="0"/>
          </a:p>
          <a:p>
            <a:pPr lvl="1"/>
            <a:r>
              <a:rPr lang="zh-CN" altLang="en-US" sz="2000" dirty="0" smtClean="0"/>
              <a:t>如果想模拟掷两个骰子呢？如果你只是想把两个骰子的结果相加来得到总数，可能会考虑这样做</a:t>
            </a:r>
            <a:r>
              <a:rPr lang="en-US" altLang="zh-CN" sz="2000" dirty="0" smtClean="0"/>
              <a:t>:  </a:t>
            </a:r>
            <a:r>
              <a:rPr lang="en-US" altLang="zh-CN" sz="2000" dirty="0" err="1" smtClean="0"/>
              <a:t>two_dice</a:t>
            </a:r>
            <a:r>
              <a:rPr lang="en-US" altLang="zh-CN" sz="2000" dirty="0" smtClean="0"/>
              <a:t> = </a:t>
            </a:r>
            <a:r>
              <a:rPr lang="en-US" altLang="zh-CN" sz="2000" dirty="0" err="1" smtClean="0"/>
              <a:t>random.randint</a:t>
            </a:r>
            <a:r>
              <a:rPr lang="en-US" altLang="zh-CN" sz="2000" dirty="0" smtClean="0"/>
              <a:t>(2, 12)</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5" name="内容占位符 4"/>
          <p:cNvSpPr>
            <a:spLocks noGrp="1"/>
          </p:cNvSpPr>
          <p:nvPr>
            <p:ph idx="1"/>
          </p:nvPr>
        </p:nvSpPr>
        <p:spPr/>
        <p:txBody>
          <a:bodyPr>
            <a:noAutofit/>
          </a:bodyPr>
          <a:lstStyle/>
          <a:p>
            <a:r>
              <a:rPr lang="en-US" altLang="zh-CN" sz="1600" dirty="0" smtClean="0"/>
              <a:t>1+1 = 2 1+2 = 3 1+3 = 4 1+4 = 5 1+5 = 6 1+6 = 7</a:t>
            </a:r>
          </a:p>
          <a:p>
            <a:r>
              <a:rPr lang="en-US" altLang="zh-CN" sz="1600" dirty="0" smtClean="0"/>
              <a:t>2+1 = 3 2+2 = 4 2+3 = 5 2+4 = 6 2+5 = 7 2+6 = 8</a:t>
            </a:r>
          </a:p>
          <a:p>
            <a:r>
              <a:rPr lang="en-US" altLang="zh-CN" sz="1600" dirty="0" smtClean="0"/>
              <a:t>3+1 = 4 3+2 = 5 3+3 = 6 3+4 = 7 3+5 = 8 3+6 = 9</a:t>
            </a:r>
          </a:p>
          <a:p>
            <a:r>
              <a:rPr lang="en-US" altLang="zh-CN" sz="1600" dirty="0" smtClean="0"/>
              <a:t>4+1 = 5 4+2 = 6 4+3 = 7 4+4 = 8 4+5 = 9 4+6 = 10</a:t>
            </a:r>
          </a:p>
          <a:p>
            <a:r>
              <a:rPr lang="en-US" altLang="zh-CN" sz="1600" dirty="0" smtClean="0"/>
              <a:t>5+1 = 6 5+2 = 7 5+3 = 8 5+4 = 9 5+5 = 10 5+6 = 11</a:t>
            </a:r>
          </a:p>
          <a:p>
            <a:r>
              <a:rPr lang="en-US" altLang="zh-CN" sz="1600" dirty="0" smtClean="0"/>
              <a:t>6+1 = 7 6+2 = 8 6+3 = 9 6+4 = 10 6+5 = 11 6+6 = 12</a:t>
            </a:r>
          </a:p>
          <a:p>
            <a:r>
              <a:rPr lang="zh-CN" altLang="en-US" sz="1600" dirty="0" smtClean="0">
                <a:latin typeface="FZSSJW--GB1-0"/>
              </a:rPr>
              <a:t>共有</a:t>
            </a:r>
            <a:r>
              <a:rPr lang="en-US" altLang="zh-CN" sz="1600" dirty="0" smtClean="0">
                <a:latin typeface="TimesNewRomanPSMT"/>
              </a:rPr>
              <a:t>36 </a:t>
            </a:r>
            <a:r>
              <a:rPr lang="zh-CN" altLang="en-US" sz="1600" dirty="0" smtClean="0">
                <a:latin typeface="FZSSJW--GB1-0"/>
              </a:rPr>
              <a:t>种可能的组合</a:t>
            </a:r>
            <a:r>
              <a:rPr lang="zh-CN" altLang="en-US" sz="1600" dirty="0" smtClean="0">
                <a:latin typeface="宋体"/>
              </a:rPr>
              <a:t>。</a:t>
            </a:r>
            <a:r>
              <a:rPr lang="zh-CN" altLang="en-US" sz="1600" dirty="0" smtClean="0">
                <a:latin typeface="FZSSJW--GB1-0"/>
              </a:rPr>
              <a:t>现在来看每个总数出现的次数</a:t>
            </a:r>
            <a:r>
              <a:rPr lang="zh-CN" altLang="en-US" sz="1600" dirty="0" smtClean="0">
                <a:latin typeface="宋体"/>
              </a:rPr>
              <a:t>：</a:t>
            </a:r>
            <a:endParaRPr lang="en-US" altLang="zh-CN" sz="1600" dirty="0" smtClean="0"/>
          </a:p>
          <a:p>
            <a:r>
              <a:rPr lang="zh-CN" altLang="en-US" sz="1600" dirty="0" smtClean="0"/>
              <a:t>总数 </a:t>
            </a:r>
            <a:r>
              <a:rPr lang="en-US" altLang="zh-CN" sz="1600" dirty="0" smtClean="0"/>
              <a:t>2 </a:t>
            </a:r>
            <a:r>
              <a:rPr lang="zh-CN" altLang="en-US" sz="1600" dirty="0" smtClean="0"/>
              <a:t>出现 </a:t>
            </a:r>
            <a:r>
              <a:rPr lang="en-US" altLang="zh-CN" sz="1600" dirty="0" smtClean="0"/>
              <a:t>1 </a:t>
            </a:r>
            <a:r>
              <a:rPr lang="zh-CN" altLang="en-US" sz="1600" dirty="0" smtClean="0"/>
              <a:t>次；   总数 </a:t>
            </a:r>
            <a:r>
              <a:rPr lang="en-US" altLang="zh-CN" sz="1600" dirty="0" smtClean="0"/>
              <a:t>3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4 </a:t>
            </a:r>
            <a:r>
              <a:rPr lang="zh-CN" altLang="en-US" sz="1600" dirty="0" smtClean="0"/>
              <a:t>出现 </a:t>
            </a:r>
            <a:r>
              <a:rPr lang="en-US" altLang="zh-CN" sz="1600" dirty="0" smtClean="0"/>
              <a:t>3 </a:t>
            </a:r>
            <a:r>
              <a:rPr lang="zh-CN" altLang="en-US" sz="1600" dirty="0" smtClean="0"/>
              <a:t>次；    总数 </a:t>
            </a:r>
            <a:r>
              <a:rPr lang="en-US" altLang="zh-CN" sz="1600" dirty="0" smtClean="0"/>
              <a:t>5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6 </a:t>
            </a:r>
            <a:r>
              <a:rPr lang="zh-CN" altLang="en-US" sz="1600" dirty="0" smtClean="0"/>
              <a:t>出现 </a:t>
            </a:r>
            <a:r>
              <a:rPr lang="en-US" altLang="zh-CN" sz="1600" dirty="0" smtClean="0"/>
              <a:t>5 </a:t>
            </a:r>
            <a:r>
              <a:rPr lang="zh-CN" altLang="en-US" sz="1600" dirty="0" smtClean="0"/>
              <a:t>次；   总数 </a:t>
            </a:r>
            <a:r>
              <a:rPr lang="en-US" altLang="zh-CN" sz="1600" dirty="0" smtClean="0"/>
              <a:t>7 </a:t>
            </a:r>
            <a:r>
              <a:rPr lang="zh-CN" altLang="en-US" sz="1600" dirty="0" smtClean="0"/>
              <a:t>出现 </a:t>
            </a:r>
            <a:r>
              <a:rPr lang="en-US" altLang="zh-CN" sz="1600" dirty="0" smtClean="0"/>
              <a:t>6 </a:t>
            </a:r>
            <a:r>
              <a:rPr lang="zh-CN" altLang="en-US" sz="1600" dirty="0" smtClean="0"/>
              <a:t>次；</a:t>
            </a:r>
          </a:p>
          <a:p>
            <a:r>
              <a:rPr lang="zh-CN" altLang="en-US" sz="1600" dirty="0" smtClean="0"/>
              <a:t>总数 </a:t>
            </a:r>
            <a:r>
              <a:rPr lang="en-US" altLang="zh-CN" sz="1600" dirty="0" smtClean="0"/>
              <a:t>8 </a:t>
            </a:r>
            <a:r>
              <a:rPr lang="zh-CN" altLang="en-US" sz="1600" dirty="0" smtClean="0"/>
              <a:t>出现 </a:t>
            </a:r>
            <a:r>
              <a:rPr lang="en-US" altLang="zh-CN" sz="1600" dirty="0" smtClean="0"/>
              <a:t>5 </a:t>
            </a:r>
            <a:r>
              <a:rPr lang="zh-CN" altLang="en-US" sz="1600" dirty="0" smtClean="0"/>
              <a:t>次；   总数 </a:t>
            </a:r>
            <a:r>
              <a:rPr lang="en-US" altLang="zh-CN" sz="1600" dirty="0" smtClean="0"/>
              <a:t>9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10 </a:t>
            </a:r>
            <a:r>
              <a:rPr lang="zh-CN" altLang="en-US" sz="1600" dirty="0" smtClean="0"/>
              <a:t>出现 </a:t>
            </a:r>
            <a:r>
              <a:rPr lang="en-US" altLang="zh-CN" sz="1600" dirty="0" smtClean="0"/>
              <a:t>3 </a:t>
            </a:r>
            <a:r>
              <a:rPr lang="zh-CN" altLang="en-US" sz="1600" dirty="0" smtClean="0"/>
              <a:t>次； 总数 </a:t>
            </a:r>
            <a:r>
              <a:rPr lang="en-US" altLang="zh-CN" sz="1600" dirty="0" smtClean="0"/>
              <a:t>11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12 </a:t>
            </a:r>
            <a:r>
              <a:rPr lang="zh-CN" altLang="en-US" sz="1600" dirty="0" smtClean="0"/>
              <a:t>出现 </a:t>
            </a:r>
            <a:r>
              <a:rPr lang="en-US" altLang="zh-CN" sz="1600" dirty="0" smtClean="0"/>
              <a:t>1 </a:t>
            </a:r>
            <a:r>
              <a:rPr lang="zh-CN" altLang="en-US" sz="1600" dirty="0" smtClean="0"/>
              <a:t>次。</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b="1" dirty="0" smtClean="0"/>
              <a:t>　创建一副牌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游戏中经常使用的另一种随机事件是抽牌。投硬币和掷骰子每次的概率都是相同的，但是纸牌就不同了。因为牌会越来越少，这会改变抽出剩余牌的概率。</a:t>
            </a:r>
            <a:endParaRPr lang="en-US" altLang="zh-CN" dirty="0" smtClean="0"/>
          </a:p>
          <a:p>
            <a:r>
              <a:rPr lang="zh-CN" altLang="en-US" dirty="0" smtClean="0"/>
              <a:t>洗牌</a:t>
            </a:r>
            <a:endParaRPr lang="en-US" altLang="zh-CN" dirty="0" smtClean="0"/>
          </a:p>
          <a:p>
            <a:pPr lvl="1"/>
            <a:r>
              <a:rPr lang="zh-CN" altLang="en-US" dirty="0" smtClean="0"/>
              <a:t>这就像把牌摊开，说“选一张牌，随便哪张都行”</a:t>
            </a:r>
            <a:endParaRPr lang="en-US" altLang="zh-CN" dirty="0" smtClean="0"/>
          </a:p>
          <a:p>
            <a:r>
              <a:rPr lang="zh-CN" altLang="en-US" dirty="0" smtClean="0"/>
              <a:t>纸牌对象</a:t>
            </a:r>
            <a:endParaRPr lang="en-US" altLang="zh-CN" dirty="0" smtClean="0"/>
          </a:p>
          <a:p>
            <a:pPr lvl="1"/>
            <a:r>
              <a:rPr lang="zh-CN" altLang="en-US" dirty="0" smtClean="0"/>
              <a:t>花色</a:t>
            </a:r>
            <a:r>
              <a:rPr lang="en-US" altLang="zh-CN" dirty="0" smtClean="0"/>
              <a:t>—</a:t>
            </a:r>
            <a:r>
              <a:rPr lang="zh-CN" altLang="en-US" dirty="0" smtClean="0"/>
              <a:t>方块、红桃、梅花或黑桃。</a:t>
            </a:r>
          </a:p>
          <a:p>
            <a:pPr lvl="1"/>
            <a:r>
              <a:rPr lang="zh-CN" altLang="en-US" dirty="0" smtClean="0"/>
              <a:t>点数</a:t>
            </a:r>
            <a:r>
              <a:rPr lang="en-US" altLang="zh-CN" dirty="0" smtClean="0"/>
              <a:t>—A</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J</a:t>
            </a:r>
            <a:r>
              <a:rPr lang="zh-CN" altLang="en-US" dirty="0" smtClean="0"/>
              <a:t>、</a:t>
            </a:r>
            <a:r>
              <a:rPr lang="en-US" altLang="zh-CN" dirty="0" smtClean="0"/>
              <a:t>Q</a:t>
            </a:r>
            <a:r>
              <a:rPr lang="zh-CN" altLang="en-US" dirty="0" smtClean="0"/>
              <a:t>、</a:t>
            </a:r>
            <a:r>
              <a:rPr lang="en-US" altLang="zh-CN" dirty="0" smtClean="0"/>
              <a:t>K</a:t>
            </a:r>
            <a:r>
              <a:rPr lang="zh-CN" altLang="en-US" dirty="0" smtClean="0"/>
              <a:t>。</a:t>
            </a:r>
            <a:endParaRPr lang="en-US" altLang="zh-CN" dirty="0" smtClean="0"/>
          </a:p>
          <a:p>
            <a:pPr lvl="1"/>
            <a:r>
              <a:rPr lang="zh-CN" altLang="en-US" sz="2400" dirty="0" smtClean="0"/>
              <a:t></a:t>
            </a:r>
            <a:r>
              <a:rPr lang="zh-CN" altLang="en-US" dirty="0" smtClean="0"/>
              <a:t>分值</a:t>
            </a:r>
            <a:r>
              <a:rPr lang="en-US" altLang="zh-CN" dirty="0" smtClean="0"/>
              <a:t>—</a:t>
            </a:r>
            <a:r>
              <a:rPr lang="zh-CN" altLang="en-US" dirty="0" smtClean="0"/>
              <a:t>用数字编号的牌（</a:t>
            </a:r>
            <a:r>
              <a:rPr lang="en-US" altLang="zh-CN" dirty="0" smtClean="0"/>
              <a:t>2 </a:t>
            </a:r>
            <a:r>
              <a:rPr lang="zh-CN" altLang="en-US" dirty="0" smtClean="0"/>
              <a:t>到 </a:t>
            </a:r>
            <a:r>
              <a:rPr lang="en-US" altLang="zh-CN" dirty="0" smtClean="0"/>
              <a:t>10</a:t>
            </a:r>
            <a:r>
              <a:rPr lang="zh-CN" altLang="en-US" dirty="0" smtClean="0"/>
              <a:t>），通常分值就等于牌的点数。对于</a:t>
            </a:r>
            <a:r>
              <a:rPr lang="en-US" altLang="zh-CN" dirty="0" smtClean="0"/>
              <a:t>J</a:t>
            </a:r>
            <a:r>
              <a:rPr lang="zh-CN" altLang="en-US" dirty="0" smtClean="0"/>
              <a:t>、</a:t>
            </a:r>
            <a:r>
              <a:rPr lang="en-US" altLang="zh-CN" dirty="0" smtClean="0"/>
              <a:t>Q </a:t>
            </a:r>
            <a:r>
              <a:rPr lang="zh-CN" altLang="en-US" dirty="0" smtClean="0"/>
              <a:t>和</a:t>
            </a:r>
            <a:r>
              <a:rPr lang="en-US" altLang="zh-CN" dirty="0" smtClean="0"/>
              <a:t>K</a:t>
            </a:r>
            <a:r>
              <a:rPr lang="zh-CN" altLang="en-US" dirty="0" smtClean="0"/>
              <a:t>，分值通常是</a:t>
            </a:r>
            <a:r>
              <a:rPr lang="en-US" altLang="zh-CN" dirty="0" smtClean="0"/>
              <a:t>10</a:t>
            </a:r>
            <a:r>
              <a:rPr lang="zh-CN" altLang="en-US" dirty="0" smtClean="0"/>
              <a:t>，</a:t>
            </a:r>
            <a:r>
              <a:rPr lang="en-US" altLang="zh-CN" dirty="0" smtClean="0"/>
              <a:t>A </a:t>
            </a:r>
            <a:r>
              <a:rPr lang="zh-CN" altLang="en-US" dirty="0" smtClean="0"/>
              <a:t>的分值可能是</a:t>
            </a:r>
            <a:r>
              <a:rPr lang="en-US" altLang="zh-CN" dirty="0" smtClean="0"/>
              <a:t>1</a:t>
            </a:r>
            <a:r>
              <a:rPr lang="zh-CN" altLang="en-US" dirty="0" smtClean="0"/>
              <a:t>、</a:t>
            </a:r>
            <a:r>
              <a:rPr lang="en-US" altLang="zh-CN" dirty="0" smtClean="0"/>
              <a:t>11 </a:t>
            </a:r>
            <a:r>
              <a:rPr lang="zh-CN" altLang="en-US" dirty="0" smtClean="0"/>
              <a:t>或者另外某个值，这要依具体游戏而定</a:t>
            </a:r>
            <a:endParaRPr lang="en-US" altLang="zh-CN" dirty="0"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什么是随机性和随机事件</a:t>
            </a:r>
            <a:endParaRPr lang="en-US" altLang="zh-CN" dirty="0" smtClean="0"/>
          </a:p>
          <a:p>
            <a:r>
              <a:rPr lang="zh-CN" altLang="en-US" dirty="0" smtClean="0"/>
              <a:t>如何使用 </a:t>
            </a:r>
            <a:r>
              <a:rPr lang="en-US" altLang="zh-CN" dirty="0" smtClean="0"/>
              <a:t>random</a:t>
            </a:r>
            <a:r>
              <a:rPr lang="zh-CN" altLang="en-US" dirty="0" smtClean="0"/>
              <a:t>模块在程序中生成随机事件</a:t>
            </a:r>
            <a:endParaRPr lang="en-US" altLang="zh-CN" dirty="0" smtClean="0"/>
          </a:p>
          <a:p>
            <a:r>
              <a:rPr lang="zh-CN" altLang="en-US" dirty="0" smtClean="0"/>
              <a:t>如何模拟扔硬币或掷骰子</a:t>
            </a:r>
            <a:endParaRPr lang="en-US" altLang="zh-CN" dirty="0" smtClean="0"/>
          </a:p>
          <a:p>
            <a:r>
              <a:rPr lang="zh-CN" altLang="en-US" dirty="0" smtClean="0"/>
              <a:t>如何模拟从一副洗过的牌中抽牌</a:t>
            </a:r>
            <a:endParaRPr lang="en-US" altLang="zh-CN" dirty="0" smtClean="0"/>
          </a:p>
          <a:p>
            <a:r>
              <a:rPr lang="zh-CN" altLang="en-US" dirty="0" smtClean="0"/>
              <a:t>如何玩 </a:t>
            </a:r>
            <a:r>
              <a:rPr lang="en-US" altLang="zh-CN" dirty="0" smtClean="0"/>
              <a:t>Crazy Eights</a:t>
            </a:r>
            <a:r>
              <a:rPr lang="zh-CN" altLang="en-US" dirty="0" smtClean="0"/>
              <a:t>（如果你以前不知道）。</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说明什么是“随机事件”。给出两个例子。</a:t>
            </a:r>
            <a:endParaRPr lang="en-US" altLang="zh-CN" dirty="0" smtClean="0"/>
          </a:p>
          <a:p>
            <a:r>
              <a:rPr lang="zh-CN" altLang="en-US" dirty="0" smtClean="0"/>
              <a:t>为什么扔一个</a:t>
            </a:r>
            <a:r>
              <a:rPr lang="en-US" altLang="zh-CN" dirty="0" smtClean="0"/>
              <a:t>11 </a:t>
            </a:r>
            <a:r>
              <a:rPr lang="zh-CN" altLang="en-US" dirty="0" smtClean="0"/>
              <a:t>面（各个面上的数为</a:t>
            </a:r>
            <a:r>
              <a:rPr lang="en-US" altLang="zh-CN" dirty="0" smtClean="0"/>
              <a:t>2 </a:t>
            </a:r>
            <a:r>
              <a:rPr lang="zh-CN" altLang="en-US" dirty="0" smtClean="0"/>
              <a:t>～ </a:t>
            </a:r>
            <a:r>
              <a:rPr lang="en-US" altLang="zh-CN" dirty="0" smtClean="0"/>
              <a:t>12</a:t>
            </a:r>
            <a:r>
              <a:rPr lang="zh-CN" altLang="en-US" dirty="0" smtClean="0"/>
              <a:t>）的骰子与扔两个</a:t>
            </a:r>
            <a:r>
              <a:rPr lang="en-US" altLang="zh-CN" dirty="0" smtClean="0"/>
              <a:t>6 </a:t>
            </a:r>
            <a:r>
              <a:rPr lang="zh-CN" altLang="en-US" dirty="0" smtClean="0"/>
              <a:t>面的骰子（总和也是</a:t>
            </a:r>
            <a:r>
              <a:rPr lang="en-US" altLang="zh-CN" dirty="0" smtClean="0"/>
              <a:t>2 </a:t>
            </a:r>
            <a:r>
              <a:rPr lang="zh-CN" altLang="en-US" dirty="0" smtClean="0"/>
              <a:t>～ </a:t>
            </a:r>
            <a:r>
              <a:rPr lang="en-US" altLang="zh-CN" dirty="0" smtClean="0"/>
              <a:t>12</a:t>
            </a:r>
            <a:r>
              <a:rPr lang="zh-CN" altLang="en-US" dirty="0" smtClean="0"/>
              <a:t>）不同？</a:t>
            </a:r>
            <a:endParaRPr lang="en-US" altLang="zh-CN" dirty="0" smtClean="0"/>
          </a:p>
          <a:p>
            <a:r>
              <a:rPr lang="zh-CN" altLang="en-US" dirty="0" smtClean="0"/>
              <a:t>在</a:t>
            </a:r>
            <a:r>
              <a:rPr lang="en-US" altLang="zh-CN" dirty="0" smtClean="0"/>
              <a:t>Python </a:t>
            </a:r>
            <a:r>
              <a:rPr lang="zh-CN" altLang="en-US" dirty="0" smtClean="0"/>
              <a:t>中有哪两种方法来模拟掷骰子</a:t>
            </a:r>
            <a:endParaRPr lang="en-US" altLang="zh-CN" dirty="0" smtClean="0"/>
          </a:p>
          <a:p>
            <a:r>
              <a:rPr lang="zh-CN" altLang="en-US" dirty="0" smtClean="0"/>
              <a:t>我们使用哪种</a:t>
            </a:r>
            <a:r>
              <a:rPr lang="en-US" altLang="zh-CN" dirty="0" smtClean="0"/>
              <a:t>Python </a:t>
            </a:r>
            <a:r>
              <a:rPr lang="zh-CN" altLang="en-US" dirty="0" smtClean="0"/>
              <a:t>变量表示一张牌？</a:t>
            </a:r>
            <a:endParaRPr lang="en-US" altLang="zh-CN" dirty="0" smtClean="0"/>
          </a:p>
          <a:p>
            <a:r>
              <a:rPr lang="zh-CN" altLang="en-US" dirty="0" smtClean="0"/>
              <a:t>我们使用哪种</a:t>
            </a:r>
            <a:r>
              <a:rPr lang="en-US" altLang="zh-CN" dirty="0" smtClean="0"/>
              <a:t>Python </a:t>
            </a:r>
            <a:r>
              <a:rPr lang="zh-CN" altLang="en-US" dirty="0" smtClean="0"/>
              <a:t>变量表示一副牌？</a:t>
            </a:r>
            <a:endParaRPr lang="en-US" altLang="zh-CN" dirty="0" smtClean="0"/>
          </a:p>
          <a:p>
            <a:r>
              <a:rPr lang="zh-CN" altLang="en-US" dirty="0" smtClean="0"/>
              <a:t>要在抽牌时从一副牌中删除一张牌，或者出牌时从一手牌中删除一张牌，要</a:t>
            </a:r>
          </a:p>
          <a:p>
            <a:r>
              <a:rPr lang="zh-CN" altLang="en-US" dirty="0" smtClean="0"/>
              <a:t>使用什么方法？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a:p>
        </p:txBody>
      </p:sp>
      <p:sp>
        <p:nvSpPr>
          <p:cNvPr id="3" name="内容占位符 2"/>
          <p:cNvSpPr>
            <a:spLocks noGrp="1"/>
          </p:cNvSpPr>
          <p:nvPr>
            <p:ph idx="1"/>
          </p:nvPr>
        </p:nvSpPr>
        <p:spPr/>
        <p:txBody>
          <a:bodyPr/>
          <a:lstStyle/>
          <a:p>
            <a:r>
              <a:rPr lang="zh-CN" altLang="en-US" dirty="0" smtClean="0"/>
              <a:t>使用代码清单</a:t>
            </a:r>
            <a:r>
              <a:rPr lang="en-US" altLang="zh-CN" dirty="0" smtClean="0"/>
              <a:t>23-3 </a:t>
            </a:r>
            <a:r>
              <a:rPr lang="zh-CN" altLang="en-US" dirty="0" smtClean="0"/>
              <a:t>的程序试一试“连续</a:t>
            </a:r>
            <a:r>
              <a:rPr lang="en-US" altLang="zh-CN" dirty="0" smtClean="0"/>
              <a:t>10 </a:t>
            </a:r>
            <a:r>
              <a:rPr lang="zh-CN" altLang="en-US" dirty="0" smtClean="0"/>
              <a:t>次正面朝上”试验，不过可以试试不同的连续次数。多久能出现一次连续</a:t>
            </a:r>
            <a:r>
              <a:rPr lang="en-US" altLang="zh-CN" dirty="0" smtClean="0"/>
              <a:t>5 </a:t>
            </a:r>
            <a:r>
              <a:rPr lang="zh-CN" altLang="en-US" dirty="0" smtClean="0"/>
              <a:t>个正面朝上？ </a:t>
            </a:r>
            <a:r>
              <a:rPr lang="en-US" altLang="zh-CN" dirty="0" smtClean="0"/>
              <a:t>6 </a:t>
            </a:r>
            <a:r>
              <a:rPr lang="zh-CN" altLang="en-US" dirty="0" smtClean="0"/>
              <a:t>个呢？ </a:t>
            </a:r>
            <a:r>
              <a:rPr lang="en-US" altLang="zh-CN" dirty="0" smtClean="0"/>
              <a:t>7 </a:t>
            </a:r>
            <a:r>
              <a:rPr lang="zh-CN" altLang="en-US" dirty="0" smtClean="0"/>
              <a:t>个呢？ </a:t>
            </a:r>
            <a:r>
              <a:rPr lang="en-US" altLang="zh-CN" dirty="0" smtClean="0"/>
              <a:t>8 </a:t>
            </a:r>
            <a:r>
              <a:rPr lang="zh-CN" altLang="en-US" dirty="0" smtClean="0"/>
              <a:t>个呢？</a:t>
            </a:r>
            <a:r>
              <a:rPr lang="en-US" altLang="zh-CN" dirty="0" smtClean="0"/>
              <a:t>……</a:t>
            </a:r>
            <a:r>
              <a:rPr lang="zh-CN" altLang="en-US" dirty="0" smtClean="0"/>
              <a:t>你发现规律了吗？</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计算机仿真</a:t>
            </a:r>
            <a:endParaRPr lang="zh-CN" altLang="en-US" dirty="0"/>
          </a:p>
        </p:txBody>
      </p:sp>
      <p:sp>
        <p:nvSpPr>
          <p:cNvPr id="3" name="内容占位符 2"/>
          <p:cNvSpPr>
            <a:spLocks noGrp="1"/>
          </p:cNvSpPr>
          <p:nvPr>
            <p:ph idx="1"/>
          </p:nvPr>
        </p:nvSpPr>
        <p:spPr/>
        <p:txBody>
          <a:bodyPr/>
          <a:lstStyle/>
          <a:p>
            <a:r>
              <a:rPr lang="zh-CN" altLang="en-US" dirty="0" smtClean="0"/>
              <a:t>仿真就是为真实世界的某个东西创建</a:t>
            </a:r>
            <a:r>
              <a:rPr lang="zh-CN" altLang="en-US" dirty="0" smtClean="0"/>
              <a:t>计算机模型。</a:t>
            </a:r>
            <a:r>
              <a:rPr lang="zh-CN" altLang="en-US" dirty="0" smtClean="0"/>
              <a:t>前面已经创建了硬币、骰子和一副牌的计算机模型。</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21.1</a:t>
            </a:r>
            <a:r>
              <a:rPr lang="zh-CN" altLang="en-US" b="1" dirty="0" smtClean="0"/>
              <a:t>　真实世界建模</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为什么要使用计算机对真实世界仿真或建模，这有很多原因。有时出于时间</a:t>
            </a:r>
            <a:r>
              <a:rPr lang="zh-CN" altLang="en-US" dirty="0" smtClean="0"/>
              <a:t>、距离</a:t>
            </a:r>
            <a:r>
              <a:rPr lang="zh-CN" altLang="en-US" dirty="0" smtClean="0"/>
              <a:t>、危险性或其他一些原因，我们要想具体做试验是不实际的</a:t>
            </a:r>
            <a:r>
              <a:rPr lang="zh-CN" altLang="en-US" dirty="0" smtClean="0"/>
              <a:t>。</a:t>
            </a:r>
            <a:endParaRPr lang="en-US" altLang="zh-CN" dirty="0" smtClean="0"/>
          </a:p>
          <a:p>
            <a:r>
              <a:rPr lang="zh-CN" altLang="en-US" dirty="0" smtClean="0"/>
              <a:t>通过仿真，你可以做很多事情</a:t>
            </a:r>
            <a:r>
              <a:rPr lang="zh-CN" altLang="en-US" dirty="0" smtClean="0"/>
              <a:t>。</a:t>
            </a:r>
            <a:endParaRPr lang="en-US" altLang="zh-CN" dirty="0" smtClean="0"/>
          </a:p>
          <a:p>
            <a:pPr lvl="1"/>
            <a:r>
              <a:rPr lang="zh-CN" altLang="en-US" dirty="0" smtClean="0"/>
              <a:t>你可以做试验或者练习某项技</a:t>
            </a:r>
            <a:r>
              <a:rPr lang="zh-CN" altLang="en-US" sz="2400" dirty="0" smtClean="0"/>
              <a:t> </a:t>
            </a:r>
            <a:r>
              <a:rPr lang="zh-CN" altLang="en-US" dirty="0" smtClean="0"/>
              <a:t>能，而不需要任何设备（除了计算机以外</a:t>
            </a:r>
            <a:r>
              <a:rPr lang="zh-CN" altLang="en-US" dirty="0" smtClean="0"/>
              <a:t>），另外</a:t>
            </a:r>
            <a:r>
              <a:rPr lang="zh-CN" altLang="en-US" dirty="0" smtClean="0"/>
              <a:t>也不会给任何人带来</a:t>
            </a:r>
            <a:r>
              <a:rPr lang="zh-CN" altLang="en-US" dirty="0" smtClean="0"/>
              <a:t>危险</a:t>
            </a:r>
            <a:endParaRPr lang="en-US" altLang="zh-CN" dirty="0" smtClean="0"/>
          </a:p>
          <a:p>
            <a:pPr lvl="1"/>
            <a:r>
              <a:rPr lang="zh-CN" altLang="en-US" dirty="0" smtClean="0"/>
              <a:t>让时间加速或</a:t>
            </a:r>
            <a:r>
              <a:rPr lang="zh-CN" altLang="en-US" dirty="0" smtClean="0"/>
              <a:t>减慢</a:t>
            </a:r>
            <a:endParaRPr lang="en-US" altLang="zh-CN" dirty="0" smtClean="0"/>
          </a:p>
          <a:p>
            <a:pPr lvl="1"/>
            <a:r>
              <a:rPr lang="zh-CN" altLang="en-US" dirty="0" smtClean="0"/>
              <a:t>同时做多个</a:t>
            </a:r>
            <a:r>
              <a:rPr lang="zh-CN" altLang="en-US" dirty="0" smtClean="0"/>
              <a:t>试验</a:t>
            </a:r>
            <a:endParaRPr lang="en-US" altLang="zh-CN" dirty="0" smtClean="0"/>
          </a:p>
          <a:p>
            <a:pPr lvl="1"/>
            <a:r>
              <a:rPr lang="zh-CN" altLang="en-US" dirty="0" smtClean="0"/>
              <a:t>尝试一些可能代价很高、很危险或者在真实世界中不可能实现的事情</a:t>
            </a:r>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21.2</a:t>
            </a:r>
            <a:r>
              <a:rPr lang="zh-CN" altLang="en-US" b="1" dirty="0" smtClean="0"/>
              <a:t>　</a:t>
            </a:r>
            <a:r>
              <a:rPr lang="en-US" altLang="zh-CN" b="1" dirty="0" smtClean="0"/>
              <a:t>Lunar </a:t>
            </a:r>
            <a:r>
              <a:rPr lang="en-US" altLang="zh-CN" b="1" dirty="0" smtClean="0"/>
              <a:t>Lander</a:t>
            </a:r>
            <a:endParaRPr lang="zh-CN" altLang="en-US" dirty="0"/>
          </a:p>
        </p:txBody>
      </p:sp>
      <p:sp>
        <p:nvSpPr>
          <p:cNvPr id="3" name="内容占位符 2"/>
          <p:cNvSpPr>
            <a:spLocks noGrp="1"/>
          </p:cNvSpPr>
          <p:nvPr>
            <p:ph idx="1"/>
          </p:nvPr>
        </p:nvSpPr>
        <p:spPr>
          <a:xfrm>
            <a:off x="457200" y="1600200"/>
            <a:ext cx="5626968" cy="4525963"/>
          </a:xfrm>
        </p:spPr>
        <p:txBody>
          <a:bodyPr>
            <a:normAutofit/>
          </a:bodyPr>
          <a:lstStyle/>
          <a:p>
            <a:r>
              <a:rPr lang="zh-CN" altLang="en-US" dirty="0" smtClean="0"/>
              <a:t>开始时飞船离月球表面有一定距离。</a:t>
            </a:r>
            <a:r>
              <a:rPr lang="zh-CN" altLang="en-US" dirty="0" smtClean="0"/>
              <a:t>月球的</a:t>
            </a:r>
            <a:r>
              <a:rPr lang="zh-CN" altLang="en-US" dirty="0" smtClean="0"/>
              <a:t>重力开始把它向下拉，我们必须使用</a:t>
            </a:r>
            <a:r>
              <a:rPr lang="zh-CN" altLang="en-US" dirty="0" smtClean="0"/>
              <a:t>推进器让</a:t>
            </a:r>
            <a:r>
              <a:rPr lang="zh-CN" altLang="en-US" dirty="0" smtClean="0"/>
              <a:t>它的降落放慢，使它平缓</a:t>
            </a:r>
            <a:r>
              <a:rPr lang="zh-CN" altLang="en-US" dirty="0" smtClean="0"/>
              <a:t>着陆</a:t>
            </a:r>
            <a:endParaRPr lang="en-US" altLang="zh-CN" dirty="0" smtClean="0"/>
          </a:p>
          <a:p>
            <a:r>
              <a:rPr lang="zh-CN" altLang="en-US" dirty="0" smtClean="0"/>
              <a:t>这个程序看上去是像右图这样</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60087" y="1484784"/>
            <a:ext cx="2976409" cy="4564782"/>
          </a:xfrm>
          <a:prstGeom prst="rect">
            <a:avLst/>
          </a:prstGeom>
          <a:noFill/>
          <a:ln w="9525">
            <a:noFill/>
            <a:miter lim="800000"/>
            <a:headEnd/>
            <a:tailEnd/>
          </a:ln>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21.3</a:t>
            </a:r>
            <a:r>
              <a:rPr lang="zh-CN" altLang="en-US" b="1" dirty="0" smtClean="0"/>
              <a:t>　</a:t>
            </a:r>
            <a:r>
              <a:rPr lang="zh-CN" altLang="en-US" dirty="0" smtClean="0"/>
              <a:t>跟踪时间</a:t>
            </a:r>
            <a:endParaRPr lang="zh-CN" altLang="en-US" dirty="0"/>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smtClean="0"/>
              <a:t>在很多仿真中，时间是一个重要的因素</a:t>
            </a:r>
            <a:r>
              <a:rPr lang="zh-CN" altLang="en-US" dirty="0" smtClean="0"/>
              <a:t>。</a:t>
            </a:r>
            <a:endParaRPr lang="en-US" altLang="zh-CN" dirty="0" smtClean="0"/>
          </a:p>
          <a:p>
            <a:pPr lvl="1"/>
            <a:r>
              <a:rPr lang="zh-CN" altLang="en-US" dirty="0" smtClean="0"/>
              <a:t>有时我们希望时间</a:t>
            </a:r>
            <a:r>
              <a:rPr lang="zh-CN" altLang="en-US" dirty="0" smtClean="0"/>
              <a:t>加快</a:t>
            </a:r>
            <a:endParaRPr lang="en-US" altLang="zh-CN" dirty="0" smtClean="0"/>
          </a:p>
          <a:p>
            <a:pPr lvl="1"/>
            <a:r>
              <a:rPr lang="zh-CN" altLang="en-US" dirty="0" smtClean="0"/>
              <a:t>有时可能</a:t>
            </a:r>
            <a:r>
              <a:rPr lang="zh-CN" altLang="en-US" dirty="0" smtClean="0"/>
              <a:t>希望慢</a:t>
            </a:r>
            <a:r>
              <a:rPr lang="zh-CN" altLang="en-US" dirty="0" smtClean="0"/>
              <a:t>下来</a:t>
            </a:r>
            <a:endParaRPr lang="en-US" altLang="zh-CN" dirty="0" smtClean="0"/>
          </a:p>
          <a:p>
            <a:pPr lvl="1"/>
            <a:r>
              <a:rPr lang="zh-CN" altLang="en-US" dirty="0" smtClean="0"/>
              <a:t>有些时候则希望程序保持实时（</a:t>
            </a:r>
            <a:r>
              <a:rPr lang="en-US" altLang="zh-CN" dirty="0" smtClean="0"/>
              <a:t>real time</a:t>
            </a:r>
            <a:r>
              <a:rPr lang="zh-CN" altLang="en-US" dirty="0" smtClean="0"/>
              <a:t>）</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21.4</a:t>
            </a:r>
            <a:r>
              <a:rPr lang="zh-CN" altLang="en-US" b="1" dirty="0" smtClean="0"/>
              <a:t>　</a:t>
            </a:r>
            <a:r>
              <a:rPr lang="zh-CN" altLang="en-US" dirty="0" smtClean="0"/>
              <a:t>时间对象</a:t>
            </a:r>
            <a:endParaRPr lang="zh-CN" altLang="en-US" dirty="0"/>
          </a:p>
        </p:txBody>
      </p:sp>
      <p:sp>
        <p:nvSpPr>
          <p:cNvPr id="3" name="内容占位符 2"/>
          <p:cNvSpPr>
            <a:spLocks noGrp="1"/>
          </p:cNvSpPr>
          <p:nvPr>
            <p:ph idx="1"/>
          </p:nvPr>
        </p:nvSpPr>
        <p:spPr>
          <a:xfrm>
            <a:off x="457200" y="1600200"/>
            <a:ext cx="8291264" cy="4525963"/>
          </a:xfrm>
        </p:spPr>
        <p:txBody>
          <a:bodyPr>
            <a:normAutofit fontScale="85000" lnSpcReduction="20000"/>
          </a:bodyPr>
          <a:lstStyle/>
          <a:p>
            <a:r>
              <a:rPr lang="en-US" altLang="zh-CN" dirty="0" smtClean="0"/>
              <a:t>Python </a:t>
            </a:r>
            <a:r>
              <a:rPr lang="zh-CN" altLang="en-US" dirty="0" smtClean="0"/>
              <a:t>的日期和时间对象类在单独的</a:t>
            </a:r>
            <a:r>
              <a:rPr lang="en-US" altLang="zh-CN" dirty="0" err="1" smtClean="0"/>
              <a:t>datetime</a:t>
            </a:r>
            <a:r>
              <a:rPr lang="en-US" altLang="zh-CN" dirty="0" smtClean="0"/>
              <a:t> </a:t>
            </a:r>
            <a:r>
              <a:rPr lang="zh-CN" altLang="en-US" dirty="0" smtClean="0"/>
              <a:t>模块中定义。</a:t>
            </a:r>
            <a:r>
              <a:rPr lang="en-US" altLang="zh-CN" dirty="0" err="1" smtClean="0"/>
              <a:t>datetime</a:t>
            </a:r>
            <a:r>
              <a:rPr lang="en-US" altLang="zh-CN" dirty="0" smtClean="0"/>
              <a:t> </a:t>
            </a:r>
            <a:r>
              <a:rPr lang="zh-CN" altLang="en-US" dirty="0" smtClean="0"/>
              <a:t>模块</a:t>
            </a:r>
            <a:r>
              <a:rPr lang="zh-CN" altLang="en-US" dirty="0" smtClean="0"/>
              <a:t>包含</a:t>
            </a:r>
            <a:r>
              <a:rPr lang="zh-CN" altLang="en-US" dirty="0" smtClean="0"/>
              <a:t>处理日期、时间以及日期或时间之差（</a:t>
            </a:r>
            <a:r>
              <a:rPr lang="en-US" altLang="zh-CN" dirty="0" smtClean="0"/>
              <a:t>delta</a:t>
            </a:r>
            <a:r>
              <a:rPr lang="zh-CN" altLang="en-US" dirty="0" smtClean="0"/>
              <a:t>）的类</a:t>
            </a:r>
            <a:r>
              <a:rPr lang="zh-CN" altLang="en-US" dirty="0" smtClean="0"/>
              <a:t>。</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when </a:t>
            </a:r>
            <a:r>
              <a:rPr lang="en-US" altLang="zh-CN" dirty="0" smtClean="0"/>
              <a:t>= </a:t>
            </a:r>
            <a:r>
              <a:rPr lang="en-US" altLang="zh-CN" dirty="0" err="1" smtClean="0"/>
              <a:t>datetime.datetime</a:t>
            </a:r>
            <a:r>
              <a:rPr lang="en-US" altLang="zh-CN" dirty="0" smtClean="0"/>
              <a:t>(2012, 10, 24, 10, 45, 56</a:t>
            </a:r>
            <a:r>
              <a:rPr lang="en-US" altLang="zh-CN" dirty="0" smtClean="0"/>
              <a:t>)</a:t>
            </a:r>
          </a:p>
          <a:p>
            <a:pPr lvl="1"/>
            <a:r>
              <a:rPr lang="en-US" altLang="zh-CN" dirty="0" smtClean="0"/>
              <a:t>when = </a:t>
            </a:r>
            <a:r>
              <a:rPr lang="en-US" altLang="zh-CN" dirty="0" err="1" smtClean="0"/>
              <a:t>datetime.datetime</a:t>
            </a:r>
            <a:r>
              <a:rPr lang="en-US" altLang="zh-CN" dirty="0" smtClean="0"/>
              <a:t>(hour=10, year=2012, minute=45, </a:t>
            </a:r>
            <a:r>
              <a:rPr lang="en-US" altLang="zh-CN" dirty="0" smtClean="0"/>
              <a:t>month=10,second=56</a:t>
            </a:r>
            <a:r>
              <a:rPr lang="en-US" altLang="zh-CN" dirty="0" smtClean="0"/>
              <a:t>, day=24</a:t>
            </a:r>
            <a:r>
              <a:rPr lang="en-US" altLang="zh-CN" dirty="0" smtClean="0"/>
              <a:t>)</a:t>
            </a:r>
          </a:p>
          <a:p>
            <a:r>
              <a:rPr lang="zh-CN" altLang="en-US" dirty="0" smtClean="0"/>
              <a:t>时间差</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yesterday = </a:t>
            </a:r>
            <a:r>
              <a:rPr lang="en-US" altLang="zh-CN" dirty="0" err="1" smtClean="0"/>
              <a:t>datetime.datetime</a:t>
            </a:r>
            <a:r>
              <a:rPr lang="en-US" altLang="zh-CN" dirty="0" smtClean="0"/>
              <a:t>(2012, 10, 23</a:t>
            </a:r>
            <a:r>
              <a:rPr lang="en-US" altLang="zh-CN" dirty="0" smtClean="0"/>
              <a:t>)</a:t>
            </a:r>
          </a:p>
          <a:p>
            <a:pPr lvl="1"/>
            <a:r>
              <a:rPr lang="en-US" altLang="zh-CN" dirty="0" smtClean="0"/>
              <a:t>tomorrow = </a:t>
            </a:r>
            <a:r>
              <a:rPr lang="en-US" altLang="zh-CN" dirty="0" err="1" smtClean="0"/>
              <a:t>datetime.datetime</a:t>
            </a:r>
            <a:r>
              <a:rPr lang="en-US" altLang="zh-CN" dirty="0" smtClean="0"/>
              <a:t>(2012, 10, 25</a:t>
            </a:r>
            <a:r>
              <a:rPr lang="en-US" altLang="zh-CN" dirty="0" smtClean="0"/>
              <a:t>)</a:t>
            </a:r>
          </a:p>
          <a:p>
            <a:pPr lvl="1"/>
            <a:r>
              <a:rPr lang="en-US" altLang="zh-CN" dirty="0" smtClean="0"/>
              <a:t>difference = tomorrow - yesterday</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21.5</a:t>
            </a:r>
            <a:r>
              <a:rPr lang="zh-CN" altLang="en-US" b="1" dirty="0" smtClean="0"/>
              <a:t>　</a:t>
            </a:r>
            <a:r>
              <a:rPr lang="zh-CN" altLang="en-US" dirty="0" smtClean="0"/>
              <a:t>把时间间保存到文件</a:t>
            </a:r>
            <a:endParaRPr lang="zh-CN" altLang="en-US" dirty="0"/>
          </a:p>
        </p:txBody>
      </p:sp>
      <p:sp>
        <p:nvSpPr>
          <p:cNvPr id="3" name="内容占位符 2"/>
          <p:cNvSpPr>
            <a:spLocks noGrp="1"/>
          </p:cNvSpPr>
          <p:nvPr>
            <p:ph idx="1"/>
          </p:nvPr>
        </p:nvSpPr>
        <p:spPr>
          <a:xfrm>
            <a:off x="457200" y="1600200"/>
            <a:ext cx="8291264" cy="4525963"/>
          </a:xfrm>
        </p:spPr>
        <p:txBody>
          <a:bodyPr>
            <a:normAutofit fontScale="77500" lnSpcReduction="20000"/>
          </a:bodyPr>
          <a:lstStyle/>
          <a:p>
            <a:r>
              <a:rPr lang="zh-CN" altLang="en-US" dirty="0" smtClean="0"/>
              <a:t>将时间保存到一个文件中有两种</a:t>
            </a:r>
            <a:r>
              <a:rPr lang="zh-CN" altLang="en-US" dirty="0" smtClean="0"/>
              <a:t>方法</a:t>
            </a:r>
            <a:endParaRPr lang="en-US" altLang="zh-CN" dirty="0" smtClean="0"/>
          </a:p>
          <a:p>
            <a:pPr lvl="1"/>
            <a:r>
              <a:rPr lang="zh-CN" altLang="en-US" dirty="0" smtClean="0"/>
              <a:t>可以</a:t>
            </a:r>
            <a:r>
              <a:rPr lang="zh-CN" altLang="en-US" dirty="0" smtClean="0"/>
              <a:t>把一个字符串直接写入</a:t>
            </a:r>
            <a:r>
              <a:rPr lang="zh-CN" altLang="en-US" dirty="0" smtClean="0"/>
              <a:t>文件</a:t>
            </a:r>
            <a:endParaRPr lang="en-US" altLang="zh-CN" dirty="0" smtClean="0"/>
          </a:p>
          <a:p>
            <a:pPr lvl="1"/>
            <a:r>
              <a:rPr lang="zh-CN" altLang="en-US" dirty="0" smtClean="0"/>
              <a:t>另一种方法是使用</a:t>
            </a:r>
            <a:r>
              <a:rPr lang="en-US" altLang="zh-CN" dirty="0" smtClean="0"/>
              <a:t>pickle </a:t>
            </a:r>
            <a:r>
              <a:rPr lang="zh-CN" altLang="en-US" dirty="0" smtClean="0"/>
              <a:t>模块</a:t>
            </a:r>
            <a:r>
              <a:rPr lang="zh-CN" altLang="en-US" dirty="0" smtClean="0"/>
              <a:t>，</a:t>
            </a:r>
            <a:r>
              <a:rPr lang="en-US" altLang="zh-CN" dirty="0" smtClean="0"/>
              <a:t> pickle </a:t>
            </a:r>
            <a:r>
              <a:rPr lang="zh-CN" altLang="en-US" dirty="0" smtClean="0"/>
              <a:t>模块允许你把</a:t>
            </a:r>
            <a:r>
              <a:rPr lang="zh-CN" altLang="en-US" dirty="0" smtClean="0"/>
              <a:t>任何</a:t>
            </a:r>
            <a:r>
              <a:rPr lang="zh-CN" altLang="en-US" dirty="0" smtClean="0"/>
              <a:t>类型的变量保存到文件中，也包括</a:t>
            </a:r>
            <a:r>
              <a:rPr lang="zh-CN" altLang="en-US" dirty="0" smtClean="0"/>
              <a:t>对象</a:t>
            </a:r>
            <a:endParaRPr lang="en-US" altLang="zh-CN" dirty="0" smtClean="0"/>
          </a:p>
          <a:p>
            <a:r>
              <a:rPr lang="zh-CN" altLang="en-US" sz="2800" dirty="0" smtClean="0"/>
              <a:t></a:t>
            </a:r>
            <a:r>
              <a:rPr lang="zh-CN" altLang="en-US" dirty="0" smtClean="0"/>
              <a:t>查找一个 </a:t>
            </a:r>
            <a:r>
              <a:rPr lang="en-US" altLang="zh-CN" dirty="0" smtClean="0"/>
              <a:t>pickle </a:t>
            </a:r>
            <a:r>
              <a:rPr lang="zh-CN" altLang="en-US" dirty="0" smtClean="0"/>
              <a:t>文件并打开这个文件。</a:t>
            </a:r>
            <a:r>
              <a:rPr lang="en-US" altLang="zh-CN" dirty="0" smtClean="0"/>
              <a:t>Python </a:t>
            </a:r>
            <a:r>
              <a:rPr lang="zh-CN" altLang="en-US" dirty="0" smtClean="0"/>
              <a:t>有一个 </a:t>
            </a:r>
            <a:r>
              <a:rPr lang="en-US" altLang="zh-CN" sz="2800" dirty="0" err="1" smtClean="0"/>
              <a:t>os</a:t>
            </a:r>
            <a:r>
              <a:rPr lang="zh-CN" altLang="en-US" dirty="0" smtClean="0"/>
              <a:t>（操作系统 </a:t>
            </a:r>
            <a:r>
              <a:rPr lang="en-US" altLang="zh-CN" dirty="0" err="1" smtClean="0"/>
              <a:t>operatingsystem</a:t>
            </a:r>
            <a:r>
              <a:rPr lang="en-US" altLang="zh-CN" dirty="0" smtClean="0"/>
              <a:t> </a:t>
            </a:r>
            <a:r>
              <a:rPr lang="zh-CN" altLang="en-US" dirty="0" smtClean="0"/>
              <a:t>的简写）模块，可以告诉我们这个文件是否存在。这里要使用的</a:t>
            </a:r>
            <a:r>
              <a:rPr lang="zh-CN" altLang="en-US" dirty="0" smtClean="0"/>
              <a:t>方法</a:t>
            </a:r>
            <a:r>
              <a:rPr lang="zh-CN" altLang="en-US" sz="3600" dirty="0" smtClean="0"/>
              <a:t>名</a:t>
            </a:r>
            <a:r>
              <a:rPr lang="zh-CN" altLang="en-US" sz="3600" dirty="0" smtClean="0"/>
              <a:t>为</a:t>
            </a:r>
            <a:r>
              <a:rPr lang="en-US" altLang="zh-CN" dirty="0" err="1" smtClean="0"/>
              <a:t>isfile</a:t>
            </a:r>
            <a:r>
              <a:rPr lang="en-US" altLang="zh-CN" dirty="0" smtClean="0"/>
              <a:t>()</a:t>
            </a:r>
            <a:r>
              <a:rPr lang="zh-CN" altLang="en-US" sz="3600" dirty="0" smtClean="0"/>
              <a:t>。</a:t>
            </a:r>
          </a:p>
          <a:p>
            <a:r>
              <a:rPr lang="zh-CN" altLang="en-US" sz="2800" dirty="0" smtClean="0"/>
              <a:t></a:t>
            </a:r>
            <a:r>
              <a:rPr lang="zh-CN" altLang="en-US" dirty="0" smtClean="0"/>
              <a:t>如果文件存在，就认为程序之前运行过，得出它最后一次运行的时间</a:t>
            </a:r>
            <a:endParaRPr lang="en-US" altLang="zh-CN" dirty="0" smtClean="0"/>
          </a:p>
          <a:p>
            <a:r>
              <a:rPr lang="zh-CN" altLang="en-US" sz="2800" dirty="0" smtClean="0"/>
              <a:t></a:t>
            </a:r>
            <a:r>
              <a:rPr lang="zh-CN" altLang="en-US" sz="2800" dirty="0" smtClean="0"/>
              <a:t></a:t>
            </a:r>
            <a:r>
              <a:rPr lang="zh-CN" altLang="en-US" dirty="0" smtClean="0"/>
              <a:t>然后用当前时间写一个新的 </a:t>
            </a:r>
            <a:r>
              <a:rPr lang="en-US" altLang="zh-CN" dirty="0" smtClean="0"/>
              <a:t>pickle</a:t>
            </a:r>
            <a:r>
              <a:rPr lang="zh-CN" altLang="en-US" dirty="0" smtClean="0"/>
              <a:t>文件。</a:t>
            </a:r>
          </a:p>
          <a:p>
            <a:r>
              <a:rPr lang="zh-CN" altLang="en-US" sz="2800" dirty="0" smtClean="0"/>
              <a:t></a:t>
            </a:r>
            <a:r>
              <a:rPr lang="zh-CN" altLang="en-US" dirty="0" smtClean="0"/>
              <a:t>如果这是程序第一次运行，就没有 </a:t>
            </a:r>
            <a:r>
              <a:rPr lang="en-US" altLang="zh-CN" dirty="0" smtClean="0"/>
              <a:t>pickle </a:t>
            </a:r>
            <a:r>
              <a:rPr lang="zh-CN" altLang="en-US" dirty="0" smtClean="0"/>
              <a:t>文件可以打开，所以会显示一条</a:t>
            </a:r>
            <a:r>
              <a:rPr lang="zh-CN" altLang="en-US" dirty="0" smtClean="0"/>
              <a:t>消息</a:t>
            </a:r>
            <a:r>
              <a:rPr lang="zh-CN" altLang="en-US" dirty="0" smtClean="0"/>
              <a:t>，指出我们创建了一个新的</a:t>
            </a:r>
            <a:r>
              <a:rPr lang="en-US" altLang="zh-CN" dirty="0" smtClean="0"/>
              <a:t>pickle </a:t>
            </a:r>
            <a:r>
              <a:rPr lang="zh-CN" altLang="en-US" dirty="0" smtClean="0"/>
              <a:t>文件。</a:t>
            </a:r>
            <a:endParaRPr lang="zh-CN" alt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什么是计算机仿真，为什么使用计算机仿真。</a:t>
            </a:r>
          </a:p>
          <a:p>
            <a:r>
              <a:rPr lang="zh-CN" altLang="en-US" dirty="0" smtClean="0"/>
              <a:t>如何模拟重力、加速度和作用力。</a:t>
            </a:r>
          </a:p>
          <a:p>
            <a:r>
              <a:rPr lang="zh-CN" altLang="en-US" dirty="0" smtClean="0"/>
              <a:t>如何跟踪和模拟时间。</a:t>
            </a:r>
          </a:p>
          <a:p>
            <a:r>
              <a:rPr lang="zh-CN" altLang="en-US" dirty="0" smtClean="0"/>
              <a:t>如何使用 </a:t>
            </a:r>
            <a:r>
              <a:rPr lang="en-US" altLang="zh-CN" dirty="0" smtClean="0"/>
              <a:t>pickle</a:t>
            </a:r>
            <a:r>
              <a:rPr lang="zh-CN" altLang="en-US" dirty="0" smtClean="0"/>
              <a:t>将时间戳保存到文件。</a:t>
            </a:r>
          </a:p>
          <a:p>
            <a:r>
              <a:rPr lang="zh-CN" altLang="en-US" dirty="0" smtClean="0"/>
              <a:t>关于错误处理的一点知识（</a:t>
            </a:r>
            <a:r>
              <a:rPr lang="en-US" altLang="zh-CN" dirty="0" smtClean="0"/>
              <a:t>try-except</a:t>
            </a:r>
            <a:r>
              <a:rPr lang="zh-CN" altLang="en-US" dirty="0" smtClean="0"/>
              <a:t>）。</a:t>
            </a:r>
          </a:p>
          <a:p>
            <a:r>
              <a:rPr lang="zh-CN" altLang="en-US" dirty="0" smtClean="0"/>
              <a:t>如何使用定时器生成周期性的事件。</a:t>
            </a:r>
            <a:endParaRPr lang="zh-CN" alt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en-US" altLang="zh-CN" dirty="0" smtClean="0"/>
              <a:t>Python Battle</a:t>
            </a:r>
            <a:endParaRPr lang="zh-CN" altLang="en-US" dirty="0"/>
          </a:p>
        </p:txBody>
      </p:sp>
      <p:sp>
        <p:nvSpPr>
          <p:cNvPr id="3" name="内容占位符 2"/>
          <p:cNvSpPr>
            <a:spLocks noGrp="1"/>
          </p:cNvSpPr>
          <p:nvPr>
            <p:ph idx="1"/>
          </p:nvPr>
        </p:nvSpPr>
        <p:spPr/>
        <p:txBody>
          <a:bodyPr/>
          <a:lstStyle/>
          <a:p>
            <a:r>
              <a:rPr lang="zh-CN" altLang="en-US" dirty="0" smtClean="0"/>
              <a:t>在本书中我们已经讲解了如何开发自己的游戏，但还有一个话题没有讨论，</a:t>
            </a:r>
            <a:r>
              <a:rPr lang="zh-CN" altLang="en-US" dirty="0" smtClean="0"/>
              <a:t>那就是</a:t>
            </a:r>
            <a:r>
              <a:rPr lang="zh-CN" altLang="en-US" dirty="0" smtClean="0"/>
              <a:t>游戏中的人工智能（</a:t>
            </a:r>
            <a:r>
              <a:rPr lang="en-US" altLang="zh-CN" dirty="0" smtClean="0"/>
              <a:t>AI</a:t>
            </a:r>
            <a:r>
              <a:rPr lang="zh-CN" altLang="en-US" dirty="0" smtClean="0"/>
              <a:t>）。从吃豆人（</a:t>
            </a:r>
            <a:r>
              <a:rPr lang="en-US" altLang="zh-CN" dirty="0" smtClean="0"/>
              <a:t>Pac-Man</a:t>
            </a:r>
            <a:r>
              <a:rPr lang="zh-CN" altLang="en-US" dirty="0" smtClean="0"/>
              <a:t>）开始，几乎所有的游戏在</a:t>
            </a:r>
            <a:r>
              <a:rPr lang="zh-CN" altLang="en-US" dirty="0" smtClean="0"/>
              <a:t>攻击玩家</a:t>
            </a:r>
            <a:r>
              <a:rPr lang="zh-CN" altLang="en-US" dirty="0" smtClean="0"/>
              <a:t>时都有某种形式的人工智能。本章将展示如何动手开发一个有人工智能的游戏。</a:t>
            </a:r>
            <a:endParaRPr lang="zh-CN" alt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a:bodyPr>
          <a:lstStyle/>
          <a:p>
            <a:r>
              <a:rPr lang="zh-CN" altLang="en-US" dirty="0" smtClean="0"/>
              <a:t>在本章中我们要为一个名为</a:t>
            </a:r>
            <a:r>
              <a:rPr lang="en-US" altLang="zh-CN" dirty="0" smtClean="0"/>
              <a:t>Python Battle </a:t>
            </a:r>
            <a:r>
              <a:rPr lang="zh-CN" altLang="en-US" dirty="0" smtClean="0"/>
              <a:t>的游戏开发</a:t>
            </a:r>
            <a:r>
              <a:rPr lang="en-US" altLang="zh-CN" dirty="0" smtClean="0"/>
              <a:t>AI</a:t>
            </a:r>
            <a:r>
              <a:rPr lang="zh-CN" altLang="en-US" dirty="0" smtClean="0"/>
              <a:t>。</a:t>
            </a:r>
            <a:r>
              <a:rPr lang="en-US" altLang="zh-CN" dirty="0" smtClean="0"/>
              <a:t>Python Battle </a:t>
            </a:r>
            <a:r>
              <a:rPr lang="zh-CN" altLang="en-US" dirty="0" smtClean="0"/>
              <a:t>是一</a:t>
            </a:r>
            <a:r>
              <a:rPr lang="zh-CN" altLang="en-US" dirty="0" smtClean="0"/>
              <a:t>个规则</a:t>
            </a:r>
            <a:r>
              <a:rPr lang="zh-CN" altLang="en-US" dirty="0" smtClean="0"/>
              <a:t>很简单的游戏。在每一回合中，你可以向前移动、向左右转或者攻击对方。</a:t>
            </a:r>
            <a:r>
              <a:rPr lang="zh-CN" altLang="en-US" dirty="0" smtClean="0"/>
              <a:t>当一</a:t>
            </a:r>
            <a:r>
              <a:rPr lang="zh-CN" altLang="en-US" dirty="0" smtClean="0"/>
              <a:t>个角色攻击另一个角色时，被攻击的一方会减少一点“血量”。血量先降为</a:t>
            </a:r>
            <a:r>
              <a:rPr lang="en-US" altLang="zh-CN" dirty="0" smtClean="0"/>
              <a:t>0 </a:t>
            </a:r>
            <a:r>
              <a:rPr lang="zh-CN" altLang="en-US" dirty="0" smtClean="0"/>
              <a:t>者掉</a:t>
            </a:r>
            <a:r>
              <a:rPr lang="zh-CN" altLang="en-US" dirty="0" smtClean="0"/>
              <a:t>游戏。角色只可以攻击正前方</a:t>
            </a:r>
            <a:r>
              <a:rPr lang="zh-CN" altLang="en-US" dirty="0" smtClean="0"/>
              <a:t>。</a:t>
            </a:r>
            <a:endParaRPr lang="en-US" altLang="zh-CN" dirty="0" smtClean="0"/>
          </a:p>
          <a:p>
            <a:r>
              <a:rPr lang="zh-CN" altLang="en-US" dirty="0" smtClean="0"/>
              <a:t>运行</a:t>
            </a:r>
            <a:r>
              <a:rPr lang="en-US" altLang="zh-CN" dirty="0" smtClean="0"/>
              <a:t>Python </a:t>
            </a:r>
            <a:r>
              <a:rPr lang="en-US" altLang="zh-CN" dirty="0" smtClean="0"/>
              <a:t>Battle</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游戏</a:t>
            </a:r>
            <a:r>
              <a:rPr lang="zh-CN" altLang="en-US" dirty="0" smtClean="0"/>
              <a:t>规则</a:t>
            </a:r>
            <a:endParaRPr lang="en-US" altLang="zh-CN" dirty="0" smtClean="0"/>
          </a:p>
          <a:p>
            <a:pPr lvl="1"/>
            <a:r>
              <a:rPr lang="zh-CN" altLang="en-US" dirty="0" smtClean="0"/>
              <a:t>向前移动一格</a:t>
            </a:r>
          </a:p>
          <a:p>
            <a:pPr lvl="1"/>
            <a:r>
              <a:rPr lang="zh-CN" altLang="en-US" dirty="0" smtClean="0"/>
              <a:t>向后移动一格</a:t>
            </a:r>
          </a:p>
          <a:p>
            <a:pPr lvl="1"/>
            <a:r>
              <a:rPr lang="zh-CN" altLang="en-US" dirty="0" smtClean="0"/>
              <a:t>左转</a:t>
            </a:r>
            <a:endParaRPr lang="zh-CN" altLang="en-US" dirty="0" smtClean="0"/>
          </a:p>
          <a:p>
            <a:pPr lvl="1"/>
            <a:r>
              <a:rPr lang="zh-CN" altLang="en-US" dirty="0" smtClean="0"/>
              <a:t></a:t>
            </a:r>
            <a:r>
              <a:rPr lang="zh-CN" altLang="en-US" dirty="0" smtClean="0"/>
              <a:t>右转</a:t>
            </a:r>
          </a:p>
          <a:p>
            <a:pPr lvl="1"/>
            <a:r>
              <a:rPr lang="zh-CN" altLang="en-US" dirty="0" smtClean="0"/>
              <a:t>攻击正前方的格子</a:t>
            </a:r>
          </a:p>
          <a:p>
            <a:pPr lvl="1"/>
            <a:r>
              <a:rPr lang="zh-CN" altLang="en-US" dirty="0" smtClean="0"/>
              <a:t>什么都不</a:t>
            </a:r>
            <a:r>
              <a:rPr lang="zh-CN" altLang="en-US" dirty="0" smtClean="0"/>
              <a:t>做</a:t>
            </a:r>
            <a:endParaRPr lang="en-US" altLang="zh-CN" dirty="0" smtClean="0"/>
          </a:p>
          <a:p>
            <a:pPr lvl="1"/>
            <a:r>
              <a:rPr lang="zh-CN" altLang="en-US" dirty="0" smtClean="0"/>
              <a:t>当</a:t>
            </a:r>
            <a:r>
              <a:rPr lang="zh-CN" altLang="en-US" dirty="0" smtClean="0"/>
              <a:t>机器人</a:t>
            </a:r>
            <a:r>
              <a:rPr lang="zh-CN" altLang="en-US" dirty="0" smtClean="0"/>
              <a:t>经过一个方块时，这个方块会变成和机器人一样的颜色（红色或者蓝色）。</a:t>
            </a:r>
            <a:r>
              <a:rPr lang="zh-CN" altLang="en-US" dirty="0" smtClean="0"/>
              <a:t>如果</a:t>
            </a:r>
            <a:r>
              <a:rPr lang="en-US" altLang="zh-CN" dirty="0" smtClean="0"/>
              <a:t>1000 </a:t>
            </a:r>
            <a:r>
              <a:rPr lang="zh-CN" altLang="en-US" dirty="0" smtClean="0"/>
              <a:t>个回合之后还没有机器人成功攻击对方，或者双方打成了平局，则拥有和</a:t>
            </a:r>
            <a:r>
              <a:rPr lang="zh-CN" altLang="en-US" dirty="0" smtClean="0"/>
              <a:t>自己颜色</a:t>
            </a:r>
            <a:r>
              <a:rPr lang="zh-CN" altLang="en-US" dirty="0" smtClean="0"/>
              <a:t>一致的方块较多者获胜</a:t>
            </a:r>
            <a:endParaRPr lang="zh-CN" alt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smtClean="0"/>
              <a:t>22.2 </a:t>
            </a:r>
            <a:r>
              <a:rPr lang="zh-CN" altLang="en-US" dirty="0" smtClean="0"/>
              <a:t>创建</a:t>
            </a:r>
            <a:r>
              <a:rPr lang="zh-CN" altLang="en-US" dirty="0" smtClean="0"/>
              <a:t>一个</a:t>
            </a:r>
            <a:r>
              <a:rPr lang="en-US" altLang="zh-CN" b="1" dirty="0" smtClean="0"/>
              <a:t>Python Battle </a:t>
            </a:r>
            <a:r>
              <a:rPr lang="zh-CN" altLang="en-US" b="1" dirty="0" smtClean="0"/>
              <a:t>机器人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简单算法</a:t>
            </a:r>
            <a:endParaRPr lang="en-US" altLang="zh-CN" dirty="0" smtClean="0"/>
          </a:p>
          <a:p>
            <a:pPr lvl="1"/>
            <a:r>
              <a:rPr lang="zh-CN" altLang="en-US" dirty="0" smtClean="0"/>
              <a:t>如果面对着一个敌人，那么我应该攻击</a:t>
            </a:r>
            <a:r>
              <a:rPr lang="zh-CN" altLang="en-US" dirty="0" smtClean="0"/>
              <a:t>它</a:t>
            </a:r>
            <a:endParaRPr lang="en-US" altLang="zh-CN" dirty="0" smtClean="0"/>
          </a:p>
          <a:p>
            <a:pPr lvl="1"/>
            <a:r>
              <a:rPr lang="zh-CN" altLang="en-US" dirty="0" smtClean="0"/>
              <a:t>如果面对着墙，则我应该</a:t>
            </a:r>
            <a:r>
              <a:rPr lang="zh-CN" altLang="en-US" dirty="0" smtClean="0"/>
              <a:t>转弯</a:t>
            </a:r>
            <a:endParaRPr lang="en-US" altLang="zh-CN" dirty="0" smtClean="0"/>
          </a:p>
          <a:p>
            <a:pPr lvl="1"/>
            <a:r>
              <a:rPr lang="zh-CN" altLang="en-US" dirty="0" smtClean="0"/>
              <a:t>否则，我继续向前</a:t>
            </a:r>
            <a:r>
              <a:rPr lang="zh-CN" altLang="en-US" dirty="0" smtClean="0"/>
              <a:t>走</a:t>
            </a:r>
            <a:endParaRPr lang="en-US" altLang="zh-CN" dirty="0" smtClean="0"/>
          </a:p>
          <a:p>
            <a:r>
              <a:rPr lang="zh-CN" altLang="en-US" dirty="0" smtClean="0"/>
              <a:t>你将</a:t>
            </a:r>
            <a:r>
              <a:rPr lang="zh-CN" altLang="en-US" dirty="0" smtClean="0"/>
              <a:t>使用</a:t>
            </a:r>
            <a:r>
              <a:rPr lang="zh-CN" altLang="en-US" dirty="0" smtClean="0"/>
              <a:t>以下函数来控制机器人的移动：</a:t>
            </a:r>
            <a:endParaRPr lang="en-US" altLang="zh-CN" dirty="0" smtClean="0"/>
          </a:p>
          <a:p>
            <a:pPr lvl="1"/>
            <a:r>
              <a:rPr lang="en-US" altLang="zh-CN" dirty="0" smtClean="0"/>
              <a:t>self</a:t>
            </a:r>
            <a:r>
              <a:rPr lang="en-US" altLang="zh-CN" dirty="0" smtClean="0"/>
              <a:t>. </a:t>
            </a:r>
            <a:r>
              <a:rPr lang="en-US" altLang="zh-CN" dirty="0" err="1" smtClean="0"/>
              <a:t>robot.lookInFront</a:t>
            </a:r>
            <a:r>
              <a:rPr lang="en-US" altLang="zh-CN" dirty="0" smtClean="0"/>
              <a:t>()</a:t>
            </a:r>
          </a:p>
          <a:p>
            <a:pPr lvl="1"/>
            <a:r>
              <a:rPr lang="en-US" altLang="zh-CN" dirty="0" smtClean="0"/>
              <a:t></a:t>
            </a:r>
            <a:r>
              <a:rPr lang="en-US" altLang="zh-CN" dirty="0" err="1" smtClean="0"/>
              <a:t>self.robot.turnRight</a:t>
            </a:r>
            <a:r>
              <a:rPr lang="en-US" altLang="zh-CN" dirty="0" smtClean="0"/>
              <a:t>()</a:t>
            </a:r>
          </a:p>
          <a:p>
            <a:pPr lvl="1"/>
            <a:r>
              <a:rPr lang="en-US" altLang="zh-CN" dirty="0" smtClean="0"/>
              <a:t></a:t>
            </a:r>
            <a:r>
              <a:rPr lang="en-US" altLang="zh-CN" dirty="0" err="1" smtClean="0"/>
              <a:t>self.robot.turnLeft</a:t>
            </a:r>
            <a:r>
              <a:rPr lang="en-US" altLang="zh-CN" dirty="0" smtClean="0"/>
              <a:t>()</a:t>
            </a:r>
          </a:p>
          <a:p>
            <a:pPr lvl="1"/>
            <a:r>
              <a:rPr lang="en-US" altLang="zh-CN" dirty="0" smtClean="0"/>
              <a:t></a:t>
            </a:r>
            <a:r>
              <a:rPr lang="en-US" altLang="zh-CN" dirty="0" err="1" smtClean="0"/>
              <a:t>self.robot.goForth</a:t>
            </a:r>
            <a:r>
              <a:rPr lang="en-US" altLang="zh-CN" dirty="0" smtClean="0"/>
              <a:t>()</a:t>
            </a:r>
          </a:p>
          <a:p>
            <a:pPr lvl="1"/>
            <a:r>
              <a:rPr lang="en-US" altLang="zh-CN" dirty="0" smtClean="0"/>
              <a:t></a:t>
            </a:r>
            <a:r>
              <a:rPr lang="en-US" altLang="zh-CN" dirty="0" err="1" smtClean="0"/>
              <a:t>self.robot.attack</a:t>
            </a:r>
            <a:r>
              <a:rPr lang="en-US" altLang="zh-CN" dirty="0" smtClean="0"/>
              <a:t>()</a:t>
            </a:r>
            <a:endParaRPr lang="zh-CN" alt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22.3</a:t>
            </a:r>
            <a:r>
              <a:rPr lang="zh-CN" altLang="en-US" dirty="0" smtClean="0"/>
              <a:t>更复杂的机器人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我们需要一个真正优秀的</a:t>
            </a:r>
            <a:r>
              <a:rPr lang="zh-CN" altLang="en-US" dirty="0" smtClean="0"/>
              <a:t>策略 </a:t>
            </a:r>
            <a:r>
              <a:rPr lang="zh-CN" altLang="en-US" dirty="0" smtClean="0"/>
              <a:t>。一个真正优秀的策略绝不止“转圈圈，直到</a:t>
            </a:r>
            <a:r>
              <a:rPr lang="zh-CN" altLang="en-US" dirty="0" smtClean="0"/>
              <a:t>敌人</a:t>
            </a:r>
            <a:r>
              <a:rPr lang="zh-CN" altLang="en-US" dirty="0" smtClean="0"/>
              <a:t>出现在我眼前”这么简单，而是需要用到每一个可用的</a:t>
            </a:r>
            <a:r>
              <a:rPr lang="zh-CN" altLang="en-US" dirty="0" smtClean="0"/>
              <a:t>命令</a:t>
            </a:r>
            <a:endParaRPr lang="en-US" altLang="zh-CN" dirty="0" smtClean="0"/>
          </a:p>
          <a:p>
            <a:pPr lvl="1"/>
            <a:r>
              <a:rPr lang="en-US" altLang="zh-CN" dirty="0" smtClean="0"/>
              <a:t></a:t>
            </a:r>
            <a:r>
              <a:rPr lang="en-US" altLang="zh-CN" dirty="0" err="1" smtClean="0"/>
              <a:t>self.robot.goBack</a:t>
            </a:r>
            <a:r>
              <a:rPr lang="en-US" altLang="zh-CN" dirty="0" smtClean="0"/>
              <a:t>() —</a:t>
            </a:r>
            <a:r>
              <a:rPr lang="zh-CN" altLang="en-US" dirty="0" smtClean="0"/>
              <a:t>顾名思义，机器人可以后退一步。</a:t>
            </a:r>
          </a:p>
          <a:p>
            <a:pPr lvl="1"/>
            <a:r>
              <a:rPr lang="en-US" altLang="zh-CN" dirty="0" smtClean="0"/>
              <a:t></a:t>
            </a:r>
            <a:r>
              <a:rPr lang="en-US" altLang="zh-CN" dirty="0" err="1" smtClean="0"/>
              <a:t>self.robot.checkSpace</a:t>
            </a:r>
            <a:r>
              <a:rPr lang="en-US" altLang="zh-CN" dirty="0" smtClean="0"/>
              <a:t>(space) —</a:t>
            </a:r>
            <a:r>
              <a:rPr lang="zh-CN" altLang="en-US" dirty="0" smtClean="0"/>
              <a:t>可以检查任意一个方块 。例如，</a:t>
            </a:r>
            <a:r>
              <a:rPr lang="en-US" altLang="zh-CN" dirty="0" err="1" smtClean="0"/>
              <a:t>self.robot.checkSpace</a:t>
            </a:r>
            <a:r>
              <a:rPr lang="en-US" altLang="zh-CN" dirty="0" smtClean="0"/>
              <a:t>((3,3)) </a:t>
            </a:r>
            <a:r>
              <a:rPr lang="zh-CN" altLang="en-US" dirty="0" smtClean="0"/>
              <a:t>可以返回</a:t>
            </a:r>
            <a:r>
              <a:rPr lang="en-US" altLang="zh-CN" dirty="0" smtClean="0"/>
              <a:t>(3,3) </a:t>
            </a:r>
            <a:r>
              <a:rPr lang="zh-CN" altLang="en-US" dirty="0" smtClean="0"/>
              <a:t>这个方块处有什么。如果什么</a:t>
            </a:r>
            <a:r>
              <a:rPr lang="zh-CN" altLang="en-US" dirty="0" smtClean="0"/>
              <a:t>也没有</a:t>
            </a:r>
            <a:r>
              <a:rPr lang="zh-CN" altLang="en-US" dirty="0" smtClean="0"/>
              <a:t>，则</a:t>
            </a:r>
            <a:r>
              <a:rPr lang="zh-CN" altLang="en-US" dirty="0" smtClean="0"/>
              <a:t>返回</a:t>
            </a:r>
            <a:r>
              <a:rPr lang="en-US" altLang="zh-CN" dirty="0" smtClean="0"/>
              <a:t>“blank”</a:t>
            </a:r>
            <a:r>
              <a:rPr lang="zh-CN" altLang="en-US" dirty="0" smtClean="0"/>
              <a:t>，</a:t>
            </a:r>
            <a:r>
              <a:rPr lang="zh-CN" altLang="en-US" dirty="0" smtClean="0"/>
              <a:t>否则，</a:t>
            </a:r>
            <a:r>
              <a:rPr lang="zh-CN" altLang="en-US" dirty="0" smtClean="0"/>
              <a:t>返回</a:t>
            </a:r>
            <a:r>
              <a:rPr lang="en-US" altLang="zh-CN" dirty="0" smtClean="0"/>
              <a:t>“</a:t>
            </a:r>
            <a:r>
              <a:rPr lang="en-US" altLang="zh-CN" dirty="0" err="1" smtClean="0"/>
              <a:t>bot</a:t>
            </a:r>
            <a:r>
              <a:rPr lang="en-US" altLang="zh-CN" dirty="0" smtClean="0"/>
              <a:t>”</a:t>
            </a:r>
            <a:r>
              <a:rPr lang="zh-CN" altLang="en-US" dirty="0" smtClean="0"/>
              <a:t>（</a:t>
            </a:r>
            <a:r>
              <a:rPr lang="zh-CN" altLang="en-US" dirty="0" smtClean="0"/>
              <a:t>如果有敌人）</a:t>
            </a:r>
            <a:r>
              <a:rPr lang="zh-CN" altLang="en-US" dirty="0" smtClean="0"/>
              <a:t>、</a:t>
            </a:r>
            <a:r>
              <a:rPr lang="en-US" altLang="zh-CN" dirty="0" smtClean="0"/>
              <a:t>“me”</a:t>
            </a:r>
            <a:r>
              <a:rPr lang="zh-CN" altLang="en-US" dirty="0" smtClean="0"/>
              <a:t>（</a:t>
            </a:r>
            <a:r>
              <a:rPr lang="zh-CN" altLang="en-US" dirty="0" smtClean="0"/>
              <a:t>如果</a:t>
            </a:r>
            <a:r>
              <a:rPr lang="zh-CN" altLang="en-US" dirty="0" smtClean="0"/>
              <a:t>有机器人</a:t>
            </a:r>
            <a:r>
              <a:rPr lang="zh-CN" altLang="en-US" dirty="0" smtClean="0"/>
              <a:t>）或者</a:t>
            </a:r>
            <a:r>
              <a:rPr lang="en-US" altLang="zh-CN" dirty="0" smtClean="0"/>
              <a:t>"wall"</a:t>
            </a:r>
            <a:r>
              <a:rPr lang="zh-CN" altLang="en-US" dirty="0" smtClean="0"/>
              <a:t>（如果这个方块在游戏边界之外）。</a:t>
            </a:r>
          </a:p>
          <a:p>
            <a:pPr lvl="1"/>
            <a:r>
              <a:rPr lang="en-US" altLang="zh-CN" dirty="0" smtClean="0"/>
              <a:t></a:t>
            </a:r>
            <a:r>
              <a:rPr lang="en-US" altLang="zh-CN" dirty="0" err="1" smtClean="0"/>
              <a:t>self.robot.locateEnemy</a:t>
            </a:r>
            <a:r>
              <a:rPr lang="en-US" altLang="zh-CN" dirty="0" smtClean="0"/>
              <a:t>() —</a:t>
            </a:r>
            <a:r>
              <a:rPr lang="zh-CN" altLang="en-US" dirty="0" smtClean="0"/>
              <a:t>返回敌人的位置和方向。</a:t>
            </a:r>
          </a:p>
          <a:p>
            <a:pPr lvl="1"/>
            <a:r>
              <a:rPr lang="en-US" altLang="zh-CN" dirty="0" smtClean="0"/>
              <a:t></a:t>
            </a:r>
            <a:r>
              <a:rPr lang="en-US" altLang="zh-CN" dirty="0" err="1" smtClean="0"/>
              <a:t>self.robot.position</a:t>
            </a:r>
            <a:r>
              <a:rPr lang="en-US" altLang="zh-CN" dirty="0" smtClean="0"/>
              <a:t> —</a:t>
            </a:r>
            <a:r>
              <a:rPr lang="zh-CN" altLang="en-US" dirty="0" smtClean="0"/>
              <a:t>获取机器人的位置。</a:t>
            </a:r>
          </a:p>
          <a:p>
            <a:pPr lvl="1"/>
            <a:r>
              <a:rPr lang="en-US" altLang="zh-CN" dirty="0" smtClean="0"/>
              <a:t></a:t>
            </a:r>
            <a:r>
              <a:rPr lang="en-US" altLang="zh-CN" dirty="0" err="1" smtClean="0"/>
              <a:t>self.robot.rotation</a:t>
            </a:r>
            <a:r>
              <a:rPr lang="en-US" altLang="zh-CN" dirty="0" smtClean="0"/>
              <a:t> —</a:t>
            </a:r>
            <a:r>
              <a:rPr lang="zh-CN" altLang="en-US" dirty="0" smtClean="0"/>
              <a:t>获取机器人的方向。</a:t>
            </a:r>
          </a:p>
          <a:p>
            <a:pPr lvl="1"/>
            <a:r>
              <a:rPr lang="en-US" altLang="zh-CN" dirty="0" smtClean="0"/>
              <a:t> </a:t>
            </a:r>
            <a:r>
              <a:rPr lang="en-US" altLang="zh-CN" dirty="0" err="1" smtClean="0"/>
              <a:t>self.robot.calculateCoordinates</a:t>
            </a:r>
            <a:r>
              <a:rPr lang="en-US" altLang="zh-CN" dirty="0" smtClean="0"/>
              <a:t>(direction, distance, position)</a:t>
            </a:r>
            <a:endParaRPr lang="zh-CN" alt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22.4 </a:t>
            </a:r>
            <a:r>
              <a:rPr lang="zh-CN" altLang="en-US" dirty="0" smtClean="0"/>
              <a:t>坐标</a:t>
            </a:r>
            <a:r>
              <a:rPr lang="zh-CN" altLang="en-US" dirty="0" smtClean="0"/>
              <a:t>系统</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Python Battle </a:t>
            </a:r>
            <a:r>
              <a:rPr lang="zh-CN" altLang="en-US" dirty="0" smtClean="0"/>
              <a:t>中，坐标系统的范围从</a:t>
            </a:r>
            <a:r>
              <a:rPr lang="en-US" altLang="zh-CN" dirty="0" smtClean="0"/>
              <a:t>(1,1) </a:t>
            </a:r>
            <a:r>
              <a:rPr lang="zh-CN" altLang="en-US" dirty="0" smtClean="0"/>
              <a:t>到</a:t>
            </a:r>
            <a:r>
              <a:rPr lang="en-US" altLang="zh-CN" dirty="0" smtClean="0"/>
              <a:t>(10,10</a:t>
            </a:r>
            <a:r>
              <a:rPr lang="en-US" altLang="zh-CN" dirty="0" smtClean="0"/>
              <a:t>),</a:t>
            </a:r>
            <a:r>
              <a:rPr lang="zh-CN" altLang="en-US" dirty="0" smtClean="0"/>
              <a:t>坐标的原点在左</a:t>
            </a:r>
            <a:r>
              <a:rPr lang="zh-CN" altLang="en-US" dirty="0" smtClean="0"/>
              <a:t>上角</a:t>
            </a:r>
            <a:r>
              <a:rPr lang="en-US" altLang="zh-CN" dirty="0" smtClean="0"/>
              <a:t>.</a:t>
            </a:r>
          </a:p>
          <a:p>
            <a:r>
              <a:rPr lang="zh-CN" altLang="en-US" dirty="0" smtClean="0"/>
              <a:t>使用数字</a:t>
            </a:r>
            <a:r>
              <a:rPr lang="en-US" altLang="zh-CN" dirty="0" smtClean="0"/>
              <a:t>0~3 </a:t>
            </a:r>
            <a:r>
              <a:rPr lang="zh-CN" altLang="en-US" dirty="0" smtClean="0"/>
              <a:t>来存储方向。</a:t>
            </a:r>
            <a:r>
              <a:rPr lang="en-US" altLang="zh-CN" dirty="0" smtClean="0"/>
              <a:t>0 </a:t>
            </a:r>
            <a:r>
              <a:rPr lang="zh-CN" altLang="en-US" dirty="0" smtClean="0"/>
              <a:t>是上（北），</a:t>
            </a:r>
            <a:r>
              <a:rPr lang="en-US" altLang="zh-CN" dirty="0" smtClean="0"/>
              <a:t>1 </a:t>
            </a:r>
            <a:r>
              <a:rPr lang="zh-CN" altLang="en-US" dirty="0" smtClean="0"/>
              <a:t>是右（东），</a:t>
            </a:r>
            <a:r>
              <a:rPr lang="en-US" altLang="zh-CN" dirty="0" smtClean="0"/>
              <a:t>2 </a:t>
            </a:r>
            <a:r>
              <a:rPr lang="zh-CN" altLang="en-US" dirty="0" smtClean="0"/>
              <a:t>是下（南），</a:t>
            </a:r>
            <a:r>
              <a:rPr lang="en-US" altLang="zh-CN" dirty="0" smtClean="0"/>
              <a:t>3 </a:t>
            </a:r>
            <a:r>
              <a:rPr lang="zh-CN" altLang="en-US" dirty="0" smtClean="0"/>
              <a:t>是</a:t>
            </a:r>
            <a:r>
              <a:rPr lang="zh-CN" altLang="en-US" dirty="0" smtClean="0"/>
              <a:t>左（</a:t>
            </a:r>
            <a:r>
              <a:rPr lang="zh-CN" altLang="en-US" dirty="0" smtClean="0"/>
              <a:t>西）。当机器人右转时，方向的值加</a:t>
            </a:r>
            <a:r>
              <a:rPr lang="en-US" altLang="zh-CN" dirty="0" smtClean="0"/>
              <a:t>1</a:t>
            </a:r>
            <a:r>
              <a:rPr lang="zh-CN" altLang="en-US" dirty="0" smtClean="0"/>
              <a:t>；当机器人左转时，方向的值减</a:t>
            </a:r>
            <a:r>
              <a:rPr lang="en-US" altLang="zh-CN" dirty="0" smtClean="0"/>
              <a:t>1</a:t>
            </a:r>
            <a:r>
              <a:rPr lang="zh-CN" altLang="en-US" dirty="0" smtClean="0"/>
              <a:t>。这样用</a:t>
            </a:r>
            <a:r>
              <a:rPr lang="zh-CN" altLang="en-US" dirty="0" smtClean="0"/>
              <a:t>起来</a:t>
            </a:r>
            <a:r>
              <a:rPr lang="zh-CN" altLang="en-US" dirty="0" smtClean="0"/>
              <a:t>很简单。</a:t>
            </a:r>
            <a:endParaRPr lang="zh-CN" alt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游戏是怎么运用 </a:t>
            </a:r>
            <a:r>
              <a:rPr lang="en-US" altLang="zh-CN" dirty="0" smtClean="0"/>
              <a:t>AI </a:t>
            </a:r>
            <a:r>
              <a:rPr lang="zh-CN" altLang="en-US" dirty="0" smtClean="0"/>
              <a:t>让敌人变聪明的</a:t>
            </a:r>
            <a:r>
              <a:rPr lang="zh-CN" altLang="en-US" dirty="0" smtClean="0"/>
              <a:t>。</a:t>
            </a:r>
            <a:endParaRPr lang="en-US" altLang="zh-CN" dirty="0" smtClean="0"/>
          </a:p>
          <a:p>
            <a:r>
              <a:rPr lang="zh-CN" altLang="en-US" dirty="0" smtClean="0"/>
              <a:t>如何在 </a:t>
            </a:r>
            <a:r>
              <a:rPr lang="en-US" altLang="zh-CN" dirty="0" smtClean="0"/>
              <a:t>Python Battle</a:t>
            </a:r>
            <a:r>
              <a:rPr lang="zh-CN" altLang="en-US" dirty="0" smtClean="0"/>
              <a:t>游戏中创建自己的 </a:t>
            </a:r>
            <a:r>
              <a:rPr lang="en-US" altLang="zh-CN" dirty="0" smtClean="0"/>
              <a:t>AI</a:t>
            </a:r>
            <a:r>
              <a:rPr lang="zh-CN" altLang="en-US" dirty="0" smtClean="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修订我的策略，尝试设计出一个能打败</a:t>
            </a:r>
            <a:r>
              <a:rPr lang="en-US" altLang="zh-CN" dirty="0" err="1" smtClean="0"/>
              <a:t>CircleAI</a:t>
            </a:r>
            <a:r>
              <a:rPr lang="en-US" altLang="zh-CN" dirty="0" smtClean="0"/>
              <a:t> </a:t>
            </a:r>
            <a:r>
              <a:rPr lang="zh-CN" altLang="en-US" dirty="0" smtClean="0"/>
              <a:t>的机器人。</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52571</TotalTime>
  <Words>11776</Words>
  <Application>Microsoft Office PowerPoint</Application>
  <PresentationFormat>全屏显示(4:3)</PresentationFormat>
  <Paragraphs>1009</Paragraphs>
  <Slides>220</Slides>
  <Notes>0</Notes>
  <HiddenSlides>0</HiddenSlides>
  <MMClips>0</MMClips>
  <ScaleCrop>false</ScaleCrop>
  <HeadingPairs>
    <vt:vector size="4" baseType="variant">
      <vt:variant>
        <vt:lpstr>主题</vt:lpstr>
      </vt:variant>
      <vt:variant>
        <vt:i4>1</vt:i4>
      </vt:variant>
      <vt:variant>
        <vt:lpstr>幻灯片标题</vt:lpstr>
      </vt:variant>
      <vt:variant>
        <vt:i4>220</vt:i4>
      </vt:variant>
    </vt:vector>
  </HeadingPairs>
  <TitlesOfParts>
    <vt:vector size="221"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lpstr>幻灯片 194</vt:lpstr>
      <vt:lpstr>20 碰运气—随机性</vt:lpstr>
      <vt:lpstr>20.1 什么是随机性</vt:lpstr>
      <vt:lpstr>20.2　掷骰子</vt:lpstr>
      <vt:lpstr>20.2　掷骰子</vt:lpstr>
      <vt:lpstr>20.2　掷骰子</vt:lpstr>
      <vt:lpstr>23.3　创建一副牌</vt:lpstr>
      <vt:lpstr>学到了什么</vt:lpstr>
      <vt:lpstr>测试题</vt:lpstr>
      <vt:lpstr>动手试一试</vt:lpstr>
      <vt:lpstr>18</vt:lpstr>
      <vt:lpstr>21 计算机仿真</vt:lpstr>
      <vt:lpstr>21.1　真实世界建模</vt:lpstr>
      <vt:lpstr>21.2　Lunar Lander</vt:lpstr>
      <vt:lpstr>21.3　跟踪时间</vt:lpstr>
      <vt:lpstr>21.4　时间对象</vt:lpstr>
      <vt:lpstr>21.5　把时间间保存到文件</vt:lpstr>
      <vt:lpstr>你学到了什么</vt:lpstr>
      <vt:lpstr>19</vt:lpstr>
      <vt:lpstr>22 Python Battle</vt:lpstr>
      <vt:lpstr>22.1　Python Battle</vt:lpstr>
      <vt:lpstr>22.1　Python Battle</vt:lpstr>
      <vt:lpstr>22.2 创建一个Python Battle 机器人</vt:lpstr>
      <vt:lpstr>22.3更复杂的机器人</vt:lpstr>
      <vt:lpstr>22.4 坐标系统</vt:lpstr>
      <vt:lpstr>你学到了什么</vt:lpstr>
      <vt:lpstr>动手试一试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jktest</cp:lastModifiedBy>
  <cp:revision>328</cp:revision>
  <dcterms:modified xsi:type="dcterms:W3CDTF">2019-05-12T02:33:29Z</dcterms:modified>
</cp:coreProperties>
</file>