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8" r:id="rId2"/>
    <p:sldId id="264" r:id="rId3"/>
    <p:sldId id="262" r:id="rId4"/>
    <p:sldId id="261" r:id="rId5"/>
    <p:sldId id="263" r:id="rId6"/>
    <p:sldId id="257" r:id="rId7"/>
    <p:sldId id="265" r:id="rId8"/>
    <p:sldId id="267" r:id="rId9"/>
    <p:sldId id="266" r:id="rId10"/>
    <p:sldId id="268" r:id="rId11"/>
    <p:sldId id="269" r:id="rId12"/>
    <p:sldId id="270" r:id="rId13"/>
    <p:sldId id="25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0" r:id="rId23"/>
    <p:sldId id="279" r:id="rId24"/>
    <p:sldId id="281" r:id="rId25"/>
    <p:sldId id="282" r:id="rId26"/>
    <p:sldId id="283" r:id="rId27"/>
    <p:sldId id="284" r:id="rId28"/>
    <p:sldId id="285" r:id="rId29"/>
    <p:sldId id="260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8268D-331D-419A-93EA-516EB7590CA4}" type="datetimeFigureOut">
              <a:rPr lang="zh-CN" altLang="en-US" smtClean="0"/>
              <a:pPr/>
              <a:t>2020-08-30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94F9F-4E9B-47C8-9AB9-521AFBCE898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94F9F-4E9B-47C8-9AB9-521AFBCE898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94F9F-4E9B-47C8-9AB9-521AFBCE898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94F9F-4E9B-47C8-9AB9-521AFBCE8985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2020-08-30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2020-08-30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2020-08-30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2020-08-30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2020-08-30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2020-08-30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2020-08-30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2020-08-30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2020-08-30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2020-08-30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2020-08-30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2020-08-30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wnloads/mysql/5.6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ina.com.cn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ebpy.org/" TargetMode="External"/><Relationship Id="rId2" Type="http://schemas.openxmlformats.org/officeDocument/2006/relationships/hyperlink" Target="https://www.djangoproject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tornadoweb.org/" TargetMode="External"/><Relationship Id="rId4" Type="http://schemas.openxmlformats.org/officeDocument/2006/relationships/hyperlink" Target="http://bottlepy.org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zh.wikipedia.org/wiki/REST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5%A4%A7%E6%95%B0%E6%8D%AE/1356941" TargetMode="External"/><Relationship Id="rId2" Type="http://schemas.openxmlformats.org/officeDocument/2006/relationships/hyperlink" Target="https://baike.baidu.com/item/%E4%BA%91%E8%AE%A1%E7%AE%97/9969353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网络编程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700808"/>
            <a:ext cx="34563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TCP/IP</a:t>
            </a:r>
            <a:r>
              <a:rPr lang="zh-CN" altLang="en-US" sz="3200" dirty="0" smtClean="0"/>
              <a:t>简介</a:t>
            </a:r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2708920"/>
            <a:ext cx="79208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TCP/IP</a:t>
            </a:r>
            <a:r>
              <a:rPr lang="zh-CN" altLang="en-US" sz="2800" dirty="0" smtClean="0"/>
              <a:t>传输协议，即传输控制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网络协议，也叫作网络通讯协议。它是在网络的使用中的最基本的通信协议。</a:t>
            </a:r>
            <a:r>
              <a:rPr lang="en-US" altLang="zh-CN" sz="2800" dirty="0" smtClean="0"/>
              <a:t>TCP/IP</a:t>
            </a:r>
            <a:r>
              <a:rPr lang="zh-CN" altLang="en-US" sz="2800" dirty="0" smtClean="0"/>
              <a:t>传输协议对互联网中各部分进行通信的标准和方法进行了规定。并且，</a:t>
            </a:r>
            <a:r>
              <a:rPr lang="en-US" altLang="zh-CN" sz="2800" dirty="0" smtClean="0"/>
              <a:t>TCP/IP</a:t>
            </a:r>
            <a:r>
              <a:rPr lang="zh-CN" altLang="en-US" sz="2800" dirty="0" smtClean="0"/>
              <a:t>传输协议是保证网络数据信息及时、完整传输的两个重要的协议。</a:t>
            </a:r>
            <a:r>
              <a:rPr lang="en-US" altLang="zh-CN" sz="2800" dirty="0" smtClean="0"/>
              <a:t>TCP/IP</a:t>
            </a:r>
            <a:r>
              <a:rPr lang="zh-CN" altLang="en-US" sz="2800" dirty="0" smtClean="0"/>
              <a:t>传输协议是严格来说是一个四层的体系结构，应用层、传输层、网络层和数据链路层都包含其中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2.4</a:t>
            </a:r>
            <a:r>
              <a:rPr lang="zh-CN" altLang="en-US" dirty="0" smtClean="0"/>
              <a:t>数据库类别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付费的商用数据库：</a:t>
            </a:r>
          </a:p>
          <a:p>
            <a:pPr lvl="1"/>
            <a:r>
              <a:rPr lang="en-US" altLang="zh-CN" dirty="0" smtClean="0"/>
              <a:t>Oracle</a:t>
            </a:r>
            <a:r>
              <a:rPr lang="zh-CN" altLang="en-US" dirty="0" smtClean="0"/>
              <a:t>，典型的高富帅；</a:t>
            </a:r>
          </a:p>
          <a:p>
            <a:pPr lvl="1"/>
            <a:r>
              <a:rPr lang="en-US" altLang="zh-CN" dirty="0" smtClean="0"/>
              <a:t>SQL Server</a:t>
            </a:r>
            <a:r>
              <a:rPr lang="zh-CN" altLang="en-US" dirty="0" smtClean="0"/>
              <a:t>，微软自家产品，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定制专款；</a:t>
            </a:r>
          </a:p>
          <a:p>
            <a:pPr lvl="1"/>
            <a:r>
              <a:rPr lang="en-US" altLang="zh-CN" dirty="0" smtClean="0"/>
              <a:t>DB2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IBM</a:t>
            </a:r>
            <a:r>
              <a:rPr lang="zh-CN" altLang="en-US" dirty="0" smtClean="0"/>
              <a:t>的产品，听起来挺高端；</a:t>
            </a:r>
          </a:p>
          <a:p>
            <a:pPr lvl="1"/>
            <a:r>
              <a:rPr lang="en-US" altLang="zh-CN" dirty="0" smtClean="0"/>
              <a:t>Sybase</a:t>
            </a:r>
            <a:r>
              <a:rPr lang="zh-CN" altLang="en-US" dirty="0" smtClean="0"/>
              <a:t>，曾经跟微软是好基友，后来关系破裂，现在家境惨淡。</a:t>
            </a:r>
          </a:p>
          <a:p>
            <a:r>
              <a:rPr lang="zh-CN" altLang="en-US" dirty="0" smtClean="0"/>
              <a:t>免费的开源数据库：</a:t>
            </a:r>
          </a:p>
          <a:p>
            <a:pPr lvl="1"/>
            <a:r>
              <a:rPr lang="en-US" altLang="zh-CN" dirty="0" err="1" smtClean="0"/>
              <a:t>MySQL</a:t>
            </a:r>
            <a:r>
              <a:rPr lang="zh-CN" altLang="en-US" dirty="0" smtClean="0"/>
              <a:t>，大家都在用，一般错不了；</a:t>
            </a:r>
          </a:p>
          <a:p>
            <a:pPr lvl="1"/>
            <a:r>
              <a:rPr lang="en-US" altLang="zh-CN" dirty="0" err="1" smtClean="0"/>
              <a:t>PostgreSQL</a:t>
            </a:r>
            <a:r>
              <a:rPr lang="zh-CN" altLang="en-US" dirty="0" smtClean="0"/>
              <a:t>，学术气息有点重，其实挺不错，但知名度没有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高；</a:t>
            </a:r>
          </a:p>
          <a:p>
            <a:pPr lvl="1"/>
            <a:r>
              <a:rPr lang="en-US" altLang="zh-CN" dirty="0" err="1" smtClean="0"/>
              <a:t>sqlite</a:t>
            </a:r>
            <a:r>
              <a:rPr lang="zh-CN" altLang="en-US" dirty="0" smtClean="0"/>
              <a:t>，嵌入式数据库，适合桌面和移动应用。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2.5 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mysql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2"/>
              </a:rPr>
              <a:t>https://dev.mysql.com/downloads/mysql/5.6.html</a:t>
            </a:r>
            <a:endParaRPr lang="en-US" altLang="zh-CN" dirty="0" smtClean="0"/>
          </a:p>
          <a:p>
            <a:r>
              <a:rPr lang="zh-CN" altLang="en-US" dirty="0" smtClean="0"/>
              <a:t>下载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驱动：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pip install 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-connector-python --allow-external 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-connector-python</a:t>
            </a:r>
          </a:p>
          <a:p>
            <a:pPr lvl="1"/>
            <a:r>
              <a:rPr lang="en-US" altLang="zh-CN" dirty="0" smtClean="0"/>
              <a:t>db = </a:t>
            </a:r>
            <a:r>
              <a:rPr lang="en-US" altLang="zh-CN" dirty="0" err="1" smtClean="0"/>
              <a:t>pymysql.connect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localhost</a:t>
            </a:r>
            <a:r>
              <a:rPr lang="en-US" altLang="zh-CN" dirty="0" smtClean="0"/>
              <a:t>", "root", "</a:t>
            </a:r>
            <a:r>
              <a:rPr lang="en-US" altLang="zh-CN" dirty="0" err="1" smtClean="0"/>
              <a:t>werered</a:t>
            </a:r>
            <a:r>
              <a:rPr lang="en-US" altLang="zh-CN" dirty="0" smtClean="0"/>
              <a:t>", "</a:t>
            </a:r>
            <a:r>
              <a:rPr lang="en-US" altLang="zh-CN" dirty="0" err="1" smtClean="0"/>
              <a:t>livestream_yidong</a:t>
            </a:r>
            <a:r>
              <a:rPr lang="en-US" altLang="zh-CN" dirty="0" smtClean="0"/>
              <a:t>")</a:t>
            </a:r>
            <a:br>
              <a:rPr lang="en-US" altLang="zh-CN" dirty="0" smtClean="0"/>
            </a:br>
            <a:r>
              <a:rPr lang="en-US" altLang="zh-CN" dirty="0" smtClean="0"/>
              <a:t>cursor = </a:t>
            </a:r>
            <a:r>
              <a:rPr lang="en-US" altLang="zh-CN" dirty="0" err="1" smtClean="0"/>
              <a:t>db.cursor</a:t>
            </a:r>
            <a:r>
              <a:rPr lang="en-US" altLang="zh-CN" dirty="0" smtClean="0"/>
              <a:t>()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Sql</a:t>
            </a:r>
            <a:r>
              <a:rPr lang="en-US" altLang="zh-CN" dirty="0" smtClean="0"/>
              <a:t> 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增：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insert</a:t>
            </a:r>
          </a:p>
          <a:p>
            <a:r>
              <a:rPr lang="zh-CN" altLang="en-US" dirty="0" smtClean="0"/>
              <a:t>删：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delete</a:t>
            </a:r>
          </a:p>
          <a:p>
            <a:r>
              <a:rPr lang="zh-CN" altLang="en-US" dirty="0" smtClean="0"/>
              <a:t>改：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update</a:t>
            </a:r>
          </a:p>
          <a:p>
            <a:r>
              <a:rPr lang="zh-CN" altLang="en-US" dirty="0" smtClean="0"/>
              <a:t>查：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select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编程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的发展历史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静态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页面：由文本编辑器直接编辑并生成静态的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页面，如果要修改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页面的内容，就需要再次编辑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源文件，早期的互联网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页面就是静态的</a:t>
            </a:r>
            <a:endParaRPr lang="en-US" altLang="zh-CN" dirty="0" smtClean="0"/>
          </a:p>
          <a:p>
            <a:r>
              <a:rPr lang="en-US" altLang="zh-CN" dirty="0" smtClean="0"/>
              <a:t>CGI</a:t>
            </a:r>
            <a:r>
              <a:rPr lang="zh-CN" altLang="en-US" dirty="0" smtClean="0"/>
              <a:t>：由于静态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页面无法与用户交互，比如用户填写了一个注册表单，静态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页面就无法处理。要处理用户发送的动态数据，出现了</a:t>
            </a:r>
            <a:r>
              <a:rPr lang="en-US" altLang="zh-CN" dirty="0" smtClean="0"/>
              <a:t>Common Gateway Interface</a:t>
            </a:r>
            <a:r>
              <a:rPr lang="zh-CN" altLang="en-US" dirty="0" smtClean="0"/>
              <a:t>，简称</a:t>
            </a:r>
            <a:r>
              <a:rPr lang="en-US" altLang="zh-CN" dirty="0" smtClean="0"/>
              <a:t>CGI</a:t>
            </a:r>
            <a:r>
              <a:rPr lang="zh-CN" altLang="en-US" dirty="0" smtClean="0"/>
              <a:t>，用</a:t>
            </a:r>
            <a:r>
              <a:rPr lang="en-US" altLang="zh-CN" dirty="0" smtClean="0"/>
              <a:t>C/C++</a:t>
            </a:r>
            <a:r>
              <a:rPr lang="zh-CN" altLang="en-US" dirty="0" smtClean="0"/>
              <a:t>编写。</a:t>
            </a:r>
            <a:endParaRPr lang="en-US" altLang="zh-CN" dirty="0" smtClean="0"/>
          </a:p>
          <a:p>
            <a:r>
              <a:rPr lang="en-US" altLang="zh-CN" dirty="0" smtClean="0"/>
              <a:t>ASP/JSP/PHP</a:t>
            </a:r>
            <a:r>
              <a:rPr lang="zh-CN" altLang="en-US" dirty="0" smtClean="0"/>
              <a:t>：由于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应用特点是修改频繁，用</a:t>
            </a:r>
            <a:r>
              <a:rPr lang="en-US" altLang="zh-CN" dirty="0" smtClean="0"/>
              <a:t>C/C++</a:t>
            </a:r>
            <a:r>
              <a:rPr lang="zh-CN" altLang="en-US" dirty="0" smtClean="0"/>
              <a:t>这样的低级语言非常不适合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开发，而脚本语言由于开发效率高，与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结合紧密，因此，迅速取代了</a:t>
            </a:r>
            <a:r>
              <a:rPr lang="en-US" altLang="zh-CN" dirty="0" smtClean="0"/>
              <a:t>CGI</a:t>
            </a:r>
            <a:r>
              <a:rPr lang="zh-CN" altLang="en-US" dirty="0" smtClean="0"/>
              <a:t>模式。</a:t>
            </a:r>
            <a:r>
              <a:rPr lang="en-US" altLang="zh-CN" dirty="0" smtClean="0"/>
              <a:t>ASP</a:t>
            </a:r>
            <a:r>
              <a:rPr lang="zh-CN" altLang="en-US" dirty="0" smtClean="0"/>
              <a:t>是微软推出的用</a:t>
            </a:r>
            <a:r>
              <a:rPr lang="en-US" altLang="zh-CN" dirty="0" smtClean="0"/>
              <a:t>VBScript</a:t>
            </a:r>
            <a:r>
              <a:rPr lang="zh-CN" altLang="en-US" dirty="0" smtClean="0"/>
              <a:t>脚本编程的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开发技术，而</a:t>
            </a:r>
            <a:r>
              <a:rPr lang="en-US" altLang="zh-CN" dirty="0" smtClean="0"/>
              <a:t>JSP</a:t>
            </a:r>
            <a:r>
              <a:rPr lang="zh-CN" altLang="en-US" dirty="0" smtClean="0"/>
              <a:t>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来编写脚本，</a:t>
            </a:r>
            <a:r>
              <a:rPr lang="en-US" altLang="zh-CN" dirty="0" smtClean="0"/>
              <a:t>PHP</a:t>
            </a:r>
            <a:r>
              <a:rPr lang="zh-CN" altLang="en-US" dirty="0" smtClean="0"/>
              <a:t>本身则是开源的脚本语言。</a:t>
            </a:r>
            <a:endParaRPr lang="en-US" altLang="zh-CN" dirty="0" smtClean="0"/>
          </a:p>
          <a:p>
            <a:r>
              <a:rPr lang="en-US" altLang="zh-CN" dirty="0" smtClean="0"/>
              <a:t>MVC</a:t>
            </a:r>
            <a:r>
              <a:rPr lang="zh-CN" altLang="en-US" dirty="0" smtClean="0"/>
              <a:t>：为了解决直接用脚本语言嵌入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导致的可维护性差的问题，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应用也引入了</a:t>
            </a:r>
            <a:r>
              <a:rPr lang="en-US" altLang="zh-CN" dirty="0" smtClean="0"/>
              <a:t>Model-View-Controller</a:t>
            </a:r>
            <a:r>
              <a:rPr lang="zh-CN" altLang="en-US" dirty="0" smtClean="0"/>
              <a:t>的模式，来简化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开发。</a:t>
            </a:r>
            <a:r>
              <a:rPr lang="en-US" altLang="zh-CN" dirty="0" smtClean="0"/>
              <a:t>ASP</a:t>
            </a:r>
            <a:r>
              <a:rPr lang="zh-CN" altLang="en-US" dirty="0" smtClean="0"/>
              <a:t>发展为</a:t>
            </a:r>
            <a:r>
              <a:rPr lang="en-US" altLang="zh-CN" dirty="0" err="1" smtClean="0"/>
              <a:t>ASP.Net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JSP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PHP</a:t>
            </a:r>
            <a:r>
              <a:rPr lang="zh-CN" altLang="en-US" dirty="0" smtClean="0"/>
              <a:t>也有一大堆</a:t>
            </a:r>
            <a:r>
              <a:rPr lang="en-US" altLang="zh-CN" dirty="0" smtClean="0"/>
              <a:t>MVC</a:t>
            </a:r>
            <a:r>
              <a:rPr lang="zh-CN" altLang="en-US" dirty="0" smtClean="0"/>
              <a:t>框架。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协议简介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是在网络上传输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的协议，用于浏览器和服务器的通信。</a:t>
            </a:r>
            <a:endParaRPr lang="en-US" altLang="zh-CN" dirty="0" smtClean="0"/>
          </a:p>
          <a:p>
            <a:r>
              <a:rPr lang="en-US" altLang="zh-CN" dirty="0" smtClean="0"/>
              <a:t>HTML</a:t>
            </a:r>
            <a:r>
              <a:rPr lang="zh-CN" altLang="en-US" dirty="0" smtClean="0"/>
              <a:t>是一种用来定义网页的文本，会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，就可以编写网页；</a:t>
            </a:r>
            <a:endParaRPr lang="en-US" altLang="zh-CN" dirty="0" smtClean="0"/>
          </a:p>
          <a:p>
            <a:r>
              <a:rPr lang="en-US" altLang="zh-CN" dirty="0" smtClean="0"/>
              <a:t>HTTP </a:t>
            </a:r>
            <a:r>
              <a:rPr lang="zh-CN" altLang="en-US" dirty="0" smtClean="0"/>
              <a:t>语法：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GET / HTTP/1.1</a:t>
            </a:r>
          </a:p>
          <a:p>
            <a:pPr lvl="1"/>
            <a:r>
              <a:rPr lang="en-US" altLang="zh-CN" dirty="0" smtClean="0"/>
              <a:t>Host: </a:t>
            </a:r>
            <a:r>
              <a:rPr lang="en-US" altLang="zh-CN" dirty="0" smtClean="0">
                <a:hlinkClick r:id="rId2"/>
              </a:rPr>
              <a:t>www.sina.com.cn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Content-Type: text/html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网页就是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？这么理解大概没错。因为网页中不但包含文字，还有图片、视频、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小游戏，有复杂的排版、动画效果，所以，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定义了一套语法规则，来告诉浏览器如何把一个丰富多彩的页面显示出来。</a:t>
            </a:r>
            <a:endParaRPr lang="en-US" altLang="zh-CN" dirty="0" smtClean="0"/>
          </a:p>
          <a:p>
            <a:r>
              <a:rPr lang="en-US" altLang="zh-CN" dirty="0" smtClean="0"/>
              <a:t>&lt;html&gt; </a:t>
            </a:r>
          </a:p>
          <a:p>
            <a:pPr lvl="1">
              <a:buNone/>
            </a:pPr>
            <a:r>
              <a:rPr lang="en-US" altLang="zh-CN" dirty="0" smtClean="0"/>
              <a:t>&lt;head&gt; </a:t>
            </a:r>
          </a:p>
          <a:p>
            <a:pPr lvl="1">
              <a:buNone/>
            </a:pPr>
            <a:r>
              <a:rPr lang="en-US" altLang="zh-CN" dirty="0" smtClean="0"/>
              <a:t>	&lt;title&gt;Hello&lt;/title&gt;</a:t>
            </a:r>
          </a:p>
          <a:p>
            <a:pPr lvl="1">
              <a:buNone/>
            </a:pPr>
            <a:r>
              <a:rPr lang="en-US" altLang="zh-CN" dirty="0" smtClean="0"/>
              <a:t> &lt;/head&gt;</a:t>
            </a:r>
          </a:p>
          <a:p>
            <a:pPr lvl="1">
              <a:buNone/>
            </a:pPr>
            <a:r>
              <a:rPr lang="en-US" altLang="zh-CN" dirty="0" smtClean="0"/>
              <a:t> &lt;body&gt;</a:t>
            </a:r>
          </a:p>
          <a:p>
            <a:pPr lvl="1">
              <a:buNone/>
            </a:pPr>
            <a:r>
              <a:rPr lang="en-US" altLang="zh-CN" dirty="0" smtClean="0"/>
              <a:t>	 &lt;h1&gt;Hello, world!&lt;/h1&gt;</a:t>
            </a:r>
          </a:p>
          <a:p>
            <a:pPr lvl="1">
              <a:buNone/>
            </a:pPr>
            <a:r>
              <a:rPr lang="en-US" altLang="zh-CN" dirty="0" smtClean="0"/>
              <a:t> &lt;/body&gt; </a:t>
            </a:r>
          </a:p>
          <a:p>
            <a:pPr>
              <a:buNone/>
            </a:pPr>
            <a:r>
              <a:rPr lang="en-US" altLang="zh-CN" dirty="0" smtClean="0"/>
              <a:t>     &lt;/html&gt;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Css</a:t>
            </a:r>
            <a:r>
              <a:rPr lang="en-US" altLang="zh-CN" dirty="0" smtClean="0"/>
              <a:t> 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是</a:t>
            </a:r>
            <a:r>
              <a:rPr lang="en-US" altLang="zh-CN" dirty="0" smtClean="0"/>
              <a:t>Cascading Style Sheets</a:t>
            </a:r>
            <a:r>
              <a:rPr lang="zh-CN" altLang="en-US" dirty="0" smtClean="0"/>
              <a:t>（层叠样式表）的简称，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用来控制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里的所有元素如何展现</a:t>
            </a:r>
            <a:endParaRPr lang="en-US" altLang="zh-CN" dirty="0" smtClean="0"/>
          </a:p>
          <a:p>
            <a:r>
              <a:rPr lang="zh-CN" altLang="en-US" dirty="0" smtClean="0"/>
              <a:t>比如，给标题元素</a:t>
            </a:r>
            <a:r>
              <a:rPr lang="en-US" altLang="zh-CN" dirty="0" smtClean="0"/>
              <a:t>&lt;h1&gt;</a:t>
            </a:r>
            <a:r>
              <a:rPr lang="zh-CN" altLang="en-US" dirty="0" smtClean="0"/>
              <a:t>加一个样式，变成</a:t>
            </a:r>
            <a:r>
              <a:rPr lang="en-US" altLang="zh-CN" dirty="0" smtClean="0"/>
              <a:t>48</a:t>
            </a:r>
            <a:r>
              <a:rPr lang="zh-CN" altLang="en-US" dirty="0" smtClean="0"/>
              <a:t>号字体，灰色，带阴影：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4293096"/>
            <a:ext cx="4908904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92896"/>
          </a:xfrm>
        </p:spPr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虽然名称有个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，但它和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真的一点关系没有。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是为了让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具有交互性而作为脚本语言添加的。</a:t>
            </a:r>
            <a:endParaRPr lang="en-US" altLang="zh-CN" dirty="0" smtClean="0"/>
          </a:p>
          <a:p>
            <a:r>
              <a:rPr lang="zh-CN" altLang="en-US" dirty="0" smtClean="0"/>
              <a:t>如果我们希望当用户点击标题时把标题变成红色，就必须通过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来实现：</a:t>
            </a:r>
            <a:endParaRPr lang="en-US" altLang="zh-CN" dirty="0" smtClean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99" y="4221088"/>
            <a:ext cx="6224033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WSGI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了解了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协议和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文档，我们其实就明白了一个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应用的本质就是：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浏览器发送一个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务器收到请求，生成一个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服务器把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文档作为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响应的</a:t>
            </a:r>
            <a:r>
              <a:rPr lang="en-US" altLang="zh-CN" dirty="0" smtClean="0"/>
              <a:t>Body</a:t>
            </a:r>
            <a:r>
              <a:rPr lang="zh-CN" altLang="en-US" dirty="0" smtClean="0"/>
              <a:t>发送给浏览器；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浏览器收到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响应，从</a:t>
            </a:r>
            <a:r>
              <a:rPr lang="en-US" altLang="zh-CN" dirty="0" smtClean="0"/>
              <a:t>HTTP Body</a:t>
            </a:r>
            <a:r>
              <a:rPr lang="zh-CN" altLang="en-US" dirty="0" smtClean="0"/>
              <a:t>取出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文档并显示。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1.1 </a:t>
            </a:r>
            <a:r>
              <a:rPr lang="zh-CN" altLang="en-US" dirty="0" smtClean="0"/>
              <a:t>网络物理示意图</a:t>
            </a:r>
            <a:endParaRPr lang="zh-CN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8008" y="2420888"/>
            <a:ext cx="7545992" cy="3740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hlinkClick r:id="rId2"/>
              </a:rPr>
              <a:t>Django</a:t>
            </a:r>
            <a:r>
              <a:rPr lang="zh-CN" altLang="en-US" dirty="0" smtClean="0"/>
              <a:t>：全能型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框架；</a:t>
            </a:r>
          </a:p>
          <a:p>
            <a:r>
              <a:rPr lang="en-US" altLang="zh-CN" dirty="0" smtClean="0">
                <a:hlinkClick r:id="rId3"/>
              </a:rPr>
              <a:t>web.py</a:t>
            </a:r>
            <a:r>
              <a:rPr lang="zh-CN" altLang="en-US" dirty="0" smtClean="0"/>
              <a:t>：一个小巧的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框架；</a:t>
            </a:r>
          </a:p>
          <a:p>
            <a:r>
              <a:rPr lang="en-US" altLang="zh-CN" dirty="0" smtClean="0">
                <a:hlinkClick r:id="rId4"/>
              </a:rPr>
              <a:t>Bottle</a:t>
            </a:r>
            <a:r>
              <a:rPr lang="zh-CN" altLang="en-US" dirty="0" smtClean="0"/>
              <a:t>：和</a:t>
            </a:r>
            <a:r>
              <a:rPr lang="en-US" altLang="zh-CN" dirty="0" smtClean="0"/>
              <a:t>Flask</a:t>
            </a:r>
            <a:r>
              <a:rPr lang="zh-CN" altLang="en-US" dirty="0" smtClean="0"/>
              <a:t>类似的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框架；</a:t>
            </a:r>
          </a:p>
          <a:p>
            <a:r>
              <a:rPr lang="en-US" altLang="zh-CN" dirty="0" smtClean="0">
                <a:hlinkClick r:id="rId5"/>
              </a:rPr>
              <a:t>Tornado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Facebook</a:t>
            </a:r>
            <a:r>
              <a:rPr lang="zh-CN" altLang="en-US" dirty="0" smtClean="0"/>
              <a:t>的开源异步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框架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使用模板</a:t>
            </a:r>
            <a:endParaRPr lang="zh-CN" altLang="en-US" dirty="0"/>
          </a:p>
        </p:txBody>
      </p:sp>
      <p:pic>
        <p:nvPicPr>
          <p:cNvPr id="3074" name="Picture 2" descr="mvc-se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00808"/>
            <a:ext cx="7128792" cy="457318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 </a:t>
            </a:r>
            <a:r>
              <a:rPr lang="zh-CN" altLang="en-US" dirty="0" smtClean="0"/>
              <a:t>配置开发环境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下载</a:t>
            </a:r>
            <a:r>
              <a:rPr lang="en-US" altLang="zh-CN" dirty="0" smtClean="0"/>
              <a:t>python</a:t>
            </a:r>
          </a:p>
          <a:p>
            <a:pPr lvl="1">
              <a:buNone/>
            </a:pPr>
            <a:r>
              <a:rPr lang="en-US" altLang="zh-CN" dirty="0" err="1" smtClean="0"/>
              <a:t>wget</a:t>
            </a:r>
            <a:r>
              <a:rPr lang="en-US" altLang="zh-CN" dirty="0" smtClean="0"/>
              <a:t> https://www.python.org/ftp/python/3.7.0/Python-3.7.0.tgz</a:t>
            </a:r>
            <a:endParaRPr lang="en-US" altLang="zh-CN" b="1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 smtClean="0"/>
              <a:t>解压</a:t>
            </a:r>
            <a:r>
              <a:rPr lang="en-US" altLang="zh-CN" sz="3200" dirty="0" smtClean="0"/>
              <a:t>python </a:t>
            </a:r>
            <a:r>
              <a:rPr lang="zh-CN" altLang="en-US" sz="3200" dirty="0" smtClean="0"/>
              <a:t>压缩包</a:t>
            </a:r>
            <a:endParaRPr lang="en-US" altLang="zh-CN" sz="3200" dirty="0" smtClean="0"/>
          </a:p>
          <a:p>
            <a:pPr marL="742950" lvl="2" indent="-342900">
              <a:buNone/>
            </a:pPr>
            <a:r>
              <a:rPr lang="en-US" altLang="zh-CN" dirty="0" smtClean="0"/>
              <a:t>tar  -</a:t>
            </a:r>
            <a:r>
              <a:rPr lang="en-US" altLang="zh-CN" dirty="0" err="1" smtClean="0"/>
              <a:t>xvf</a:t>
            </a:r>
            <a:r>
              <a:rPr lang="en-US" altLang="zh-CN" dirty="0" smtClean="0"/>
              <a:t> Python-3.7.0.tgz</a:t>
            </a:r>
            <a:endParaRPr lang="zh-CN" alt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 smtClean="0"/>
              <a:t>配置</a:t>
            </a:r>
            <a:r>
              <a:rPr lang="en-US" altLang="zh-CN" sz="3200" dirty="0" smtClean="0"/>
              <a:t>python </a:t>
            </a:r>
            <a:r>
              <a:rPr lang="zh-CN" altLang="en-US" sz="3200" dirty="0" smtClean="0"/>
              <a:t>编译选项</a:t>
            </a:r>
            <a:endParaRPr lang="en-US" altLang="zh-CN" sz="3200" dirty="0" smtClean="0"/>
          </a:p>
          <a:p>
            <a:pPr marL="742950" lvl="2" indent="-342900">
              <a:buNone/>
            </a:pPr>
            <a:r>
              <a:rPr lang="en-US" altLang="zh-CN" dirty="0" smtClean="0"/>
              <a:t>./configure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 smtClean="0"/>
              <a:t>编译</a:t>
            </a:r>
            <a:r>
              <a:rPr lang="en-US" altLang="zh-CN" sz="3200" dirty="0" smtClean="0"/>
              <a:t>python </a:t>
            </a:r>
          </a:p>
          <a:p>
            <a:pPr marL="742950" lvl="2" indent="-342900">
              <a:buNone/>
            </a:pPr>
            <a:r>
              <a:rPr lang="en-US" altLang="zh-CN" dirty="0" smtClean="0"/>
              <a:t>make  &amp;&amp; make install</a:t>
            </a:r>
            <a:endParaRPr lang="en-US" altLang="zh-CN" b="1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4000" dirty="0" smtClean="0"/>
              <a:t>安装依赖：</a:t>
            </a:r>
            <a:endParaRPr lang="en-US" altLang="zh-CN" sz="4000" dirty="0" smtClean="0"/>
          </a:p>
          <a:p>
            <a:pPr marL="742950" lvl="2" indent="-342900">
              <a:buNone/>
            </a:pPr>
            <a:r>
              <a:rPr lang="en-US" altLang="zh-CN" dirty="0" smtClean="0"/>
              <a:t>pip3 install </a:t>
            </a:r>
            <a:r>
              <a:rPr lang="en-US" altLang="zh-CN" dirty="0" err="1" smtClean="0"/>
              <a:t>aiohttp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aiomysql</a:t>
            </a:r>
            <a:r>
              <a:rPr lang="en-US" altLang="zh-CN" dirty="0" smtClean="0"/>
              <a:t> jinja2</a:t>
            </a:r>
          </a:p>
          <a:p>
            <a:pPr marL="742950" lvl="2" indent="-342900">
              <a:buNone/>
            </a:pP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 </a:t>
            </a:r>
            <a:r>
              <a:rPr lang="zh-CN" altLang="en-US" dirty="0" smtClean="0"/>
              <a:t>编写</a:t>
            </a:r>
            <a:r>
              <a:rPr lang="en-US" altLang="zh-CN" dirty="0" smtClean="0"/>
              <a:t>app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API</a:t>
            </a:r>
            <a:r>
              <a:rPr lang="zh-CN" altLang="en-US" dirty="0" smtClean="0"/>
              <a:t>的编写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REST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Representational State Transfer</a:t>
            </a:r>
            <a:r>
              <a:rPr lang="zh-CN" altLang="en-US" dirty="0" smtClean="0"/>
              <a:t>）风格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GET    </a:t>
            </a:r>
          </a:p>
          <a:p>
            <a:pPr lvl="1"/>
            <a:r>
              <a:rPr lang="en-US" altLang="zh-CN" dirty="0" smtClean="0"/>
              <a:t>POST</a:t>
            </a:r>
          </a:p>
          <a:p>
            <a:pPr lvl="1"/>
            <a:r>
              <a:rPr lang="en-US" altLang="zh-CN" dirty="0" smtClean="0"/>
              <a:t>PUT</a:t>
            </a:r>
          </a:p>
          <a:p>
            <a:pPr lvl="1"/>
            <a:r>
              <a:rPr lang="en-US" altLang="zh-CN" dirty="0" smtClean="0"/>
              <a:t>DELETE</a:t>
            </a:r>
          </a:p>
          <a:p>
            <a:pPr lvl="1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480720"/>
          </a:xfrm>
        </p:spPr>
        <p:txBody>
          <a:bodyPr>
            <a:noAutofit/>
          </a:bodyPr>
          <a:lstStyle/>
          <a:p>
            <a:r>
              <a:rPr lang="zh-CN" altLang="en-US" sz="1600" dirty="0" smtClean="0"/>
              <a:t>后端</a:t>
            </a:r>
            <a:r>
              <a:rPr lang="en-US" altLang="zh-CN" sz="1600" dirty="0" smtClean="0"/>
              <a:t>API</a:t>
            </a:r>
            <a:r>
              <a:rPr lang="zh-CN" altLang="en-US" sz="1600" dirty="0" smtClean="0"/>
              <a:t>包括：</a:t>
            </a:r>
          </a:p>
          <a:p>
            <a:r>
              <a:rPr lang="zh-CN" altLang="en-US" sz="1600" dirty="0" smtClean="0"/>
              <a:t>获取日志：</a:t>
            </a:r>
            <a:r>
              <a:rPr lang="en-US" altLang="zh-CN" sz="1600" dirty="0" smtClean="0"/>
              <a:t>GET /</a:t>
            </a:r>
            <a:r>
              <a:rPr lang="en-US" altLang="zh-CN" sz="1600" dirty="0" err="1" smtClean="0"/>
              <a:t>api</a:t>
            </a:r>
            <a:r>
              <a:rPr lang="en-US" altLang="zh-CN" sz="1600" dirty="0" smtClean="0"/>
              <a:t>/blogs</a:t>
            </a:r>
          </a:p>
          <a:p>
            <a:r>
              <a:rPr lang="zh-CN" altLang="en-US" sz="1600" dirty="0" smtClean="0"/>
              <a:t>创建日志：</a:t>
            </a:r>
            <a:r>
              <a:rPr lang="en-US" altLang="zh-CN" sz="1600" dirty="0" smtClean="0"/>
              <a:t>POST /</a:t>
            </a:r>
            <a:r>
              <a:rPr lang="en-US" altLang="zh-CN" sz="1600" dirty="0" err="1" smtClean="0"/>
              <a:t>api</a:t>
            </a:r>
            <a:r>
              <a:rPr lang="en-US" altLang="zh-CN" sz="1600" dirty="0" smtClean="0"/>
              <a:t>/blogs</a:t>
            </a:r>
          </a:p>
          <a:p>
            <a:r>
              <a:rPr lang="zh-CN" altLang="en-US" sz="1600" dirty="0" smtClean="0"/>
              <a:t>修改日志：</a:t>
            </a:r>
            <a:r>
              <a:rPr lang="en-US" altLang="zh-CN" sz="1600" dirty="0" smtClean="0"/>
              <a:t>POST /</a:t>
            </a:r>
            <a:r>
              <a:rPr lang="en-US" altLang="zh-CN" sz="1600" dirty="0" err="1" smtClean="0"/>
              <a:t>api</a:t>
            </a:r>
            <a:r>
              <a:rPr lang="en-US" altLang="zh-CN" sz="1600" dirty="0" smtClean="0"/>
              <a:t>/blogs/:</a:t>
            </a:r>
            <a:r>
              <a:rPr lang="en-US" altLang="zh-CN" sz="1600" dirty="0" err="1" smtClean="0"/>
              <a:t>blog_id</a:t>
            </a:r>
            <a:endParaRPr lang="en-US" altLang="zh-CN" sz="1600" dirty="0" smtClean="0"/>
          </a:p>
          <a:p>
            <a:r>
              <a:rPr lang="zh-CN" altLang="en-US" sz="1600" dirty="0" smtClean="0"/>
              <a:t>删除日志：</a:t>
            </a:r>
            <a:r>
              <a:rPr lang="en-US" altLang="zh-CN" sz="1600" dirty="0" smtClean="0"/>
              <a:t>POST /</a:t>
            </a:r>
            <a:r>
              <a:rPr lang="en-US" altLang="zh-CN" sz="1600" dirty="0" err="1" smtClean="0"/>
              <a:t>api</a:t>
            </a:r>
            <a:r>
              <a:rPr lang="en-US" altLang="zh-CN" sz="1600" dirty="0" smtClean="0"/>
              <a:t>/blogs/:</a:t>
            </a:r>
            <a:r>
              <a:rPr lang="en-US" altLang="zh-CN" sz="1600" dirty="0" err="1" smtClean="0"/>
              <a:t>blog_id</a:t>
            </a:r>
            <a:r>
              <a:rPr lang="en-US" altLang="zh-CN" sz="1600" dirty="0" smtClean="0"/>
              <a:t>/delete</a:t>
            </a:r>
          </a:p>
          <a:p>
            <a:r>
              <a:rPr lang="zh-CN" altLang="en-US" sz="1600" dirty="0" smtClean="0"/>
              <a:t>获取评论：</a:t>
            </a:r>
            <a:r>
              <a:rPr lang="en-US" altLang="zh-CN" sz="1600" dirty="0" smtClean="0"/>
              <a:t>GET /</a:t>
            </a:r>
            <a:r>
              <a:rPr lang="en-US" altLang="zh-CN" sz="1600" dirty="0" err="1" smtClean="0"/>
              <a:t>api</a:t>
            </a:r>
            <a:r>
              <a:rPr lang="en-US" altLang="zh-CN" sz="1600" dirty="0" smtClean="0"/>
              <a:t>/comments</a:t>
            </a:r>
          </a:p>
          <a:p>
            <a:r>
              <a:rPr lang="zh-CN" altLang="en-US" sz="1600" dirty="0" smtClean="0"/>
              <a:t>创建评论：</a:t>
            </a:r>
            <a:r>
              <a:rPr lang="en-US" altLang="zh-CN" sz="1600" dirty="0" smtClean="0"/>
              <a:t>POST /</a:t>
            </a:r>
            <a:r>
              <a:rPr lang="en-US" altLang="zh-CN" sz="1600" dirty="0" err="1" smtClean="0"/>
              <a:t>api</a:t>
            </a:r>
            <a:r>
              <a:rPr lang="en-US" altLang="zh-CN" sz="1600" dirty="0" smtClean="0"/>
              <a:t>/blogs/:</a:t>
            </a:r>
            <a:r>
              <a:rPr lang="en-US" altLang="zh-CN" sz="1600" dirty="0" err="1" smtClean="0"/>
              <a:t>blog_id</a:t>
            </a:r>
            <a:r>
              <a:rPr lang="en-US" altLang="zh-CN" sz="1600" dirty="0" smtClean="0"/>
              <a:t>/comments</a:t>
            </a:r>
          </a:p>
          <a:p>
            <a:r>
              <a:rPr lang="zh-CN" altLang="en-US" sz="1600" dirty="0" smtClean="0"/>
              <a:t>删除评论：</a:t>
            </a:r>
            <a:r>
              <a:rPr lang="en-US" altLang="zh-CN" sz="1600" dirty="0" smtClean="0"/>
              <a:t>POST /</a:t>
            </a:r>
            <a:r>
              <a:rPr lang="en-US" altLang="zh-CN" sz="1600" dirty="0" err="1" smtClean="0"/>
              <a:t>api</a:t>
            </a:r>
            <a:r>
              <a:rPr lang="en-US" altLang="zh-CN" sz="1600" dirty="0" smtClean="0"/>
              <a:t>/comments/:</a:t>
            </a:r>
            <a:r>
              <a:rPr lang="en-US" altLang="zh-CN" sz="1600" dirty="0" err="1" smtClean="0"/>
              <a:t>comment_id</a:t>
            </a:r>
            <a:r>
              <a:rPr lang="en-US" altLang="zh-CN" sz="1600" dirty="0" smtClean="0"/>
              <a:t>/delete</a:t>
            </a:r>
          </a:p>
          <a:p>
            <a:r>
              <a:rPr lang="zh-CN" altLang="en-US" sz="1600" dirty="0" smtClean="0"/>
              <a:t>创建新用户：</a:t>
            </a:r>
            <a:r>
              <a:rPr lang="en-US" altLang="zh-CN" sz="1600" dirty="0" smtClean="0"/>
              <a:t>POST /</a:t>
            </a:r>
            <a:r>
              <a:rPr lang="en-US" altLang="zh-CN" sz="1600" dirty="0" err="1" smtClean="0"/>
              <a:t>api</a:t>
            </a:r>
            <a:r>
              <a:rPr lang="en-US" altLang="zh-CN" sz="1600" dirty="0" smtClean="0"/>
              <a:t>/users</a:t>
            </a:r>
          </a:p>
          <a:p>
            <a:r>
              <a:rPr lang="zh-CN" altLang="en-US" sz="1600" dirty="0" smtClean="0"/>
              <a:t>获取用户：</a:t>
            </a:r>
            <a:r>
              <a:rPr lang="en-US" altLang="zh-CN" sz="1600" dirty="0" smtClean="0"/>
              <a:t>GET /</a:t>
            </a:r>
            <a:r>
              <a:rPr lang="en-US" altLang="zh-CN" sz="1600" dirty="0" err="1" smtClean="0"/>
              <a:t>api</a:t>
            </a:r>
            <a:r>
              <a:rPr lang="en-US" altLang="zh-CN" sz="1600" dirty="0" smtClean="0"/>
              <a:t>/users</a:t>
            </a:r>
          </a:p>
          <a:p>
            <a:r>
              <a:rPr lang="zh-CN" altLang="en-US" sz="1600" dirty="0" smtClean="0"/>
              <a:t>管理页面包括：</a:t>
            </a:r>
          </a:p>
          <a:p>
            <a:r>
              <a:rPr lang="zh-CN" altLang="en-US" sz="1600" dirty="0" smtClean="0"/>
              <a:t>评论列表页：</a:t>
            </a:r>
            <a:r>
              <a:rPr lang="en-US" altLang="zh-CN" sz="1600" dirty="0" smtClean="0"/>
              <a:t>GET /manage/comments</a:t>
            </a:r>
          </a:p>
          <a:p>
            <a:r>
              <a:rPr lang="zh-CN" altLang="en-US" sz="1600" dirty="0" smtClean="0"/>
              <a:t>日志列表页：</a:t>
            </a:r>
            <a:r>
              <a:rPr lang="en-US" altLang="zh-CN" sz="1600" dirty="0" smtClean="0"/>
              <a:t>GET /manage/blogs</a:t>
            </a:r>
          </a:p>
          <a:p>
            <a:r>
              <a:rPr lang="zh-CN" altLang="en-US" sz="1600" dirty="0" smtClean="0"/>
              <a:t>创建日志页：</a:t>
            </a:r>
            <a:r>
              <a:rPr lang="en-US" altLang="zh-CN" sz="1600" dirty="0" smtClean="0"/>
              <a:t>GET /manage/blogs/create</a:t>
            </a:r>
          </a:p>
          <a:p>
            <a:r>
              <a:rPr lang="zh-CN" altLang="en-US" sz="1600" dirty="0" smtClean="0"/>
              <a:t>修改日志页：</a:t>
            </a:r>
            <a:r>
              <a:rPr lang="en-US" altLang="zh-CN" sz="1600" dirty="0" smtClean="0"/>
              <a:t>GET /manage/blogs/</a:t>
            </a:r>
          </a:p>
          <a:p>
            <a:r>
              <a:rPr lang="zh-CN" altLang="en-US" sz="1600" dirty="0" smtClean="0"/>
              <a:t>用户列表页：</a:t>
            </a:r>
            <a:r>
              <a:rPr lang="en-US" altLang="zh-CN" sz="1600" dirty="0" smtClean="0"/>
              <a:t>GET /manage/users</a:t>
            </a:r>
          </a:p>
          <a:p>
            <a:r>
              <a:rPr lang="zh-CN" altLang="en-US" sz="1600" dirty="0" smtClean="0"/>
              <a:t>用户浏览页面包括：</a:t>
            </a:r>
          </a:p>
          <a:p>
            <a:r>
              <a:rPr lang="zh-CN" altLang="en-US" sz="1600" dirty="0" smtClean="0"/>
              <a:t>注册页：</a:t>
            </a:r>
            <a:r>
              <a:rPr lang="en-US" altLang="zh-CN" sz="1600" dirty="0" smtClean="0"/>
              <a:t>GET /register</a:t>
            </a:r>
          </a:p>
          <a:p>
            <a:r>
              <a:rPr lang="zh-CN" altLang="en-US" sz="1600" dirty="0" smtClean="0"/>
              <a:t>登录页：</a:t>
            </a:r>
            <a:r>
              <a:rPr lang="en-US" altLang="zh-CN" sz="1600" dirty="0" smtClean="0"/>
              <a:t>GET /</a:t>
            </a:r>
            <a:r>
              <a:rPr lang="en-US" altLang="zh-CN" sz="1600" dirty="0" err="1" smtClean="0"/>
              <a:t>signin</a:t>
            </a:r>
            <a:endParaRPr lang="en-US" altLang="zh-CN" sz="1600" dirty="0" smtClean="0"/>
          </a:p>
          <a:p>
            <a:r>
              <a:rPr lang="zh-CN" altLang="en-US" sz="1600" dirty="0" smtClean="0"/>
              <a:t>注销页：</a:t>
            </a:r>
            <a:r>
              <a:rPr lang="en-US" altLang="zh-CN" sz="1600" dirty="0" smtClean="0"/>
              <a:t>GET /</a:t>
            </a:r>
            <a:r>
              <a:rPr lang="en-US" altLang="zh-CN" sz="1600" dirty="0" err="1" smtClean="0"/>
              <a:t>signout</a:t>
            </a:r>
            <a:endParaRPr lang="en-US" altLang="zh-CN" sz="1600" dirty="0" smtClean="0"/>
          </a:p>
          <a:p>
            <a:r>
              <a:rPr lang="zh-CN" altLang="en-US" sz="1600" dirty="0" smtClean="0"/>
              <a:t>首页：</a:t>
            </a:r>
            <a:r>
              <a:rPr lang="en-US" altLang="zh-CN" sz="1600" dirty="0" smtClean="0"/>
              <a:t>GET /</a:t>
            </a:r>
          </a:p>
          <a:p>
            <a:r>
              <a:rPr lang="zh-CN" altLang="en-US" sz="1600" dirty="0" smtClean="0"/>
              <a:t>日志详情页：</a:t>
            </a:r>
            <a:r>
              <a:rPr lang="en-US" altLang="zh-CN" sz="1600" dirty="0" smtClean="0"/>
              <a:t>GET /blog/:</a:t>
            </a:r>
            <a:r>
              <a:rPr lang="en-US" altLang="zh-CN" sz="1600" dirty="0" err="1" smtClean="0"/>
              <a:t>blog_id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用户注册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95536" y="1268760"/>
            <a:ext cx="835292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1</a:t>
            </a:r>
            <a:r>
              <a:rPr lang="zh-CN" altLang="en-US" sz="3200" dirty="0" smtClean="0"/>
              <a:t>、输入：用户名，密码，密码确认</a:t>
            </a:r>
          </a:p>
          <a:p>
            <a:r>
              <a:rPr lang="en-US" altLang="zh-CN" sz="3200" dirty="0" smtClean="0"/>
              <a:t>2</a:t>
            </a:r>
            <a:r>
              <a:rPr lang="zh-CN" altLang="en-US" sz="3200" dirty="0" smtClean="0"/>
              <a:t>、限制</a:t>
            </a:r>
            <a:endParaRPr lang="en-US" altLang="zh-CN" sz="3200" dirty="0" smtClean="0"/>
          </a:p>
          <a:p>
            <a:r>
              <a:rPr lang="en-US" altLang="zh-CN" sz="3200" dirty="0" smtClean="0"/>
              <a:t>	</a:t>
            </a:r>
            <a:r>
              <a:rPr lang="zh-CN" altLang="en-US" sz="3200" dirty="0" smtClean="0"/>
              <a:t>限制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：输入的账号和密码不能为空</a:t>
            </a:r>
          </a:p>
          <a:p>
            <a:r>
              <a:rPr lang="en-US" altLang="zh-CN" sz="3200" dirty="0" smtClean="0"/>
              <a:t>	</a:t>
            </a:r>
            <a:r>
              <a:rPr lang="zh-CN" altLang="en-US" sz="3200" dirty="0" smtClean="0"/>
              <a:t>限制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：两次输入密码必须一致</a:t>
            </a:r>
          </a:p>
          <a:p>
            <a:r>
              <a:rPr lang="en-US" altLang="zh-CN" sz="3200" dirty="0" smtClean="0"/>
              <a:t>	</a:t>
            </a:r>
            <a:r>
              <a:rPr lang="zh-CN" altLang="en-US" sz="3200" dirty="0" smtClean="0"/>
              <a:t>限制</a:t>
            </a:r>
            <a:r>
              <a:rPr lang="en-US" altLang="zh-CN" sz="3200" dirty="0" smtClean="0"/>
              <a:t>3</a:t>
            </a:r>
            <a:r>
              <a:rPr lang="zh-CN" altLang="en-US" sz="3200" dirty="0" smtClean="0"/>
              <a:t>：用户名不能重复</a:t>
            </a:r>
          </a:p>
          <a:p>
            <a:r>
              <a:rPr lang="en-US" altLang="zh-CN" sz="3200" dirty="0" smtClean="0"/>
              <a:t>3</a:t>
            </a:r>
            <a:r>
              <a:rPr lang="zh-CN" altLang="en-US" sz="3200" dirty="0" smtClean="0"/>
              <a:t>、保存</a:t>
            </a:r>
            <a:endParaRPr lang="en-US" altLang="zh-CN" sz="3200" dirty="0" smtClean="0"/>
          </a:p>
          <a:p>
            <a:r>
              <a:rPr lang="zh-CN" altLang="en-US" sz="3200" dirty="0" smtClean="0"/>
              <a:t>用字典保存，格式如下；其中，只需要输入</a:t>
            </a:r>
            <a:r>
              <a:rPr lang="en-US" altLang="zh-CN" sz="3200" dirty="0" smtClean="0"/>
              <a:t>username</a:t>
            </a:r>
            <a:r>
              <a:rPr lang="zh-CN" altLang="en-US" sz="3200" dirty="0" smtClean="0"/>
              <a:t>和</a:t>
            </a:r>
            <a:r>
              <a:rPr lang="en-US" altLang="zh-CN" sz="3200" dirty="0" err="1" smtClean="0"/>
              <a:t>passwd</a:t>
            </a:r>
            <a:r>
              <a:rPr lang="zh-CN" altLang="en-US" sz="3200" dirty="0" smtClean="0"/>
              <a:t>，新注册用户</a:t>
            </a:r>
            <a:r>
              <a:rPr lang="en-US" altLang="zh-CN" sz="3200" dirty="0" smtClean="0"/>
              <a:t>role</a:t>
            </a:r>
            <a:r>
              <a:rPr lang="zh-CN" altLang="en-US" sz="3200" dirty="0" smtClean="0"/>
              <a:t>默认都为</a:t>
            </a:r>
            <a:r>
              <a:rPr lang="en-US" altLang="zh-CN" sz="3200" dirty="0" smtClean="0"/>
              <a:t>1{  '</a:t>
            </a:r>
            <a:r>
              <a:rPr lang="zh-CN" altLang="en-US" sz="3200" dirty="0" smtClean="0"/>
              <a:t>张三</a:t>
            </a:r>
            <a:r>
              <a:rPr lang="en-US" altLang="zh-CN" sz="3200" dirty="0" smtClean="0"/>
              <a:t>': {'</a:t>
            </a:r>
            <a:r>
              <a:rPr lang="en-US" altLang="zh-CN" sz="3200" dirty="0" err="1" smtClean="0"/>
              <a:t>passwd</a:t>
            </a:r>
            <a:r>
              <a:rPr lang="en-US" altLang="zh-CN" sz="3200" dirty="0" smtClean="0"/>
              <a:t>': '123', 'role': '1'}, '</a:t>
            </a:r>
            <a:r>
              <a:rPr lang="zh-CN" altLang="en-US" sz="3200" dirty="0" smtClean="0"/>
              <a:t>李四</a:t>
            </a:r>
            <a:r>
              <a:rPr lang="en-US" altLang="zh-CN" sz="3200" dirty="0" smtClean="0"/>
              <a:t>': {'</a:t>
            </a:r>
            <a:r>
              <a:rPr lang="en-US" altLang="zh-CN" sz="3200" dirty="0" err="1" smtClean="0"/>
              <a:t>passwd</a:t>
            </a:r>
            <a:r>
              <a:rPr lang="en-US" altLang="zh-CN" sz="3200" dirty="0" smtClean="0"/>
              <a:t>': '</a:t>
            </a:r>
            <a:r>
              <a:rPr lang="en-US" altLang="zh-CN" sz="3200" dirty="0" err="1" smtClean="0"/>
              <a:t>abc</a:t>
            </a:r>
            <a:r>
              <a:rPr lang="en-US" altLang="zh-CN" sz="3200" dirty="0" smtClean="0"/>
              <a:t>', 'role': '2'}  }</a:t>
            </a:r>
            <a:endParaRPr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用户登录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95536" y="1268760"/>
            <a:ext cx="83529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1</a:t>
            </a:r>
            <a:r>
              <a:rPr lang="zh-CN" altLang="en-US" sz="3200" dirty="0" smtClean="0"/>
              <a:t>、输入：用户名</a:t>
            </a:r>
            <a:r>
              <a:rPr lang="zh-CN" altLang="en-US" sz="3200" smtClean="0"/>
              <a:t>，密码</a:t>
            </a:r>
            <a:endParaRPr lang="zh-CN" altLang="en-US" sz="3200" dirty="0" smtClean="0"/>
          </a:p>
          <a:p>
            <a:r>
              <a:rPr lang="en-US" altLang="zh-CN" sz="3200" dirty="0" smtClean="0"/>
              <a:t>2</a:t>
            </a:r>
            <a:r>
              <a:rPr lang="zh-CN" altLang="en-US" sz="3200" dirty="0" smtClean="0"/>
              <a:t>、限制</a:t>
            </a:r>
            <a:endParaRPr lang="en-US" altLang="zh-CN" sz="3200" dirty="0" smtClean="0"/>
          </a:p>
          <a:p>
            <a:r>
              <a:rPr lang="en-US" altLang="zh-CN" sz="3200" dirty="0" smtClean="0"/>
              <a:t>	1</a:t>
            </a:r>
            <a:r>
              <a:rPr lang="zh-CN" altLang="en-US" sz="3200" dirty="0" smtClean="0"/>
              <a:t>：输入的账号和密码不能为空</a:t>
            </a:r>
          </a:p>
          <a:p>
            <a:r>
              <a:rPr lang="en-US" altLang="zh-CN" sz="3200" dirty="0" smtClean="0"/>
              <a:t>	2</a:t>
            </a:r>
            <a:r>
              <a:rPr lang="zh-CN" altLang="en-US" sz="3200" dirty="0" smtClean="0"/>
              <a:t>：用户名存在</a:t>
            </a:r>
          </a:p>
          <a:p>
            <a:r>
              <a:rPr lang="en-US" altLang="zh-CN" sz="3200" dirty="0" smtClean="0"/>
              <a:t>	3</a:t>
            </a:r>
            <a:r>
              <a:rPr lang="zh-CN" altLang="en-US" sz="3200" dirty="0" smtClean="0"/>
              <a:t>：密码错误次数为</a:t>
            </a:r>
            <a:r>
              <a:rPr lang="en-US" altLang="zh-CN" sz="3200" dirty="0" smtClean="0"/>
              <a:t>4</a:t>
            </a:r>
            <a:r>
              <a:rPr lang="zh-CN" altLang="en-US" sz="3200" dirty="0" smtClean="0"/>
              <a:t>次</a:t>
            </a:r>
          </a:p>
          <a:p>
            <a:r>
              <a:rPr lang="en-US" altLang="zh-CN" sz="3200" dirty="0" smtClean="0"/>
              <a:t>3</a:t>
            </a:r>
            <a:r>
              <a:rPr lang="zh-CN" altLang="en-US" sz="3200" dirty="0" smtClean="0"/>
              <a:t>、从用字典取数据，格式如下；其中，只需要输入</a:t>
            </a:r>
            <a:r>
              <a:rPr lang="en-US" altLang="zh-CN" sz="3200" dirty="0" smtClean="0"/>
              <a:t>username</a:t>
            </a:r>
            <a:r>
              <a:rPr lang="zh-CN" altLang="en-US" sz="3200" dirty="0" smtClean="0"/>
              <a:t>和</a:t>
            </a:r>
            <a:r>
              <a:rPr lang="en-US" altLang="zh-CN" sz="3200" dirty="0" err="1" smtClean="0"/>
              <a:t>passwd</a:t>
            </a:r>
            <a:r>
              <a:rPr lang="zh-CN" altLang="en-US" sz="3200" dirty="0" smtClean="0"/>
              <a:t>，</a:t>
            </a:r>
            <a:endParaRPr lang="en-US" altLang="zh-CN" sz="3200" dirty="0" smtClean="0"/>
          </a:p>
          <a:p>
            <a:r>
              <a:rPr lang="en-US" altLang="zh-CN" sz="3200" dirty="0" smtClean="0"/>
              <a:t>{  '</a:t>
            </a:r>
            <a:r>
              <a:rPr lang="zh-CN" altLang="en-US" sz="3200" dirty="0" smtClean="0"/>
              <a:t>张三</a:t>
            </a:r>
            <a:r>
              <a:rPr lang="en-US" altLang="zh-CN" sz="3200" dirty="0" smtClean="0"/>
              <a:t>': {'</a:t>
            </a:r>
            <a:r>
              <a:rPr lang="en-US" altLang="zh-CN" sz="3200" dirty="0" err="1" smtClean="0"/>
              <a:t>passwd</a:t>
            </a:r>
            <a:r>
              <a:rPr lang="en-US" altLang="zh-CN" sz="3200" dirty="0" smtClean="0"/>
              <a:t>': '123', 'role': '1'}, '</a:t>
            </a:r>
            <a:r>
              <a:rPr lang="zh-CN" altLang="en-US" sz="3200" dirty="0" smtClean="0"/>
              <a:t>李四</a:t>
            </a:r>
            <a:r>
              <a:rPr lang="en-US" altLang="zh-CN" sz="3200" dirty="0" smtClean="0"/>
              <a:t>': {'</a:t>
            </a:r>
            <a:r>
              <a:rPr lang="en-US" altLang="zh-CN" sz="3200" dirty="0" err="1" smtClean="0"/>
              <a:t>passwd</a:t>
            </a:r>
            <a:r>
              <a:rPr lang="en-US" altLang="zh-CN" sz="3200" dirty="0" smtClean="0"/>
              <a:t>': '</a:t>
            </a:r>
            <a:r>
              <a:rPr lang="en-US" altLang="zh-CN" sz="3200" dirty="0" err="1" smtClean="0"/>
              <a:t>abc</a:t>
            </a:r>
            <a:r>
              <a:rPr lang="en-US" altLang="zh-CN" sz="3200" dirty="0" smtClean="0"/>
              <a:t>', 'role': '2'}  }</a:t>
            </a:r>
            <a:endParaRPr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评论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5536" y="1196752"/>
            <a:ext cx="8496944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+mn-ea"/>
              </a:rPr>
              <a:t>评论的表结构：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1400" dirty="0" smtClean="0">
                <a:latin typeface="+mn-ea"/>
              </a:rPr>
              <a:t>create table comments (</a:t>
            </a:r>
          </a:p>
          <a:p>
            <a:r>
              <a:rPr lang="en-US" altLang="zh-CN" sz="1400" dirty="0" smtClean="0">
                <a:latin typeface="+mn-ea"/>
              </a:rPr>
              <a:t>    `id` </a:t>
            </a:r>
            <a:r>
              <a:rPr lang="en-US" altLang="zh-CN" sz="1400" dirty="0" err="1" smtClean="0">
                <a:latin typeface="+mn-ea"/>
              </a:rPr>
              <a:t>varchar</a:t>
            </a:r>
            <a:r>
              <a:rPr lang="en-US" altLang="zh-CN" sz="1400" dirty="0" smtClean="0">
                <a:latin typeface="+mn-ea"/>
              </a:rPr>
              <a:t>(50) not null,</a:t>
            </a:r>
          </a:p>
          <a:p>
            <a:r>
              <a:rPr lang="en-US" altLang="zh-CN" sz="1400" dirty="0" smtClean="0">
                <a:latin typeface="+mn-ea"/>
              </a:rPr>
              <a:t>    `</a:t>
            </a:r>
            <a:r>
              <a:rPr lang="en-US" altLang="zh-CN" sz="1400" dirty="0" err="1" smtClean="0">
                <a:latin typeface="+mn-ea"/>
              </a:rPr>
              <a:t>blog_id</a:t>
            </a:r>
            <a:r>
              <a:rPr lang="en-US" altLang="zh-CN" sz="1400" dirty="0" smtClean="0">
                <a:latin typeface="+mn-ea"/>
              </a:rPr>
              <a:t>` </a:t>
            </a:r>
            <a:r>
              <a:rPr lang="en-US" altLang="zh-CN" sz="1400" dirty="0" err="1" smtClean="0">
                <a:latin typeface="+mn-ea"/>
              </a:rPr>
              <a:t>varchar</a:t>
            </a:r>
            <a:r>
              <a:rPr lang="en-US" altLang="zh-CN" sz="1400" dirty="0" smtClean="0">
                <a:latin typeface="+mn-ea"/>
              </a:rPr>
              <a:t>(50) not null,</a:t>
            </a:r>
          </a:p>
          <a:p>
            <a:r>
              <a:rPr lang="en-US" altLang="zh-CN" sz="1400" dirty="0" smtClean="0">
                <a:latin typeface="+mn-ea"/>
              </a:rPr>
              <a:t>    `</a:t>
            </a:r>
            <a:r>
              <a:rPr lang="en-US" altLang="zh-CN" sz="1400" dirty="0" err="1" smtClean="0">
                <a:latin typeface="+mn-ea"/>
              </a:rPr>
              <a:t>user_id</a:t>
            </a:r>
            <a:r>
              <a:rPr lang="en-US" altLang="zh-CN" sz="1400" dirty="0" smtClean="0">
                <a:latin typeface="+mn-ea"/>
              </a:rPr>
              <a:t>` </a:t>
            </a:r>
            <a:r>
              <a:rPr lang="en-US" altLang="zh-CN" sz="1400" dirty="0" err="1" smtClean="0">
                <a:latin typeface="+mn-ea"/>
              </a:rPr>
              <a:t>varchar</a:t>
            </a:r>
            <a:r>
              <a:rPr lang="en-US" altLang="zh-CN" sz="1400" dirty="0" smtClean="0">
                <a:latin typeface="+mn-ea"/>
              </a:rPr>
              <a:t>(50) not null,</a:t>
            </a:r>
          </a:p>
          <a:p>
            <a:r>
              <a:rPr lang="en-US" altLang="zh-CN" sz="1400" dirty="0" smtClean="0">
                <a:latin typeface="+mn-ea"/>
              </a:rPr>
              <a:t>    `</a:t>
            </a:r>
            <a:r>
              <a:rPr lang="en-US" altLang="zh-CN" sz="1400" dirty="0" err="1" smtClean="0">
                <a:latin typeface="+mn-ea"/>
              </a:rPr>
              <a:t>user_name</a:t>
            </a:r>
            <a:r>
              <a:rPr lang="en-US" altLang="zh-CN" sz="1400" dirty="0" smtClean="0">
                <a:latin typeface="+mn-ea"/>
              </a:rPr>
              <a:t>` </a:t>
            </a:r>
            <a:r>
              <a:rPr lang="en-US" altLang="zh-CN" sz="1400" dirty="0" err="1" smtClean="0">
                <a:latin typeface="+mn-ea"/>
              </a:rPr>
              <a:t>varchar</a:t>
            </a:r>
            <a:r>
              <a:rPr lang="en-US" altLang="zh-CN" sz="1400" dirty="0" smtClean="0">
                <a:latin typeface="+mn-ea"/>
              </a:rPr>
              <a:t>(50) not null,</a:t>
            </a:r>
          </a:p>
          <a:p>
            <a:r>
              <a:rPr lang="en-US" altLang="zh-CN" sz="1400" dirty="0" smtClean="0">
                <a:latin typeface="+mn-ea"/>
              </a:rPr>
              <a:t>    `</a:t>
            </a:r>
            <a:r>
              <a:rPr lang="en-US" altLang="zh-CN" sz="1400" dirty="0" err="1" smtClean="0">
                <a:latin typeface="+mn-ea"/>
              </a:rPr>
              <a:t>user_image</a:t>
            </a:r>
            <a:r>
              <a:rPr lang="en-US" altLang="zh-CN" sz="1400" dirty="0" smtClean="0">
                <a:latin typeface="+mn-ea"/>
              </a:rPr>
              <a:t>` </a:t>
            </a:r>
            <a:r>
              <a:rPr lang="en-US" altLang="zh-CN" sz="1400" dirty="0" err="1" smtClean="0">
                <a:latin typeface="+mn-ea"/>
              </a:rPr>
              <a:t>varchar</a:t>
            </a:r>
            <a:r>
              <a:rPr lang="en-US" altLang="zh-CN" sz="1400" dirty="0" smtClean="0">
                <a:latin typeface="+mn-ea"/>
              </a:rPr>
              <a:t>(500) not null,</a:t>
            </a:r>
          </a:p>
          <a:p>
            <a:r>
              <a:rPr lang="en-US" altLang="zh-CN" sz="1400" dirty="0" smtClean="0">
                <a:latin typeface="+mn-ea"/>
              </a:rPr>
              <a:t>    `content` </a:t>
            </a:r>
            <a:r>
              <a:rPr lang="en-US" altLang="zh-CN" sz="1400" dirty="0" err="1" smtClean="0">
                <a:latin typeface="+mn-ea"/>
              </a:rPr>
              <a:t>mediumtext</a:t>
            </a:r>
            <a:r>
              <a:rPr lang="en-US" altLang="zh-CN" sz="1400" dirty="0" smtClean="0">
                <a:latin typeface="+mn-ea"/>
              </a:rPr>
              <a:t> not null,</a:t>
            </a:r>
          </a:p>
          <a:p>
            <a:r>
              <a:rPr lang="en-US" altLang="zh-CN" sz="1400" dirty="0" smtClean="0">
                <a:latin typeface="+mn-ea"/>
              </a:rPr>
              <a:t>    `</a:t>
            </a:r>
            <a:r>
              <a:rPr lang="en-US" altLang="zh-CN" sz="1400" dirty="0" err="1" smtClean="0">
                <a:latin typeface="+mn-ea"/>
              </a:rPr>
              <a:t>created_at</a:t>
            </a:r>
            <a:r>
              <a:rPr lang="en-US" altLang="zh-CN" sz="1400" dirty="0" smtClean="0">
                <a:latin typeface="+mn-ea"/>
              </a:rPr>
              <a:t>` real not null,</a:t>
            </a:r>
          </a:p>
          <a:p>
            <a:r>
              <a:rPr lang="en-US" altLang="zh-CN" sz="1400" dirty="0" smtClean="0">
                <a:latin typeface="+mn-ea"/>
              </a:rPr>
              <a:t>    key `</a:t>
            </a:r>
            <a:r>
              <a:rPr lang="en-US" altLang="zh-CN" sz="1400" dirty="0" err="1" smtClean="0">
                <a:latin typeface="+mn-ea"/>
              </a:rPr>
              <a:t>idx_created_at</a:t>
            </a:r>
            <a:r>
              <a:rPr lang="en-US" altLang="zh-CN" sz="1400" dirty="0" smtClean="0">
                <a:latin typeface="+mn-ea"/>
              </a:rPr>
              <a:t>` (`</a:t>
            </a:r>
            <a:r>
              <a:rPr lang="en-US" altLang="zh-CN" sz="1400" dirty="0" err="1" smtClean="0">
                <a:latin typeface="+mn-ea"/>
              </a:rPr>
              <a:t>created_at</a:t>
            </a:r>
            <a:r>
              <a:rPr lang="en-US" altLang="zh-CN" sz="1400" dirty="0" smtClean="0">
                <a:latin typeface="+mn-ea"/>
              </a:rPr>
              <a:t>`),</a:t>
            </a:r>
          </a:p>
          <a:p>
            <a:r>
              <a:rPr lang="en-US" altLang="zh-CN" sz="1400" dirty="0" smtClean="0">
                <a:latin typeface="+mn-ea"/>
              </a:rPr>
              <a:t>    primary key (`id`)</a:t>
            </a:r>
          </a:p>
          <a:p>
            <a:r>
              <a:rPr lang="en-US" altLang="zh-CN" sz="1400" dirty="0" smtClean="0">
                <a:latin typeface="+mn-ea"/>
              </a:rPr>
              <a:t>) engine=</a:t>
            </a:r>
            <a:r>
              <a:rPr lang="en-US" altLang="zh-CN" sz="1400" dirty="0" err="1" smtClean="0">
                <a:latin typeface="+mn-ea"/>
              </a:rPr>
              <a:t>innodb</a:t>
            </a:r>
            <a:r>
              <a:rPr lang="en-US" altLang="zh-CN" sz="1400" dirty="0" smtClean="0">
                <a:latin typeface="+mn-ea"/>
              </a:rPr>
              <a:t> default </a:t>
            </a:r>
            <a:r>
              <a:rPr lang="en-US" altLang="zh-CN" sz="1400" dirty="0" err="1" smtClean="0">
                <a:latin typeface="+mn-ea"/>
              </a:rPr>
              <a:t>charset</a:t>
            </a:r>
            <a:r>
              <a:rPr lang="en-US" altLang="zh-CN" sz="1400" dirty="0" smtClean="0">
                <a:latin typeface="+mn-ea"/>
              </a:rPr>
              <a:t>=utf8;</a:t>
            </a:r>
            <a:endParaRPr lang="en-US" altLang="zh-CN" sz="3200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5536" y="4223990"/>
            <a:ext cx="83529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操作：</a:t>
            </a:r>
            <a:endParaRPr lang="en-US" altLang="zh-CN" sz="2400" dirty="0" smtClean="0"/>
          </a:p>
          <a:p>
            <a:r>
              <a:rPr lang="en-US" altLang="zh-CN" sz="2400" dirty="0" smtClean="0"/>
              <a:t>	1. </a:t>
            </a:r>
            <a:r>
              <a:rPr lang="zh-CN" altLang="en-US" sz="2400" dirty="0" smtClean="0"/>
              <a:t>增加评论</a:t>
            </a:r>
            <a:endParaRPr lang="en-US" altLang="zh-CN" sz="2400" dirty="0" smtClean="0"/>
          </a:p>
          <a:p>
            <a:r>
              <a:rPr lang="en-US" altLang="zh-CN" sz="2400" dirty="0" smtClean="0"/>
              <a:t>	2. </a:t>
            </a:r>
            <a:r>
              <a:rPr lang="zh-CN" altLang="en-US" sz="2400" dirty="0" smtClean="0"/>
              <a:t>删除评论</a:t>
            </a:r>
            <a:endParaRPr lang="en-US" altLang="zh-CN" sz="2400" dirty="0" smtClean="0"/>
          </a:p>
          <a:p>
            <a:r>
              <a:rPr lang="en-US" altLang="zh-CN" sz="2400" dirty="0" smtClean="0"/>
              <a:t>	3. </a:t>
            </a:r>
            <a:r>
              <a:rPr lang="zh-CN" altLang="en-US" sz="2400" dirty="0" smtClean="0"/>
              <a:t>查询评论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14759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错误、调试和测试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5536" y="2636912"/>
            <a:ext cx="84969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+mn-ea"/>
              </a:rPr>
              <a:t>错误</a:t>
            </a:r>
            <a:r>
              <a:rPr lang="zh-CN" altLang="en-US" sz="2400" dirty="0" smtClean="0">
                <a:latin typeface="+mn-ea"/>
              </a:rPr>
              <a:t>：</a:t>
            </a:r>
            <a:endParaRPr lang="en-US" altLang="zh-CN" sz="2400" dirty="0" smtClean="0">
              <a:latin typeface="+mn-ea"/>
            </a:endParaRPr>
          </a:p>
          <a:p>
            <a:endParaRPr lang="en-US" altLang="zh-CN" sz="3200" dirty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099783"/>
            <a:ext cx="7200800" cy="205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467544" y="5157192"/>
            <a:ext cx="849694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+mn-ea"/>
              </a:rPr>
              <a:t>调试：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	1.</a:t>
            </a:r>
            <a:r>
              <a:rPr lang="zh-CN" altLang="en-US" sz="2400" dirty="0" smtClean="0">
                <a:latin typeface="+mn-ea"/>
              </a:rPr>
              <a:t>看现象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	</a:t>
            </a:r>
            <a:r>
              <a:rPr lang="en-US" altLang="zh-CN" sz="2400" dirty="0" smtClean="0">
                <a:latin typeface="+mn-ea"/>
              </a:rPr>
              <a:t>2.</a:t>
            </a:r>
            <a:r>
              <a:rPr lang="zh-CN" altLang="en-US" sz="2400" dirty="0" smtClean="0">
                <a:latin typeface="+mn-ea"/>
              </a:rPr>
              <a:t>下</a:t>
            </a:r>
            <a:r>
              <a:rPr lang="zh-CN" altLang="en-US" sz="2400" dirty="0" smtClean="0">
                <a:latin typeface="+mn-ea"/>
              </a:rPr>
              <a:t>断点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	3</a:t>
            </a:r>
            <a:r>
              <a:rPr lang="en-US" altLang="zh-CN" sz="2400" dirty="0" smtClean="0">
                <a:latin typeface="+mn-ea"/>
              </a:rPr>
              <a:t>.</a:t>
            </a:r>
            <a:r>
              <a:rPr lang="zh-CN" altLang="en-US" sz="2400" dirty="0" smtClean="0">
                <a:latin typeface="+mn-ea"/>
              </a:rPr>
              <a:t>查日志</a:t>
            </a:r>
            <a:endParaRPr lang="en-US" altLang="zh-CN" sz="2400" dirty="0" smtClean="0">
              <a:latin typeface="+mn-ea"/>
            </a:endParaRPr>
          </a:p>
          <a:p>
            <a:endParaRPr lang="en-US" altLang="zh-CN" sz="3200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9552" y="1220559"/>
            <a:ext cx="8496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+mn-ea"/>
              </a:rPr>
              <a:t>测试</a:t>
            </a:r>
            <a:r>
              <a:rPr lang="zh-CN" altLang="en-US" sz="2400" dirty="0" smtClean="0">
                <a:latin typeface="+mn-ea"/>
              </a:rPr>
              <a:t>：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	</a:t>
            </a:r>
            <a:r>
              <a:rPr lang="en-US" altLang="zh-CN" sz="2400" dirty="0" smtClean="0">
                <a:latin typeface="+mn-ea"/>
              </a:rPr>
              <a:t>1.</a:t>
            </a:r>
            <a:r>
              <a:rPr lang="zh-CN" altLang="en-US" sz="2400" dirty="0" smtClean="0">
                <a:latin typeface="+mn-ea"/>
              </a:rPr>
              <a:t>手动测试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	</a:t>
            </a:r>
            <a:r>
              <a:rPr lang="en-US" altLang="zh-CN" sz="2400" dirty="0" smtClean="0">
                <a:latin typeface="+mn-ea"/>
              </a:rPr>
              <a:t>2.</a:t>
            </a:r>
            <a:r>
              <a:rPr lang="zh-CN" altLang="en-US" sz="2400" dirty="0" smtClean="0">
                <a:latin typeface="+mn-ea"/>
              </a:rPr>
              <a:t>自动测试</a:t>
            </a:r>
            <a:endParaRPr lang="en-US" altLang="zh-CN" sz="3200" dirty="0">
              <a:latin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1.2 TCP/IP</a:t>
            </a:r>
            <a:r>
              <a:rPr lang="zh-CN" altLang="en-US" dirty="0" smtClean="0"/>
              <a:t>协议的组成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0095" y="1729848"/>
            <a:ext cx="5123810" cy="4266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772400" cy="1470025"/>
          </a:xfrm>
        </p:spPr>
        <p:txBody>
          <a:bodyPr/>
          <a:lstStyle/>
          <a:p>
            <a:pPr algn="l"/>
            <a:r>
              <a:rPr lang="en-US" altLang="zh-CN" dirty="0" smtClean="0"/>
              <a:t>1.3 </a:t>
            </a:r>
            <a:r>
              <a:rPr lang="zh-CN" altLang="en-US" dirty="0" smtClean="0"/>
              <a:t>传输示意图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628800"/>
            <a:ext cx="7608887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1.4 </a:t>
            </a:r>
            <a:r>
              <a:rPr lang="en-US" altLang="zh-CN" dirty="0" err="1" smtClean="0"/>
              <a:t>Tcp</a:t>
            </a:r>
            <a:r>
              <a:rPr lang="en-US" altLang="zh-CN" dirty="0" smtClean="0"/>
              <a:t> </a:t>
            </a:r>
            <a:r>
              <a:rPr lang="zh-CN" altLang="en-US" dirty="0" smtClean="0"/>
              <a:t>编程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import socket</a:t>
            </a:r>
            <a:br>
              <a:rPr lang="en-US" altLang="zh-CN" dirty="0" smtClean="0"/>
            </a:br>
            <a:r>
              <a:rPr lang="en-US" altLang="zh-CN" dirty="0" smtClean="0"/>
              <a:t># </a:t>
            </a:r>
            <a:r>
              <a:rPr lang="zh-CN" altLang="en-US" dirty="0" smtClean="0"/>
              <a:t>创建一个</a:t>
            </a:r>
            <a:r>
              <a:rPr lang="en-US" altLang="zh-CN" dirty="0" smtClean="0"/>
              <a:t>socket:</a:t>
            </a:r>
            <a:br>
              <a:rPr lang="en-US" altLang="zh-CN" dirty="0" smtClean="0"/>
            </a:br>
            <a:r>
              <a:rPr lang="en-US" altLang="zh-CN" dirty="0" smtClean="0"/>
              <a:t>s = </a:t>
            </a:r>
            <a:r>
              <a:rPr lang="en-US" altLang="zh-CN" dirty="0" err="1" smtClean="0"/>
              <a:t>socket.socket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socket.AF_INET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socket.SOCK_STREAM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# </a:t>
            </a:r>
            <a:r>
              <a:rPr lang="zh-CN" altLang="en-US" dirty="0" smtClean="0"/>
              <a:t>建立连接</a:t>
            </a:r>
            <a:r>
              <a:rPr lang="en-US" altLang="zh-CN" dirty="0" smtClean="0"/>
              <a:t>:</a:t>
            </a:r>
            <a:br>
              <a:rPr lang="en-US" altLang="zh-CN" dirty="0" smtClean="0"/>
            </a:br>
            <a:r>
              <a:rPr lang="en-US" altLang="zh-CN" dirty="0" err="1" smtClean="0"/>
              <a:t>s.connect</a:t>
            </a:r>
            <a:r>
              <a:rPr lang="en-US" altLang="zh-CN" dirty="0" smtClean="0"/>
              <a:t>(('www.sina.com.cn', 80))</a:t>
            </a:r>
            <a:br>
              <a:rPr lang="en-US" altLang="zh-CN" dirty="0" smtClean="0"/>
            </a:br>
            <a:r>
              <a:rPr lang="en-US" altLang="zh-CN" dirty="0" err="1" smtClean="0"/>
              <a:t>s.send</a:t>
            </a:r>
            <a:r>
              <a:rPr lang="en-US" altLang="zh-CN" dirty="0" smtClean="0"/>
              <a:t>(bytes('GET / HTTP/1.1\r\</a:t>
            </a:r>
            <a:r>
              <a:rPr lang="en-US" altLang="zh-CN" dirty="0" err="1" smtClean="0"/>
              <a:t>nHost</a:t>
            </a:r>
            <a:r>
              <a:rPr lang="en-US" altLang="zh-CN" smtClean="0"/>
              <a:t>: www.sina.com.cn\r\nConnection: close\r\n\r\n', encoding="utf-8"))</a:t>
            </a:r>
            <a:br>
              <a:rPr lang="en-US" altLang="zh-CN" smtClean="0"/>
            </a:b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2 </a:t>
            </a:r>
            <a:r>
              <a:rPr lang="zh-CN" altLang="en-US" dirty="0" smtClean="0"/>
              <a:t>数据库编程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数据库的定义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定义：数据库是存放数据的仓库。它的存储空间很大，可以存放百万条、千万条、上亿条数据。但是数据库并不是随意地将数据进行存放，是有一定的规则的，否则查询的效率会很低。</a:t>
            </a:r>
            <a:endParaRPr lang="en-US" altLang="zh-CN" dirty="0" smtClean="0"/>
          </a:p>
          <a:p>
            <a:r>
              <a:rPr lang="zh-CN" altLang="en-US" dirty="0" smtClean="0"/>
              <a:t>现状：在数据库的发展历史上，数据库先后经历了层次数据库、网状数据库和关系数据库等各个阶段的发展。特别是关系型数据库已经成为目前数据库产品中最重要的一员。随着</a:t>
            </a:r>
            <a:r>
              <a:rPr lang="zh-CN" altLang="en-US" dirty="0" smtClean="0">
                <a:hlinkClick r:id="rId2"/>
              </a:rPr>
              <a:t>云计算</a:t>
            </a:r>
            <a:r>
              <a:rPr lang="zh-CN" altLang="en-US" dirty="0" smtClean="0"/>
              <a:t>的发展和</a:t>
            </a:r>
            <a:r>
              <a:rPr lang="zh-CN" altLang="en-US" dirty="0" smtClean="0">
                <a:hlinkClick r:id="rId3"/>
              </a:rPr>
              <a:t>大数据</a:t>
            </a:r>
            <a:r>
              <a:rPr lang="zh-CN" altLang="en-US" dirty="0" smtClean="0"/>
              <a:t>时代的到来，关系型数据库越来越无法满足需要，于是越来越多的非关系型数据库就开始出现，这类更强调数据库数据的高并发读写和存储大数据。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数据库的由来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07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名字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成绩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Michael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/>
                        <a:t>99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Bob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/>
                        <a:t>85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Bart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/>
                        <a:t>59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Lisa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87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5576" y="3861048"/>
            <a:ext cx="2535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可以保存到文本里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293096"/>
            <a:ext cx="3096344" cy="1973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788024" y="3933056"/>
            <a:ext cx="218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也可以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格式保存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4365104"/>
            <a:ext cx="4318367" cy="1962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关系型数据库</a:t>
            </a:r>
            <a:endParaRPr lang="zh-CN" altLang="en-US" dirty="0"/>
          </a:p>
        </p:txBody>
      </p:sp>
      <p:pic>
        <p:nvPicPr>
          <p:cNvPr id="2049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484784"/>
            <a:ext cx="7459274" cy="338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2654</TotalTime>
  <Words>1298</Words>
  <Application>Microsoft Office PowerPoint</Application>
  <PresentationFormat>全屏显示(4:3)</PresentationFormat>
  <Paragraphs>180</Paragraphs>
  <Slides>29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主题</vt:lpstr>
      <vt:lpstr>1.网络编程</vt:lpstr>
      <vt:lpstr>1.1 网络物理示意图</vt:lpstr>
      <vt:lpstr>1.2 TCP/IP协议的组成</vt:lpstr>
      <vt:lpstr>1.3 传输示意图</vt:lpstr>
      <vt:lpstr>1.4 Tcp 编程</vt:lpstr>
      <vt:lpstr>2 数据库编程</vt:lpstr>
      <vt:lpstr>2.1 数据库的定义</vt:lpstr>
      <vt:lpstr>2.2 数据库的由来</vt:lpstr>
      <vt:lpstr>2.3 关系型数据库</vt:lpstr>
      <vt:lpstr>2.4数据库类别</vt:lpstr>
      <vt:lpstr>2.5 使用mysql</vt:lpstr>
      <vt:lpstr>Sql 操作</vt:lpstr>
      <vt:lpstr>Web编程</vt:lpstr>
      <vt:lpstr>Web的发展历史</vt:lpstr>
      <vt:lpstr>HTTP协议简介</vt:lpstr>
      <vt:lpstr>HTML简介</vt:lpstr>
      <vt:lpstr>Css 简介</vt:lpstr>
      <vt:lpstr>JavaScript简介</vt:lpstr>
      <vt:lpstr>WSGI接口</vt:lpstr>
      <vt:lpstr>使用Web框架</vt:lpstr>
      <vt:lpstr>使用模板</vt:lpstr>
      <vt:lpstr>9 配置开发环境</vt:lpstr>
      <vt:lpstr>10 编写app框架</vt:lpstr>
      <vt:lpstr>API的编写</vt:lpstr>
      <vt:lpstr>幻灯片 25</vt:lpstr>
      <vt:lpstr>用户注册</vt:lpstr>
      <vt:lpstr>用户登录</vt:lpstr>
      <vt:lpstr>评论</vt:lpstr>
      <vt:lpstr>错误、调试和测试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hanzhenzhou</dc:creator>
  <cp:lastModifiedBy>user</cp:lastModifiedBy>
  <cp:revision>78</cp:revision>
  <dcterms:created xsi:type="dcterms:W3CDTF">2019-08-25T02:48:09Z</dcterms:created>
  <dcterms:modified xsi:type="dcterms:W3CDTF">2020-08-29T23:47:02Z</dcterms:modified>
</cp:coreProperties>
</file>