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142.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147.xml" ContentType="application/vnd.openxmlformats-officedocument.presentationml.slide+xml"/>
  <Override PartName="/ppt/slides/slide158.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s/slide150.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s/slide148.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slides/slide128.xml" ContentType="application/vnd.openxmlformats-officedocument.presentationml.slide+xml"/>
  <Override PartName="/ppt/slides/slide137.xml" ContentType="application/vnd.openxmlformats-officedocument.presentationml.slide+xml"/>
  <Override PartName="/ppt/slides/slide146.xml" ContentType="application/vnd.openxmlformats-officedocument.presentationml.slide+xml"/>
  <Override PartName="/ppt/slides/slide155.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44.xml" ContentType="application/vnd.openxmlformats-officedocument.presentationml.slide+xml"/>
  <Override PartName="/ppt/slides/slide153.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s/slide139.xml" ContentType="application/vnd.openxmlformats-officedocument.presentationml.slide+xml"/>
  <Override PartName="/ppt/slides/slide157.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25" r:id="rId3"/>
    <p:sldId id="257" r:id="rId4"/>
    <p:sldId id="258" r:id="rId5"/>
    <p:sldId id="260" r:id="rId6"/>
    <p:sldId id="261" r:id="rId7"/>
    <p:sldId id="262" r:id="rId8"/>
    <p:sldId id="321" r:id="rId9"/>
    <p:sldId id="264" r:id="rId10"/>
    <p:sldId id="265" r:id="rId11"/>
    <p:sldId id="266" r:id="rId12"/>
    <p:sldId id="267" r:id="rId13"/>
    <p:sldId id="268" r:id="rId14"/>
    <p:sldId id="269" r:id="rId15"/>
    <p:sldId id="270" r:id="rId16"/>
    <p:sldId id="326" r:id="rId17"/>
    <p:sldId id="271" r:id="rId18"/>
    <p:sldId id="272" r:id="rId19"/>
    <p:sldId id="273" r:id="rId20"/>
    <p:sldId id="274" r:id="rId21"/>
    <p:sldId id="275" r:id="rId22"/>
    <p:sldId id="276" r:id="rId23"/>
    <p:sldId id="277" r:id="rId24"/>
    <p:sldId id="278" r:id="rId25"/>
    <p:sldId id="279" r:id="rId26"/>
    <p:sldId id="280" r:id="rId27"/>
    <p:sldId id="324" r:id="rId28"/>
    <p:sldId id="281" r:id="rId29"/>
    <p:sldId id="283" r:id="rId30"/>
    <p:sldId id="285" r:id="rId31"/>
    <p:sldId id="286" r:id="rId32"/>
    <p:sldId id="287" r:id="rId33"/>
    <p:sldId id="288" r:id="rId34"/>
    <p:sldId id="289" r:id="rId35"/>
    <p:sldId id="290" r:id="rId36"/>
    <p:sldId id="291" r:id="rId37"/>
    <p:sldId id="292" r:id="rId38"/>
    <p:sldId id="293" r:id="rId39"/>
    <p:sldId id="32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22"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7" r:id="rId68"/>
    <p:sldId id="320" r:id="rId69"/>
    <p:sldId id="328" r:id="rId70"/>
    <p:sldId id="329" r:id="rId71"/>
    <p:sldId id="330" r:id="rId72"/>
    <p:sldId id="331" r:id="rId73"/>
    <p:sldId id="332" r:id="rId74"/>
    <p:sldId id="333" r:id="rId75"/>
    <p:sldId id="335" r:id="rId76"/>
    <p:sldId id="336" r:id="rId77"/>
    <p:sldId id="337" r:id="rId78"/>
    <p:sldId id="338" r:id="rId79"/>
    <p:sldId id="339" r:id="rId80"/>
    <p:sldId id="340" r:id="rId81"/>
    <p:sldId id="341" r:id="rId82"/>
    <p:sldId id="343" r:id="rId83"/>
    <p:sldId id="344" r:id="rId84"/>
    <p:sldId id="345" r:id="rId85"/>
    <p:sldId id="346" r:id="rId86"/>
    <p:sldId id="347" r:id="rId87"/>
    <p:sldId id="348" r:id="rId88"/>
    <p:sldId id="349" r:id="rId89"/>
    <p:sldId id="350" r:id="rId90"/>
    <p:sldId id="351" r:id="rId91"/>
    <p:sldId id="352" r:id="rId92"/>
    <p:sldId id="353" r:id="rId93"/>
    <p:sldId id="354" r:id="rId94"/>
    <p:sldId id="355" r:id="rId95"/>
    <p:sldId id="356" r:id="rId96"/>
    <p:sldId id="357" r:id="rId97"/>
    <p:sldId id="358" r:id="rId98"/>
    <p:sldId id="359" r:id="rId99"/>
    <p:sldId id="360" r:id="rId100"/>
    <p:sldId id="361" r:id="rId101"/>
    <p:sldId id="384" r:id="rId102"/>
    <p:sldId id="385" r:id="rId103"/>
    <p:sldId id="386" r:id="rId104"/>
    <p:sldId id="387" r:id="rId105"/>
    <p:sldId id="388" r:id="rId106"/>
    <p:sldId id="389" r:id="rId107"/>
    <p:sldId id="390" r:id="rId108"/>
    <p:sldId id="391" r:id="rId109"/>
    <p:sldId id="392" r:id="rId110"/>
    <p:sldId id="393" r:id="rId111"/>
    <p:sldId id="394" r:id="rId112"/>
    <p:sldId id="395" r:id="rId113"/>
    <p:sldId id="396" r:id="rId114"/>
    <p:sldId id="397" r:id="rId115"/>
    <p:sldId id="398" r:id="rId116"/>
    <p:sldId id="399" r:id="rId117"/>
    <p:sldId id="362" r:id="rId118"/>
    <p:sldId id="363" r:id="rId119"/>
    <p:sldId id="364" r:id="rId120"/>
    <p:sldId id="365" r:id="rId121"/>
    <p:sldId id="366" r:id="rId122"/>
    <p:sldId id="367" r:id="rId123"/>
    <p:sldId id="368" r:id="rId124"/>
    <p:sldId id="369" r:id="rId125"/>
    <p:sldId id="370" r:id="rId126"/>
    <p:sldId id="371" r:id="rId127"/>
    <p:sldId id="372" r:id="rId128"/>
    <p:sldId id="373" r:id="rId129"/>
    <p:sldId id="374" r:id="rId130"/>
    <p:sldId id="375" r:id="rId131"/>
    <p:sldId id="376" r:id="rId132"/>
    <p:sldId id="377" r:id="rId133"/>
    <p:sldId id="378" r:id="rId134"/>
    <p:sldId id="379" r:id="rId135"/>
    <p:sldId id="380" r:id="rId136"/>
    <p:sldId id="381" r:id="rId137"/>
    <p:sldId id="382" r:id="rId138"/>
    <p:sldId id="383" r:id="rId139"/>
    <p:sldId id="400" r:id="rId140"/>
    <p:sldId id="402" r:id="rId141"/>
    <p:sldId id="403" r:id="rId142"/>
    <p:sldId id="404" r:id="rId143"/>
    <p:sldId id="405" r:id="rId144"/>
    <p:sldId id="406" r:id="rId145"/>
    <p:sldId id="407" r:id="rId146"/>
    <p:sldId id="408" r:id="rId147"/>
    <p:sldId id="415" r:id="rId148"/>
    <p:sldId id="409" r:id="rId149"/>
    <p:sldId id="410" r:id="rId150"/>
    <p:sldId id="411" r:id="rId151"/>
    <p:sldId id="412" r:id="rId152"/>
    <p:sldId id="413" r:id="rId153"/>
    <p:sldId id="414" r:id="rId154"/>
    <p:sldId id="416" r:id="rId155"/>
    <p:sldId id="417" r:id="rId156"/>
    <p:sldId id="418" r:id="rId157"/>
    <p:sldId id="419" r:id="rId158"/>
    <p:sldId id="420" r:id="rId15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816" y="29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2019/1/13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2019/1/13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2019/1/13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2019/1/13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Python3</a:t>
            </a:r>
            <a:r>
              <a:rPr lang="zh-CN" altLang="en-US" dirty="0" smtClean="0"/>
              <a:t>教程</a:t>
            </a:r>
            <a:endParaRPr lang="zh-CN" altLang="en-US" dirty="0"/>
          </a:p>
        </p:txBody>
      </p:sp>
      <p:sp>
        <p:nvSpPr>
          <p:cNvPr id="3" name="副标题 2"/>
          <p:cNvSpPr>
            <a:spLocks noGrp="1"/>
          </p:cNvSpPr>
          <p:nvPr>
            <p:ph type="subTitle" idx="1"/>
          </p:nvPr>
        </p:nvSpPr>
        <p:spPr/>
        <p:txBody>
          <a:bodyPr/>
          <a:lstStyle/>
          <a:p>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习题</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smtClean="0"/>
              <a:t>1. </a:t>
            </a:r>
            <a:r>
              <a:rPr lang="zh-CN" altLang="en-US" dirty="0" smtClean="0"/>
              <a:t>在交互模式中，使用 </a:t>
            </a:r>
            <a:r>
              <a:rPr lang="en-US" altLang="zh-CN" dirty="0" smtClean="0"/>
              <a:t>Python </a:t>
            </a:r>
            <a:r>
              <a:rPr lang="zh-CN" altLang="en-US" dirty="0" smtClean="0"/>
              <a:t>计算一周有多少分钟。 </a:t>
            </a:r>
            <a:endParaRPr lang="en-US" altLang="zh-CN" dirty="0" smtClean="0"/>
          </a:p>
          <a:p>
            <a:r>
              <a:rPr lang="en-US" altLang="zh-CN" dirty="0" smtClean="0"/>
              <a:t>2.  </a:t>
            </a:r>
            <a:r>
              <a:rPr lang="zh-CN" altLang="en-US" dirty="0" smtClean="0"/>
              <a:t>编写一个简短的小程序，打印 </a:t>
            </a:r>
            <a:r>
              <a:rPr lang="en-US" altLang="zh-CN" dirty="0" smtClean="0"/>
              <a:t>3 </a:t>
            </a:r>
            <a:r>
              <a:rPr lang="zh-CN" altLang="en-US" dirty="0" smtClean="0"/>
              <a:t>行：你的名字、出生日期，还有你最喜欢的 颜色。打印结果应该类似这样：</a:t>
            </a:r>
          </a:p>
          <a:p>
            <a:pPr lvl="1"/>
            <a:r>
              <a:rPr lang="zh-CN" altLang="en-US" dirty="0" smtClean="0"/>
              <a:t> </a:t>
            </a:r>
            <a:r>
              <a:rPr lang="en-US" altLang="zh-CN" dirty="0" smtClean="0"/>
              <a:t>My name is Warren </a:t>
            </a:r>
            <a:r>
              <a:rPr lang="en-US" altLang="zh-CN" dirty="0" err="1" smtClean="0"/>
              <a:t>Sande</a:t>
            </a:r>
            <a:r>
              <a:rPr lang="en-US" altLang="zh-CN" dirty="0" smtClean="0"/>
              <a:t>. </a:t>
            </a:r>
          </a:p>
          <a:p>
            <a:pPr lvl="1"/>
            <a:r>
              <a:rPr lang="en-US" altLang="zh-CN" dirty="0" smtClean="0"/>
              <a:t>I was born January 1, 1970.</a:t>
            </a:r>
          </a:p>
          <a:p>
            <a:pPr lvl="1"/>
            <a:r>
              <a:rPr lang="en-US" altLang="zh-CN" dirty="0" smtClean="0"/>
              <a:t> My favorite color is blue.</a:t>
            </a:r>
          </a:p>
          <a:p>
            <a:pPr lvl="1">
              <a:buNone/>
            </a:pPr>
            <a:r>
              <a:rPr lang="zh-CN" altLang="en-US" dirty="0" smtClean="0"/>
              <a:t> </a:t>
            </a:r>
            <a:r>
              <a:rPr lang="en-US" altLang="zh-CN" dirty="0" smtClean="0"/>
              <a:t>	</a:t>
            </a:r>
            <a:r>
              <a:rPr lang="zh-CN" altLang="en-US" dirty="0" smtClean="0"/>
              <a:t>保存这个程序，然后运行。如果程序没有像你期望的那样运行，或者给出了 错误消息，试着改正错误，让它能够正确运行。</a:t>
            </a:r>
          </a:p>
          <a:p>
            <a:endParaRPr lang="zh-CN" altLang="en-US"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1. </a:t>
            </a:r>
            <a:r>
              <a:rPr lang="zh-CN" altLang="en-US" dirty="0" smtClean="0"/>
              <a:t>写一个程序，让用户提供 </a:t>
            </a:r>
            <a:r>
              <a:rPr lang="en-US" altLang="zh-CN" dirty="0" smtClean="0"/>
              <a:t>5 </a:t>
            </a:r>
            <a:r>
              <a:rPr lang="zh-CN" altLang="en-US" dirty="0" smtClean="0"/>
              <a:t>个名字。程序要把这 </a:t>
            </a:r>
            <a:r>
              <a:rPr lang="en-US" altLang="zh-CN" dirty="0" smtClean="0"/>
              <a:t>5 </a:t>
            </a:r>
            <a:r>
              <a:rPr lang="zh-CN" altLang="en-US" dirty="0" smtClean="0"/>
              <a:t>个名字保存在一个列表中， 最后打印出来。就像这样：</a:t>
            </a:r>
            <a:endParaRPr lang="en-US" altLang="zh-CN" dirty="0" smtClean="0"/>
          </a:p>
          <a:p>
            <a:pPr lvl="1">
              <a:buNone/>
            </a:pPr>
            <a:r>
              <a:rPr lang="en-US" altLang="zh-CN" dirty="0" smtClean="0"/>
              <a:t>Enter 5 names: </a:t>
            </a:r>
          </a:p>
          <a:p>
            <a:pPr lvl="1">
              <a:buNone/>
            </a:pPr>
            <a:r>
              <a:rPr lang="en-US" altLang="zh-CN" dirty="0" smtClean="0"/>
              <a:t>Tony </a:t>
            </a:r>
          </a:p>
          <a:p>
            <a:pPr lvl="1">
              <a:buNone/>
            </a:pPr>
            <a:r>
              <a:rPr lang="en-US" altLang="zh-CN" dirty="0" smtClean="0"/>
              <a:t>Paul </a:t>
            </a:r>
          </a:p>
          <a:p>
            <a:pPr lvl="1">
              <a:buNone/>
            </a:pPr>
            <a:r>
              <a:rPr lang="en-US" altLang="zh-CN" dirty="0" smtClean="0"/>
              <a:t>Nick </a:t>
            </a:r>
          </a:p>
          <a:p>
            <a:pPr lvl="1">
              <a:buNone/>
            </a:pPr>
            <a:r>
              <a:rPr lang="en-US" altLang="zh-CN" dirty="0" smtClean="0"/>
              <a:t>Michel </a:t>
            </a:r>
          </a:p>
          <a:p>
            <a:pPr lvl="1">
              <a:buNone/>
            </a:pPr>
            <a:r>
              <a:rPr lang="en-US" altLang="zh-CN" dirty="0" smtClean="0"/>
              <a:t>Kevin </a:t>
            </a:r>
          </a:p>
          <a:p>
            <a:pPr lvl="1">
              <a:buNone/>
            </a:pPr>
            <a:r>
              <a:rPr lang="en-US" altLang="zh-CN" dirty="0" smtClean="0"/>
              <a:t>The names are Tony Paul Nick Michel Kevin</a:t>
            </a:r>
            <a:endParaRPr lang="zh-CN" altLang="en-US" dirty="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9</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lstStyle/>
          <a:p>
            <a:r>
              <a:rPr lang="en-US" altLang="zh-CN" dirty="0" smtClean="0"/>
              <a:t>2. </a:t>
            </a:r>
            <a:r>
              <a:rPr lang="zh-CN" altLang="en-US" dirty="0" smtClean="0"/>
              <a:t>修改第 </a:t>
            </a:r>
            <a:r>
              <a:rPr lang="en-US" altLang="zh-CN" dirty="0" smtClean="0"/>
              <a:t>1 </a:t>
            </a:r>
            <a:r>
              <a:rPr lang="zh-CN" altLang="en-US" dirty="0" smtClean="0"/>
              <a:t>题的程序，要求不仅显示原来的名字列表，还要显示出排序后的列表。</a:t>
            </a:r>
            <a:endParaRPr lang="en-US" altLang="zh-CN" dirty="0" smtClean="0"/>
          </a:p>
          <a:p>
            <a:r>
              <a:rPr lang="en-US" altLang="zh-CN" dirty="0" smtClean="0"/>
              <a:t>3. </a:t>
            </a:r>
            <a:r>
              <a:rPr lang="zh-CN" altLang="en-US" dirty="0" smtClean="0"/>
              <a:t>修改第 </a:t>
            </a:r>
            <a:r>
              <a:rPr lang="en-US" altLang="zh-CN" dirty="0" smtClean="0"/>
              <a:t>1 </a:t>
            </a:r>
            <a:r>
              <a:rPr lang="zh-CN" altLang="en-US" dirty="0" smtClean="0"/>
              <a:t>题的程序，要求只显示用户键入的第 </a:t>
            </a:r>
            <a:r>
              <a:rPr lang="en-US" altLang="zh-CN" dirty="0" smtClean="0"/>
              <a:t>3 </a:t>
            </a:r>
            <a:r>
              <a:rPr lang="zh-CN" altLang="en-US" dirty="0" smtClean="0"/>
              <a:t>个名字，就像这样：</a:t>
            </a:r>
            <a:endParaRPr lang="en-US" altLang="zh-CN" dirty="0" smtClean="0"/>
          </a:p>
          <a:p>
            <a:pPr lvl="1"/>
            <a:r>
              <a:rPr lang="en-US" altLang="zh-CN" dirty="0" smtClean="0"/>
              <a:t>The third name you entered is: Nick</a:t>
            </a:r>
          </a:p>
          <a:p>
            <a:r>
              <a:rPr lang="en-US" altLang="zh-CN" dirty="0" smtClean="0"/>
              <a:t>4. </a:t>
            </a:r>
            <a:r>
              <a:rPr lang="zh-CN" altLang="en-US" dirty="0" smtClean="0"/>
              <a:t>修改第 </a:t>
            </a:r>
            <a:r>
              <a:rPr lang="en-US" altLang="zh-CN" dirty="0" smtClean="0"/>
              <a:t>1 </a:t>
            </a:r>
            <a:r>
              <a:rPr lang="zh-CN" altLang="en-US" dirty="0" smtClean="0"/>
              <a:t>题的程序，让用户替换其中一个名字。用户应该能选择要替换哪个 名字，然后键入新名字。最后显示这个新的列表：</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normAutofit fontScale="92500" lnSpcReduction="10000"/>
          </a:bodyPr>
          <a:lstStyle/>
          <a:p>
            <a:pPr lvl="1"/>
            <a:r>
              <a:rPr lang="en-US" altLang="zh-CN" dirty="0" smtClean="0"/>
              <a:t>Enter 5 names: </a:t>
            </a:r>
          </a:p>
          <a:p>
            <a:pPr lvl="1"/>
            <a:r>
              <a:rPr lang="en-US" altLang="zh-CN" dirty="0" smtClean="0"/>
              <a:t>Tony</a:t>
            </a:r>
          </a:p>
          <a:p>
            <a:pPr lvl="1"/>
            <a:r>
              <a:rPr lang="en-US" altLang="zh-CN" dirty="0" smtClean="0"/>
              <a:t>Paul</a:t>
            </a:r>
          </a:p>
          <a:p>
            <a:pPr lvl="1"/>
            <a:r>
              <a:rPr lang="en-US" altLang="zh-CN" dirty="0" smtClean="0"/>
              <a:t> Nick </a:t>
            </a:r>
          </a:p>
          <a:p>
            <a:pPr lvl="1"/>
            <a:r>
              <a:rPr lang="en-US" altLang="zh-CN" dirty="0" smtClean="0"/>
              <a:t>Michel</a:t>
            </a:r>
          </a:p>
          <a:p>
            <a:pPr lvl="1"/>
            <a:r>
              <a:rPr lang="en-US" altLang="zh-CN" dirty="0" smtClean="0"/>
              <a:t> Kevin </a:t>
            </a:r>
          </a:p>
          <a:p>
            <a:pPr lvl="1"/>
            <a:r>
              <a:rPr lang="en-US" altLang="zh-CN" dirty="0" smtClean="0"/>
              <a:t>The names are Tony Paul Nick Michel Kevin </a:t>
            </a:r>
          </a:p>
          <a:p>
            <a:pPr lvl="1"/>
            <a:r>
              <a:rPr lang="en-US" altLang="zh-CN" dirty="0" smtClean="0"/>
              <a:t>Replace one name. Which one? (1-5): 4 </a:t>
            </a:r>
          </a:p>
          <a:p>
            <a:pPr lvl="1"/>
            <a:r>
              <a:rPr lang="en-US" altLang="zh-CN" dirty="0" smtClean="0"/>
              <a:t>New name: Peter </a:t>
            </a:r>
          </a:p>
          <a:p>
            <a:pPr lvl="1"/>
            <a:r>
              <a:rPr lang="en-US" altLang="zh-CN" dirty="0" smtClean="0"/>
              <a:t>The names are Tony Paul Nick Peter Kevin</a:t>
            </a:r>
            <a:endParaRPr lang="zh-CN" altLang="en-US" dirty="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en-US" dirty="0" smtClean="0"/>
              <a:t>编写一个字典程序，让用户可以添加单词和定义，然后可以查找这些单词。 确保当要查找的单词不存在时，用户能够知晓。运行的时候，它应该是像这 样的：</a:t>
            </a:r>
            <a:endParaRPr lang="en-US" altLang="zh-CN" dirty="0" smtClean="0"/>
          </a:p>
          <a:p>
            <a:pPr lvl="1"/>
            <a:r>
              <a:rPr lang="en-US" altLang="zh-CN" dirty="0" smtClean="0"/>
              <a:t>Add or look up a word (a/l)? a </a:t>
            </a:r>
          </a:p>
          <a:p>
            <a:pPr lvl="1"/>
            <a:r>
              <a:rPr lang="en-US" altLang="zh-CN" dirty="0" smtClean="0"/>
              <a:t>Type the word: computer </a:t>
            </a:r>
          </a:p>
          <a:p>
            <a:pPr lvl="1"/>
            <a:r>
              <a:rPr lang="en-US" altLang="zh-CN" dirty="0" smtClean="0"/>
              <a:t>Type the definition: A machine that does very fast math </a:t>
            </a:r>
          </a:p>
          <a:p>
            <a:pPr lvl="1"/>
            <a:r>
              <a:rPr lang="en-US" altLang="zh-CN" dirty="0" smtClean="0"/>
              <a:t>Word added! </a:t>
            </a:r>
          </a:p>
          <a:p>
            <a:pPr lvl="1"/>
            <a:r>
              <a:rPr lang="en-US" altLang="zh-CN" dirty="0" smtClean="0"/>
              <a:t>Add or look up a word (a/l)? l </a:t>
            </a:r>
          </a:p>
          <a:p>
            <a:pPr lvl="1"/>
            <a:r>
              <a:rPr lang="en-US" altLang="zh-CN" dirty="0" smtClean="0"/>
              <a:t>Type the word: computer </a:t>
            </a:r>
          </a:p>
          <a:p>
            <a:pPr lvl="1"/>
            <a:r>
              <a:rPr lang="en-US" altLang="zh-CN" dirty="0" smtClean="0"/>
              <a:t>A machine that does very fast math </a:t>
            </a:r>
          </a:p>
          <a:p>
            <a:pPr lvl="1"/>
            <a:r>
              <a:rPr lang="en-US" altLang="zh-CN" dirty="0" smtClean="0"/>
              <a:t>Add or look up a word (a/l)? l </a:t>
            </a:r>
          </a:p>
          <a:p>
            <a:pPr lvl="1"/>
            <a:r>
              <a:rPr lang="en-US" altLang="zh-CN" dirty="0" smtClean="0"/>
              <a:t>Type the word: qwerty </a:t>
            </a:r>
          </a:p>
          <a:p>
            <a:pPr lvl="1"/>
            <a:r>
              <a:rPr lang="en-US" altLang="zh-CN" dirty="0" smtClean="0"/>
              <a:t>That word isn’t in the dictionary yet.</a:t>
            </a:r>
            <a:endParaRPr lang="zh-CN" altLang="en-US" dirty="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13  </a:t>
            </a:r>
            <a:r>
              <a:rPr lang="zh-CN" altLang="en-US" dirty="0" smtClean="0"/>
              <a:t>函　　数</a:t>
            </a:r>
            <a:endParaRPr lang="zh-CN" altLang="en-US" dirty="0"/>
          </a:p>
        </p:txBody>
      </p:sp>
      <p:sp>
        <p:nvSpPr>
          <p:cNvPr id="3" name="内容占位符 2"/>
          <p:cNvSpPr>
            <a:spLocks noGrp="1"/>
          </p:cNvSpPr>
          <p:nvPr>
            <p:ph idx="1"/>
          </p:nvPr>
        </p:nvSpPr>
        <p:spPr>
          <a:xfrm>
            <a:off x="457200" y="1600201"/>
            <a:ext cx="8229600" cy="2476871"/>
          </a:xfrm>
        </p:spPr>
        <p:txBody>
          <a:bodyPr>
            <a:normAutofit fontScale="62500" lnSpcReduction="20000"/>
          </a:bodyPr>
          <a:lstStyle/>
          <a:p>
            <a:r>
              <a:rPr lang="zh-CN" altLang="en-US" dirty="0" smtClean="0"/>
              <a:t>我们的程序很快就会变得越来越大，越来越复杂。需要一些方法把它们分成较 小的部分进行组织，这样更易于编写，也更容易明白。</a:t>
            </a:r>
            <a:endParaRPr lang="en-US" altLang="zh-CN" dirty="0" smtClean="0"/>
          </a:p>
          <a:p>
            <a:r>
              <a:rPr lang="zh-CN" altLang="en-US" dirty="0" smtClean="0"/>
              <a:t> 要把程序分解成较小的部分，主要有 </a:t>
            </a:r>
            <a:r>
              <a:rPr lang="en-US" altLang="zh-CN" dirty="0" smtClean="0"/>
              <a:t>3 </a:t>
            </a:r>
            <a:r>
              <a:rPr lang="zh-CN" altLang="en-US" dirty="0" smtClean="0"/>
              <a:t>种方法。</a:t>
            </a:r>
            <a:endParaRPr lang="en-US" altLang="zh-CN" dirty="0" smtClean="0"/>
          </a:p>
          <a:p>
            <a:pPr lvl="1"/>
            <a:r>
              <a:rPr lang="zh-CN" altLang="en-US" dirty="0" smtClean="0"/>
              <a:t>函数（</a:t>
            </a:r>
            <a:r>
              <a:rPr lang="en-US" altLang="zh-CN" dirty="0" smtClean="0"/>
              <a:t>function</a:t>
            </a:r>
            <a:r>
              <a:rPr lang="zh-CN" altLang="en-US" dirty="0" smtClean="0"/>
              <a:t>）就像是代码的 积木，可以反复地使用。</a:t>
            </a:r>
            <a:endParaRPr lang="en-US" altLang="zh-CN" dirty="0" smtClean="0"/>
          </a:p>
          <a:p>
            <a:pPr lvl="1"/>
            <a:r>
              <a:rPr lang="zh-CN" altLang="en-US" dirty="0" smtClean="0"/>
              <a:t>对象（</a:t>
            </a:r>
            <a:r>
              <a:rPr lang="en-US" altLang="zh-CN" dirty="0" smtClean="0"/>
              <a:t>object</a:t>
            </a:r>
            <a:r>
              <a:rPr lang="zh-CN" altLang="en-US" dirty="0" smtClean="0"/>
              <a:t>），可以把程序中的各部分描述为自包含 的单元。</a:t>
            </a:r>
            <a:endParaRPr lang="en-US" altLang="zh-CN" dirty="0" smtClean="0"/>
          </a:p>
          <a:p>
            <a:pPr lvl="1"/>
            <a:r>
              <a:rPr lang="zh-CN" altLang="en-US" dirty="0" smtClean="0"/>
              <a:t>模块（</a:t>
            </a:r>
            <a:r>
              <a:rPr lang="en-US" altLang="zh-CN" dirty="0" smtClean="0"/>
              <a:t>module</a:t>
            </a:r>
            <a:r>
              <a:rPr lang="zh-CN" altLang="en-US" dirty="0" smtClean="0"/>
              <a:t>）就是包含程序各部分的单独的文件。</a:t>
            </a:r>
            <a:endParaRPr lang="en-US" altLang="zh-CN" dirty="0" smtClean="0"/>
          </a:p>
          <a:p>
            <a:r>
              <a:rPr lang="zh-CN" altLang="en-US" dirty="0" smtClean="0"/>
              <a:t>在这一章中，我们将 学习函数，后面两章会讨论对象和模块。</a:t>
            </a:r>
            <a:endParaRPr lang="zh-CN" altLang="en-US" dirty="0"/>
          </a:p>
        </p:txBody>
      </p:sp>
      <p:pic>
        <p:nvPicPr>
          <p:cNvPr id="1027" name="Picture 3"/>
          <p:cNvPicPr>
            <a:picLocks noChangeAspect="1" noChangeArrowheads="1"/>
          </p:cNvPicPr>
          <p:nvPr/>
        </p:nvPicPr>
        <p:blipFill>
          <a:blip r:embed="rId2" cstate="print"/>
          <a:srcRect/>
          <a:stretch>
            <a:fillRect/>
          </a:stretch>
        </p:blipFill>
        <p:spPr bwMode="auto">
          <a:xfrm>
            <a:off x="2699792" y="4098379"/>
            <a:ext cx="3686175" cy="2066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13.1 </a:t>
            </a:r>
            <a:r>
              <a:rPr lang="zh-CN" altLang="en-US" dirty="0" smtClean="0"/>
              <a:t>函数</a:t>
            </a:r>
            <a:r>
              <a:rPr lang="en-US" altLang="zh-CN" dirty="0" smtClean="0"/>
              <a:t>-</a:t>
            </a:r>
            <a:r>
              <a:rPr lang="zh-CN" altLang="en-US" dirty="0" smtClean="0"/>
              <a:t>积木</a:t>
            </a:r>
            <a:endParaRPr lang="zh-CN" altLang="en-US" dirty="0"/>
          </a:p>
        </p:txBody>
      </p:sp>
      <p:sp>
        <p:nvSpPr>
          <p:cNvPr id="3" name="内容占位符 2"/>
          <p:cNvSpPr>
            <a:spLocks noGrp="1"/>
          </p:cNvSpPr>
          <p:nvPr>
            <p:ph idx="1"/>
          </p:nvPr>
        </p:nvSpPr>
        <p:spPr>
          <a:xfrm>
            <a:off x="457200" y="1639341"/>
            <a:ext cx="8229600" cy="4525963"/>
          </a:xfrm>
        </p:spPr>
        <p:txBody>
          <a:bodyPr>
            <a:normAutofit fontScale="92500" lnSpcReduction="20000"/>
          </a:bodyPr>
          <a:lstStyle/>
          <a:p>
            <a:r>
              <a:rPr lang="zh-CN" altLang="en-US" dirty="0" smtClean="0"/>
              <a:t>创建或定义函数要使用 </a:t>
            </a:r>
            <a:r>
              <a:rPr lang="en-US" altLang="zh-CN" dirty="0" smtClean="0"/>
              <a:t>Python </a:t>
            </a:r>
            <a:r>
              <a:rPr lang="zh-CN" altLang="en-US" dirty="0" smtClean="0"/>
              <a:t>的 </a:t>
            </a:r>
            <a:r>
              <a:rPr lang="en-US" altLang="zh-CN" dirty="0" smtClean="0"/>
              <a:t>def </a:t>
            </a:r>
            <a:r>
              <a:rPr lang="zh-CN" altLang="en-US" dirty="0" smtClean="0"/>
              <a:t>关键 字。然后可以利用函数名来使用或调用这个函数。</a:t>
            </a:r>
            <a:endParaRPr lang="en-US" altLang="zh-CN" dirty="0" smtClean="0"/>
          </a:p>
          <a:p>
            <a:r>
              <a:rPr lang="zh-CN" altLang="en-US" dirty="0" smtClean="0"/>
              <a:t>创建一个函数，打印地址：</a:t>
            </a:r>
            <a:endParaRPr lang="en-US" altLang="zh-CN" dirty="0" smtClean="0"/>
          </a:p>
          <a:p>
            <a:pPr lvl="1"/>
            <a:r>
              <a:rPr lang="en-US" altLang="zh-CN" dirty="0" smtClean="0"/>
              <a:t>def </a:t>
            </a:r>
            <a:r>
              <a:rPr lang="en-US" altLang="zh-CN" dirty="0" err="1" smtClean="0"/>
              <a:t>printMyAddress</a:t>
            </a:r>
            <a:r>
              <a:rPr lang="en-US" altLang="zh-CN" dirty="0" smtClean="0"/>
              <a:t>():                 </a:t>
            </a:r>
          </a:p>
          <a:p>
            <a:pPr lvl="1"/>
            <a:r>
              <a:rPr lang="en-US" altLang="zh-CN" dirty="0" smtClean="0"/>
              <a:t>    print "Warren </a:t>
            </a:r>
            <a:r>
              <a:rPr lang="en-US" altLang="zh-CN" dirty="0" err="1" smtClean="0"/>
              <a:t>Sande</a:t>
            </a:r>
            <a:r>
              <a:rPr lang="en-US" altLang="zh-CN" dirty="0" smtClean="0"/>
              <a:t>"              </a:t>
            </a:r>
          </a:p>
          <a:p>
            <a:pPr lvl="1"/>
            <a:r>
              <a:rPr lang="en-US" altLang="zh-CN" dirty="0" smtClean="0"/>
              <a:t>    print "123 Main Street"           </a:t>
            </a:r>
          </a:p>
          <a:p>
            <a:pPr lvl="1"/>
            <a:r>
              <a:rPr lang="en-US" altLang="zh-CN" dirty="0" smtClean="0"/>
              <a:t>    print "Ottawa, Ontario, Canada"           </a:t>
            </a:r>
          </a:p>
          <a:p>
            <a:pPr lvl="1"/>
            <a:r>
              <a:rPr lang="en-US" altLang="zh-CN" dirty="0" smtClean="0"/>
              <a:t>    print "K2M 2E9"                   </a:t>
            </a:r>
          </a:p>
          <a:p>
            <a:pPr lvl="1"/>
            <a:r>
              <a:rPr lang="en-US" altLang="zh-CN" dirty="0" smtClean="0"/>
              <a:t>    print                           </a:t>
            </a:r>
          </a:p>
          <a:p>
            <a:pPr lvl="1"/>
            <a:r>
              <a:rPr lang="en-US" altLang="zh-CN" dirty="0" smtClean="0"/>
              <a:t># main program starts here - call the function</a:t>
            </a:r>
          </a:p>
          <a:p>
            <a:pPr lvl="1"/>
            <a:r>
              <a:rPr lang="en-US" altLang="zh-CN" dirty="0" err="1" smtClean="0"/>
              <a:t>printMyAddress</a:t>
            </a:r>
            <a:r>
              <a:rPr lang="en-US" altLang="zh-CN" dirty="0" smtClean="0"/>
              <a:t>() </a:t>
            </a:r>
            <a:endParaRPr lang="zh-CN" altLang="en-US" dirty="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13.1 </a:t>
            </a:r>
            <a:r>
              <a:rPr lang="zh-CN" altLang="en-US" dirty="0" smtClean="0"/>
              <a:t>函数</a:t>
            </a:r>
            <a:endParaRPr lang="zh-CN" altLang="en-US" dirty="0"/>
          </a:p>
        </p:txBody>
      </p:sp>
      <p:sp>
        <p:nvSpPr>
          <p:cNvPr id="3" name="内容占位符 2"/>
          <p:cNvSpPr>
            <a:spLocks noGrp="1"/>
          </p:cNvSpPr>
          <p:nvPr>
            <p:ph idx="1"/>
          </p:nvPr>
        </p:nvSpPr>
        <p:spPr>
          <a:xfrm>
            <a:off x="457200" y="1600200"/>
            <a:ext cx="3898776" cy="4525963"/>
          </a:xfrm>
        </p:spPr>
        <p:txBody>
          <a:bodyPr>
            <a:normAutofit fontScale="92500" lnSpcReduction="10000"/>
          </a:bodyPr>
          <a:lstStyle/>
          <a:p>
            <a:r>
              <a:rPr lang="en-US" altLang="zh-CN" dirty="0" smtClean="0"/>
              <a:t>1. </a:t>
            </a:r>
            <a:r>
              <a:rPr lang="zh-CN" altLang="en-US" dirty="0" smtClean="0"/>
              <a:t>从这里开始。这是主程序的开始</a:t>
            </a:r>
            <a:endParaRPr lang="en-US" altLang="zh-CN" dirty="0" smtClean="0"/>
          </a:p>
          <a:p>
            <a:r>
              <a:rPr lang="en-US" altLang="zh-CN" dirty="0" smtClean="0"/>
              <a:t>2 . </a:t>
            </a:r>
            <a:r>
              <a:rPr lang="zh-CN" altLang="en-US" dirty="0" smtClean="0"/>
              <a:t>调用函数时，跳到函数中的第一行代码</a:t>
            </a:r>
            <a:endParaRPr lang="en-US" altLang="zh-CN" dirty="0" smtClean="0"/>
          </a:p>
          <a:p>
            <a:r>
              <a:rPr lang="en-US" altLang="zh-CN" dirty="0" smtClean="0"/>
              <a:t>3. </a:t>
            </a:r>
            <a:r>
              <a:rPr lang="zh-CN" altLang="en-US" dirty="0" smtClean="0"/>
              <a:t>执行函数中的每一行代码</a:t>
            </a:r>
            <a:endParaRPr lang="en-US" altLang="zh-CN" dirty="0" smtClean="0"/>
          </a:p>
          <a:p>
            <a:r>
              <a:rPr lang="en-US" altLang="zh-CN" dirty="0" smtClean="0"/>
              <a:t>4. </a:t>
            </a:r>
            <a:r>
              <a:rPr lang="zh-CN" altLang="en-US" dirty="0" smtClean="0"/>
              <a:t>函数完成时，从离开主程序的那个位置继续执行。</a:t>
            </a:r>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4211960" y="2708920"/>
            <a:ext cx="4680520" cy="2524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13.2 </a:t>
            </a:r>
            <a:r>
              <a:rPr lang="zh-CN" altLang="en-US" dirty="0" smtClean="0"/>
              <a:t>调用函数</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t>调用函数时要使用函数名和一对括号。有时括号里还会有些东西，有时也可能 什么也没有。</a:t>
            </a:r>
            <a:endParaRPr lang="en-US" altLang="zh-CN" dirty="0" smtClean="0"/>
          </a:p>
          <a:p>
            <a:r>
              <a:rPr lang="zh-CN" altLang="en-US" dirty="0" smtClean="0"/>
              <a:t>使用函数的主要原因是，一旦定义了函数，就可以通过调用反复地使用。所以如 果我们想把地址打印 </a:t>
            </a:r>
            <a:r>
              <a:rPr lang="en-US" altLang="zh-CN" dirty="0" smtClean="0"/>
              <a:t>5 </a:t>
            </a:r>
            <a:r>
              <a:rPr lang="zh-CN" altLang="en-US" dirty="0" smtClean="0"/>
              <a:t>次，可以这样做：</a:t>
            </a:r>
            <a:endParaRPr lang="en-US" altLang="zh-CN" dirty="0" smtClean="0"/>
          </a:p>
          <a:p>
            <a:pPr lvl="1"/>
            <a:r>
              <a:rPr lang="en-US" altLang="zh-CN" dirty="0" err="1" smtClean="0"/>
              <a:t>printMyAddress</a:t>
            </a:r>
            <a:r>
              <a:rPr lang="en-US" altLang="zh-CN" dirty="0" smtClean="0"/>
              <a:t>() </a:t>
            </a:r>
          </a:p>
          <a:p>
            <a:pPr lvl="1"/>
            <a:r>
              <a:rPr lang="en-US" altLang="zh-CN" dirty="0" err="1" smtClean="0"/>
              <a:t>printMyAddress</a:t>
            </a:r>
            <a:r>
              <a:rPr lang="en-US" altLang="zh-CN" dirty="0" smtClean="0"/>
              <a:t>()</a:t>
            </a:r>
          </a:p>
          <a:p>
            <a:pPr lvl="1"/>
            <a:r>
              <a:rPr lang="en-US" altLang="zh-CN" dirty="0" err="1" smtClean="0"/>
              <a:t>printMyAddress</a:t>
            </a:r>
            <a:r>
              <a:rPr lang="en-US" altLang="zh-CN" dirty="0" smtClean="0"/>
              <a:t>() </a:t>
            </a:r>
          </a:p>
          <a:p>
            <a:pPr lvl="1"/>
            <a:r>
              <a:rPr lang="en-US" altLang="zh-CN" dirty="0" err="1" smtClean="0"/>
              <a:t>printMyAddress</a:t>
            </a:r>
            <a:r>
              <a:rPr lang="en-US" altLang="zh-CN" dirty="0" smtClean="0"/>
              <a:t>() </a:t>
            </a:r>
          </a:p>
          <a:p>
            <a:pPr lvl="1"/>
            <a:r>
              <a:rPr lang="en-US" altLang="zh-CN" dirty="0" err="1" smtClean="0"/>
              <a:t>printMyAddress</a:t>
            </a:r>
            <a:r>
              <a:rPr lang="en-US" altLang="zh-CN" dirty="0" smtClean="0"/>
              <a:t>()</a:t>
            </a:r>
          </a:p>
          <a:p>
            <a:r>
              <a:rPr lang="zh-CN" altLang="en-US" dirty="0" smtClean="0"/>
              <a:t>你可能会说：可以不用函数，用循环也能做同样的事情。</a:t>
            </a:r>
            <a:endParaRPr lang="zh-CN" altLang="en-US" dirty="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13.3</a:t>
            </a:r>
            <a:r>
              <a:rPr lang="zh-CN" altLang="en-US" dirty="0" smtClean="0"/>
              <a:t>向函数传递参数</a:t>
            </a:r>
            <a:endParaRPr lang="zh-CN" altLang="en-US" dirty="0"/>
          </a:p>
        </p:txBody>
      </p:sp>
      <p:sp>
        <p:nvSpPr>
          <p:cNvPr id="3" name="内容占位符 2"/>
          <p:cNvSpPr>
            <a:spLocks noGrp="1"/>
          </p:cNvSpPr>
          <p:nvPr>
            <p:ph idx="1"/>
          </p:nvPr>
        </p:nvSpPr>
        <p:spPr>
          <a:xfrm>
            <a:off x="457200" y="1600201"/>
            <a:ext cx="8229600" cy="1180728"/>
          </a:xfrm>
        </p:spPr>
        <p:txBody>
          <a:bodyPr/>
          <a:lstStyle/>
          <a:p>
            <a:r>
              <a:rPr lang="zh-CN" altLang="en-US" dirty="0" smtClean="0"/>
              <a:t>现在来看括号做什么用：它用来传递 参数（</a:t>
            </a:r>
            <a:r>
              <a:rPr lang="en-US" altLang="zh-CN" dirty="0" smtClean="0"/>
              <a:t>argument</a:t>
            </a:r>
            <a:r>
              <a:rPr lang="zh-CN" altLang="en-US" dirty="0" smtClean="0"/>
              <a:t>）！</a:t>
            </a:r>
            <a:endParaRPr lang="zh-CN" altLang="en-US" dirty="0"/>
          </a:p>
        </p:txBody>
      </p:sp>
      <p:pic>
        <p:nvPicPr>
          <p:cNvPr id="3074" name="Picture 2"/>
          <p:cNvPicPr>
            <a:picLocks noChangeAspect="1" noChangeArrowheads="1"/>
          </p:cNvPicPr>
          <p:nvPr/>
        </p:nvPicPr>
        <p:blipFill>
          <a:blip r:embed="rId2" cstate="print"/>
          <a:srcRect/>
          <a:stretch>
            <a:fillRect/>
          </a:stretch>
        </p:blipFill>
        <p:spPr bwMode="auto">
          <a:xfrm>
            <a:off x="1259632" y="2924944"/>
            <a:ext cx="6296025" cy="2838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第二章：内存和变量</a:t>
            </a:r>
            <a:endParaRPr lang="zh-CN" altLang="en-US" dirty="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13.4 </a:t>
            </a:r>
            <a:r>
              <a:rPr lang="zh-CN" altLang="en-US" dirty="0" smtClean="0"/>
              <a:t>有多个参数的函数</a:t>
            </a:r>
            <a:endParaRPr lang="zh-CN" altLang="en-US" dirty="0"/>
          </a:p>
        </p:txBody>
      </p:sp>
      <p:sp>
        <p:nvSpPr>
          <p:cNvPr id="3" name="内容占位符 2"/>
          <p:cNvSpPr>
            <a:spLocks noGrp="1"/>
          </p:cNvSpPr>
          <p:nvPr>
            <p:ph idx="1"/>
          </p:nvPr>
        </p:nvSpPr>
        <p:spPr>
          <a:xfrm>
            <a:off x="457200" y="1600201"/>
            <a:ext cx="8229600" cy="1756791"/>
          </a:xfrm>
        </p:spPr>
        <p:txBody>
          <a:bodyPr>
            <a:normAutofit fontScale="92500" lnSpcReduction="20000"/>
          </a:bodyPr>
          <a:lstStyle/>
          <a:p>
            <a:r>
              <a:rPr lang="zh-CN" altLang="en-US" dirty="0" smtClean="0"/>
              <a:t>在代码清单 </a:t>
            </a:r>
            <a:r>
              <a:rPr lang="en-US" altLang="zh-CN" dirty="0" smtClean="0"/>
              <a:t>13-2 </a:t>
            </a:r>
            <a:r>
              <a:rPr lang="zh-CN" altLang="en-US" dirty="0" smtClean="0"/>
              <a:t>中，我们的函数只有一个参数。不过函数完全可以有多个参数。 实际上，你想要有多少个参数就可以有多少个参数。</a:t>
            </a:r>
            <a:endParaRPr lang="en-US" altLang="zh-CN" dirty="0" smtClean="0"/>
          </a:p>
          <a:p>
            <a:r>
              <a:rPr lang="zh-CN" altLang="en-US" dirty="0" smtClean="0"/>
              <a:t>多少才算太多 </a:t>
            </a:r>
            <a:endParaRPr lang="zh-CN" altLang="en-US" dirty="0"/>
          </a:p>
        </p:txBody>
      </p:sp>
      <p:pic>
        <p:nvPicPr>
          <p:cNvPr id="4098" name="Picture 2"/>
          <p:cNvPicPr>
            <a:picLocks noChangeAspect="1" noChangeArrowheads="1"/>
          </p:cNvPicPr>
          <p:nvPr/>
        </p:nvPicPr>
        <p:blipFill>
          <a:blip r:embed="rId2" cstate="print"/>
          <a:srcRect/>
          <a:stretch>
            <a:fillRect/>
          </a:stretch>
        </p:blipFill>
        <p:spPr bwMode="auto">
          <a:xfrm>
            <a:off x="971600" y="3284984"/>
            <a:ext cx="7132637" cy="3009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13.5 </a:t>
            </a:r>
            <a:r>
              <a:rPr lang="zh-CN" altLang="en-US" dirty="0" smtClean="0"/>
              <a:t>返回值的函数</a:t>
            </a:r>
            <a:endParaRPr lang="zh-CN" altLang="en-US" dirty="0"/>
          </a:p>
        </p:txBody>
      </p:sp>
      <p:sp>
        <p:nvSpPr>
          <p:cNvPr id="3" name="内容占位符 2"/>
          <p:cNvSpPr>
            <a:spLocks noGrp="1"/>
          </p:cNvSpPr>
          <p:nvPr>
            <p:ph idx="1"/>
          </p:nvPr>
        </p:nvSpPr>
        <p:spPr>
          <a:xfrm>
            <a:off x="457200" y="1600201"/>
            <a:ext cx="8229600" cy="1684783"/>
          </a:xfrm>
        </p:spPr>
        <p:txBody>
          <a:bodyPr>
            <a:normAutofit fontScale="77500" lnSpcReduction="20000"/>
          </a:bodyPr>
          <a:lstStyle/>
          <a:p>
            <a:r>
              <a:rPr lang="zh-CN" altLang="en-US" dirty="0" smtClean="0"/>
              <a:t>目前为止，函数只是为我们做一些工作。不过函数的一个突出作用是：它们还 可以向你发回一些东西。 我们已经知道，可以向函数发送信息（参数），不过函数还可以向调用者发回信 息。从函数返回的值称为结果（</a:t>
            </a:r>
            <a:r>
              <a:rPr lang="en-US" altLang="zh-CN" dirty="0" smtClean="0"/>
              <a:t>result</a:t>
            </a:r>
            <a:r>
              <a:rPr lang="zh-CN" altLang="en-US" dirty="0" smtClean="0"/>
              <a:t>）或返回值（</a:t>
            </a:r>
            <a:r>
              <a:rPr lang="en-US" altLang="zh-CN" dirty="0" smtClean="0"/>
              <a:t>return value</a:t>
            </a:r>
            <a:r>
              <a:rPr lang="zh-CN" altLang="en-US" dirty="0" smtClean="0"/>
              <a:t>）。</a:t>
            </a:r>
            <a:endParaRPr lang="zh-CN" altLang="en-US" dirty="0"/>
          </a:p>
        </p:txBody>
      </p:sp>
      <p:pic>
        <p:nvPicPr>
          <p:cNvPr id="5122" name="Picture 2"/>
          <p:cNvPicPr>
            <a:picLocks noChangeAspect="1" noChangeArrowheads="1"/>
          </p:cNvPicPr>
          <p:nvPr/>
        </p:nvPicPr>
        <p:blipFill>
          <a:blip r:embed="rId2" cstate="print"/>
          <a:srcRect/>
          <a:stretch>
            <a:fillRect/>
          </a:stretch>
        </p:blipFill>
        <p:spPr bwMode="auto">
          <a:xfrm>
            <a:off x="899592" y="3429000"/>
            <a:ext cx="7523163" cy="293980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13.6 </a:t>
            </a:r>
            <a:r>
              <a:rPr lang="zh-CN" altLang="en-US" dirty="0" smtClean="0"/>
              <a:t>变量作用域</a:t>
            </a:r>
            <a:endParaRPr lang="zh-CN" altLang="en-US" dirty="0"/>
          </a:p>
        </p:txBody>
      </p:sp>
      <p:sp>
        <p:nvSpPr>
          <p:cNvPr id="3" name="内容占位符 2"/>
          <p:cNvSpPr>
            <a:spLocks noGrp="1"/>
          </p:cNvSpPr>
          <p:nvPr>
            <p:ph idx="1"/>
          </p:nvPr>
        </p:nvSpPr>
        <p:spPr>
          <a:xfrm>
            <a:off x="457200" y="1600201"/>
            <a:ext cx="8229600" cy="1972815"/>
          </a:xfrm>
        </p:spPr>
        <p:txBody>
          <a:bodyPr>
            <a:normAutofit fontScale="85000" lnSpcReduction="20000"/>
          </a:bodyPr>
          <a:lstStyle/>
          <a:p>
            <a:r>
              <a:rPr lang="zh-CN" altLang="en-US" dirty="0" smtClean="0"/>
              <a:t>函数运行时，函数之外的名字被搁置一边，而没有用到。只有函数内部的名字会 被用到。程序中使用（或者可以使用）变量的部分称为这个变量的作用域（</a:t>
            </a:r>
            <a:r>
              <a:rPr lang="en-US" altLang="zh-CN" dirty="0" smtClean="0"/>
              <a:t>scope</a:t>
            </a:r>
            <a:r>
              <a:rPr lang="zh-CN" altLang="en-US" dirty="0" smtClean="0"/>
              <a:t>）。</a:t>
            </a:r>
            <a:endParaRPr lang="en-US" altLang="zh-CN" dirty="0" smtClean="0"/>
          </a:p>
          <a:p>
            <a:pPr lvl="1"/>
            <a:r>
              <a:rPr lang="zh-CN" altLang="en-US" dirty="0" smtClean="0"/>
              <a:t>局部变量</a:t>
            </a:r>
            <a:endParaRPr lang="en-US" altLang="zh-CN" dirty="0" smtClean="0"/>
          </a:p>
        </p:txBody>
      </p:sp>
      <p:sp>
        <p:nvSpPr>
          <p:cNvPr id="7" name="内容占位符 2"/>
          <p:cNvSpPr txBox="1">
            <a:spLocks/>
          </p:cNvSpPr>
          <p:nvPr/>
        </p:nvSpPr>
        <p:spPr>
          <a:xfrm>
            <a:off x="539552" y="4653136"/>
            <a:ext cx="8229600" cy="360040"/>
          </a:xfrm>
          <a:prstGeom prst="rect">
            <a:avLst/>
          </a:prstGeom>
        </p:spPr>
        <p:txBody>
          <a:bodyPr vert="horz" lIns="91440" tIns="45720" rIns="91440" bIns="45720" rtlCol="0">
            <a:normAutofit fontScale="77500" lnSpcReduction="20000"/>
          </a:bodyPr>
          <a:lstStyle/>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zh-CN" altLang="en-US" sz="2800" dirty="0" smtClean="0"/>
              <a:t>全</a:t>
            </a: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局变量</a:t>
            </a: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6150" name="Picture 6"/>
          <p:cNvPicPr>
            <a:picLocks noChangeAspect="1" noChangeArrowheads="1"/>
          </p:cNvPicPr>
          <p:nvPr/>
        </p:nvPicPr>
        <p:blipFill>
          <a:blip r:embed="rId2" cstate="print"/>
          <a:srcRect/>
          <a:stretch>
            <a:fillRect/>
          </a:stretch>
        </p:blipFill>
        <p:spPr bwMode="auto">
          <a:xfrm>
            <a:off x="1475656" y="3450704"/>
            <a:ext cx="4343400" cy="914400"/>
          </a:xfrm>
          <a:prstGeom prst="rect">
            <a:avLst/>
          </a:prstGeom>
          <a:noFill/>
          <a:ln w="9525">
            <a:noFill/>
            <a:miter lim="800000"/>
            <a:headEnd/>
            <a:tailEnd/>
          </a:ln>
        </p:spPr>
      </p:pic>
      <p:pic>
        <p:nvPicPr>
          <p:cNvPr id="6151" name="Picture 7"/>
          <p:cNvPicPr>
            <a:picLocks noChangeAspect="1" noChangeArrowheads="1"/>
          </p:cNvPicPr>
          <p:nvPr/>
        </p:nvPicPr>
        <p:blipFill>
          <a:blip r:embed="rId3" cstate="print"/>
          <a:srcRect/>
          <a:stretch>
            <a:fillRect/>
          </a:stretch>
        </p:blipFill>
        <p:spPr bwMode="auto">
          <a:xfrm>
            <a:off x="1475656" y="5013176"/>
            <a:ext cx="4381500" cy="1438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13.7</a:t>
            </a:r>
            <a:r>
              <a:rPr lang="zh-CN" altLang="en-US" dirty="0" smtClean="0"/>
              <a:t> 强制为全局</a:t>
            </a:r>
            <a:endParaRPr lang="zh-CN" altLang="en-US" dirty="0"/>
          </a:p>
        </p:txBody>
      </p:sp>
      <p:sp>
        <p:nvSpPr>
          <p:cNvPr id="3" name="内容占位符 2"/>
          <p:cNvSpPr>
            <a:spLocks noGrp="1"/>
          </p:cNvSpPr>
          <p:nvPr>
            <p:ph idx="1"/>
          </p:nvPr>
        </p:nvSpPr>
        <p:spPr/>
        <p:txBody>
          <a:bodyPr/>
          <a:lstStyle/>
          <a:p>
            <a:r>
              <a:rPr lang="zh-CN" altLang="en-US" dirty="0" smtClean="0"/>
              <a:t>可以用 </a:t>
            </a:r>
            <a:r>
              <a:rPr lang="en-US" altLang="zh-CN" dirty="0" smtClean="0"/>
              <a:t>Python </a:t>
            </a:r>
            <a:r>
              <a:rPr lang="zh-CN" altLang="en-US" dirty="0" smtClean="0"/>
              <a:t>的一个关键字 </a:t>
            </a:r>
            <a:r>
              <a:rPr lang="en-US" altLang="zh-CN" dirty="0" smtClean="0"/>
              <a:t>global </a:t>
            </a:r>
            <a:r>
              <a:rPr lang="zh-CN" altLang="en-US" dirty="0" smtClean="0"/>
              <a:t>来做到。可以这样来使用</a:t>
            </a:r>
            <a:endParaRPr lang="en-US" altLang="zh-CN" dirty="0" smtClean="0"/>
          </a:p>
          <a:p>
            <a:pPr lvl="1"/>
            <a:r>
              <a:rPr lang="en-US" altLang="zh-CN" dirty="0" smtClean="0"/>
              <a:t>def </a:t>
            </a:r>
            <a:r>
              <a:rPr lang="en-US" altLang="zh-CN" dirty="0" err="1" smtClean="0"/>
              <a:t>calculate_tax</a:t>
            </a:r>
            <a:r>
              <a:rPr lang="en-US" altLang="zh-CN" dirty="0" smtClean="0"/>
              <a:t>(</a:t>
            </a:r>
            <a:r>
              <a:rPr lang="en-US" altLang="zh-CN" dirty="0" err="1" smtClean="0"/>
              <a:t>price,tax_rate</a:t>
            </a:r>
            <a:r>
              <a:rPr lang="en-US" altLang="zh-CN" dirty="0" smtClean="0"/>
              <a:t>) 	</a:t>
            </a:r>
          </a:p>
          <a:p>
            <a:pPr lvl="1"/>
            <a:r>
              <a:rPr lang="en-US" altLang="zh-CN" dirty="0" smtClean="0"/>
              <a:t>       global </a:t>
            </a:r>
            <a:r>
              <a:rPr lang="en-US" altLang="zh-CN" dirty="0" err="1" smtClean="0"/>
              <a:t>my_price</a:t>
            </a:r>
            <a:r>
              <a:rPr lang="en-US" altLang="zh-CN" dirty="0" smtClean="0"/>
              <a:t> </a:t>
            </a:r>
            <a:endParaRPr lang="zh-CN" altLang="en-US" dirty="0"/>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13.8</a:t>
            </a:r>
            <a:r>
              <a:rPr lang="zh-CN" altLang="en-US" dirty="0" smtClean="0"/>
              <a:t> 关于变量命名的一点建议</a:t>
            </a:r>
            <a:endParaRPr lang="zh-CN" altLang="en-US" dirty="0"/>
          </a:p>
        </p:txBody>
      </p:sp>
      <p:sp>
        <p:nvSpPr>
          <p:cNvPr id="3" name="内容占位符 2"/>
          <p:cNvSpPr>
            <a:spLocks noGrp="1"/>
          </p:cNvSpPr>
          <p:nvPr>
            <p:ph idx="1"/>
          </p:nvPr>
        </p:nvSpPr>
        <p:spPr/>
        <p:txBody>
          <a:bodyPr/>
          <a:lstStyle/>
          <a:p>
            <a:r>
              <a:rPr lang="zh-CN" altLang="en-US" dirty="0" smtClean="0"/>
              <a:t>可以对全局变量和局部变量使用相同的变量名。 </a:t>
            </a:r>
            <a:r>
              <a:rPr lang="en-US" altLang="zh-CN" dirty="0" smtClean="0"/>
              <a:t>Python </a:t>
            </a:r>
            <a:r>
              <a:rPr lang="zh-CN" altLang="en-US" dirty="0" smtClean="0"/>
              <a:t>会在需要时自动创建新的局部变量，或者也可以用 </a:t>
            </a:r>
            <a:r>
              <a:rPr lang="en-US" altLang="zh-CN" dirty="0" smtClean="0"/>
              <a:t>global </a:t>
            </a:r>
            <a:r>
              <a:rPr lang="zh-CN" altLang="en-US" dirty="0" smtClean="0"/>
              <a:t>关键字阻止它创 建。</a:t>
            </a:r>
            <a:endParaRPr lang="en-US" altLang="zh-CN" dirty="0" smtClean="0"/>
          </a:p>
          <a:p>
            <a:r>
              <a:rPr lang="zh-CN" altLang="en-US" dirty="0" smtClean="0"/>
              <a:t>不过，强烈建议你不要重复使用变量名。</a:t>
            </a:r>
            <a:endParaRPr lang="zh-CN" altLang="en-US" dirty="0"/>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你学到了什么</a:t>
            </a:r>
            <a:endParaRPr lang="zh-CN" altLang="en-US" dirty="0"/>
          </a:p>
        </p:txBody>
      </p:sp>
      <p:sp>
        <p:nvSpPr>
          <p:cNvPr id="3" name="内容占位符 2"/>
          <p:cNvSpPr>
            <a:spLocks noGrp="1"/>
          </p:cNvSpPr>
          <p:nvPr>
            <p:ph idx="1"/>
          </p:nvPr>
        </p:nvSpPr>
        <p:spPr>
          <a:xfrm>
            <a:off x="457200" y="1600200"/>
            <a:ext cx="8229600" cy="4709120"/>
          </a:xfrm>
        </p:spPr>
        <p:txBody>
          <a:bodyPr>
            <a:normAutofit/>
          </a:bodyPr>
          <a:lstStyle/>
          <a:p>
            <a:r>
              <a:rPr lang="zh-CN" altLang="en-US" dirty="0" smtClean="0"/>
              <a:t>什么是函数</a:t>
            </a:r>
            <a:endParaRPr lang="en-US" altLang="zh-CN" dirty="0" smtClean="0"/>
          </a:p>
          <a:p>
            <a:r>
              <a:rPr lang="zh-CN" altLang="en-US" dirty="0" smtClean="0"/>
              <a:t>什么是参数（</a:t>
            </a:r>
            <a:r>
              <a:rPr lang="en-US" altLang="zh-CN" dirty="0" smtClean="0"/>
              <a:t>argument </a:t>
            </a:r>
            <a:r>
              <a:rPr lang="zh-CN" altLang="en-US" dirty="0" smtClean="0"/>
              <a:t>或 </a:t>
            </a:r>
            <a:r>
              <a:rPr lang="en-US" altLang="zh-CN" dirty="0" smtClean="0"/>
              <a:t>parameter</a:t>
            </a:r>
            <a:r>
              <a:rPr lang="zh-CN" altLang="en-US" dirty="0" smtClean="0"/>
              <a:t>）</a:t>
            </a:r>
            <a:endParaRPr lang="en-US" altLang="zh-CN" dirty="0" smtClean="0"/>
          </a:p>
          <a:p>
            <a:r>
              <a:rPr lang="zh-CN" altLang="en-US" dirty="0" smtClean="0"/>
              <a:t>如何向函数传递一个参数</a:t>
            </a:r>
            <a:endParaRPr lang="en-US" altLang="zh-CN" dirty="0" smtClean="0"/>
          </a:p>
          <a:p>
            <a:r>
              <a:rPr lang="zh-CN" altLang="en-US" dirty="0" smtClean="0"/>
              <a:t>如何向函数传递多个参数</a:t>
            </a:r>
            <a:endParaRPr lang="en-US" altLang="zh-CN" dirty="0" smtClean="0"/>
          </a:p>
          <a:p>
            <a:r>
              <a:rPr lang="zh-CN" altLang="en-US" dirty="0" smtClean="0"/>
              <a:t>如何让函数向调用者返回一个值</a:t>
            </a:r>
            <a:endParaRPr lang="en-US" altLang="zh-CN" dirty="0" smtClean="0"/>
          </a:p>
          <a:p>
            <a:r>
              <a:rPr lang="zh-CN" altLang="en-US" dirty="0" smtClean="0"/>
              <a:t>变量作用域是什么，什么是局部变量和全局变量</a:t>
            </a:r>
            <a:endParaRPr lang="en-US" altLang="zh-CN" dirty="0" smtClean="0"/>
          </a:p>
          <a:p>
            <a:r>
              <a:rPr lang="zh-CN" altLang="en-US" dirty="0" smtClean="0"/>
              <a:t>如何在函数中使用全局变量</a:t>
            </a:r>
            <a:endParaRPr lang="zh-CN" altLang="en-US" dirty="0"/>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a:xfrm>
            <a:off x="457200" y="1600200"/>
            <a:ext cx="8229600" cy="4565104"/>
          </a:xfrm>
        </p:spPr>
        <p:txBody>
          <a:bodyPr>
            <a:normAutofit fontScale="92500" lnSpcReduction="20000"/>
          </a:bodyPr>
          <a:lstStyle/>
          <a:p>
            <a:r>
              <a:rPr lang="en-US" altLang="zh-CN" dirty="0" smtClean="0"/>
              <a:t>1. </a:t>
            </a:r>
            <a:r>
              <a:rPr lang="zh-CN" altLang="en-US" dirty="0" smtClean="0"/>
              <a:t>编写一个函数，用大写字母打印你的名字，就像这样</a:t>
            </a:r>
            <a:endParaRPr lang="en-US" altLang="zh-CN" dirty="0" smtClean="0"/>
          </a:p>
          <a:p>
            <a:r>
              <a:rPr lang="en-US" altLang="zh-CN" dirty="0" smtClean="0"/>
              <a:t>2. </a:t>
            </a:r>
            <a:r>
              <a:rPr lang="zh-CN" altLang="en-US" dirty="0" smtClean="0"/>
              <a:t>建立一个函数，可以打印全世界任何人名、地址、街道、城市、州或省、邮 政编码和国家。（提示：这需要 </a:t>
            </a:r>
            <a:r>
              <a:rPr lang="en-US" altLang="zh-CN" dirty="0" smtClean="0"/>
              <a:t>7 </a:t>
            </a:r>
            <a:r>
              <a:rPr lang="zh-CN" altLang="en-US" dirty="0" smtClean="0"/>
              <a:t>个参数。可以把它们作为单独的参数传入， 也可以作为一个列表。）</a:t>
            </a:r>
            <a:endParaRPr lang="en-US" altLang="zh-CN" dirty="0" smtClean="0"/>
          </a:p>
          <a:p>
            <a:r>
              <a:rPr lang="en-US" altLang="zh-CN" dirty="0" smtClean="0"/>
              <a:t>3. </a:t>
            </a:r>
            <a:r>
              <a:rPr lang="zh-CN" altLang="en-US" dirty="0" smtClean="0"/>
              <a:t>编写一个函数计算零钱的总面值，包括五分币、二分币和一分币（类似于 第 </a:t>
            </a:r>
            <a:r>
              <a:rPr lang="en-US" altLang="zh-CN" dirty="0" smtClean="0"/>
              <a:t>5 </a:t>
            </a:r>
            <a:r>
              <a:rPr lang="zh-CN" altLang="en-US" dirty="0" smtClean="0"/>
              <a:t>章中最后一个“动手试一试”问题）。函数应当返回这些硬币的总面 值。然后编写一个程序调用这个函数</a:t>
            </a:r>
            <a:endParaRPr lang="zh-CN" altLang="en-US" dirty="0"/>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10</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14 </a:t>
            </a:r>
            <a:r>
              <a:rPr lang="zh-CN" altLang="en-US" dirty="0" smtClean="0"/>
              <a:t>对象</a:t>
            </a:r>
            <a:endParaRPr lang="zh-CN" altLang="en-US" dirty="0"/>
          </a:p>
        </p:txBody>
      </p:sp>
      <p:sp>
        <p:nvSpPr>
          <p:cNvPr id="3" name="内容占位符 2"/>
          <p:cNvSpPr>
            <a:spLocks noGrp="1"/>
          </p:cNvSpPr>
          <p:nvPr>
            <p:ph idx="1"/>
          </p:nvPr>
        </p:nvSpPr>
        <p:spPr/>
        <p:txBody>
          <a:bodyPr/>
          <a:lstStyle/>
          <a:p>
            <a:r>
              <a:rPr lang="zh-CN" altLang="en-US" dirty="0" smtClean="0"/>
              <a:t>对象（</a:t>
            </a:r>
            <a:r>
              <a:rPr lang="en-US" altLang="zh-CN" dirty="0" smtClean="0"/>
              <a:t>object</a:t>
            </a:r>
            <a:r>
              <a:rPr lang="zh-CN" altLang="en-US" dirty="0" smtClean="0"/>
              <a:t>）则让这种收集的思想更向前迈进一步。对象可以把函数和数据收集在一起。</a:t>
            </a:r>
            <a:endParaRPr lang="en-US" altLang="zh-CN" dirty="0" smtClean="0"/>
          </a:p>
          <a:p>
            <a:r>
              <a:rPr lang="zh-CN" altLang="en-US" dirty="0" smtClean="0"/>
              <a:t>按编程的术语来讲，我们说</a:t>
            </a:r>
            <a:r>
              <a:rPr lang="en-US" altLang="zh-CN" dirty="0" smtClean="0"/>
              <a:t>Python </a:t>
            </a:r>
            <a:r>
              <a:rPr lang="zh-CN" altLang="en-US" dirty="0" smtClean="0"/>
              <a:t>是面向对象的（</a:t>
            </a:r>
            <a:r>
              <a:rPr lang="en-US" altLang="zh-CN" dirty="0" smtClean="0"/>
              <a:t>object oriented</a:t>
            </a:r>
            <a:r>
              <a:rPr lang="zh-CN" altLang="en-US" dirty="0" smtClean="0"/>
              <a:t>）。</a:t>
            </a:r>
            <a:endParaRPr lang="en-US" altLang="zh-CN" dirty="0" smtClean="0"/>
          </a:p>
          <a:p>
            <a:r>
              <a:rPr lang="zh-CN" altLang="en-US" dirty="0" smtClean="0"/>
              <a:t>后面几章开始处理图形时，我们将会大量使用对象。</a:t>
            </a:r>
            <a:endParaRPr lang="zh-CN" alt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14.1 </a:t>
            </a:r>
            <a:r>
              <a:rPr lang="zh-CN" altLang="en-US" b="1" dirty="0" smtClean="0"/>
              <a:t>真实世界中的对象</a:t>
            </a:r>
            <a:endParaRPr lang="zh-CN" altLang="en-US" dirty="0"/>
          </a:p>
        </p:txBody>
      </p:sp>
      <p:sp>
        <p:nvSpPr>
          <p:cNvPr id="3" name="内容占位符 2"/>
          <p:cNvSpPr>
            <a:spLocks noGrp="1"/>
          </p:cNvSpPr>
          <p:nvPr>
            <p:ph idx="1"/>
          </p:nvPr>
        </p:nvSpPr>
        <p:spPr>
          <a:xfrm>
            <a:off x="457200" y="1600201"/>
            <a:ext cx="8229600" cy="4709119"/>
          </a:xfrm>
        </p:spPr>
        <p:txBody>
          <a:bodyPr>
            <a:normAutofit fontScale="92500" lnSpcReduction="10000"/>
          </a:bodyPr>
          <a:lstStyle/>
          <a:p>
            <a:r>
              <a:rPr lang="zh-CN" altLang="en-US" dirty="0" smtClean="0"/>
              <a:t>在</a:t>
            </a:r>
            <a:r>
              <a:rPr lang="en-US" altLang="zh-CN" dirty="0" smtClean="0"/>
              <a:t>Python </a:t>
            </a:r>
            <a:r>
              <a:rPr lang="zh-CN" altLang="en-US" dirty="0" smtClean="0"/>
              <a:t>中定义什么是对象也可以作为一个很好的起点。拿球来举个例子。可以操作一个球，比如捡球、抛球、踢球或者充气（对于某些球来说）。我们把这些操作称为动作（</a:t>
            </a:r>
            <a:r>
              <a:rPr lang="en-US" altLang="zh-CN" dirty="0" smtClean="0"/>
              <a:t>action</a:t>
            </a:r>
            <a:r>
              <a:rPr lang="zh-CN" altLang="en-US" dirty="0" smtClean="0"/>
              <a:t>）。还可以通过指出球的颜色、大小和重量来描述一个球。这些就是球的属性（</a:t>
            </a:r>
            <a:r>
              <a:rPr lang="en-US" altLang="zh-CN" dirty="0" smtClean="0"/>
              <a:t>attribute)</a:t>
            </a:r>
          </a:p>
          <a:p>
            <a:endParaRPr lang="en-US" altLang="zh-CN" dirty="0" smtClean="0"/>
          </a:p>
          <a:p>
            <a:r>
              <a:rPr lang="zh-CN" altLang="en-US" dirty="0" smtClean="0"/>
              <a:t>真实世界的真实对象（物体）包括两个方面。</a:t>
            </a:r>
            <a:endParaRPr lang="en-US" altLang="zh-CN" dirty="0" smtClean="0"/>
          </a:p>
          <a:p>
            <a:pPr lvl="1"/>
            <a:r>
              <a:rPr lang="zh-CN" altLang="en-US" dirty="0" smtClean="0"/>
              <a:t>可以对它们做什么（动作）。</a:t>
            </a:r>
          </a:p>
          <a:p>
            <a:pPr lvl="1"/>
            <a:r>
              <a:rPr lang="zh-CN" altLang="en-US" dirty="0" smtClean="0"/>
              <a:t>如何描述（属性或特性）。</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2.1</a:t>
            </a:r>
            <a:r>
              <a:rPr lang="zh-CN" altLang="en-US" dirty="0" smtClean="0"/>
              <a:t>输入、处理和输出</a:t>
            </a:r>
            <a:endParaRPr lang="zh-CN" alt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1429142" y="2496514"/>
            <a:ext cx="6285715" cy="273333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14.2 </a:t>
            </a:r>
            <a:r>
              <a:rPr lang="en-US" altLang="zh-CN" b="1" dirty="0" smtClean="0"/>
              <a:t>Python </a:t>
            </a:r>
            <a:r>
              <a:rPr lang="zh-CN" altLang="en-US" b="1" dirty="0" smtClean="0"/>
              <a:t>中的对象</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t>在</a:t>
            </a:r>
            <a:r>
              <a:rPr lang="en-US" altLang="zh-CN" dirty="0" smtClean="0"/>
              <a:t>Python </a:t>
            </a:r>
            <a:r>
              <a:rPr lang="zh-CN" altLang="en-US" dirty="0" smtClean="0"/>
              <a:t>中，一个对象的特征（或“你知道的事情”）也称为属性（</a:t>
            </a:r>
            <a:r>
              <a:rPr lang="en-US" altLang="zh-CN" dirty="0" smtClean="0"/>
              <a:t>attribute</a:t>
            </a:r>
            <a:r>
              <a:rPr lang="zh-CN" altLang="en-US" dirty="0" smtClean="0"/>
              <a:t>），这应该很好记。动作（或“能够对对象做的操作”）称为方法（</a:t>
            </a:r>
            <a:r>
              <a:rPr lang="en-US" altLang="zh-CN" dirty="0" smtClean="0"/>
              <a:t>method</a:t>
            </a:r>
            <a:r>
              <a:rPr lang="zh-CN" altLang="en-US" dirty="0" smtClean="0"/>
              <a:t>）</a:t>
            </a:r>
            <a:endParaRPr lang="en-US" altLang="zh-CN" dirty="0" smtClean="0"/>
          </a:p>
          <a:p>
            <a:r>
              <a:rPr lang="zh-CN" altLang="en-US" dirty="0" smtClean="0"/>
              <a:t>球就是一个对象</a:t>
            </a:r>
            <a:r>
              <a:rPr lang="en-US" altLang="zh-CN" dirty="0" smtClean="0"/>
              <a:t>,</a:t>
            </a:r>
            <a:r>
              <a:rPr lang="zh-CN" altLang="en-US" dirty="0" smtClean="0"/>
              <a:t>属性</a:t>
            </a:r>
            <a:r>
              <a:rPr lang="en-US" altLang="zh-CN" dirty="0" smtClean="0"/>
              <a:t>:</a:t>
            </a:r>
          </a:p>
          <a:p>
            <a:pPr lvl="1">
              <a:buNone/>
            </a:pPr>
            <a:r>
              <a:rPr lang="en-US" altLang="zh-CN" dirty="0" smtClean="0"/>
              <a:t>	</a:t>
            </a:r>
            <a:r>
              <a:rPr lang="en-US" altLang="zh-CN" dirty="0" err="1" smtClean="0"/>
              <a:t>ball.color</a:t>
            </a:r>
            <a:endParaRPr lang="en-US" altLang="zh-CN" dirty="0" smtClean="0"/>
          </a:p>
          <a:p>
            <a:pPr lvl="1">
              <a:buNone/>
            </a:pPr>
            <a:r>
              <a:rPr lang="en-US" altLang="zh-CN" dirty="0" smtClean="0"/>
              <a:t>	</a:t>
            </a:r>
            <a:r>
              <a:rPr lang="en-US" altLang="zh-CN" dirty="0" err="1" smtClean="0"/>
              <a:t>ball.size</a:t>
            </a:r>
            <a:endParaRPr lang="en-US" altLang="zh-CN" dirty="0" smtClean="0"/>
          </a:p>
          <a:p>
            <a:pPr lvl="1">
              <a:buNone/>
            </a:pPr>
            <a:r>
              <a:rPr lang="en-US" altLang="zh-CN" dirty="0" smtClean="0"/>
              <a:t>	</a:t>
            </a:r>
            <a:r>
              <a:rPr lang="en-US" altLang="zh-CN" smtClean="0"/>
              <a:t>ball.weight</a:t>
            </a:r>
            <a:endParaRPr lang="en-US" altLang="zh-CN" dirty="0" smtClean="0"/>
          </a:p>
          <a:p>
            <a:pPr lvl="1">
              <a:buNone/>
            </a:pPr>
            <a:r>
              <a:rPr lang="zh-CN" altLang="en-US" dirty="0" smtClean="0"/>
              <a:t>方法</a:t>
            </a:r>
            <a:r>
              <a:rPr lang="en-US" altLang="zh-CN" dirty="0" smtClean="0"/>
              <a:t>:</a:t>
            </a:r>
          </a:p>
          <a:p>
            <a:pPr lvl="1">
              <a:buNone/>
            </a:pPr>
            <a:r>
              <a:rPr lang="en-US" altLang="zh-CN" dirty="0" smtClean="0"/>
              <a:t>	</a:t>
            </a:r>
            <a:r>
              <a:rPr lang="en-US" altLang="zh-CN" dirty="0" err="1" smtClean="0"/>
              <a:t>ball.kick</a:t>
            </a:r>
            <a:r>
              <a:rPr lang="en-US" altLang="zh-CN" dirty="0" smtClean="0"/>
              <a:t>()</a:t>
            </a:r>
          </a:p>
          <a:p>
            <a:pPr lvl="1">
              <a:buNone/>
            </a:pPr>
            <a:r>
              <a:rPr lang="en-US" altLang="zh-CN" dirty="0" smtClean="0"/>
              <a:t>	</a:t>
            </a:r>
            <a:r>
              <a:rPr lang="en-US" altLang="zh-CN" dirty="0" err="1" smtClean="0"/>
              <a:t>ball.throw</a:t>
            </a:r>
            <a:r>
              <a:rPr lang="en-US" altLang="zh-CN" dirty="0" smtClean="0"/>
              <a:t>()</a:t>
            </a:r>
          </a:p>
          <a:p>
            <a:pPr lvl="1">
              <a:buNone/>
            </a:pPr>
            <a:r>
              <a:rPr lang="en-US" altLang="zh-CN" dirty="0" smtClean="0"/>
              <a:t>	</a:t>
            </a:r>
            <a:r>
              <a:rPr lang="en-US" altLang="zh-CN" dirty="0" err="1" smtClean="0"/>
              <a:t>ball.inflate</a:t>
            </a:r>
            <a:r>
              <a:rPr lang="en-US" altLang="zh-CN" dirty="0" smtClean="0"/>
              <a:t>()</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14.3 </a:t>
            </a:r>
            <a:r>
              <a:rPr lang="zh-CN" altLang="en-US" dirty="0" smtClean="0"/>
              <a:t>对象</a:t>
            </a:r>
            <a:r>
              <a:rPr lang="en-US" altLang="zh-CN" dirty="0" smtClean="0"/>
              <a:t>=</a:t>
            </a:r>
            <a:r>
              <a:rPr lang="zh-CN" altLang="en-US" dirty="0" smtClean="0"/>
              <a:t>属性</a:t>
            </a:r>
            <a:r>
              <a:rPr lang="en-US" altLang="zh-CN" dirty="0" smtClean="0"/>
              <a:t>+</a:t>
            </a:r>
            <a:r>
              <a:rPr lang="zh-CN" altLang="en-US" dirty="0" smtClean="0"/>
              <a:t>方法</a:t>
            </a:r>
            <a:endParaRPr lang="zh-CN" altLang="en-US" dirty="0"/>
          </a:p>
        </p:txBody>
      </p:sp>
      <p:sp>
        <p:nvSpPr>
          <p:cNvPr id="3" name="内容占位符 2"/>
          <p:cNvSpPr>
            <a:spLocks noGrp="1"/>
          </p:cNvSpPr>
          <p:nvPr>
            <p:ph idx="1"/>
          </p:nvPr>
        </p:nvSpPr>
        <p:spPr/>
        <p:txBody>
          <a:bodyPr/>
          <a:lstStyle/>
          <a:p>
            <a:r>
              <a:rPr lang="zh-CN" altLang="en-US" dirty="0" smtClean="0"/>
              <a:t>所以利用对象，可以把一个东西的属性和方法（你知道的事情和你可以做的事情）收集在一起。属性是信息，方法是动作。</a:t>
            </a:r>
            <a:endParaRPr lang="zh-CN" alt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smtClean="0"/>
              <a:t>14.4</a:t>
            </a:r>
            <a:r>
              <a:rPr lang="zh-CN" altLang="en-US" b="1" smtClean="0"/>
              <a:t>　创建对象</a:t>
            </a:r>
            <a:endParaRPr lang="zh-CN" altLang="en-US"/>
          </a:p>
        </p:txBody>
      </p:sp>
      <p:sp>
        <p:nvSpPr>
          <p:cNvPr id="3" name="内容占位符 2"/>
          <p:cNvSpPr>
            <a:spLocks noGrp="1"/>
          </p:cNvSpPr>
          <p:nvPr>
            <p:ph idx="1"/>
          </p:nvPr>
        </p:nvSpPr>
        <p:spPr/>
        <p:txBody>
          <a:bodyPr/>
          <a:lstStyle/>
          <a:p>
            <a:r>
              <a:rPr lang="en-US" altLang="zh-CN" dirty="0" smtClean="0"/>
              <a:t>Python </a:t>
            </a:r>
            <a:r>
              <a:rPr lang="zh-CN" altLang="en-US" dirty="0" smtClean="0"/>
              <a:t>中创建对象包括两步</a:t>
            </a:r>
            <a:endParaRPr lang="en-US" altLang="zh-CN" dirty="0" smtClean="0"/>
          </a:p>
          <a:p>
            <a:pPr lvl="1"/>
            <a:r>
              <a:rPr lang="zh-CN" altLang="en-US" dirty="0" smtClean="0"/>
              <a:t>第一步是定义对象看上去什么样，会做什么，也就是它的属性和方法（蓝图）。</a:t>
            </a:r>
            <a:endParaRPr lang="en-US" altLang="zh-CN" dirty="0" smtClean="0"/>
          </a:p>
          <a:p>
            <a:pPr lvl="1"/>
            <a:r>
              <a:rPr lang="zh-CN" altLang="en-US" dirty="0" smtClean="0"/>
              <a:t>第二步是使用类来建立一个真正的对象</a:t>
            </a:r>
            <a:endParaRPr lang="en-US" altLang="zh-CN" dirty="0" smtClean="0"/>
          </a:p>
          <a:p>
            <a:r>
              <a:rPr lang="zh-CN" altLang="en-US" dirty="0" smtClean="0"/>
              <a:t>见代码 </a:t>
            </a:r>
            <a:r>
              <a:rPr lang="en-US" altLang="zh-CN" dirty="0" smtClean="0"/>
              <a:t>10-1</a:t>
            </a:r>
          </a:p>
          <a:p>
            <a:endParaRPr lang="en-US" altLang="zh-CN" dirty="0" smtClean="0"/>
          </a:p>
          <a:p>
            <a:r>
              <a:rPr lang="zh-CN" altLang="en-US" dirty="0" smtClean="0"/>
              <a:t>创建一个对象实例 </a:t>
            </a:r>
            <a:r>
              <a:rPr lang="en-US" altLang="zh-CN" dirty="0" err="1" smtClean="0"/>
              <a:t>myBall</a:t>
            </a:r>
            <a:r>
              <a:rPr lang="en-US" altLang="zh-CN" dirty="0" smtClean="0"/>
              <a:t> = Ball()</a:t>
            </a:r>
          </a:p>
          <a:p>
            <a:endParaRPr lang="en-US" altLang="zh-CN" dirty="0" smtClean="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smtClean="0"/>
              <a:t>14.4</a:t>
            </a:r>
            <a:r>
              <a:rPr lang="zh-CN" altLang="en-US" b="1" smtClean="0"/>
              <a:t>　创建对象</a:t>
            </a:r>
            <a:endParaRPr lang="zh-CN" altLang="en-US"/>
          </a:p>
        </p:txBody>
      </p:sp>
      <p:sp>
        <p:nvSpPr>
          <p:cNvPr id="3" name="内容占位符 2"/>
          <p:cNvSpPr>
            <a:spLocks noGrp="1"/>
          </p:cNvSpPr>
          <p:nvPr>
            <p:ph idx="1"/>
          </p:nvPr>
        </p:nvSpPr>
        <p:spPr/>
        <p:txBody>
          <a:bodyPr>
            <a:normAutofit/>
          </a:bodyPr>
          <a:lstStyle/>
          <a:p>
            <a:r>
              <a:rPr lang="zh-CN" altLang="en-US" dirty="0" smtClean="0"/>
              <a:t>初始化对象</a:t>
            </a:r>
            <a:endParaRPr lang="en-US" altLang="zh-CN" dirty="0" smtClean="0"/>
          </a:p>
          <a:p>
            <a:pPr lvl="1"/>
            <a:r>
              <a:rPr lang="zh-CN" altLang="en-US" dirty="0" smtClean="0"/>
              <a:t>初始化对象，可以在创建时设置属性</a:t>
            </a:r>
            <a:endParaRPr lang="en-US" altLang="zh-CN" dirty="0" smtClean="0"/>
          </a:p>
          <a:p>
            <a:pPr lvl="1"/>
            <a:r>
              <a:rPr lang="en-US" altLang="zh-CN" dirty="0" smtClean="0"/>
              <a:t>__init()__ </a:t>
            </a:r>
          </a:p>
          <a:p>
            <a:pPr lvl="1"/>
            <a:r>
              <a:rPr lang="zh-CN" altLang="en-US" dirty="0" smtClean="0"/>
              <a:t>见代码</a:t>
            </a:r>
            <a:r>
              <a:rPr lang="en-US" altLang="zh-CN" dirty="0" smtClean="0"/>
              <a:t>10-3</a:t>
            </a:r>
          </a:p>
          <a:p>
            <a:r>
              <a:rPr lang="zh-CN" altLang="en-US" dirty="0" smtClean="0"/>
              <a:t>“魔法”方法</a:t>
            </a:r>
            <a:r>
              <a:rPr lang="en-US" altLang="zh-CN" dirty="0" smtClean="0"/>
              <a:t>: </a:t>
            </a:r>
            <a:r>
              <a:rPr lang="en-US" altLang="zh-CN" b="1" dirty="0" smtClean="0"/>
              <a:t>__</a:t>
            </a:r>
            <a:r>
              <a:rPr lang="en-US" altLang="zh-CN" b="1" dirty="0" err="1" smtClean="0"/>
              <a:t>str</a:t>
            </a:r>
            <a:r>
              <a:rPr lang="en-US" altLang="zh-CN" b="1" dirty="0" smtClean="0"/>
              <a:t>__()</a:t>
            </a:r>
          </a:p>
          <a:p>
            <a:pPr lvl="1"/>
            <a:r>
              <a:rPr lang="zh-CN" altLang="en-US" dirty="0" smtClean="0"/>
              <a:t>这些只是在你创建类时</a:t>
            </a:r>
            <a:r>
              <a:rPr lang="en-US" altLang="zh-CN" dirty="0" smtClean="0"/>
              <a:t>Python </a:t>
            </a:r>
            <a:r>
              <a:rPr lang="zh-CN" altLang="en-US" dirty="0" smtClean="0"/>
              <a:t>自动包含的一些方法。</a:t>
            </a:r>
            <a:r>
              <a:rPr lang="en-US" altLang="zh-CN" dirty="0" smtClean="0"/>
              <a:t>Python </a:t>
            </a:r>
            <a:r>
              <a:rPr lang="zh-CN" altLang="en-US" dirty="0" smtClean="0"/>
              <a:t>程序员通常把它们叫做特殊方法（</a:t>
            </a:r>
            <a:r>
              <a:rPr lang="en-US" altLang="zh-CN" dirty="0" smtClean="0"/>
              <a:t>special method</a:t>
            </a:r>
            <a:r>
              <a:rPr lang="zh-CN" altLang="en-US" dirty="0" smtClean="0"/>
              <a:t>）。它会告诉</a:t>
            </a:r>
            <a:r>
              <a:rPr lang="en-US" altLang="zh-CN" dirty="0" smtClean="0"/>
              <a:t>Python </a:t>
            </a:r>
            <a:r>
              <a:rPr lang="zh-CN" altLang="en-US" dirty="0" smtClean="0"/>
              <a:t>打印（</a:t>
            </a:r>
            <a:r>
              <a:rPr lang="en-US" altLang="zh-CN" sz="2400" dirty="0" smtClean="0"/>
              <a:t>print</a:t>
            </a:r>
            <a:r>
              <a:rPr lang="zh-CN" altLang="en-US" dirty="0" smtClean="0"/>
              <a:t>）一个对象时具体显示什么内容。</a:t>
            </a:r>
            <a:endParaRPr lang="en-US" altLang="zh-CN" dirty="0" smtClean="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smtClean="0"/>
              <a:t>14.5</a:t>
            </a:r>
            <a:r>
              <a:rPr lang="zh-CN" altLang="en-US" b="1" dirty="0" smtClean="0"/>
              <a:t> 隐藏数据</a:t>
            </a:r>
            <a:endParaRPr lang="zh-CN" altLang="en-US" dirty="0"/>
          </a:p>
        </p:txBody>
      </p:sp>
      <p:sp>
        <p:nvSpPr>
          <p:cNvPr id="3" name="内容占位符 2"/>
          <p:cNvSpPr>
            <a:spLocks noGrp="1"/>
          </p:cNvSpPr>
          <p:nvPr>
            <p:ph idx="1"/>
          </p:nvPr>
        </p:nvSpPr>
        <p:spPr/>
        <p:txBody>
          <a:bodyPr/>
          <a:lstStyle/>
          <a:p>
            <a:r>
              <a:rPr lang="en-US" altLang="zh-CN" dirty="0" err="1" smtClean="0"/>
              <a:t>myDog.cooked_level</a:t>
            </a:r>
            <a:r>
              <a:rPr lang="en-US" altLang="zh-CN" dirty="0" smtClean="0"/>
              <a:t> = 5</a:t>
            </a:r>
          </a:p>
          <a:p>
            <a:r>
              <a:rPr lang="en-US" altLang="zh-CN" dirty="0" err="1" smtClean="0"/>
              <a:t>myDog.cook</a:t>
            </a:r>
            <a:r>
              <a:rPr lang="en-US" altLang="zh-CN" dirty="0" smtClean="0"/>
              <a:t>(5)</a:t>
            </a:r>
          </a:p>
          <a:p>
            <a:r>
              <a:rPr lang="zh-CN" altLang="en-US" dirty="0" smtClean="0"/>
              <a:t>我可以想到至少两个原因。</a:t>
            </a:r>
            <a:endParaRPr lang="en-US" altLang="zh-CN" dirty="0" smtClean="0"/>
          </a:p>
          <a:p>
            <a:pPr lvl="1"/>
            <a:r>
              <a:rPr lang="zh-CN" altLang="en-US" dirty="0" smtClean="0"/>
              <a:t>如果</a:t>
            </a:r>
            <a:r>
              <a:rPr lang="zh-CN" altLang="en-US" sz="2400" dirty="0" smtClean="0"/>
              <a:t> </a:t>
            </a:r>
            <a:r>
              <a:rPr lang="zh-CN" altLang="en-US" dirty="0" smtClean="0"/>
              <a:t>直接访问属性，烤热狗至少需要两部分：改变 </a:t>
            </a:r>
            <a:r>
              <a:rPr lang="en-US" altLang="zh-CN" sz="2400" dirty="0" err="1" smtClean="0"/>
              <a:t>cooked_level</a:t>
            </a:r>
            <a:r>
              <a:rPr lang="zh-CN" altLang="en-US" dirty="0" smtClean="0"/>
              <a:t>和改变</a:t>
            </a:r>
            <a:r>
              <a:rPr lang="en-US" altLang="zh-CN" sz="2400" dirty="0" err="1" smtClean="0"/>
              <a:t>cooked_string</a:t>
            </a:r>
            <a:r>
              <a:rPr lang="zh-CN" altLang="en-US" dirty="0" smtClean="0"/>
              <a:t>。而利用一个方法，可以只做一个方法调用，它就会完成我们需要的一切工作。</a:t>
            </a:r>
            <a:endParaRPr lang="en-US" altLang="zh-CN" dirty="0" smtClean="0"/>
          </a:p>
          <a:p>
            <a:pPr lvl="1"/>
            <a:r>
              <a:rPr lang="zh-CN" altLang="en-US" dirty="0" smtClean="0"/>
              <a:t>如果直接访问属性，就会有这样的结果：</a:t>
            </a:r>
            <a:r>
              <a:rPr lang="en-US" altLang="zh-CN" dirty="0" err="1" smtClean="0"/>
              <a:t>cooked_level</a:t>
            </a:r>
            <a:r>
              <a:rPr lang="en-US" altLang="zh-CN" dirty="0" smtClean="0"/>
              <a:t> = </a:t>
            </a:r>
            <a:r>
              <a:rPr lang="en-US" altLang="zh-CN" dirty="0" err="1" smtClean="0"/>
              <a:t>cooked_level</a:t>
            </a:r>
            <a:r>
              <a:rPr lang="en-US" altLang="zh-CN" dirty="0" smtClean="0"/>
              <a:t> – 2</a:t>
            </a:r>
          </a:p>
          <a:p>
            <a:pPr lvl="1">
              <a:buNone/>
            </a:pPr>
            <a:endParaRPr lang="zh-CN" alt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smtClean="0"/>
              <a:t>14.6</a:t>
            </a:r>
            <a:r>
              <a:rPr lang="zh-CN" altLang="en-US" b="1" dirty="0" smtClean="0"/>
              <a:t>　多态和继承</a:t>
            </a:r>
            <a:endParaRPr lang="zh-CN" altLang="en-US" dirty="0"/>
          </a:p>
        </p:txBody>
      </p:sp>
      <p:sp>
        <p:nvSpPr>
          <p:cNvPr id="3" name="内容占位符 2"/>
          <p:cNvSpPr>
            <a:spLocks noGrp="1"/>
          </p:cNvSpPr>
          <p:nvPr>
            <p:ph idx="1"/>
          </p:nvPr>
        </p:nvSpPr>
        <p:spPr/>
        <p:txBody>
          <a:bodyPr/>
          <a:lstStyle/>
          <a:p>
            <a:r>
              <a:rPr lang="zh-CN" altLang="en-US" dirty="0" smtClean="0"/>
              <a:t>我们来看对象最为重要的两个方面：多态（</a:t>
            </a:r>
            <a:r>
              <a:rPr lang="en-US" altLang="zh-CN" dirty="0" smtClean="0"/>
              <a:t>polymorphism</a:t>
            </a:r>
            <a:r>
              <a:rPr lang="zh-CN" altLang="en-US" dirty="0" smtClean="0"/>
              <a:t>）和继承（</a:t>
            </a:r>
            <a:r>
              <a:rPr lang="en-US" altLang="zh-CN" dirty="0" smtClean="0"/>
              <a:t>inheritance</a:t>
            </a:r>
            <a:r>
              <a:rPr lang="zh-CN" altLang="en-US" dirty="0" smtClean="0"/>
              <a:t>）</a:t>
            </a:r>
            <a:endParaRPr lang="en-US" altLang="zh-CN" dirty="0" smtClean="0"/>
          </a:p>
          <a:p>
            <a:pPr lvl="1"/>
            <a:r>
              <a:rPr lang="zh-CN" altLang="en-US" dirty="0" smtClean="0"/>
              <a:t>多态</a:t>
            </a:r>
            <a:r>
              <a:rPr lang="en-US" altLang="zh-CN" dirty="0" smtClean="0"/>
              <a:t>—</a:t>
            </a:r>
            <a:r>
              <a:rPr lang="zh-CN" altLang="en-US" dirty="0" smtClean="0"/>
              <a:t>同一个方法，不同的行为</a:t>
            </a:r>
            <a:endParaRPr lang="en-US" altLang="zh-CN" dirty="0" smtClean="0"/>
          </a:p>
          <a:p>
            <a:pPr lvl="1"/>
            <a:r>
              <a:rPr lang="zh-CN" altLang="en-US" dirty="0" smtClean="0"/>
              <a:t>继承</a:t>
            </a:r>
            <a:r>
              <a:rPr lang="en-US" altLang="zh-CN" dirty="0" smtClean="0"/>
              <a:t>—</a:t>
            </a:r>
            <a:r>
              <a:rPr lang="zh-CN" altLang="en-US" dirty="0" smtClean="0"/>
              <a:t>向父母学习</a:t>
            </a:r>
            <a:endParaRPr lang="zh-CN" alt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smtClean="0"/>
              <a:t>14.7</a:t>
            </a:r>
            <a:r>
              <a:rPr lang="zh-CN" altLang="en-US" b="1" dirty="0" smtClean="0"/>
              <a:t>　未雨绸缪</a:t>
            </a:r>
            <a:endParaRPr lang="zh-CN" altLang="en-US" dirty="0"/>
          </a:p>
        </p:txBody>
      </p:sp>
      <p:sp>
        <p:nvSpPr>
          <p:cNvPr id="3" name="内容占位符 2"/>
          <p:cNvSpPr>
            <a:spLocks noGrp="1"/>
          </p:cNvSpPr>
          <p:nvPr>
            <p:ph idx="1"/>
          </p:nvPr>
        </p:nvSpPr>
        <p:spPr/>
        <p:txBody>
          <a:bodyPr/>
          <a:lstStyle/>
          <a:p>
            <a:r>
              <a:rPr lang="zh-CN" altLang="en-US" dirty="0" smtClean="0"/>
              <a:t>程序员编写比较复杂的代码时通常就会采用这种做法来组织他们的想法。“空”函数或方法称为代码桩（</a:t>
            </a:r>
            <a:r>
              <a:rPr lang="en-US" altLang="zh-CN" dirty="0" smtClean="0"/>
              <a:t>code stub</a:t>
            </a:r>
            <a:r>
              <a:rPr lang="zh-CN" altLang="en-US" dirty="0" smtClean="0"/>
              <a:t>）</a:t>
            </a:r>
            <a:endParaRPr lang="en-US" altLang="zh-CN" dirty="0" smtClean="0"/>
          </a:p>
          <a:p>
            <a:r>
              <a:rPr lang="zh-CN" altLang="en-US" dirty="0" smtClean="0"/>
              <a:t>见代码</a:t>
            </a:r>
            <a:endParaRPr lang="en-US" altLang="zh-CN" dirty="0" smtClean="0"/>
          </a:p>
          <a:p>
            <a:endParaRPr lang="zh-CN" alt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测试题</a:t>
            </a:r>
            <a:endParaRPr lang="zh-CN" altLang="en-US" dirty="0"/>
          </a:p>
        </p:txBody>
      </p:sp>
      <p:sp>
        <p:nvSpPr>
          <p:cNvPr id="3" name="内容占位符 2"/>
          <p:cNvSpPr>
            <a:spLocks noGrp="1"/>
          </p:cNvSpPr>
          <p:nvPr>
            <p:ph idx="1"/>
          </p:nvPr>
        </p:nvSpPr>
        <p:spPr/>
        <p:txBody>
          <a:bodyPr/>
          <a:lstStyle/>
          <a:p>
            <a:r>
              <a:rPr lang="en-US" altLang="zh-CN" dirty="0" smtClean="0"/>
              <a:t>1. </a:t>
            </a:r>
            <a:r>
              <a:rPr lang="zh-CN" altLang="en-US" dirty="0" smtClean="0"/>
              <a:t>定义一个新的对象 类型时用什么关键字？</a:t>
            </a:r>
          </a:p>
          <a:p>
            <a:r>
              <a:rPr lang="en-US" altLang="zh-CN" dirty="0" smtClean="0"/>
              <a:t>2. </a:t>
            </a:r>
            <a:r>
              <a:rPr lang="zh-CN" altLang="en-US" dirty="0" smtClean="0"/>
              <a:t>什么是属性？</a:t>
            </a:r>
          </a:p>
          <a:p>
            <a:r>
              <a:rPr lang="en-US" altLang="zh-CN" dirty="0" smtClean="0"/>
              <a:t>3. </a:t>
            </a:r>
            <a:r>
              <a:rPr lang="zh-CN" altLang="en-US" dirty="0" smtClean="0"/>
              <a:t>什么是方法？</a:t>
            </a:r>
          </a:p>
          <a:p>
            <a:r>
              <a:rPr lang="en-US" altLang="zh-CN" dirty="0" smtClean="0"/>
              <a:t>4. </a:t>
            </a:r>
            <a:r>
              <a:rPr lang="zh-CN" altLang="en-US" dirty="0" smtClean="0"/>
              <a:t>类和实例之间有什么区别？</a:t>
            </a:r>
          </a:p>
          <a:p>
            <a:r>
              <a:rPr lang="en-US" altLang="zh-CN" dirty="0" smtClean="0"/>
              <a:t>5. </a:t>
            </a:r>
            <a:r>
              <a:rPr lang="zh-CN" altLang="en-US" dirty="0" smtClean="0"/>
              <a:t>方法中实例引用通常用什么名字？</a:t>
            </a:r>
          </a:p>
          <a:p>
            <a:r>
              <a:rPr lang="en-US" altLang="zh-CN" dirty="0" smtClean="0"/>
              <a:t>6. </a:t>
            </a:r>
            <a:r>
              <a:rPr lang="zh-CN" altLang="en-US" dirty="0" smtClean="0"/>
              <a:t>什么是多态？</a:t>
            </a:r>
          </a:p>
          <a:p>
            <a:r>
              <a:rPr lang="en-US" altLang="zh-CN" dirty="0" smtClean="0"/>
              <a:t>7. </a:t>
            </a:r>
            <a:r>
              <a:rPr lang="zh-CN" altLang="en-US" dirty="0" smtClean="0"/>
              <a:t>什么是继承？</a:t>
            </a:r>
            <a:endParaRPr lang="zh-CN" altLang="en-US" dirty="0"/>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smtClean="0"/>
              <a:t>1. </a:t>
            </a:r>
            <a:r>
              <a:rPr lang="zh-CN" altLang="en-US" dirty="0" smtClean="0"/>
              <a:t>为</a:t>
            </a:r>
            <a:r>
              <a:rPr lang="en-US" altLang="zh-CN" dirty="0" err="1" smtClean="0"/>
              <a:t>BankAccount</a:t>
            </a:r>
            <a:r>
              <a:rPr lang="en-US" altLang="zh-CN" dirty="0" smtClean="0"/>
              <a:t> </a:t>
            </a:r>
            <a:r>
              <a:rPr lang="zh-CN" altLang="en-US" dirty="0" smtClean="0"/>
              <a:t>建立一个类定义。它应该有一些属性，包括账户名（一个字符串）、账号（一个字符串或整数）和余额（一个浮点数），另外还要有一些方法显示余额、存钱和取钱。</a:t>
            </a:r>
            <a:endParaRPr lang="en-US" altLang="zh-CN" dirty="0" smtClean="0"/>
          </a:p>
          <a:p>
            <a:r>
              <a:rPr lang="en-US" altLang="zh-CN" dirty="0" smtClean="0"/>
              <a:t>2. </a:t>
            </a:r>
            <a:r>
              <a:rPr lang="zh-CN" altLang="en-US" dirty="0" smtClean="0"/>
              <a:t>建立一个可以挣利息的类，名为</a:t>
            </a:r>
            <a:r>
              <a:rPr lang="en-US" altLang="zh-CN" dirty="0" err="1" smtClean="0"/>
              <a:t>InterestAccount</a:t>
            </a:r>
            <a:r>
              <a:rPr lang="zh-CN" altLang="en-US" dirty="0" smtClean="0"/>
              <a:t>。这应当是</a:t>
            </a:r>
            <a:r>
              <a:rPr lang="en-US" altLang="zh-CN" dirty="0" err="1" smtClean="0"/>
              <a:t>BankAccount</a:t>
            </a:r>
            <a:r>
              <a:rPr lang="zh-CN" altLang="en-US" dirty="0" smtClean="0"/>
              <a:t>的一个子类（所以会继承</a:t>
            </a:r>
            <a:r>
              <a:rPr lang="en-US" altLang="zh-CN" dirty="0" err="1" smtClean="0"/>
              <a:t>BankAccount</a:t>
            </a:r>
            <a:r>
              <a:rPr lang="en-US" altLang="zh-CN" dirty="0" smtClean="0"/>
              <a:t> </a:t>
            </a:r>
            <a:r>
              <a:rPr lang="zh-CN" altLang="en-US" dirty="0" smtClean="0"/>
              <a:t>的属性和方法）。</a:t>
            </a:r>
            <a:r>
              <a:rPr lang="en-US" altLang="zh-CN" dirty="0" err="1" smtClean="0"/>
              <a:t>InterestAccount</a:t>
            </a:r>
            <a:r>
              <a:rPr lang="zh-CN" altLang="en-US" dirty="0" smtClean="0"/>
              <a:t>还应当有一个对应利息率的属性，另外有一个方法来增加利息。为了力求简单，假设每年会调用一次</a:t>
            </a:r>
            <a:r>
              <a:rPr lang="en-US" altLang="zh-CN" dirty="0" err="1" smtClean="0"/>
              <a:t>addInterest</a:t>
            </a:r>
            <a:r>
              <a:rPr lang="en-US" altLang="zh-CN" dirty="0" smtClean="0"/>
              <a:t>() </a:t>
            </a:r>
            <a:r>
              <a:rPr lang="zh-CN" altLang="en-US" dirty="0" smtClean="0"/>
              <a:t>方法计算利息并更新余额</a:t>
            </a:r>
            <a:endParaRPr lang="zh-CN" altLang="en-US" dirty="0"/>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15 </a:t>
            </a:r>
            <a:r>
              <a:rPr lang="zh-CN" altLang="en-US" dirty="0" smtClean="0"/>
              <a:t>模块</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 </a:t>
            </a:r>
            <a:r>
              <a:rPr lang="zh-CN" altLang="en-US" dirty="0" smtClean="0"/>
              <a:t>名字</a:t>
            </a:r>
            <a:endParaRPr lang="zh-CN" altLang="en-US"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1403648" y="1916832"/>
            <a:ext cx="3676191" cy="2257143"/>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5364088" y="2636912"/>
            <a:ext cx="2695575" cy="1581150"/>
          </a:xfrm>
          <a:prstGeom prst="rect">
            <a:avLst/>
          </a:prstGeom>
          <a:noFill/>
          <a:ln w="9525">
            <a:noFill/>
            <a:miter lim="800000"/>
            <a:headEnd/>
            <a:tailEnd/>
          </a:ln>
        </p:spPr>
      </p:pic>
      <p:sp>
        <p:nvSpPr>
          <p:cNvPr id="6" name="矩形 5"/>
          <p:cNvSpPr/>
          <p:nvPr/>
        </p:nvSpPr>
        <p:spPr>
          <a:xfrm>
            <a:off x="1763688" y="5301208"/>
            <a:ext cx="2805127" cy="646331"/>
          </a:xfrm>
          <a:prstGeom prst="rect">
            <a:avLst/>
          </a:prstGeom>
        </p:spPr>
        <p:txBody>
          <a:bodyPr wrap="none">
            <a:spAutoFit/>
          </a:bodyPr>
          <a:lstStyle/>
          <a:p>
            <a:r>
              <a:rPr lang="en-US" altLang="zh-CN" dirty="0" smtClean="0"/>
              <a:t>&gt;&gt;&gt; Teacher = "Mr. Morton“</a:t>
            </a:r>
          </a:p>
          <a:p>
            <a:r>
              <a:rPr lang="en-US" altLang="zh-CN" dirty="0" smtClean="0"/>
              <a:t>&gt;&gt;&gt; print Teacher</a:t>
            </a:r>
            <a:endParaRPr lang="en-US" altLang="zh-CN" dirty="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smtClean="0"/>
              <a:t>15.1</a:t>
            </a:r>
            <a:r>
              <a:rPr lang="zh-CN" altLang="en-US" b="1" dirty="0" smtClean="0"/>
              <a:t> 什么是模块</a:t>
            </a:r>
            <a:endParaRPr lang="zh-CN" altLang="en-US" dirty="0"/>
          </a:p>
        </p:txBody>
      </p:sp>
      <p:sp>
        <p:nvSpPr>
          <p:cNvPr id="3" name="内容占位符 2"/>
          <p:cNvSpPr>
            <a:spLocks noGrp="1"/>
          </p:cNvSpPr>
          <p:nvPr>
            <p:ph idx="1"/>
          </p:nvPr>
        </p:nvSpPr>
        <p:spPr/>
        <p:txBody>
          <a:bodyPr/>
          <a:lstStyle/>
          <a:p>
            <a:r>
              <a:rPr lang="zh-CN" altLang="en-US" dirty="0" smtClean="0"/>
              <a:t>模块就是某个东西的一部分。如果一个东西可以分为几部分，或者你可以很容易地把它分解成多个不同部分，我们就说这个东西是模块化的。</a:t>
            </a:r>
            <a:endParaRPr lang="en-US" altLang="zh-CN" dirty="0" smtClean="0"/>
          </a:p>
          <a:p>
            <a:r>
              <a:rPr lang="zh-CN" altLang="en-US" dirty="0" smtClean="0"/>
              <a:t>在</a:t>
            </a:r>
            <a:r>
              <a:rPr lang="en-US" altLang="zh-CN" dirty="0" smtClean="0"/>
              <a:t>Python </a:t>
            </a:r>
            <a:r>
              <a:rPr lang="zh-CN" altLang="en-US" dirty="0" smtClean="0"/>
              <a:t>中，模块（</a:t>
            </a:r>
            <a:r>
              <a:rPr lang="en-US" altLang="zh-CN" dirty="0" smtClean="0"/>
              <a:t>module</a:t>
            </a:r>
            <a:r>
              <a:rPr lang="zh-CN" altLang="en-US" dirty="0" smtClean="0"/>
              <a:t>）是包含在一个更大程序中的类似的部分。每个模块或部分都是硬盘上的一个单独的文件</a:t>
            </a:r>
            <a:endParaRPr lang="zh-CN" altLang="en-US" dirty="0"/>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smtClean="0"/>
              <a:t>15.2</a:t>
            </a:r>
            <a:r>
              <a:rPr lang="zh-CN" altLang="en-US" b="1" dirty="0" smtClean="0"/>
              <a:t> 为什么使用模块</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这样做文件会更小，因而就能更容易地查找代码。</a:t>
            </a:r>
            <a:endParaRPr lang="en-US" altLang="zh-CN" dirty="0" smtClean="0"/>
          </a:p>
          <a:p>
            <a:r>
              <a:rPr lang="zh-CN" altLang="en-US" dirty="0" smtClean="0"/>
              <a:t>一旦创建模块，这个模块就能在很多程序中使用。这样下一次需要相同的功能时就不必再从头开始了。</a:t>
            </a:r>
            <a:endParaRPr lang="en-US" altLang="zh-CN" dirty="0" smtClean="0"/>
          </a:p>
          <a:p>
            <a:r>
              <a:rPr lang="zh-CN" altLang="en-US" dirty="0" smtClean="0"/>
              <a:t>并不是所有模块都要使用。模 块化意味着你可以使用各部分的不同组合来完成不同的任务，就像利用同样的一组乐高积木可以搭建不同的东西一样。</a:t>
            </a:r>
            <a:endParaRPr lang="zh-CN" altLang="en-US" dirty="0"/>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15.3 </a:t>
            </a:r>
            <a:r>
              <a:rPr lang="zh-CN" altLang="en-US" dirty="0" smtClean="0"/>
              <a:t>积木桶</a:t>
            </a:r>
            <a:endParaRPr lang="zh-CN" altLang="en-US" dirty="0"/>
          </a:p>
        </p:txBody>
      </p:sp>
      <p:sp>
        <p:nvSpPr>
          <p:cNvPr id="3" name="内容占位符 2"/>
          <p:cNvSpPr>
            <a:spLocks noGrp="1"/>
          </p:cNvSpPr>
          <p:nvPr>
            <p:ph idx="1"/>
          </p:nvPr>
        </p:nvSpPr>
        <p:spPr>
          <a:xfrm>
            <a:off x="457200" y="1600201"/>
            <a:ext cx="8229600" cy="2044824"/>
          </a:xfrm>
        </p:spPr>
        <p:txBody>
          <a:bodyPr>
            <a:normAutofit fontScale="77500" lnSpcReduction="20000"/>
          </a:bodyPr>
          <a:lstStyle/>
          <a:p>
            <a:r>
              <a:rPr lang="zh-CN" altLang="en-US" dirty="0" smtClean="0"/>
              <a:t>我们说过函数就像积木，那么模块可以认为是一桶积木。根据需要，你可以从一个桶中取很多或者很少的积木，也可以有很多桶不同的积木。也许有一桶正方形积木，一桶长方形积木</a:t>
            </a:r>
            <a:r>
              <a:rPr lang="en-US" altLang="zh-CN" dirty="0" smtClean="0"/>
              <a:t>, </a:t>
            </a:r>
            <a:r>
              <a:rPr lang="zh-CN" altLang="en-US" dirty="0" smtClean="0"/>
              <a:t>还有一桶奇形怪状的积木。程序员通常也采用这种方法来使用模块，也就是说，他们会把类似的函数收集在一个模块中。</a:t>
            </a:r>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1043608" y="3933056"/>
            <a:ext cx="7227887" cy="2143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smtClean="0"/>
              <a:t>15.4</a:t>
            </a:r>
            <a:r>
              <a:rPr lang="zh-CN" altLang="en-US" b="1" dirty="0" smtClean="0"/>
              <a:t> 如何创建模块</a:t>
            </a:r>
            <a:endParaRPr lang="zh-CN" altLang="en-US" dirty="0"/>
          </a:p>
        </p:txBody>
      </p:sp>
      <p:sp>
        <p:nvSpPr>
          <p:cNvPr id="3" name="内容占位符 2"/>
          <p:cNvSpPr>
            <a:spLocks noGrp="1"/>
          </p:cNvSpPr>
          <p:nvPr>
            <p:ph idx="1"/>
          </p:nvPr>
        </p:nvSpPr>
        <p:spPr/>
        <p:txBody>
          <a:bodyPr/>
          <a:lstStyle/>
          <a:p>
            <a:r>
              <a:rPr lang="zh-CN" altLang="en-US" dirty="0" smtClean="0"/>
              <a:t>模块就是一个</a:t>
            </a:r>
            <a:r>
              <a:rPr lang="en-US" altLang="zh-CN" dirty="0" smtClean="0"/>
              <a:t>python</a:t>
            </a:r>
            <a:r>
              <a:rPr lang="zh-CN" altLang="en-US" dirty="0" smtClean="0"/>
              <a:t>文件，我们新建一个文件</a:t>
            </a:r>
            <a:r>
              <a:rPr lang="en-US" altLang="zh-CN" dirty="0" smtClean="0"/>
              <a:t>my_module.py</a:t>
            </a:r>
            <a:r>
              <a:rPr lang="zh-CN" altLang="en-US" dirty="0" smtClean="0"/>
              <a:t>，然后填写如下内容：</a:t>
            </a:r>
            <a:endParaRPr lang="en-US" altLang="zh-CN" dirty="0" smtClean="0"/>
          </a:p>
          <a:p>
            <a:pPr lvl="1"/>
            <a:r>
              <a:rPr lang="en-US" altLang="zh-CN" dirty="0" smtClean="0"/>
              <a:t>def </a:t>
            </a:r>
            <a:r>
              <a:rPr lang="en-US" altLang="zh-CN" dirty="0" err="1" smtClean="0"/>
              <a:t>c_to_f</a:t>
            </a:r>
            <a:r>
              <a:rPr lang="en-US" altLang="zh-CN" dirty="0" smtClean="0"/>
              <a:t>(</a:t>
            </a:r>
            <a:r>
              <a:rPr lang="en-US" altLang="zh-CN" dirty="0" err="1" smtClean="0"/>
              <a:t>celsius</a:t>
            </a:r>
            <a:r>
              <a:rPr lang="en-US" altLang="zh-CN" dirty="0" smtClean="0"/>
              <a:t>):</a:t>
            </a:r>
          </a:p>
          <a:p>
            <a:pPr lvl="2"/>
            <a:r>
              <a:rPr lang="de-DE" altLang="zh-CN" dirty="0" smtClean="0"/>
              <a:t>fahrenheit = celsius * 9.0 / 5 + 32</a:t>
            </a:r>
          </a:p>
          <a:p>
            <a:pPr lvl="2"/>
            <a:r>
              <a:rPr lang="en-US" altLang="zh-CN" dirty="0" smtClean="0"/>
              <a:t>return </a:t>
            </a:r>
            <a:r>
              <a:rPr lang="en-US" altLang="zh-CN" dirty="0" err="1" smtClean="0"/>
              <a:t>fahrenheit</a:t>
            </a:r>
            <a:endParaRPr lang="en-US" altLang="zh-CN" dirty="0" smtClean="0"/>
          </a:p>
          <a:p>
            <a:r>
              <a:rPr lang="zh-CN" altLang="en-US" dirty="0" smtClean="0"/>
              <a:t>就这么简单！这样就创建了一个模块！模块中只有一个函数，也就是</a:t>
            </a:r>
            <a:r>
              <a:rPr lang="en-US" altLang="zh-CN" dirty="0" err="1" smtClean="0"/>
              <a:t>c_to_f</a:t>
            </a:r>
            <a:r>
              <a:rPr lang="en-US" altLang="zh-CN" dirty="0" smtClean="0"/>
              <a:t>()</a:t>
            </a:r>
            <a:r>
              <a:rPr lang="zh-CN" altLang="en-US" dirty="0" smtClean="0"/>
              <a:t>函数</a:t>
            </a:r>
            <a:endParaRPr lang="zh-CN" altLang="en-US" dirty="0"/>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15.5 </a:t>
            </a:r>
            <a:r>
              <a:rPr lang="zh-CN" altLang="en-US" dirty="0" smtClean="0"/>
              <a:t>如何使用模块</a:t>
            </a:r>
            <a:endParaRPr lang="zh-CN" altLang="en-US" dirty="0"/>
          </a:p>
        </p:txBody>
      </p:sp>
      <p:sp>
        <p:nvSpPr>
          <p:cNvPr id="3" name="内容占位符 2"/>
          <p:cNvSpPr>
            <a:spLocks noGrp="1"/>
          </p:cNvSpPr>
          <p:nvPr>
            <p:ph idx="1"/>
          </p:nvPr>
        </p:nvSpPr>
        <p:spPr/>
        <p:txBody>
          <a:bodyPr/>
          <a:lstStyle/>
          <a:p>
            <a:r>
              <a:rPr lang="en-US" altLang="zh-CN" dirty="0" smtClean="0"/>
              <a:t>import </a:t>
            </a:r>
            <a:r>
              <a:rPr lang="en-US" altLang="zh-CN" dirty="0" err="1" smtClean="0"/>
              <a:t>my_module</a:t>
            </a:r>
            <a:endParaRPr lang="en-US" altLang="zh-CN" dirty="0" smtClean="0"/>
          </a:p>
          <a:p>
            <a:r>
              <a:rPr lang="zh-CN" altLang="en-US" dirty="0" smtClean="0"/>
              <a:t>见代码</a:t>
            </a:r>
            <a:r>
              <a:rPr lang="en-US" altLang="zh-CN" dirty="0" smtClean="0"/>
              <a:t>10-8</a:t>
            </a:r>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smtClean="0"/>
              <a:t>15.6</a:t>
            </a:r>
            <a:r>
              <a:rPr lang="zh-CN" altLang="en-US" b="1" dirty="0" smtClean="0"/>
              <a:t>　命名空间</a:t>
            </a:r>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1485900" y="1800225"/>
            <a:ext cx="6172200" cy="3257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smtClean="0"/>
              <a:t>15.7</a:t>
            </a:r>
            <a:r>
              <a:rPr lang="zh-CN" altLang="en-US" b="1" dirty="0" smtClean="0"/>
              <a:t>　标准模块</a:t>
            </a:r>
            <a:endParaRPr lang="zh-CN" altLang="en-US" dirty="0"/>
          </a:p>
        </p:txBody>
      </p:sp>
      <p:sp>
        <p:nvSpPr>
          <p:cNvPr id="3" name="内容占位符 2"/>
          <p:cNvSpPr>
            <a:spLocks noGrp="1"/>
          </p:cNvSpPr>
          <p:nvPr>
            <p:ph idx="1"/>
          </p:nvPr>
        </p:nvSpPr>
        <p:spPr/>
        <p:txBody>
          <a:bodyPr/>
          <a:lstStyle/>
          <a:p>
            <a:r>
              <a:rPr lang="en-US" altLang="zh-CN" dirty="0" smtClean="0"/>
              <a:t>Python </a:t>
            </a:r>
            <a:r>
              <a:rPr lang="zh-CN" altLang="en-US" dirty="0" smtClean="0"/>
              <a:t>提供了大量标准模块，可以用来完成很多工作，比如查找文件、报时（或计时）、生成随机数，以及很多其他功能。有时，人们说</a:t>
            </a:r>
            <a:r>
              <a:rPr lang="en-US" altLang="zh-CN" dirty="0" smtClean="0"/>
              <a:t>Python</a:t>
            </a:r>
            <a:r>
              <a:rPr lang="zh-CN" altLang="en-US" dirty="0" smtClean="0"/>
              <a:t>“配有电池”，指的就是</a:t>
            </a:r>
            <a:r>
              <a:rPr lang="en-US" altLang="zh-CN" dirty="0" smtClean="0"/>
              <a:t>Python </a:t>
            </a:r>
            <a:r>
              <a:rPr lang="zh-CN" altLang="en-US" dirty="0" smtClean="0"/>
              <a:t>的所有标准模块。这称为</a:t>
            </a:r>
            <a:r>
              <a:rPr lang="en-US" altLang="zh-CN" dirty="0" smtClean="0"/>
              <a:t>Python </a:t>
            </a:r>
            <a:r>
              <a:rPr lang="zh-CN" altLang="en-US" dirty="0" smtClean="0"/>
              <a:t>标准库</a:t>
            </a:r>
            <a:endParaRPr lang="en-US" altLang="zh-CN" dirty="0" smtClean="0"/>
          </a:p>
          <a:p>
            <a:pPr lvl="1"/>
            <a:r>
              <a:rPr lang="en-US" altLang="zh-CN" b="1" dirty="0" smtClean="0"/>
              <a:t>time</a:t>
            </a:r>
          </a:p>
          <a:p>
            <a:pPr lvl="1"/>
            <a:r>
              <a:rPr lang="en-US" altLang="zh-CN" dirty="0" smtClean="0"/>
              <a:t>random </a:t>
            </a:r>
            <a:endParaRPr lang="en-US" altLang="zh-CN" b="1" dirty="0" smtClean="0"/>
          </a:p>
          <a:p>
            <a:endParaRPr lang="zh-CN" altLang="en-US" dirty="0"/>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你学到了什么</a:t>
            </a:r>
            <a:endParaRPr lang="zh-CN" altLang="en-US" dirty="0"/>
          </a:p>
        </p:txBody>
      </p:sp>
      <p:sp>
        <p:nvSpPr>
          <p:cNvPr id="3" name="内容占位符 2"/>
          <p:cNvSpPr>
            <a:spLocks noGrp="1"/>
          </p:cNvSpPr>
          <p:nvPr>
            <p:ph idx="1"/>
          </p:nvPr>
        </p:nvSpPr>
        <p:spPr/>
        <p:txBody>
          <a:bodyPr/>
          <a:lstStyle/>
          <a:p>
            <a:r>
              <a:rPr lang="zh-CN" altLang="en-US" dirty="0" smtClean="0"/>
              <a:t>什么是模块。</a:t>
            </a:r>
          </a:p>
          <a:p>
            <a:r>
              <a:rPr lang="zh-CN" altLang="en-US" dirty="0" smtClean="0"/>
              <a:t>如何创建模块。</a:t>
            </a:r>
          </a:p>
          <a:p>
            <a:r>
              <a:rPr lang="zh-CN" altLang="en-US" dirty="0" smtClean="0"/>
              <a:t>如何在另一个程序中使用模块。</a:t>
            </a:r>
          </a:p>
          <a:p>
            <a:r>
              <a:rPr lang="zh-CN" altLang="en-US" dirty="0" smtClean="0"/>
              <a:t>什么是命名空间。</a:t>
            </a:r>
          </a:p>
          <a:p>
            <a:r>
              <a:rPr lang="zh-CN" altLang="en-US" dirty="0" smtClean="0"/>
              <a:t>局部和全局命名空间和变量是什么意思。</a:t>
            </a:r>
            <a:endParaRPr lang="en-US" altLang="zh-CN" dirty="0" smtClean="0"/>
          </a:p>
          <a:p>
            <a:r>
              <a:rPr lang="zh-CN" altLang="en-US" dirty="0" smtClean="0"/>
              <a:t>如何把其他模块中的名字包含到你的命名空间中</a:t>
            </a:r>
            <a:endParaRPr lang="zh-CN" altLang="en-US" dirty="0"/>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normAutofit fontScale="77500" lnSpcReduction="20000"/>
          </a:bodyPr>
          <a:lstStyle/>
          <a:p>
            <a:pPr>
              <a:buNone/>
            </a:pPr>
            <a:r>
              <a:rPr lang="en-US" altLang="zh-CN" dirty="0" smtClean="0"/>
              <a:t>1. </a:t>
            </a:r>
            <a:r>
              <a:rPr lang="zh-CN" altLang="en-US" dirty="0" smtClean="0"/>
              <a:t>编写一个模块，包含第</a:t>
            </a:r>
            <a:r>
              <a:rPr lang="en-US" altLang="zh-CN" dirty="0" smtClean="0"/>
              <a:t>13 </a:t>
            </a:r>
            <a:r>
              <a:rPr lang="zh-CN" altLang="en-US" dirty="0" smtClean="0"/>
              <a:t>章“动手试一试”中的“用大写字母打印名字”函数。然后编写一个程序导入这个模块，并调用这个函数。</a:t>
            </a:r>
          </a:p>
          <a:p>
            <a:pPr>
              <a:buNone/>
            </a:pPr>
            <a:r>
              <a:rPr lang="en-US" altLang="zh-CN" dirty="0" smtClean="0"/>
              <a:t>2. </a:t>
            </a:r>
            <a:r>
              <a:rPr lang="zh-CN" altLang="en-US" dirty="0" smtClean="0"/>
              <a:t>修改代码清单</a:t>
            </a:r>
            <a:r>
              <a:rPr lang="en-US" altLang="zh-CN" dirty="0" smtClean="0"/>
              <a:t>15-2 </a:t>
            </a:r>
            <a:r>
              <a:rPr lang="zh-CN" altLang="en-US" dirty="0" smtClean="0"/>
              <a:t>中的代码，把</a:t>
            </a:r>
            <a:r>
              <a:rPr lang="en-US" altLang="zh-CN" dirty="0" err="1" smtClean="0"/>
              <a:t>c_to_f</a:t>
            </a:r>
            <a:r>
              <a:rPr lang="en-US" altLang="zh-CN" dirty="0" smtClean="0"/>
              <a:t>() </a:t>
            </a:r>
            <a:r>
              <a:rPr lang="zh-CN" altLang="en-US" dirty="0" smtClean="0"/>
              <a:t>包含到主程序的命名空间里。也就是说，修改这个代码，从而可以写：</a:t>
            </a:r>
            <a:endParaRPr lang="en-US" altLang="zh-CN" dirty="0" smtClean="0"/>
          </a:p>
          <a:p>
            <a:pPr>
              <a:buNone/>
            </a:pPr>
            <a:r>
              <a:rPr lang="en-US" altLang="zh-CN" dirty="0" smtClean="0"/>
              <a:t>		</a:t>
            </a:r>
            <a:r>
              <a:rPr lang="en-US" altLang="zh-CN" dirty="0" err="1" smtClean="0"/>
              <a:t>fahrenheit</a:t>
            </a:r>
            <a:r>
              <a:rPr lang="en-US" altLang="zh-CN" dirty="0" smtClean="0"/>
              <a:t> = </a:t>
            </a:r>
            <a:r>
              <a:rPr lang="en-US" altLang="zh-CN" dirty="0" err="1" smtClean="0"/>
              <a:t>c_to_f</a:t>
            </a:r>
            <a:r>
              <a:rPr lang="en-US" altLang="zh-CN" dirty="0" smtClean="0"/>
              <a:t>(</a:t>
            </a:r>
            <a:r>
              <a:rPr lang="en-US" altLang="zh-CN" dirty="0" err="1" smtClean="0"/>
              <a:t>celsius</a:t>
            </a:r>
            <a:r>
              <a:rPr lang="en-US" altLang="zh-CN" dirty="0" smtClean="0"/>
              <a:t>)</a:t>
            </a:r>
            <a:endParaRPr lang="zh-CN" altLang="en-US" dirty="0" smtClean="0"/>
          </a:p>
          <a:p>
            <a:pPr>
              <a:buNone/>
            </a:pPr>
            <a:r>
              <a:rPr lang="en-US" altLang="zh-CN" dirty="0" smtClean="0"/>
              <a:t>	</a:t>
            </a:r>
            <a:r>
              <a:rPr lang="zh-CN" altLang="en-US" dirty="0" smtClean="0"/>
              <a:t>而不是</a:t>
            </a:r>
            <a:endParaRPr lang="en-US" altLang="zh-CN" dirty="0" smtClean="0"/>
          </a:p>
          <a:p>
            <a:pPr>
              <a:buNone/>
            </a:pPr>
            <a:r>
              <a:rPr lang="en-US" altLang="zh-CN" dirty="0" smtClean="0"/>
              <a:t>		</a:t>
            </a:r>
            <a:r>
              <a:rPr lang="en-US" altLang="zh-CN" dirty="0" err="1" smtClean="0"/>
              <a:t>fahrenheit</a:t>
            </a:r>
            <a:r>
              <a:rPr lang="en-US" altLang="zh-CN" dirty="0" smtClean="0"/>
              <a:t> = </a:t>
            </a:r>
            <a:r>
              <a:rPr lang="en-US" altLang="zh-CN" dirty="0" err="1" smtClean="0"/>
              <a:t>my_module.c_to_f</a:t>
            </a:r>
            <a:r>
              <a:rPr lang="en-US" altLang="zh-CN" dirty="0" smtClean="0"/>
              <a:t>(</a:t>
            </a:r>
            <a:r>
              <a:rPr lang="en-US" altLang="zh-CN" dirty="0" err="1" smtClean="0"/>
              <a:t>celsius</a:t>
            </a:r>
            <a:r>
              <a:rPr lang="en-US" altLang="zh-CN" dirty="0" smtClean="0"/>
              <a:t>)</a:t>
            </a:r>
          </a:p>
          <a:p>
            <a:pPr>
              <a:buNone/>
            </a:pPr>
            <a:r>
              <a:rPr lang="en-US" altLang="zh-CN" dirty="0" smtClean="0"/>
              <a:t>3. </a:t>
            </a:r>
            <a:r>
              <a:rPr lang="zh-CN" altLang="en-US" dirty="0" smtClean="0"/>
              <a:t>编写一个小程序，生成</a:t>
            </a:r>
            <a:r>
              <a:rPr lang="en-US" altLang="zh-CN" dirty="0" smtClean="0"/>
              <a:t>1 </a:t>
            </a:r>
            <a:r>
              <a:rPr lang="zh-CN" altLang="en-US" dirty="0" smtClean="0"/>
              <a:t>到</a:t>
            </a:r>
            <a:r>
              <a:rPr lang="en-US" altLang="zh-CN" dirty="0" smtClean="0"/>
              <a:t>20 </a:t>
            </a:r>
            <a:r>
              <a:rPr lang="zh-CN" altLang="en-US" dirty="0" smtClean="0"/>
              <a:t>之间的</a:t>
            </a:r>
            <a:r>
              <a:rPr lang="en-US" altLang="zh-CN" dirty="0" smtClean="0"/>
              <a:t>5 </a:t>
            </a:r>
            <a:r>
              <a:rPr lang="zh-CN" altLang="en-US" dirty="0" smtClean="0"/>
              <a:t>个随机整数的列表，并打印出来。</a:t>
            </a:r>
          </a:p>
          <a:p>
            <a:pPr>
              <a:buNone/>
            </a:pPr>
            <a:r>
              <a:rPr lang="en-US" altLang="zh-CN" dirty="0" smtClean="0"/>
              <a:t>4. </a:t>
            </a:r>
            <a:r>
              <a:rPr lang="zh-CN" altLang="en-US" dirty="0" smtClean="0"/>
              <a:t>编写一个小程序，要求它工作</a:t>
            </a:r>
            <a:r>
              <a:rPr lang="en-US" altLang="zh-CN" dirty="0" smtClean="0"/>
              <a:t>30 </a:t>
            </a:r>
            <a:r>
              <a:rPr lang="zh-CN" altLang="en-US" dirty="0" smtClean="0"/>
              <a:t>秒，每</a:t>
            </a:r>
            <a:r>
              <a:rPr lang="en-US" altLang="zh-CN" dirty="0" smtClean="0"/>
              <a:t>3 </a:t>
            </a:r>
            <a:r>
              <a:rPr lang="zh-CN" altLang="en-US" dirty="0" smtClean="0"/>
              <a:t>秒打印一个随机小数。</a:t>
            </a:r>
            <a:endParaRPr lang="zh-CN" altLang="en-US" dirty="0"/>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2.3</a:t>
            </a:r>
            <a:r>
              <a:rPr lang="zh-CN" altLang="en-US" dirty="0" smtClean="0"/>
              <a:t>名字里是什么</a:t>
            </a:r>
            <a:endParaRPr lang="zh-CN" altLang="en-US" dirty="0"/>
          </a:p>
        </p:txBody>
      </p:sp>
      <p:sp>
        <p:nvSpPr>
          <p:cNvPr id="3" name="内容占位符 2"/>
          <p:cNvSpPr>
            <a:spLocks noGrp="1"/>
          </p:cNvSpPr>
          <p:nvPr>
            <p:ph idx="1"/>
          </p:nvPr>
        </p:nvSpPr>
        <p:spPr/>
        <p:txBody>
          <a:bodyPr>
            <a:normAutofit fontScale="85000" lnSpcReduction="10000"/>
          </a:bodyPr>
          <a:lstStyle/>
          <a:p>
            <a:r>
              <a:rPr lang="zh-CN" altLang="en-US" dirty="0" smtClean="0"/>
              <a:t>可以给变量取你喜欢的任何名字（严格地说，应该是几乎任何名字）。名字长短 由你来定，里面可以有字母和数字，还可以有下划线（</a:t>
            </a:r>
            <a:r>
              <a:rPr lang="en-US" altLang="zh-CN" dirty="0" smtClean="0"/>
              <a:t>_</a:t>
            </a:r>
            <a:r>
              <a:rPr lang="zh-CN" altLang="en-US" dirty="0" smtClean="0"/>
              <a:t>）。</a:t>
            </a:r>
          </a:p>
          <a:p>
            <a:r>
              <a:rPr lang="zh-CN" altLang="en-US" dirty="0" smtClean="0"/>
              <a:t>不过对于变量名还有几条规则。最重要的一点是名字是区分大小写的，即大写 和小写是不同的。所以 </a:t>
            </a:r>
            <a:r>
              <a:rPr lang="en-US" altLang="zh-CN" dirty="0" smtClean="0"/>
              <a:t>teacher </a:t>
            </a:r>
            <a:r>
              <a:rPr lang="zh-CN" altLang="en-US" dirty="0" smtClean="0"/>
              <a:t>和 </a:t>
            </a:r>
            <a:r>
              <a:rPr lang="en-US" altLang="zh-CN" dirty="0" smtClean="0"/>
              <a:t>TEACHER </a:t>
            </a:r>
            <a:r>
              <a:rPr lang="zh-CN" altLang="en-US" dirty="0" smtClean="0"/>
              <a:t>是两个完全不同的名字。同样，</a:t>
            </a:r>
            <a:r>
              <a:rPr lang="en-US" altLang="zh-CN" dirty="0" err="1" smtClean="0"/>
              <a:t>ﬁrst</a:t>
            </a:r>
            <a:r>
              <a:rPr lang="en-US" altLang="zh-CN" dirty="0" smtClean="0"/>
              <a:t> </a:t>
            </a:r>
            <a:r>
              <a:rPr lang="zh-CN" altLang="en-US" dirty="0" smtClean="0"/>
              <a:t>和 </a:t>
            </a:r>
            <a:r>
              <a:rPr lang="en-US" altLang="zh-CN" dirty="0" smtClean="0"/>
              <a:t>First</a:t>
            </a:r>
            <a:r>
              <a:rPr lang="zh-CN" altLang="en-US" dirty="0" smtClean="0"/>
              <a:t>也不相同。</a:t>
            </a:r>
          </a:p>
          <a:p>
            <a:r>
              <a:rPr lang="zh-CN" altLang="en-US" dirty="0" smtClean="0"/>
              <a:t>另一条规则是变量名必须以字母或下划线字符开头。不能以数字开头，所以 </a:t>
            </a:r>
            <a:r>
              <a:rPr lang="en-US" altLang="zh-CN" dirty="0" smtClean="0"/>
              <a:t>4fun</a:t>
            </a:r>
            <a:r>
              <a:rPr lang="zh-CN" altLang="en-US" dirty="0" smtClean="0"/>
              <a:t>不能作为变量名。</a:t>
            </a:r>
          </a:p>
          <a:p>
            <a:r>
              <a:rPr lang="zh-CN" altLang="en-US" dirty="0" smtClean="0"/>
              <a:t>还有一条规则，变量名中不能包含空格。</a:t>
            </a:r>
            <a:endParaRPr lang="zh-CN" altLang="en-US" dirty="0"/>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786210"/>
          </a:xfrm>
        </p:spPr>
        <p:txBody>
          <a:bodyPr/>
          <a:lstStyle/>
          <a:p>
            <a:pPr algn="l"/>
            <a:r>
              <a:rPr lang="en-US" altLang="zh-CN" dirty="0" smtClean="0"/>
              <a:t>16 </a:t>
            </a:r>
            <a:r>
              <a:rPr lang="zh-CN" altLang="en-US" dirty="0" smtClean="0"/>
              <a:t>图形</a:t>
            </a:r>
            <a:endParaRPr lang="zh-CN" altLang="en-US" dirty="0"/>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16.1 </a:t>
            </a:r>
            <a:r>
              <a:rPr lang="zh-CN" altLang="en-US" dirty="0" smtClean="0"/>
              <a:t>寻求帮助</a:t>
            </a:r>
            <a:r>
              <a:rPr lang="en-US" altLang="zh-CN" dirty="0" smtClean="0"/>
              <a:t>— </a:t>
            </a:r>
            <a:r>
              <a:rPr lang="en-US" altLang="zh-CN" dirty="0" err="1" smtClean="0"/>
              <a:t>Pygame</a:t>
            </a:r>
            <a:endParaRPr lang="zh-CN" altLang="en-US" dirty="0"/>
          </a:p>
        </p:txBody>
      </p:sp>
      <p:sp>
        <p:nvSpPr>
          <p:cNvPr id="3" name="内容占位符 2"/>
          <p:cNvSpPr>
            <a:spLocks noGrp="1"/>
          </p:cNvSpPr>
          <p:nvPr>
            <p:ph idx="1"/>
          </p:nvPr>
        </p:nvSpPr>
        <p:spPr/>
        <p:txBody>
          <a:bodyPr>
            <a:normAutofit/>
          </a:bodyPr>
          <a:lstStyle/>
          <a:p>
            <a:pPr>
              <a:buNone/>
            </a:pPr>
            <a:r>
              <a:rPr lang="zh-CN" altLang="en-US" dirty="0" smtClean="0"/>
              <a:t>    </a:t>
            </a:r>
            <a:r>
              <a:rPr lang="en-US" altLang="zh-CN" dirty="0" smtClean="0"/>
              <a:t>	</a:t>
            </a:r>
            <a:r>
              <a:rPr lang="zh-CN" altLang="en-US" dirty="0" smtClean="0"/>
              <a:t>要让图形（和声音）在 你的计算机上起作用，这 可能有点复杂。这涉及操作 系统和你的图形卡，还需要 大量底层代码（目前我们还不想考虑这些代码）。所以我们将使用一个名为 </a:t>
            </a:r>
            <a:r>
              <a:rPr lang="en-US" altLang="zh-CN" dirty="0" err="1" smtClean="0"/>
              <a:t>Pygame</a:t>
            </a:r>
            <a:r>
              <a:rPr lang="en-US" altLang="zh-CN" dirty="0" smtClean="0"/>
              <a:t> </a:t>
            </a:r>
            <a:r>
              <a:rPr lang="zh-CN" altLang="en-US" dirty="0" smtClean="0"/>
              <a:t>的 </a:t>
            </a:r>
            <a:r>
              <a:rPr lang="en-US" altLang="zh-CN" dirty="0" smtClean="0"/>
              <a:t>Python </a:t>
            </a:r>
            <a:r>
              <a:rPr lang="zh-CN" altLang="en-US" dirty="0" smtClean="0"/>
              <a:t>模块来提供帮助，让问题更简单一些。</a:t>
            </a:r>
            <a:endParaRPr lang="en-US" altLang="zh-CN" dirty="0" smtClean="0"/>
          </a:p>
          <a:p>
            <a:pPr>
              <a:buNone/>
            </a:pPr>
            <a:r>
              <a:rPr lang="en-US" altLang="zh-CN" dirty="0" smtClean="0"/>
              <a:t>		</a:t>
            </a:r>
            <a:r>
              <a:rPr lang="zh-CN" altLang="en-US" dirty="0" smtClean="0"/>
              <a:t>安装 </a:t>
            </a:r>
            <a:r>
              <a:rPr lang="en-US" altLang="zh-CN" dirty="0" err="1" smtClean="0"/>
              <a:t>Pygame</a:t>
            </a:r>
            <a:r>
              <a:rPr lang="zh-CN" altLang="en-US" dirty="0" smtClean="0"/>
              <a:t>，可以从 </a:t>
            </a:r>
            <a:r>
              <a:rPr lang="en-US" altLang="zh-CN" dirty="0" err="1" smtClean="0"/>
              <a:t>Pygame</a:t>
            </a:r>
            <a:r>
              <a:rPr lang="en-US" altLang="zh-CN" dirty="0" smtClean="0"/>
              <a:t> </a:t>
            </a:r>
            <a:r>
              <a:rPr lang="zh-CN" altLang="en-US" dirty="0" smtClean="0"/>
              <a:t>网站（</a:t>
            </a:r>
            <a:r>
              <a:rPr lang="en-US" altLang="zh-CN" dirty="0" smtClean="0"/>
              <a:t>www.pygame.org</a:t>
            </a:r>
            <a:r>
              <a:rPr lang="zh-CN" altLang="en-US" dirty="0" smtClean="0"/>
              <a:t>）得到</a:t>
            </a:r>
            <a:endParaRPr lang="zh-CN" altLang="en-US" dirty="0"/>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16.2 </a:t>
            </a:r>
            <a:r>
              <a:rPr lang="en-US" altLang="zh-CN" dirty="0" err="1" smtClean="0"/>
              <a:t>Pygame</a:t>
            </a:r>
            <a:r>
              <a:rPr lang="en-US" altLang="zh-CN" dirty="0" smtClean="0"/>
              <a:t> </a:t>
            </a:r>
            <a:r>
              <a:rPr lang="zh-CN" altLang="en-US" dirty="0" smtClean="0"/>
              <a:t>窗口</a:t>
            </a:r>
            <a:endParaRPr lang="zh-CN" altLang="en-US" dirty="0"/>
          </a:p>
        </p:txBody>
      </p:sp>
      <p:sp>
        <p:nvSpPr>
          <p:cNvPr id="3" name="内容占位符 2"/>
          <p:cNvSpPr>
            <a:spLocks noGrp="1"/>
          </p:cNvSpPr>
          <p:nvPr>
            <p:ph idx="1"/>
          </p:nvPr>
        </p:nvSpPr>
        <p:spPr/>
        <p:txBody>
          <a:bodyPr>
            <a:normAutofit/>
          </a:bodyPr>
          <a:lstStyle/>
          <a:p>
            <a:pPr>
              <a:buNone/>
            </a:pPr>
            <a:r>
              <a:rPr lang="en-US" altLang="zh-CN" dirty="0" smtClean="0"/>
              <a:t>    import </a:t>
            </a:r>
            <a:r>
              <a:rPr lang="en-US" altLang="zh-CN" dirty="0" err="1" smtClean="0"/>
              <a:t>pygame</a:t>
            </a:r>
            <a:endParaRPr lang="en-US" altLang="zh-CN" dirty="0" smtClean="0"/>
          </a:p>
          <a:p>
            <a:pPr>
              <a:buNone/>
            </a:pPr>
            <a:r>
              <a:rPr lang="en-US" altLang="zh-CN" dirty="0" smtClean="0"/>
              <a:t>	</a:t>
            </a:r>
            <a:r>
              <a:rPr lang="en-US" altLang="zh-CN" dirty="0" err="1" smtClean="0"/>
              <a:t>pygame.init</a:t>
            </a:r>
            <a:r>
              <a:rPr lang="en-US" altLang="zh-CN" dirty="0" smtClean="0"/>
              <a:t>()</a:t>
            </a:r>
          </a:p>
          <a:p>
            <a:pPr>
              <a:buNone/>
            </a:pPr>
            <a:r>
              <a:rPr lang="en-US" altLang="zh-CN" dirty="0" smtClean="0"/>
              <a:t>	screen = </a:t>
            </a:r>
            <a:r>
              <a:rPr lang="en-US" altLang="zh-CN" dirty="0" err="1" smtClean="0"/>
              <a:t>pygame.display.set_mode</a:t>
            </a:r>
            <a:r>
              <a:rPr lang="en-US" altLang="zh-CN" dirty="0" smtClean="0"/>
              <a:t>([640, 480])</a:t>
            </a:r>
            <a:endParaRPr lang="zh-CN" altLang="en-US" dirty="0"/>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16.3</a:t>
            </a:r>
            <a:r>
              <a:rPr lang="zh-CN" altLang="en-US" dirty="0" smtClean="0"/>
              <a:t> 在窗口中画图</a:t>
            </a:r>
            <a:endParaRPr lang="zh-CN" altLang="en-US" dirty="0"/>
          </a:p>
        </p:txBody>
      </p:sp>
      <p:sp>
        <p:nvSpPr>
          <p:cNvPr id="3" name="内容占位符 2"/>
          <p:cNvSpPr>
            <a:spLocks noGrp="1"/>
          </p:cNvSpPr>
          <p:nvPr>
            <p:ph idx="1"/>
          </p:nvPr>
        </p:nvSpPr>
        <p:spPr/>
        <p:txBody>
          <a:bodyPr>
            <a:normAutofit fontScale="92500" lnSpcReduction="10000"/>
          </a:bodyPr>
          <a:lstStyle/>
          <a:p>
            <a:pPr>
              <a:buNone/>
            </a:pPr>
            <a:r>
              <a:rPr lang="zh-CN" altLang="en-US" b="1" dirty="0" smtClean="0"/>
              <a:t>如何建立一个圆</a:t>
            </a:r>
            <a:r>
              <a:rPr lang="en-US" altLang="zh-CN" sz="2400" b="1" dirty="0" smtClean="0"/>
              <a:t>,</a:t>
            </a:r>
            <a:r>
              <a:rPr lang="zh-CN" altLang="en-US" b="1" dirty="0" smtClean="0"/>
              <a:t>必须告诉它以下 </a:t>
            </a:r>
            <a:r>
              <a:rPr lang="en-US" altLang="zh-CN" b="1" dirty="0" smtClean="0"/>
              <a:t>5 </a:t>
            </a:r>
            <a:r>
              <a:rPr lang="zh-CN" altLang="en-US" b="1" dirty="0" smtClean="0"/>
              <a:t>件事</a:t>
            </a:r>
            <a:r>
              <a:rPr lang="en-US" altLang="zh-CN" b="1" dirty="0" smtClean="0"/>
              <a:t>:</a:t>
            </a:r>
          </a:p>
          <a:p>
            <a:pPr>
              <a:buNone/>
            </a:pPr>
            <a:r>
              <a:rPr lang="en-US" altLang="zh-CN" dirty="0" smtClean="0"/>
              <a:t>	1.</a:t>
            </a:r>
            <a:r>
              <a:rPr lang="zh-CN" altLang="en-US" dirty="0" smtClean="0"/>
              <a:t>在哪个表面（</a:t>
            </a:r>
            <a:r>
              <a:rPr lang="en-US" altLang="zh-CN" dirty="0" smtClean="0"/>
              <a:t>surface</a:t>
            </a:r>
            <a:r>
              <a:rPr lang="zh-CN" altLang="en-US" dirty="0" smtClean="0"/>
              <a:t>）画这个圆。 </a:t>
            </a:r>
            <a:endParaRPr lang="en-US" altLang="zh-CN" dirty="0" smtClean="0"/>
          </a:p>
          <a:p>
            <a:pPr>
              <a:buNone/>
            </a:pPr>
            <a:r>
              <a:rPr lang="en-US" altLang="zh-CN" dirty="0" smtClean="0"/>
              <a:t>	2.</a:t>
            </a:r>
            <a:r>
              <a:rPr lang="zh-CN" altLang="en-US" dirty="0" smtClean="0"/>
              <a:t>用什么颜色来画。</a:t>
            </a:r>
            <a:endParaRPr lang="en-US" altLang="zh-CN" dirty="0" smtClean="0"/>
          </a:p>
          <a:p>
            <a:pPr>
              <a:buNone/>
            </a:pPr>
            <a:r>
              <a:rPr lang="en-US" altLang="zh-CN" dirty="0" smtClean="0"/>
              <a:t>	3.</a:t>
            </a:r>
            <a:r>
              <a:rPr lang="zh-CN" altLang="en-US" dirty="0" smtClean="0"/>
              <a:t>在什么位置画。</a:t>
            </a:r>
            <a:endParaRPr lang="en-US" altLang="zh-CN" dirty="0" smtClean="0"/>
          </a:p>
          <a:p>
            <a:pPr>
              <a:buNone/>
            </a:pPr>
            <a:r>
              <a:rPr lang="en-US" altLang="zh-CN" dirty="0" smtClean="0"/>
              <a:t>	4.</a:t>
            </a:r>
            <a:r>
              <a:rPr lang="zh-CN" altLang="en-US" dirty="0" smtClean="0"/>
              <a:t>圆的大小。</a:t>
            </a:r>
            <a:endParaRPr lang="en-US" altLang="zh-CN" dirty="0" smtClean="0"/>
          </a:p>
          <a:p>
            <a:pPr>
              <a:buNone/>
            </a:pPr>
            <a:r>
              <a:rPr lang="en-US" altLang="zh-CN" dirty="0" smtClean="0"/>
              <a:t>	5.</a:t>
            </a:r>
            <a:r>
              <a:rPr lang="zh-CN" altLang="en-US" dirty="0" smtClean="0"/>
              <a:t>线宽。</a:t>
            </a:r>
            <a:r>
              <a:rPr lang="en-US" altLang="zh-CN" dirty="0" smtClean="0"/>
              <a:t>(</a:t>
            </a:r>
            <a:r>
              <a:rPr lang="zh-CN" altLang="en-US" dirty="0" smtClean="0"/>
              <a:t>如果 </a:t>
            </a:r>
            <a:r>
              <a:rPr lang="en-US" altLang="zh-CN" dirty="0" smtClean="0"/>
              <a:t>width = 0</a:t>
            </a:r>
            <a:r>
              <a:rPr lang="zh-CN" altLang="en-US" dirty="0" smtClean="0"/>
              <a:t>，圆是完全填充的</a:t>
            </a:r>
            <a:r>
              <a:rPr lang="en-US" altLang="zh-CN" dirty="0" smtClean="0"/>
              <a:t>)</a:t>
            </a:r>
          </a:p>
          <a:p>
            <a:pPr>
              <a:buNone/>
            </a:pPr>
            <a:endParaRPr lang="en-US" altLang="zh-CN" dirty="0" smtClean="0"/>
          </a:p>
          <a:p>
            <a:pPr>
              <a:buNone/>
            </a:pPr>
            <a:r>
              <a:rPr lang="en-US" altLang="zh-CN" dirty="0" err="1" smtClean="0"/>
              <a:t>Pygame</a:t>
            </a:r>
            <a:r>
              <a:rPr lang="en-US" altLang="zh-CN" dirty="0" smtClean="0"/>
              <a:t> </a:t>
            </a:r>
            <a:r>
              <a:rPr lang="zh-CN" altLang="en-US" dirty="0" smtClean="0"/>
              <a:t>表面</a:t>
            </a:r>
            <a:r>
              <a:rPr lang="en-US" altLang="zh-CN" dirty="0" smtClean="0"/>
              <a:t>, </a:t>
            </a:r>
            <a:r>
              <a:rPr lang="en-US" altLang="zh-CN" dirty="0" err="1" smtClean="0"/>
              <a:t>Pygame</a:t>
            </a:r>
            <a:r>
              <a:rPr lang="en-US" altLang="zh-CN" dirty="0" smtClean="0"/>
              <a:t> </a:t>
            </a:r>
            <a:r>
              <a:rPr lang="zh-CN" altLang="en-US" dirty="0" smtClean="0"/>
              <a:t>中的颜色</a:t>
            </a:r>
            <a:r>
              <a:rPr lang="en-US" altLang="zh-CN" dirty="0" smtClean="0"/>
              <a:t>(RGB),</a:t>
            </a:r>
            <a:r>
              <a:rPr lang="zh-CN" altLang="en-US" dirty="0" smtClean="0"/>
              <a:t>为什么是 </a:t>
            </a:r>
            <a:r>
              <a:rPr lang="en-US" altLang="zh-CN" dirty="0" smtClean="0"/>
              <a:t>255 </a:t>
            </a:r>
            <a:r>
              <a:rPr lang="zh-CN" altLang="en-US" dirty="0" smtClean="0"/>
              <a:t>呢？</a:t>
            </a:r>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16.3 </a:t>
            </a:r>
            <a:r>
              <a:rPr lang="zh-CN" altLang="en-US" dirty="0" smtClean="0"/>
              <a:t>在窗口中画图</a:t>
            </a:r>
            <a:endParaRPr lang="zh-CN" altLang="en-US" dirty="0"/>
          </a:p>
        </p:txBody>
      </p:sp>
      <p:sp>
        <p:nvSpPr>
          <p:cNvPr id="3" name="内容占位符 2"/>
          <p:cNvSpPr>
            <a:spLocks noGrp="1"/>
          </p:cNvSpPr>
          <p:nvPr>
            <p:ph idx="1"/>
          </p:nvPr>
        </p:nvSpPr>
        <p:spPr>
          <a:xfrm>
            <a:off x="457200" y="1600201"/>
            <a:ext cx="8229600" cy="676671"/>
          </a:xfrm>
        </p:spPr>
        <p:txBody>
          <a:bodyPr>
            <a:normAutofit/>
          </a:bodyPr>
          <a:lstStyle/>
          <a:p>
            <a:pPr>
              <a:buNone/>
            </a:pPr>
            <a:r>
              <a:rPr lang="zh-CN" altLang="en-US" dirty="0" smtClean="0"/>
              <a:t>位置</a:t>
            </a:r>
            <a:r>
              <a:rPr lang="en-US" altLang="zh-CN" dirty="0" smtClean="0"/>
              <a:t>—</a:t>
            </a:r>
            <a:r>
              <a:rPr lang="zh-CN" altLang="en-US" dirty="0" smtClean="0"/>
              <a:t>屏幕坐标</a:t>
            </a:r>
            <a:endParaRPr lang="zh-CN" altLang="en-US" dirty="0"/>
          </a:p>
        </p:txBody>
      </p:sp>
      <p:pic>
        <p:nvPicPr>
          <p:cNvPr id="1027" name="Picture 3"/>
          <p:cNvPicPr>
            <a:picLocks noChangeAspect="1" noChangeArrowheads="1"/>
          </p:cNvPicPr>
          <p:nvPr/>
        </p:nvPicPr>
        <p:blipFill>
          <a:blip r:embed="rId2" cstate="print"/>
          <a:srcRect/>
          <a:stretch>
            <a:fillRect/>
          </a:stretch>
        </p:blipFill>
        <p:spPr bwMode="auto">
          <a:xfrm>
            <a:off x="1187624" y="2348880"/>
            <a:ext cx="5101927" cy="348087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16.3 </a:t>
            </a:r>
            <a:r>
              <a:rPr lang="zh-CN" altLang="en-US" dirty="0" smtClean="0"/>
              <a:t>在窗口中画图</a:t>
            </a:r>
            <a:endParaRPr lang="zh-CN" altLang="en-US" dirty="0"/>
          </a:p>
        </p:txBody>
      </p:sp>
      <p:sp>
        <p:nvSpPr>
          <p:cNvPr id="3" name="内容占位符 2"/>
          <p:cNvSpPr>
            <a:spLocks noGrp="1"/>
          </p:cNvSpPr>
          <p:nvPr>
            <p:ph idx="1"/>
          </p:nvPr>
        </p:nvSpPr>
        <p:spPr>
          <a:xfrm>
            <a:off x="457200" y="1600201"/>
            <a:ext cx="8229600" cy="1684783"/>
          </a:xfrm>
        </p:spPr>
        <p:txBody>
          <a:bodyPr>
            <a:normAutofit fontScale="85000" lnSpcReduction="20000"/>
          </a:bodyPr>
          <a:lstStyle/>
          <a:p>
            <a:pPr>
              <a:buNone/>
            </a:pPr>
            <a:r>
              <a:rPr lang="zh-CN" altLang="en-US" b="1" dirty="0" smtClean="0"/>
              <a:t>线宽</a:t>
            </a:r>
            <a:r>
              <a:rPr lang="en-US" altLang="zh-CN" b="1" dirty="0" smtClean="0"/>
              <a:t>:</a:t>
            </a:r>
          </a:p>
          <a:p>
            <a:pPr>
              <a:buNone/>
            </a:pPr>
            <a:r>
              <a:rPr lang="en-US" altLang="zh-CN" dirty="0" smtClean="0"/>
              <a:t>	</a:t>
            </a:r>
            <a:r>
              <a:rPr lang="zh-CN" altLang="en-US" dirty="0" smtClean="0"/>
              <a:t>我们使用的线宽都是 </a:t>
            </a:r>
            <a:r>
              <a:rPr lang="en-US" altLang="zh-CN" dirty="0" smtClean="0"/>
              <a:t>0</a:t>
            </a:r>
            <a:r>
              <a:rPr lang="zh-CN" altLang="en-US" dirty="0" smtClean="0"/>
              <a:t>，这会填充整个形状。</a:t>
            </a:r>
            <a:endParaRPr lang="en-US" altLang="zh-CN" dirty="0" smtClean="0"/>
          </a:p>
          <a:p>
            <a:pPr>
              <a:buNone/>
            </a:pPr>
            <a:r>
              <a:rPr lang="zh-CN" altLang="en-US" b="1" dirty="0" smtClean="0"/>
              <a:t>现代艺术</a:t>
            </a:r>
            <a:r>
              <a:rPr lang="en-US" altLang="zh-CN" b="1" dirty="0" smtClean="0"/>
              <a:t>:</a:t>
            </a:r>
          </a:p>
          <a:p>
            <a:pPr>
              <a:buNone/>
            </a:pPr>
            <a:r>
              <a:rPr lang="en-US" altLang="zh-CN" b="1" dirty="0" smtClean="0"/>
              <a:t>	</a:t>
            </a:r>
            <a:r>
              <a:rPr lang="zh-CN" altLang="en-US" dirty="0" smtClean="0"/>
              <a:t>它会随机画 </a:t>
            </a:r>
            <a:r>
              <a:rPr lang="en-US" altLang="zh-CN" dirty="0" smtClean="0"/>
              <a:t>100 </a:t>
            </a:r>
            <a:r>
              <a:rPr lang="zh-CN" altLang="en-US" dirty="0" smtClean="0"/>
              <a:t>个大小不等、位置不同的矩 形。</a:t>
            </a:r>
            <a:endParaRPr lang="en-US" altLang="zh-CN" b="1" dirty="0" smtClean="0"/>
          </a:p>
          <a:p>
            <a:pPr>
              <a:buNone/>
            </a:pPr>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3347864" y="3310086"/>
            <a:ext cx="3635041" cy="278321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16.4</a:t>
            </a:r>
            <a:r>
              <a:rPr lang="zh-CN" altLang="en-US" dirty="0" smtClean="0"/>
              <a:t> 单个像素</a:t>
            </a:r>
            <a:endParaRPr lang="zh-CN" altLang="en-US" dirty="0"/>
          </a:p>
        </p:txBody>
      </p:sp>
      <p:sp>
        <p:nvSpPr>
          <p:cNvPr id="3" name="内容占位符 2"/>
          <p:cNvSpPr>
            <a:spLocks noGrp="1"/>
          </p:cNvSpPr>
          <p:nvPr>
            <p:ph idx="1"/>
          </p:nvPr>
        </p:nvSpPr>
        <p:spPr>
          <a:xfrm>
            <a:off x="457200" y="1600201"/>
            <a:ext cx="8229600" cy="1972815"/>
          </a:xfrm>
        </p:spPr>
        <p:txBody>
          <a:bodyPr>
            <a:normAutofit fontScale="85000" lnSpcReduction="20000"/>
          </a:bodyPr>
          <a:lstStyle/>
          <a:p>
            <a:pPr>
              <a:buNone/>
            </a:pPr>
            <a:r>
              <a:rPr lang="zh-CN" altLang="en-US" dirty="0" smtClean="0"/>
              <a:t>有时我们并不想画一个圆或矩形，而是希望画单个的点或像素。比如，我们要 创建数学程序，想画一条正弦曲线。</a:t>
            </a:r>
            <a:endParaRPr lang="en-US" altLang="zh-CN" dirty="0" smtClean="0"/>
          </a:p>
          <a:p>
            <a:pPr>
              <a:buNone/>
            </a:pPr>
            <a:r>
              <a:rPr lang="zh-CN" altLang="en-US" dirty="0" smtClean="0"/>
              <a:t>每个点都是宽和高分别为 </a:t>
            </a:r>
            <a:r>
              <a:rPr lang="en-US" altLang="zh-CN" dirty="0" smtClean="0"/>
              <a:t>1 </a:t>
            </a:r>
            <a:r>
              <a:rPr lang="zh-CN" altLang="en-US" dirty="0" smtClean="0"/>
              <a:t>像素的 矩形。注意我们使用的线宽为 </a:t>
            </a:r>
            <a:r>
              <a:rPr lang="en-US" altLang="zh-CN" dirty="0" smtClean="0"/>
              <a:t>1</a:t>
            </a:r>
            <a:r>
              <a:rPr lang="zh-CN" altLang="en-US" dirty="0" smtClean="0"/>
              <a:t>，而不是 </a:t>
            </a:r>
            <a:r>
              <a:rPr lang="en-US" altLang="zh-CN" dirty="0" smtClean="0"/>
              <a:t>0</a:t>
            </a:r>
            <a:r>
              <a:rPr lang="zh-CN" altLang="en-US" dirty="0" smtClean="0"/>
              <a:t>。</a:t>
            </a:r>
            <a:endParaRPr lang="zh-CN" altLang="en-US" dirty="0"/>
          </a:p>
        </p:txBody>
      </p:sp>
      <p:pic>
        <p:nvPicPr>
          <p:cNvPr id="3074" name="Picture 2"/>
          <p:cNvPicPr>
            <a:picLocks noChangeAspect="1" noChangeArrowheads="1"/>
          </p:cNvPicPr>
          <p:nvPr/>
        </p:nvPicPr>
        <p:blipFill>
          <a:blip r:embed="rId2" cstate="print"/>
          <a:srcRect/>
          <a:stretch>
            <a:fillRect/>
          </a:stretch>
        </p:blipFill>
        <p:spPr bwMode="auto">
          <a:xfrm>
            <a:off x="1115616" y="3573016"/>
            <a:ext cx="6105525" cy="24241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16.5</a:t>
            </a:r>
            <a:r>
              <a:rPr lang="zh-CN" altLang="en-US" dirty="0" smtClean="0"/>
              <a:t> 图像</a:t>
            </a:r>
            <a:endParaRPr lang="zh-CN" altLang="en-US" dirty="0"/>
          </a:p>
        </p:txBody>
      </p:sp>
      <p:sp>
        <p:nvSpPr>
          <p:cNvPr id="3" name="内容占位符 2"/>
          <p:cNvSpPr>
            <a:spLocks noGrp="1"/>
          </p:cNvSpPr>
          <p:nvPr>
            <p:ph idx="1"/>
          </p:nvPr>
        </p:nvSpPr>
        <p:spPr/>
        <p:txBody>
          <a:bodyPr>
            <a:normAutofit fontScale="85000" lnSpcReduction="20000"/>
          </a:bodyPr>
          <a:lstStyle/>
          <a:p>
            <a:pPr>
              <a:buNone/>
            </a:pPr>
            <a:r>
              <a:rPr lang="zh-CN" altLang="en-US" dirty="0" smtClean="0"/>
              <a:t>在屏幕上画形状、线和单个像素只是制作图形的一种方式。有时我们还想用从 别处得来的图片、可能是数码照片、从网上下载的图片或者在图像编辑程序中创建 的图片。在 </a:t>
            </a:r>
            <a:r>
              <a:rPr lang="en-US" altLang="zh-CN" dirty="0" err="1" smtClean="0"/>
              <a:t>Pygame</a:t>
            </a:r>
            <a:r>
              <a:rPr lang="en-US" altLang="zh-CN" dirty="0" smtClean="0"/>
              <a:t> </a:t>
            </a:r>
            <a:r>
              <a:rPr lang="zh-CN" altLang="en-US" dirty="0" smtClean="0"/>
              <a:t>中，使用图像最简单的方法就是利用 </a:t>
            </a:r>
            <a:r>
              <a:rPr lang="en-US" altLang="zh-CN" dirty="0" smtClean="0"/>
              <a:t>image </a:t>
            </a:r>
            <a:r>
              <a:rPr lang="zh-CN" altLang="en-US" dirty="0" smtClean="0"/>
              <a:t>函数。</a:t>
            </a:r>
            <a:endParaRPr lang="en-US" altLang="zh-CN" dirty="0" smtClean="0"/>
          </a:p>
          <a:p>
            <a:pPr>
              <a:buNone/>
            </a:pPr>
            <a:r>
              <a:rPr lang="en-US" altLang="zh-CN" dirty="0" err="1" smtClean="0"/>
              <a:t>pygame.image</a:t>
            </a:r>
            <a:r>
              <a:rPr lang="en-US" altLang="zh-CN" dirty="0" smtClean="0"/>
              <a:t>. load() </a:t>
            </a:r>
            <a:r>
              <a:rPr lang="zh-CN" altLang="en-US" dirty="0" smtClean="0"/>
              <a:t>函数从硬盘加载一个图像，并创建一个名为 </a:t>
            </a:r>
            <a:r>
              <a:rPr lang="en-US" altLang="zh-CN" dirty="0" err="1" smtClean="0"/>
              <a:t>my_ball</a:t>
            </a:r>
            <a:r>
              <a:rPr lang="en-US" altLang="zh-CN" dirty="0" smtClean="0"/>
              <a:t> </a:t>
            </a:r>
            <a:r>
              <a:rPr lang="zh-CN" altLang="en-US" dirty="0" smtClean="0"/>
              <a:t>的对象。</a:t>
            </a:r>
            <a:r>
              <a:rPr lang="en-US" altLang="zh-CN" dirty="0" err="1" smtClean="0"/>
              <a:t>my_ball</a:t>
            </a:r>
            <a:r>
              <a:rPr lang="en-US" altLang="zh-CN" dirty="0" smtClean="0"/>
              <a:t> </a:t>
            </a:r>
            <a:r>
              <a:rPr lang="zh-CN" altLang="en-US" dirty="0" smtClean="0"/>
              <a:t>对象 是一个表面（前面讨论过表面）。不过我们看不到这个表面，它只在内存中。我们唯 一能看到的表面是显示表面，名为 </a:t>
            </a:r>
            <a:r>
              <a:rPr lang="en-US" altLang="zh-CN" dirty="0" smtClean="0"/>
              <a:t>screen</a:t>
            </a:r>
            <a:r>
              <a:rPr lang="zh-CN" altLang="en-US" dirty="0" smtClean="0"/>
              <a:t>（这在第 </a:t>
            </a:r>
            <a:r>
              <a:rPr lang="en-US" altLang="zh-CN" dirty="0" smtClean="0"/>
              <a:t>3 </a:t>
            </a:r>
            <a:r>
              <a:rPr lang="zh-CN" altLang="en-US" dirty="0" smtClean="0"/>
              <a:t>行创建）。第 </a:t>
            </a:r>
            <a:r>
              <a:rPr lang="en-US" altLang="zh-CN" dirty="0" smtClean="0"/>
              <a:t>6 </a:t>
            </a:r>
            <a:r>
              <a:rPr lang="zh-CN" altLang="en-US" dirty="0" smtClean="0"/>
              <a:t>行把 </a:t>
            </a:r>
            <a:r>
              <a:rPr lang="en-US" altLang="zh-CN" dirty="0" err="1" smtClean="0"/>
              <a:t>my_ball</a:t>
            </a:r>
            <a:r>
              <a:rPr lang="en-US" altLang="zh-CN" dirty="0" smtClean="0"/>
              <a:t> </a:t>
            </a:r>
            <a:r>
              <a:rPr lang="zh-CN" altLang="en-US" dirty="0" smtClean="0"/>
              <a:t>表面复制到 </a:t>
            </a:r>
            <a:r>
              <a:rPr lang="en-US" altLang="zh-CN" dirty="0" smtClean="0"/>
              <a:t>screen </a:t>
            </a:r>
            <a:r>
              <a:rPr lang="zh-CN" altLang="en-US" dirty="0" smtClean="0"/>
              <a:t>表面上。然后像前面一样，通过 </a:t>
            </a:r>
            <a:r>
              <a:rPr lang="en-US" altLang="zh-CN" dirty="0" err="1" smtClean="0"/>
              <a:t>display.flip</a:t>
            </a:r>
            <a:r>
              <a:rPr lang="en-US" altLang="zh-CN" dirty="0" smtClean="0"/>
              <a:t>() </a:t>
            </a:r>
            <a:r>
              <a:rPr lang="zh-CN" altLang="en-US" dirty="0" smtClean="0"/>
              <a:t>调用使它可见。</a:t>
            </a:r>
            <a:endParaRPr lang="zh-CN" alt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16.6</a:t>
            </a:r>
            <a:r>
              <a:rPr lang="zh-CN" altLang="en-US" dirty="0" smtClean="0"/>
              <a:t> 动起来</a:t>
            </a:r>
            <a:endParaRPr lang="zh-CN" altLang="en-US" dirty="0"/>
          </a:p>
        </p:txBody>
      </p:sp>
      <p:sp>
        <p:nvSpPr>
          <p:cNvPr id="3" name="内容占位符 2"/>
          <p:cNvSpPr>
            <a:spLocks noGrp="1"/>
          </p:cNvSpPr>
          <p:nvPr>
            <p:ph idx="1"/>
          </p:nvPr>
        </p:nvSpPr>
        <p:spPr/>
        <p:txBody>
          <a:bodyPr>
            <a:normAutofit lnSpcReduction="10000"/>
          </a:bodyPr>
          <a:lstStyle/>
          <a:p>
            <a:pPr>
              <a:buNone/>
            </a:pPr>
            <a:r>
              <a:rPr lang="zh-CN" altLang="en-US" dirty="0" smtClean="0"/>
              <a:t>要移动沙滩球，就要改变它的位置。首先，先试着左右移动。为了确保能看到它 的运动，下面把它向右移动 </a:t>
            </a:r>
            <a:r>
              <a:rPr lang="en-US" altLang="zh-CN" dirty="0" smtClean="0"/>
              <a:t>100 </a:t>
            </a:r>
            <a:r>
              <a:rPr lang="zh-CN" altLang="en-US" dirty="0" smtClean="0"/>
              <a:t>像素。在指定位置的一对数中，第一个数对应左右方 向（水平方向），所以要向右移动 </a:t>
            </a:r>
            <a:r>
              <a:rPr lang="en-US" altLang="zh-CN" dirty="0" smtClean="0"/>
              <a:t>100 </a:t>
            </a:r>
            <a:r>
              <a:rPr lang="zh-CN" altLang="en-US" dirty="0" smtClean="0"/>
              <a:t>像素，需要把第一个数增加 </a:t>
            </a:r>
            <a:r>
              <a:rPr lang="en-US" altLang="zh-CN" dirty="0" smtClean="0"/>
              <a:t>100</a:t>
            </a:r>
            <a:r>
              <a:rPr lang="zh-CN" altLang="en-US" dirty="0" smtClean="0"/>
              <a:t>。</a:t>
            </a:r>
            <a:endParaRPr lang="en-US" altLang="zh-CN" dirty="0" smtClean="0"/>
          </a:p>
          <a:p>
            <a:pPr>
              <a:buNone/>
            </a:pPr>
            <a:r>
              <a:rPr lang="en-US" altLang="zh-CN" dirty="0" smtClean="0"/>
              <a:t>	</a:t>
            </a:r>
            <a:r>
              <a:rPr lang="en-US" altLang="zh-CN" dirty="0" err="1" smtClean="0"/>
              <a:t>pygame.time.delay</a:t>
            </a:r>
            <a:r>
              <a:rPr lang="en-US" altLang="zh-CN" dirty="0" smtClean="0"/>
              <a:t>(2000) </a:t>
            </a:r>
            <a:r>
              <a:rPr lang="en-US" altLang="zh-CN" dirty="0" err="1" smtClean="0"/>
              <a:t>screen.blit</a:t>
            </a:r>
            <a:r>
              <a:rPr lang="en-US" altLang="zh-CN" dirty="0" smtClean="0"/>
              <a:t>(</a:t>
            </a:r>
            <a:r>
              <a:rPr lang="en-US" altLang="zh-CN" dirty="0" err="1" smtClean="0"/>
              <a:t>my_ball</a:t>
            </a:r>
            <a:r>
              <a:rPr lang="en-US" altLang="zh-CN" dirty="0" smtClean="0"/>
              <a:t>,[150, 50]) </a:t>
            </a:r>
            <a:r>
              <a:rPr lang="en-US" altLang="zh-CN" dirty="0" err="1" smtClean="0"/>
              <a:t>pygame.display.flip</a:t>
            </a:r>
            <a:r>
              <a:rPr lang="en-US" altLang="zh-CN" dirty="0" smtClean="0"/>
              <a:t>() </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测试题</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smtClean="0"/>
              <a:t>1. </a:t>
            </a:r>
            <a:r>
              <a:rPr lang="zh-CN" altLang="en-US" dirty="0" smtClean="0"/>
              <a:t>如何告诉 </a:t>
            </a:r>
            <a:r>
              <a:rPr lang="en-US" altLang="zh-CN" dirty="0" smtClean="0"/>
              <a:t>Python </a:t>
            </a:r>
            <a:r>
              <a:rPr lang="zh-CN" altLang="en-US" dirty="0" smtClean="0"/>
              <a:t>变量是字符串（字符）而不是数字？ </a:t>
            </a:r>
            <a:endParaRPr lang="en-US" altLang="zh-CN" dirty="0" smtClean="0"/>
          </a:p>
          <a:p>
            <a:r>
              <a:rPr lang="en-US" altLang="zh-CN" dirty="0" smtClean="0"/>
              <a:t>2. </a:t>
            </a:r>
            <a:r>
              <a:rPr lang="zh-CN" altLang="en-US" dirty="0" smtClean="0"/>
              <a:t>一旦创建一个变量，能不能改变赋给这个变量的值？ </a:t>
            </a:r>
            <a:endParaRPr lang="en-US" altLang="zh-CN" dirty="0" smtClean="0"/>
          </a:p>
          <a:p>
            <a:r>
              <a:rPr lang="en-US" altLang="zh-CN" dirty="0" smtClean="0"/>
              <a:t>3. </a:t>
            </a:r>
            <a:r>
              <a:rPr lang="zh-CN" altLang="en-US" dirty="0" smtClean="0"/>
              <a:t>变量名 </a:t>
            </a:r>
            <a:r>
              <a:rPr lang="en-US" altLang="zh-CN" dirty="0" smtClean="0"/>
              <a:t>TEACHER </a:t>
            </a:r>
            <a:r>
              <a:rPr lang="zh-CN" altLang="en-US" dirty="0" smtClean="0"/>
              <a:t>与 </a:t>
            </a:r>
            <a:r>
              <a:rPr lang="en-US" altLang="zh-CN" dirty="0" err="1" smtClean="0"/>
              <a:t>TEACHEr</a:t>
            </a:r>
            <a:r>
              <a:rPr lang="en-US" altLang="zh-CN" dirty="0" smtClean="0"/>
              <a:t> </a:t>
            </a:r>
            <a:r>
              <a:rPr lang="zh-CN" altLang="en-US" dirty="0" smtClean="0"/>
              <a:t>相同吗？ </a:t>
            </a:r>
            <a:endParaRPr lang="en-US" altLang="zh-CN" dirty="0" smtClean="0"/>
          </a:p>
          <a:p>
            <a:r>
              <a:rPr lang="en-US" altLang="zh-CN" dirty="0" smtClean="0"/>
              <a:t>4. </a:t>
            </a:r>
            <a:r>
              <a:rPr lang="zh-CN" altLang="en-US" dirty="0" smtClean="0"/>
              <a:t>对 </a:t>
            </a:r>
            <a:r>
              <a:rPr lang="en-US" altLang="zh-CN" dirty="0" smtClean="0"/>
              <a:t>Python </a:t>
            </a:r>
            <a:r>
              <a:rPr lang="zh-CN" altLang="en-US" dirty="0" smtClean="0"/>
              <a:t>来说，</a:t>
            </a:r>
            <a:r>
              <a:rPr lang="en-US" altLang="zh-CN" dirty="0" smtClean="0"/>
              <a:t>'Blah' </a:t>
            </a:r>
            <a:r>
              <a:rPr lang="zh-CN" altLang="en-US" dirty="0" smtClean="0"/>
              <a:t>与 </a:t>
            </a:r>
            <a:r>
              <a:rPr lang="en-US" altLang="zh-CN" dirty="0" smtClean="0"/>
              <a:t>"Blah" </a:t>
            </a:r>
            <a:r>
              <a:rPr lang="zh-CN" altLang="en-US" dirty="0" smtClean="0"/>
              <a:t>一样吗？ </a:t>
            </a:r>
            <a:endParaRPr lang="en-US" altLang="zh-CN" dirty="0" smtClean="0"/>
          </a:p>
          <a:p>
            <a:r>
              <a:rPr lang="en-US" altLang="zh-CN" dirty="0" smtClean="0"/>
              <a:t>5. </a:t>
            </a:r>
            <a:r>
              <a:rPr lang="zh-CN" altLang="en-US" dirty="0" smtClean="0"/>
              <a:t>对 </a:t>
            </a:r>
            <a:r>
              <a:rPr lang="en-US" altLang="zh-CN" dirty="0" smtClean="0"/>
              <a:t>Python </a:t>
            </a:r>
            <a:r>
              <a:rPr lang="zh-CN" altLang="en-US" dirty="0" smtClean="0"/>
              <a:t>来说，</a:t>
            </a:r>
            <a:r>
              <a:rPr lang="en-US" altLang="zh-CN" dirty="0" smtClean="0"/>
              <a:t>'4' </a:t>
            </a:r>
            <a:r>
              <a:rPr lang="zh-CN" altLang="en-US" dirty="0" smtClean="0"/>
              <a:t>是不是等同于 </a:t>
            </a:r>
            <a:r>
              <a:rPr lang="en-US" altLang="zh-CN" dirty="0" smtClean="0"/>
              <a:t>4 </a:t>
            </a:r>
            <a:r>
              <a:rPr lang="zh-CN" altLang="en-US" dirty="0" smtClean="0"/>
              <a:t>？ </a:t>
            </a:r>
            <a:endParaRPr lang="en-US" altLang="zh-CN" dirty="0" smtClean="0"/>
          </a:p>
          <a:p>
            <a:r>
              <a:rPr lang="en-US" altLang="zh-CN" dirty="0" smtClean="0"/>
              <a:t>6. </a:t>
            </a:r>
            <a:r>
              <a:rPr lang="zh-CN" altLang="en-US" dirty="0" smtClean="0"/>
              <a:t>下面哪个变量名不正确？为什么？</a:t>
            </a:r>
            <a:endParaRPr lang="en-US" altLang="zh-CN" dirty="0" smtClean="0"/>
          </a:p>
          <a:p>
            <a:pPr marL="1200150" lvl="3" indent="-342900"/>
            <a:r>
              <a:rPr lang="en-US" altLang="zh-CN" dirty="0" smtClean="0"/>
              <a:t>(a) Teacher2 (b) 2Teacher (c) teacher_25 (d) </a:t>
            </a:r>
            <a:r>
              <a:rPr lang="en-US" altLang="zh-CN" dirty="0" err="1" smtClean="0"/>
              <a:t>TeaCher</a:t>
            </a:r>
            <a:r>
              <a:rPr lang="en-US" altLang="zh-CN" dirty="0" smtClean="0"/>
              <a:t> </a:t>
            </a:r>
            <a:r>
              <a:rPr lang="zh-CN" altLang="en-US" dirty="0" smtClean="0"/>
              <a:t> </a:t>
            </a:r>
            <a:endParaRPr lang="en-US" altLang="zh-CN" dirty="0" smtClean="0"/>
          </a:p>
          <a:p>
            <a:r>
              <a:rPr lang="en-US" altLang="zh-CN" dirty="0" smtClean="0"/>
              <a:t>7. </a:t>
            </a:r>
            <a:r>
              <a:rPr lang="zh-CN" altLang="en-US" dirty="0" smtClean="0"/>
              <a:t>人们总是说没有足够的时间做到尽善尽美。如果一天有 </a:t>
            </a:r>
            <a:r>
              <a:rPr lang="en-US" altLang="zh-CN" dirty="0" smtClean="0"/>
              <a:t>26 </a:t>
            </a:r>
            <a:r>
              <a:rPr lang="zh-CN" altLang="en-US" dirty="0" smtClean="0"/>
              <a:t>个小时，那么每周喝多少升？（提示：改变 </a:t>
            </a:r>
            <a:r>
              <a:rPr lang="en-US" altLang="zh-CN" dirty="0" err="1" smtClean="0"/>
              <a:t>HoursPerDay</a:t>
            </a:r>
            <a:r>
              <a:rPr lang="en-US" altLang="zh-CN" dirty="0" smtClean="0"/>
              <a:t> </a:t>
            </a:r>
            <a:r>
              <a:rPr lang="zh-CN" altLang="en-US" dirty="0" smtClean="0"/>
              <a:t>变量。）</a:t>
            </a:r>
            <a:endParaRPr lang="en-US" altLang="zh-CN" dirty="0" smtClean="0"/>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16.7</a:t>
            </a:r>
            <a:r>
              <a:rPr lang="zh-CN" altLang="en-US" dirty="0" smtClean="0"/>
              <a:t> 动画</a:t>
            </a:r>
            <a:endParaRPr lang="zh-CN" altLang="en-US" dirty="0"/>
          </a:p>
        </p:txBody>
      </p:sp>
      <p:sp>
        <p:nvSpPr>
          <p:cNvPr id="3" name="内容占位符 2"/>
          <p:cNvSpPr>
            <a:spLocks noGrp="1"/>
          </p:cNvSpPr>
          <p:nvPr>
            <p:ph idx="1"/>
          </p:nvPr>
        </p:nvSpPr>
        <p:spPr/>
        <p:txBody>
          <a:bodyPr>
            <a:normAutofit fontScale="92500" lnSpcReduction="20000"/>
          </a:bodyPr>
          <a:lstStyle/>
          <a:p>
            <a:pPr>
              <a:buNone/>
            </a:pPr>
            <a:r>
              <a:rPr lang="zh-CN" altLang="en-US" b="1" dirty="0" smtClean="0"/>
              <a:t>利用计算机图形做动画时，移动一个东西要完成两个步骤</a:t>
            </a:r>
            <a:r>
              <a:rPr lang="zh-CN" altLang="en-US" dirty="0" smtClean="0"/>
              <a:t>。 </a:t>
            </a:r>
            <a:endParaRPr lang="en-US" altLang="zh-CN" dirty="0" smtClean="0"/>
          </a:p>
          <a:p>
            <a:pPr>
              <a:buNone/>
            </a:pPr>
            <a:r>
              <a:rPr lang="en-US" altLang="zh-CN" dirty="0" smtClean="0"/>
              <a:t>	(1) </a:t>
            </a:r>
            <a:r>
              <a:rPr lang="zh-CN" altLang="en-US" dirty="0" smtClean="0"/>
              <a:t>在新的位置上画出图形。</a:t>
            </a:r>
            <a:endParaRPr lang="en-US" altLang="zh-CN" dirty="0" smtClean="0"/>
          </a:p>
          <a:p>
            <a:pPr>
              <a:buNone/>
            </a:pPr>
            <a:r>
              <a:rPr lang="en-US" altLang="zh-CN" dirty="0" smtClean="0"/>
              <a:t>   </a:t>
            </a:r>
            <a:r>
              <a:rPr lang="zh-CN" altLang="en-US" dirty="0" smtClean="0"/>
              <a:t> </a:t>
            </a:r>
            <a:r>
              <a:rPr lang="en-US" altLang="zh-CN" dirty="0" smtClean="0"/>
              <a:t>(2) </a:t>
            </a:r>
            <a:r>
              <a:rPr lang="zh-CN" altLang="en-US" dirty="0" smtClean="0"/>
              <a:t>把原来的图形擦掉。</a:t>
            </a:r>
            <a:endParaRPr lang="en-US" altLang="zh-CN" dirty="0" smtClean="0"/>
          </a:p>
          <a:p>
            <a:pPr>
              <a:buNone/>
            </a:pPr>
            <a:r>
              <a:rPr lang="zh-CN" altLang="en-US" b="1" dirty="0" smtClean="0"/>
              <a:t>擦掉图像</a:t>
            </a:r>
            <a:endParaRPr lang="en-US" altLang="zh-CN" b="1" dirty="0" smtClean="0"/>
          </a:p>
          <a:p>
            <a:pPr>
              <a:buNone/>
            </a:pPr>
            <a:r>
              <a:rPr lang="en-US" altLang="zh-CN" dirty="0" smtClean="0"/>
              <a:t>	</a:t>
            </a:r>
            <a:r>
              <a:rPr lang="zh-CN" altLang="en-US" dirty="0" smtClean="0"/>
              <a:t>在第一个沙滩球上画了一个白色矩形</a:t>
            </a:r>
            <a:r>
              <a:rPr lang="en-US" altLang="zh-CN" dirty="0" smtClean="0"/>
              <a:t>,</a:t>
            </a:r>
            <a:r>
              <a:rPr lang="zh-CN" altLang="en-US" dirty="0" smtClean="0"/>
              <a:t>覆盖原来的图像</a:t>
            </a:r>
            <a:endParaRPr lang="en-US" altLang="zh-CN" dirty="0" smtClean="0"/>
          </a:p>
          <a:p>
            <a:pPr>
              <a:buNone/>
            </a:pPr>
            <a:r>
              <a:rPr lang="zh-CN" altLang="en-US" b="1" dirty="0" smtClean="0"/>
              <a:t>底下有什么</a:t>
            </a:r>
            <a:endParaRPr lang="en-US" altLang="zh-CN" b="1" dirty="0" smtClean="0"/>
          </a:p>
          <a:p>
            <a:pPr>
              <a:buNone/>
            </a:pPr>
            <a:r>
              <a:rPr lang="en-US" altLang="zh-CN" dirty="0" smtClean="0"/>
              <a:t>	</a:t>
            </a:r>
            <a:r>
              <a:rPr lang="zh-CN" altLang="en-US" dirty="0" smtClean="0"/>
              <a:t>如果要擦掉的内容下面不是纯色的，就比较困难</a:t>
            </a:r>
            <a:endParaRPr lang="zh-CN" alt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16.8</a:t>
            </a:r>
            <a:r>
              <a:rPr lang="zh-CN" altLang="en-US" dirty="0" smtClean="0"/>
              <a:t> 让球反弹</a:t>
            </a:r>
            <a:endParaRPr lang="zh-CN" altLang="en-US" dirty="0"/>
          </a:p>
        </p:txBody>
      </p:sp>
      <p:sp>
        <p:nvSpPr>
          <p:cNvPr id="3" name="内容占位符 2"/>
          <p:cNvSpPr>
            <a:spLocks noGrp="1"/>
          </p:cNvSpPr>
          <p:nvPr>
            <p:ph idx="1"/>
          </p:nvPr>
        </p:nvSpPr>
        <p:spPr/>
        <p:txBody>
          <a:bodyPr>
            <a:normAutofit/>
          </a:bodyPr>
          <a:lstStyle/>
          <a:p>
            <a:pPr>
              <a:buNone/>
            </a:pPr>
            <a:r>
              <a:rPr lang="zh-CN" altLang="en-US" b="1" dirty="0" smtClean="0"/>
              <a:t>在左边界</a:t>
            </a:r>
            <a:r>
              <a:rPr lang="zh-CN" altLang="en-US" dirty="0" smtClean="0"/>
              <a:t>，这很容易，因为我们只需要检查球的位置是不是等于 </a:t>
            </a:r>
            <a:r>
              <a:rPr lang="en-US" altLang="zh-CN" dirty="0" smtClean="0"/>
              <a:t>0</a:t>
            </a:r>
            <a:r>
              <a:rPr lang="zh-CN" altLang="en-US" dirty="0" smtClean="0"/>
              <a:t>。 </a:t>
            </a:r>
            <a:endParaRPr lang="en-US" altLang="zh-CN" dirty="0" smtClean="0"/>
          </a:p>
          <a:p>
            <a:pPr>
              <a:buNone/>
            </a:pPr>
            <a:r>
              <a:rPr lang="zh-CN" altLang="en-US" b="1" dirty="0" smtClean="0"/>
              <a:t>在右边界</a:t>
            </a:r>
            <a:r>
              <a:rPr lang="zh-CN" altLang="en-US" dirty="0" smtClean="0"/>
              <a:t>，就要查看球的右边界是不是在窗口的右边界上。不过，球的位置是 按它的左边界（左上角）而不是右边界设置的。所以必须减去球的宽度</a:t>
            </a:r>
            <a:endParaRPr lang="en-US" altLang="zh-CN" dirty="0" smtClean="0"/>
          </a:p>
          <a:p>
            <a:pPr>
              <a:buNone/>
            </a:pPr>
            <a:r>
              <a:rPr lang="zh-CN" altLang="en-US" b="1" dirty="0" smtClean="0"/>
              <a:t>在 </a:t>
            </a:r>
            <a:r>
              <a:rPr lang="en-US" altLang="zh-CN" b="1" dirty="0" smtClean="0"/>
              <a:t>2D </a:t>
            </a:r>
            <a:r>
              <a:rPr lang="zh-CN" altLang="en-US" b="1" dirty="0" smtClean="0"/>
              <a:t>空间中反弹，</a:t>
            </a:r>
            <a:r>
              <a:rPr lang="zh-CN" altLang="en-US" dirty="0" smtClean="0"/>
              <a:t>现在，让 它同时上下、左右移动。</a:t>
            </a:r>
            <a:endParaRPr lang="zh-CN" altLang="en-US" b="1"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测试题</a:t>
            </a:r>
            <a:endParaRPr lang="zh-CN" altLang="en-US" dirty="0"/>
          </a:p>
        </p:txBody>
      </p:sp>
      <p:sp>
        <p:nvSpPr>
          <p:cNvPr id="3" name="内容占位符 2"/>
          <p:cNvSpPr>
            <a:spLocks noGrp="1"/>
          </p:cNvSpPr>
          <p:nvPr>
            <p:ph idx="1"/>
          </p:nvPr>
        </p:nvSpPr>
        <p:spPr/>
        <p:txBody>
          <a:bodyPr>
            <a:normAutofit/>
          </a:bodyPr>
          <a:lstStyle/>
          <a:p>
            <a:pPr marL="514350" indent="-514350">
              <a:buAutoNum type="arabicPeriod"/>
            </a:pPr>
            <a:r>
              <a:rPr lang="en-US" altLang="zh-CN" dirty="0" smtClean="0"/>
              <a:t>RGB </a:t>
            </a:r>
            <a:r>
              <a:rPr lang="zh-CN" altLang="en-US" dirty="0" smtClean="0"/>
              <a:t>值 </a:t>
            </a:r>
            <a:r>
              <a:rPr lang="en-US" altLang="zh-CN" dirty="0" smtClean="0"/>
              <a:t>[255, 255, 255] </a:t>
            </a:r>
            <a:r>
              <a:rPr lang="zh-CN" altLang="en-US" dirty="0" smtClean="0"/>
              <a:t>会得到什么颜色？ </a:t>
            </a:r>
            <a:endParaRPr lang="en-US" altLang="zh-CN" dirty="0" smtClean="0"/>
          </a:p>
          <a:p>
            <a:pPr marL="514350" indent="-514350">
              <a:buAutoNum type="arabicPeriod"/>
            </a:pPr>
            <a:r>
              <a:rPr lang="en-US" altLang="zh-CN" dirty="0" smtClean="0"/>
              <a:t>RGB </a:t>
            </a:r>
            <a:r>
              <a:rPr lang="zh-CN" altLang="en-US" dirty="0" smtClean="0"/>
              <a:t>值 </a:t>
            </a:r>
            <a:r>
              <a:rPr lang="en-US" altLang="zh-CN" dirty="0" smtClean="0"/>
              <a:t>[0, 255, 0] </a:t>
            </a:r>
            <a:r>
              <a:rPr lang="zh-CN" altLang="en-US" dirty="0" smtClean="0"/>
              <a:t>会得到什么颜色？ </a:t>
            </a:r>
            <a:endParaRPr lang="en-US" altLang="zh-CN" dirty="0" smtClean="0"/>
          </a:p>
          <a:p>
            <a:pPr marL="514350" indent="-514350">
              <a:buAutoNum type="arabicPeriod"/>
            </a:pPr>
            <a:r>
              <a:rPr lang="zh-CN" altLang="en-US" dirty="0" smtClean="0"/>
              <a:t>使用哪个 </a:t>
            </a:r>
            <a:r>
              <a:rPr lang="en-US" altLang="zh-CN" dirty="0" err="1" smtClean="0"/>
              <a:t>Pygame</a:t>
            </a:r>
            <a:r>
              <a:rPr lang="en-US" altLang="zh-CN" dirty="0" smtClean="0"/>
              <a:t> </a:t>
            </a:r>
            <a:r>
              <a:rPr lang="zh-CN" altLang="en-US" dirty="0" smtClean="0"/>
              <a:t>方法来画矩形？ </a:t>
            </a:r>
            <a:endParaRPr lang="en-US" altLang="zh-CN" dirty="0" smtClean="0"/>
          </a:p>
          <a:p>
            <a:pPr marL="514350" indent="-514350">
              <a:buAutoNum type="arabicPeriod"/>
            </a:pPr>
            <a:r>
              <a:rPr lang="zh-CN" altLang="en-US" dirty="0" smtClean="0"/>
              <a:t>使用哪个 </a:t>
            </a:r>
            <a:r>
              <a:rPr lang="en-US" altLang="zh-CN" dirty="0" err="1" smtClean="0"/>
              <a:t>Pygame</a:t>
            </a:r>
            <a:r>
              <a:rPr lang="en-US" altLang="zh-CN" dirty="0" smtClean="0"/>
              <a:t> </a:t>
            </a:r>
            <a:r>
              <a:rPr lang="zh-CN" altLang="en-US" dirty="0" smtClean="0"/>
              <a:t>方法来画线将多个点连接在一起？ </a:t>
            </a:r>
            <a:endParaRPr lang="en-US" altLang="zh-CN" dirty="0" smtClean="0"/>
          </a:p>
          <a:p>
            <a:pPr marL="514350" indent="-514350">
              <a:buAutoNum type="arabicPeriod"/>
            </a:pPr>
            <a:r>
              <a:rPr lang="en-US" altLang="zh-CN" dirty="0" smtClean="0"/>
              <a:t>“</a:t>
            </a:r>
            <a:r>
              <a:rPr lang="zh-CN" altLang="en-US" dirty="0" smtClean="0"/>
              <a:t>像素”是什么意思？ </a:t>
            </a:r>
            <a:endParaRPr lang="en-US" altLang="zh-CN" dirty="0" smtClean="0"/>
          </a:p>
          <a:p>
            <a:pPr marL="514350" indent="-514350">
              <a:buAutoNum type="arabicPeriod"/>
            </a:pPr>
            <a:r>
              <a:rPr lang="zh-CN" altLang="en-US" dirty="0" smtClean="0"/>
              <a:t>在 </a:t>
            </a:r>
            <a:r>
              <a:rPr lang="en-US" altLang="zh-CN" dirty="0" err="1" smtClean="0"/>
              <a:t>Pygame</a:t>
            </a:r>
            <a:r>
              <a:rPr lang="en-US" altLang="zh-CN" dirty="0" smtClean="0"/>
              <a:t> </a:t>
            </a:r>
            <a:r>
              <a:rPr lang="zh-CN" altLang="en-US" dirty="0" smtClean="0"/>
              <a:t>窗口中，位置 </a:t>
            </a:r>
            <a:r>
              <a:rPr lang="en-US" altLang="zh-CN" dirty="0" smtClean="0"/>
              <a:t>[0, 0] </a:t>
            </a:r>
            <a:r>
              <a:rPr lang="zh-CN" altLang="en-US" dirty="0" smtClean="0"/>
              <a:t>在哪里？</a:t>
            </a:r>
            <a:endParaRPr lang="zh-CN" altLang="en-US" b="1"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normAutofit/>
          </a:bodyPr>
          <a:lstStyle/>
          <a:p>
            <a:pPr marL="514350" indent="-514350">
              <a:buAutoNum type="arabicPeriod"/>
            </a:pPr>
            <a:r>
              <a:rPr lang="zh-CN" altLang="en-US" dirty="0" smtClean="0"/>
              <a:t>试着改变代码清单 </a:t>
            </a:r>
            <a:r>
              <a:rPr lang="en-US" altLang="zh-CN" dirty="0" smtClean="0"/>
              <a:t>16-15 </a:t>
            </a:r>
            <a:r>
              <a:rPr lang="zh-CN" altLang="en-US" dirty="0" smtClean="0"/>
              <a:t>或代码清单 </a:t>
            </a:r>
            <a:r>
              <a:rPr lang="en-US" altLang="zh-CN" dirty="0" smtClean="0"/>
              <a:t>16-16 </a:t>
            </a:r>
            <a:r>
              <a:rPr lang="zh-CN" altLang="en-US" dirty="0" smtClean="0"/>
              <a:t>中的 </a:t>
            </a:r>
            <a:r>
              <a:rPr lang="en-US" altLang="zh-CN" dirty="0" err="1" smtClean="0"/>
              <a:t>x_speed</a:t>
            </a:r>
            <a:r>
              <a:rPr lang="en-US" altLang="zh-CN" dirty="0" smtClean="0"/>
              <a:t> </a:t>
            </a:r>
            <a:r>
              <a:rPr lang="zh-CN" altLang="en-US" dirty="0" smtClean="0"/>
              <a:t>和 </a:t>
            </a:r>
            <a:r>
              <a:rPr lang="en-US" altLang="zh-CN" dirty="0" err="1" smtClean="0"/>
              <a:t>y_speed</a:t>
            </a:r>
            <a:r>
              <a:rPr lang="en-US" altLang="zh-CN" dirty="0" smtClean="0"/>
              <a:t> </a:t>
            </a:r>
            <a:r>
              <a:rPr lang="zh-CN" altLang="en-US" dirty="0" smtClean="0"/>
              <a:t>值，让 球移动得更快或更慢，并在不同方向上移动</a:t>
            </a:r>
            <a:endParaRPr lang="en-US" altLang="zh-CN" dirty="0" smtClean="0"/>
          </a:p>
          <a:p>
            <a:pPr marL="514350" indent="-514350">
              <a:buAutoNum type="arabicPeriod"/>
            </a:pPr>
            <a:r>
              <a:rPr lang="zh-CN" altLang="en-US" dirty="0" smtClean="0"/>
              <a:t>试着修改代码清单 </a:t>
            </a:r>
            <a:r>
              <a:rPr lang="en-US" altLang="zh-CN" dirty="0" smtClean="0"/>
              <a:t>16-15</a:t>
            </a:r>
            <a:r>
              <a:rPr lang="zh-CN" altLang="en-US" smtClean="0"/>
              <a:t>，让球在隐形的墙或地板（不是窗口边界）上反弹。</a:t>
            </a:r>
            <a:endParaRPr lang="zh-CN" altLang="en-US" b="1" dirty="0"/>
          </a:p>
        </p:txBody>
      </p:sp>
      <p:sp>
        <p:nvSpPr>
          <p:cNvPr id="4" name="矩形 3"/>
          <p:cNvSpPr/>
          <p:nvPr/>
        </p:nvSpPr>
        <p:spPr>
          <a:xfrm>
            <a:off x="2286000" y="2967335"/>
            <a:ext cx="4572000" cy="923330"/>
          </a:xfrm>
          <a:prstGeom prst="rect">
            <a:avLst/>
          </a:prstGeom>
        </p:spPr>
        <p:txBody>
          <a:bodyPr>
            <a:spAutoFit/>
          </a:bodyPr>
          <a:lstStyle/>
          <a:p>
            <a:r>
              <a:rPr lang="en-US" altLang="zh-CN" dirty="0" smtClean="0"/>
              <a:t>from </a:t>
            </a:r>
            <a:r>
              <a:rPr lang="en-US" altLang="zh-CN" dirty="0" err="1" smtClean="0"/>
              <a:t>pygame.color</a:t>
            </a:r>
            <a:r>
              <a:rPr lang="en-US" altLang="zh-CN" dirty="0" smtClean="0"/>
              <a:t> import THECOLORS  # use color names</a:t>
            </a:r>
          </a:p>
          <a:p>
            <a:endParaRPr lang="en-US" altLang="zh-CN"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17  </a:t>
            </a:r>
            <a:r>
              <a:rPr lang="zh-CN" altLang="en-US" dirty="0" smtClean="0"/>
              <a:t>动画</a:t>
            </a:r>
            <a:r>
              <a:rPr lang="zh-CN" altLang="en-US" dirty="0" smtClean="0"/>
              <a:t>精灵和碰撞检测 </a:t>
            </a:r>
            <a:endParaRPr lang="zh-CN" alt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17.1</a:t>
            </a:r>
            <a:r>
              <a:rPr lang="zh-CN" altLang="en-US" dirty="0" smtClean="0"/>
              <a:t> 动画</a:t>
            </a:r>
            <a:r>
              <a:rPr lang="zh-CN" altLang="en-US" dirty="0" smtClean="0"/>
              <a:t>精灵</a:t>
            </a:r>
            <a:endParaRPr lang="zh-CN" altLang="en-US" dirty="0"/>
          </a:p>
        </p:txBody>
      </p:sp>
      <p:sp>
        <p:nvSpPr>
          <p:cNvPr id="3" name="内容占位符 2"/>
          <p:cNvSpPr>
            <a:spLocks noGrp="1"/>
          </p:cNvSpPr>
          <p:nvPr>
            <p:ph idx="1"/>
          </p:nvPr>
        </p:nvSpPr>
        <p:spPr/>
        <p:txBody>
          <a:bodyPr>
            <a:normAutofit/>
          </a:bodyPr>
          <a:lstStyle/>
          <a:p>
            <a:pPr marL="514350" indent="-514350">
              <a:buAutoNum type="arabicPeriod"/>
            </a:pPr>
            <a:r>
              <a:rPr lang="zh-CN" altLang="en-US" dirty="0" smtClean="0"/>
              <a:t>什么是动画</a:t>
            </a:r>
            <a:r>
              <a:rPr lang="zh-CN" altLang="en-US" dirty="0" smtClean="0"/>
              <a:t>精灵</a:t>
            </a:r>
            <a:endParaRPr lang="en-US" altLang="zh-CN" dirty="0" smtClean="0"/>
          </a:p>
          <a:p>
            <a:pPr marL="914400" lvl="1" indent="-514350">
              <a:buNone/>
            </a:pPr>
            <a:r>
              <a:rPr lang="zh-CN" altLang="en-US" dirty="0" smtClean="0"/>
              <a:t>大多数动画精灵都有以下两个基本</a:t>
            </a:r>
            <a:r>
              <a:rPr lang="zh-CN" altLang="en-US" dirty="0" smtClean="0"/>
              <a:t>属性</a:t>
            </a:r>
            <a:r>
              <a:rPr lang="en-US" altLang="zh-CN" dirty="0" smtClean="0"/>
              <a:t>:</a:t>
            </a:r>
          </a:p>
          <a:p>
            <a:pPr marL="914400" lvl="1" indent="-514350">
              <a:buNone/>
            </a:pPr>
            <a:r>
              <a:rPr lang="en-US" altLang="zh-CN" dirty="0" smtClean="0"/>
              <a:t>	</a:t>
            </a:r>
            <a:r>
              <a:rPr lang="zh-CN" altLang="en-US" dirty="0" smtClean="0"/>
              <a:t>图像：为动画精灵显示的图片</a:t>
            </a:r>
            <a:r>
              <a:rPr lang="zh-CN" altLang="en-US" dirty="0" smtClean="0"/>
              <a:t>。</a:t>
            </a:r>
            <a:endParaRPr lang="en-US" altLang="zh-CN" dirty="0" smtClean="0"/>
          </a:p>
          <a:p>
            <a:pPr marL="914400" lvl="1" indent="-514350">
              <a:buNone/>
            </a:pPr>
            <a:r>
              <a:rPr lang="en-US" altLang="zh-CN" dirty="0" smtClean="0"/>
              <a:t>	</a:t>
            </a:r>
            <a:r>
              <a:rPr lang="zh-CN" altLang="en-US" dirty="0" smtClean="0"/>
              <a:t>矩形区：</a:t>
            </a:r>
            <a:r>
              <a:rPr lang="zh-CN" altLang="en-US" dirty="0" smtClean="0"/>
              <a:t>包含动画精灵的矩形</a:t>
            </a:r>
            <a:r>
              <a:rPr lang="zh-CN" altLang="en-US" dirty="0" smtClean="0"/>
              <a:t>区域。</a:t>
            </a:r>
            <a:endParaRPr lang="en-US" altLang="zh-CN" dirty="0" smtClean="0"/>
          </a:p>
          <a:p>
            <a:pPr marL="514350" indent="-514350">
              <a:buAutoNum type="arabicPeriod"/>
            </a:pPr>
            <a:r>
              <a:rPr lang="en-US" altLang="zh-CN" dirty="0" smtClean="0"/>
              <a:t>Sprite </a:t>
            </a:r>
            <a:r>
              <a:rPr lang="zh-CN" altLang="en-US" dirty="0" smtClean="0"/>
              <a:t>类</a:t>
            </a:r>
            <a:endParaRPr lang="en-US" altLang="zh-CN" dirty="0" smtClean="0"/>
          </a:p>
          <a:p>
            <a:pPr marL="914400" lvl="1" indent="-514350">
              <a:buNone/>
            </a:pPr>
            <a:r>
              <a:rPr lang="en-US" altLang="zh-CN" dirty="0" err="1" smtClean="0"/>
              <a:t>pygame</a:t>
            </a:r>
            <a:r>
              <a:rPr lang="en-US" altLang="zh-CN" dirty="0" smtClean="0"/>
              <a:t> </a:t>
            </a:r>
            <a:r>
              <a:rPr lang="zh-CN" altLang="en-US" dirty="0" smtClean="0"/>
              <a:t>的 </a:t>
            </a:r>
            <a:r>
              <a:rPr lang="en-US" altLang="zh-CN" dirty="0" smtClean="0"/>
              <a:t>sprite </a:t>
            </a:r>
            <a:r>
              <a:rPr lang="zh-CN" altLang="en-US" dirty="0" smtClean="0"/>
              <a:t>模块提供了一个动画精灵基类，名为 </a:t>
            </a:r>
            <a:r>
              <a:rPr lang="en-US" altLang="zh-CN" dirty="0" smtClean="0"/>
              <a:t>Sprite</a:t>
            </a:r>
            <a:r>
              <a:rPr lang="zh-CN" altLang="en-US" dirty="0" smtClean="0"/>
              <a:t>。</a:t>
            </a:r>
            <a:endParaRPr lang="zh-CN" altLang="en-US" b="1"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17.2 </a:t>
            </a:r>
            <a:r>
              <a:rPr lang="zh-CN" altLang="en-US" dirty="0" smtClean="0"/>
              <a:t>嘣 </a:t>
            </a:r>
            <a:r>
              <a:rPr lang="en-US" altLang="zh-CN" dirty="0" smtClean="0"/>
              <a:t>! </a:t>
            </a:r>
            <a:r>
              <a:rPr lang="zh-CN" altLang="en-US" dirty="0" smtClean="0"/>
              <a:t>碰撞检测</a:t>
            </a:r>
            <a:endParaRPr lang="zh-CN" altLang="en-US" dirty="0"/>
          </a:p>
        </p:txBody>
      </p:sp>
      <p:sp>
        <p:nvSpPr>
          <p:cNvPr id="3" name="内容占位符 2"/>
          <p:cNvSpPr>
            <a:spLocks noGrp="1"/>
          </p:cNvSpPr>
          <p:nvPr>
            <p:ph idx="1"/>
          </p:nvPr>
        </p:nvSpPr>
        <p:spPr/>
        <p:txBody>
          <a:bodyPr>
            <a:normAutofit fontScale="85000" lnSpcReduction="20000"/>
          </a:bodyPr>
          <a:lstStyle/>
          <a:p>
            <a:pPr marL="514350" indent="-514350">
              <a:buNone/>
            </a:pPr>
            <a:r>
              <a:rPr lang="en-US" altLang="zh-CN" dirty="0" smtClean="0"/>
              <a:t>		    </a:t>
            </a:r>
            <a:r>
              <a:rPr lang="zh-CN" altLang="en-US" dirty="0" smtClean="0"/>
              <a:t>碰撞</a:t>
            </a:r>
            <a:r>
              <a:rPr lang="zh-CN" altLang="en-US" dirty="0" smtClean="0"/>
              <a:t>检测（</a:t>
            </a:r>
            <a:r>
              <a:rPr lang="en-US" altLang="zh-CN" dirty="0" smtClean="0"/>
              <a:t>collision detection</a:t>
            </a:r>
            <a:r>
              <a:rPr lang="zh-CN" altLang="en-US" dirty="0" smtClean="0"/>
              <a:t>）指的是了解两个动画精灵何时接 触或重叠。两个移动的东西相互碰到一起，这就是一个碰撞（</a:t>
            </a:r>
            <a:r>
              <a:rPr lang="en-US" altLang="zh-CN" dirty="0" smtClean="0"/>
              <a:t>collision</a:t>
            </a:r>
            <a:r>
              <a:rPr lang="zh-CN" altLang="en-US" dirty="0" smtClean="0"/>
              <a:t>）。</a:t>
            </a:r>
            <a:endParaRPr lang="en-US" altLang="zh-CN" dirty="0" smtClean="0"/>
          </a:p>
          <a:p>
            <a:pPr marL="514350" indent="-514350">
              <a:buNone/>
            </a:pPr>
            <a:r>
              <a:rPr lang="en-US" altLang="zh-CN" b="1" dirty="0" smtClean="0"/>
              <a:t>	</a:t>
            </a:r>
            <a:r>
              <a:rPr lang="zh-CN" altLang="en-US" dirty="0" smtClean="0"/>
              <a:t> </a:t>
            </a:r>
            <a:r>
              <a:rPr lang="en-US" altLang="zh-CN" dirty="0" smtClean="0"/>
              <a:t>	    </a:t>
            </a:r>
            <a:r>
              <a:rPr lang="en-US" altLang="zh-CN" dirty="0" err="1" smtClean="0"/>
              <a:t>Pygame</a:t>
            </a:r>
            <a:r>
              <a:rPr lang="en-US" altLang="zh-CN" dirty="0" smtClean="0"/>
              <a:t> </a:t>
            </a:r>
            <a:r>
              <a:rPr lang="zh-CN" altLang="en-US" dirty="0" smtClean="0"/>
              <a:t>还提供了一种方法对动画精灵</a:t>
            </a:r>
            <a:r>
              <a:rPr lang="zh-CN" altLang="en-US" dirty="0" smtClean="0"/>
              <a:t>分组。</a:t>
            </a:r>
            <a:r>
              <a:rPr lang="en-US" altLang="zh-CN" dirty="0" smtClean="0"/>
              <a:t> </a:t>
            </a:r>
            <a:r>
              <a:rPr lang="en-US" altLang="zh-CN" dirty="0" err="1" smtClean="0"/>
              <a:t>pygame.sprite.Group</a:t>
            </a:r>
            <a:r>
              <a:rPr lang="en-US" altLang="zh-CN" dirty="0" smtClean="0"/>
              <a:t>() </a:t>
            </a:r>
            <a:endParaRPr lang="en-US" altLang="zh-CN" dirty="0" smtClean="0"/>
          </a:p>
          <a:p>
            <a:pPr marL="514350" indent="-514350">
              <a:buNone/>
            </a:pPr>
            <a:r>
              <a:rPr lang="en-US" altLang="zh-CN" b="1" dirty="0" smtClean="0"/>
              <a:t>	</a:t>
            </a:r>
            <a:r>
              <a:rPr lang="en-US" altLang="zh-CN" b="1" dirty="0" smtClean="0"/>
              <a:t>	</a:t>
            </a:r>
            <a:r>
              <a:rPr lang="en-US" altLang="zh-CN" dirty="0" smtClean="0"/>
              <a:t> </a:t>
            </a:r>
            <a:r>
              <a:rPr lang="en-US" altLang="zh-CN" dirty="0" smtClean="0"/>
              <a:t>   </a:t>
            </a:r>
            <a:r>
              <a:rPr lang="en-US" altLang="zh-CN" dirty="0" err="1" smtClean="0"/>
              <a:t>Pygame</a:t>
            </a:r>
            <a:r>
              <a:rPr lang="en-US" altLang="zh-CN" dirty="0" smtClean="0"/>
              <a:t> </a:t>
            </a:r>
            <a:r>
              <a:rPr lang="en-US" altLang="zh-CN" dirty="0" smtClean="0"/>
              <a:t>sprite </a:t>
            </a:r>
            <a:r>
              <a:rPr lang="zh-CN" altLang="en-US" dirty="0" smtClean="0"/>
              <a:t>模块有一个 </a:t>
            </a:r>
            <a:r>
              <a:rPr lang="en-US" altLang="zh-CN" dirty="0" err="1" smtClean="0"/>
              <a:t>spritecollide</a:t>
            </a:r>
            <a:r>
              <a:rPr lang="en-US" altLang="zh-CN" dirty="0" smtClean="0"/>
              <a:t>() </a:t>
            </a:r>
            <a:r>
              <a:rPr lang="zh-CN" altLang="en-US" dirty="0" smtClean="0"/>
              <a:t>函数。它会查找一个精灵与一个组中所有精灵之间的碰撞</a:t>
            </a:r>
            <a:r>
              <a:rPr lang="zh-CN" altLang="en-US" dirty="0" smtClean="0"/>
              <a:t>。要完成碰撞检测需要</a:t>
            </a:r>
            <a:r>
              <a:rPr lang="en-US" altLang="zh-CN" dirty="0" smtClean="0"/>
              <a:t>3</a:t>
            </a:r>
            <a:r>
              <a:rPr lang="zh-CN" altLang="en-US" dirty="0" smtClean="0"/>
              <a:t>步</a:t>
            </a:r>
            <a:r>
              <a:rPr lang="en-US" altLang="zh-CN" dirty="0" smtClean="0"/>
              <a:t>:</a:t>
            </a:r>
          </a:p>
          <a:p>
            <a:pPr marL="514350" indent="-514350">
              <a:buNone/>
            </a:pPr>
            <a:r>
              <a:rPr lang="en-US" altLang="zh-CN" dirty="0" smtClean="0"/>
              <a:t>		1. </a:t>
            </a:r>
            <a:r>
              <a:rPr lang="zh-CN" altLang="en-US" dirty="0" smtClean="0"/>
              <a:t>从</a:t>
            </a:r>
            <a:r>
              <a:rPr lang="zh-CN" altLang="en-US" dirty="0" smtClean="0"/>
              <a:t>这个组中删除这个精灵</a:t>
            </a:r>
            <a:r>
              <a:rPr lang="zh-CN" altLang="en-US" dirty="0" smtClean="0"/>
              <a:t>；</a:t>
            </a:r>
            <a:endParaRPr lang="en-US" altLang="zh-CN" dirty="0" smtClean="0"/>
          </a:p>
          <a:p>
            <a:pPr marL="514350" indent="-514350">
              <a:buNone/>
            </a:pPr>
            <a:r>
              <a:rPr lang="en-US" altLang="zh-CN" dirty="0" smtClean="0"/>
              <a:t>	</a:t>
            </a:r>
            <a:r>
              <a:rPr lang="en-US" altLang="zh-CN" dirty="0" smtClean="0"/>
              <a:t>	2. </a:t>
            </a:r>
            <a:r>
              <a:rPr lang="zh-CN" altLang="en-US" dirty="0" smtClean="0"/>
              <a:t>检查</a:t>
            </a:r>
            <a:r>
              <a:rPr lang="zh-CN" altLang="en-US" dirty="0" smtClean="0"/>
              <a:t>这个精灵与组中其他精灵之间的碰撞</a:t>
            </a:r>
            <a:r>
              <a:rPr lang="zh-CN" altLang="en-US" dirty="0" smtClean="0"/>
              <a:t>；</a:t>
            </a:r>
            <a:endParaRPr lang="en-US" altLang="zh-CN" dirty="0" smtClean="0"/>
          </a:p>
          <a:p>
            <a:pPr marL="514350" indent="-514350">
              <a:buNone/>
            </a:pPr>
            <a:r>
              <a:rPr lang="en-US" altLang="zh-CN" dirty="0" smtClean="0"/>
              <a:t>		3. </a:t>
            </a:r>
            <a:r>
              <a:rPr lang="zh-CN" altLang="en-US" dirty="0" smtClean="0"/>
              <a:t>把</a:t>
            </a:r>
            <a:r>
              <a:rPr lang="zh-CN" altLang="en-US" dirty="0" smtClean="0"/>
              <a:t>这个精灵添加回原来的组中</a:t>
            </a:r>
            <a:endParaRPr lang="zh-CN" altLang="en-US" b="1"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17.3</a:t>
            </a:r>
            <a:r>
              <a:rPr lang="zh-CN" altLang="en-US" dirty="0" smtClean="0"/>
              <a:t> 统计</a:t>
            </a:r>
            <a:r>
              <a:rPr lang="zh-CN" altLang="en-US" dirty="0" smtClean="0"/>
              <a:t>时间</a:t>
            </a:r>
            <a:endParaRPr lang="zh-CN" altLang="en-US" dirty="0"/>
          </a:p>
        </p:txBody>
      </p:sp>
      <p:sp>
        <p:nvSpPr>
          <p:cNvPr id="3" name="内容占位符 2"/>
          <p:cNvSpPr>
            <a:spLocks noGrp="1"/>
          </p:cNvSpPr>
          <p:nvPr>
            <p:ph idx="1"/>
          </p:nvPr>
        </p:nvSpPr>
        <p:spPr/>
        <p:txBody>
          <a:bodyPr>
            <a:normAutofit/>
          </a:bodyPr>
          <a:lstStyle/>
          <a:p>
            <a:pPr marL="514350" indent="-514350">
              <a:buNone/>
            </a:pPr>
            <a:r>
              <a:rPr lang="en-US" altLang="zh-CN" dirty="0" smtClean="0"/>
              <a:t>		</a:t>
            </a:r>
            <a:r>
              <a:rPr lang="zh-CN" altLang="en-US" b="1" dirty="0" smtClean="0"/>
              <a:t>帧速率</a:t>
            </a:r>
            <a:r>
              <a:rPr lang="en-US" altLang="zh-CN" dirty="0" smtClean="0"/>
              <a:t>:</a:t>
            </a:r>
            <a:r>
              <a:rPr lang="zh-CN" altLang="en-US" dirty="0" smtClean="0"/>
              <a:t>在计算机图形学中，每个动画步叫做一</a:t>
            </a:r>
            <a:r>
              <a:rPr lang="zh-CN" altLang="en-US" dirty="0" smtClean="0"/>
              <a:t>帧</a:t>
            </a:r>
            <a:r>
              <a:rPr lang="en-US" altLang="zh-CN" dirty="0" smtClean="0"/>
              <a:t>,</a:t>
            </a:r>
            <a:r>
              <a:rPr lang="zh-CN" altLang="en-US" dirty="0" smtClean="0"/>
              <a:t>每秒的帧个数就是帧速率。我们可以用 </a:t>
            </a:r>
            <a:r>
              <a:rPr lang="en-US" altLang="zh-CN" dirty="0" err="1" smtClean="0"/>
              <a:t>pygame.time.Clock</a:t>
            </a:r>
            <a:r>
              <a:rPr lang="en-US" altLang="zh-CN" dirty="0" smtClean="0"/>
              <a:t>() </a:t>
            </a:r>
            <a:r>
              <a:rPr lang="zh-CN" altLang="en-US" dirty="0" smtClean="0"/>
              <a:t>控制帧</a:t>
            </a:r>
            <a:r>
              <a:rPr lang="zh-CN" altLang="en-US" dirty="0" smtClean="0"/>
              <a:t>速率。</a:t>
            </a:r>
            <a:endParaRPr lang="en-US" altLang="zh-CN" dirty="0" smtClean="0"/>
          </a:p>
          <a:p>
            <a:pPr marL="514350" indent="-514350">
              <a:buNone/>
            </a:pPr>
            <a:r>
              <a:rPr lang="en-US" altLang="zh-CN" dirty="0" smtClean="0"/>
              <a:t>		</a:t>
            </a:r>
            <a:r>
              <a:rPr lang="zh-CN" altLang="en-US" b="1" dirty="0" smtClean="0"/>
              <a:t>调整</a:t>
            </a:r>
            <a:r>
              <a:rPr lang="zh-CN" altLang="en-US" b="1" dirty="0" smtClean="0"/>
              <a:t>帧</a:t>
            </a:r>
            <a:r>
              <a:rPr lang="zh-CN" altLang="en-US" b="1" dirty="0" smtClean="0"/>
              <a:t>速率：</a:t>
            </a:r>
            <a:endParaRPr lang="en-US" altLang="zh-CN" dirty="0" smtClean="0"/>
          </a:p>
          <a:p>
            <a:pPr marL="514350" indent="-514350">
              <a:buNone/>
            </a:pPr>
            <a:r>
              <a:rPr lang="en-US" altLang="zh-CN" dirty="0" smtClean="0"/>
              <a:t>	</a:t>
            </a:r>
            <a:r>
              <a:rPr lang="en-US" altLang="zh-CN" dirty="0" smtClean="0"/>
              <a:t>	1. </a:t>
            </a:r>
            <a:r>
              <a:rPr lang="en-US" altLang="zh-CN" dirty="0" err="1" smtClean="0"/>
              <a:t>clock.get_fps</a:t>
            </a:r>
            <a:r>
              <a:rPr lang="en-US" altLang="zh-CN" dirty="0" smtClean="0"/>
              <a:t>() </a:t>
            </a:r>
            <a:r>
              <a:rPr lang="zh-CN" altLang="en-US" dirty="0" smtClean="0"/>
              <a:t>获取实际的帧速率</a:t>
            </a:r>
            <a:endParaRPr lang="en-US" altLang="zh-CN" dirty="0" smtClean="0"/>
          </a:p>
          <a:p>
            <a:pPr marL="514350" indent="-514350">
              <a:buNone/>
            </a:pPr>
            <a:r>
              <a:rPr lang="en-US" altLang="zh-CN" dirty="0" smtClean="0"/>
              <a:t>	</a:t>
            </a:r>
            <a:r>
              <a:rPr lang="en-US" altLang="zh-CN" dirty="0" smtClean="0"/>
              <a:t>	2. </a:t>
            </a:r>
            <a:r>
              <a:rPr lang="zh-CN" altLang="en-US" dirty="0" smtClean="0"/>
              <a:t>由下面的公式计算</a:t>
            </a:r>
            <a:endParaRPr lang="en-US" altLang="zh-CN" dirty="0" smtClean="0"/>
          </a:p>
          <a:p>
            <a:pPr marL="514350" indent="-514350">
              <a:buNone/>
            </a:pPr>
            <a:r>
              <a:rPr lang="en-US" altLang="zh-CN" b="1" dirty="0" smtClean="0"/>
              <a:t>	</a:t>
            </a:r>
            <a:r>
              <a:rPr lang="en-US" altLang="zh-CN" dirty="0" smtClean="0"/>
              <a:t>	</a:t>
            </a:r>
            <a:r>
              <a:rPr lang="en-US" altLang="zh-CN" dirty="0" err="1" smtClean="0"/>
              <a:t>object_speed</a:t>
            </a:r>
            <a:r>
              <a:rPr lang="en-US" altLang="zh-CN" dirty="0" smtClean="0"/>
              <a:t> = </a:t>
            </a:r>
            <a:r>
              <a:rPr lang="en-US" altLang="zh-CN" dirty="0" err="1" smtClean="0"/>
              <a:t>current_speed</a:t>
            </a:r>
            <a:r>
              <a:rPr lang="en-US" altLang="zh-CN" dirty="0" smtClean="0"/>
              <a:t> * (desired fps / actual fps</a:t>
            </a:r>
            <a:r>
              <a:rPr lang="en-US" altLang="zh-CN" dirty="0" smtClean="0"/>
              <a:t>)</a:t>
            </a:r>
          </a:p>
          <a:p>
            <a:pPr marL="514350" indent="-514350">
              <a:buNone/>
            </a:pPr>
            <a:endParaRPr lang="zh-CN" alt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测试题</a:t>
            </a:r>
            <a:endParaRPr lang="zh-CN" altLang="en-US" dirty="0"/>
          </a:p>
        </p:txBody>
      </p:sp>
      <p:sp>
        <p:nvSpPr>
          <p:cNvPr id="3" name="内容占位符 2"/>
          <p:cNvSpPr>
            <a:spLocks noGrp="1"/>
          </p:cNvSpPr>
          <p:nvPr>
            <p:ph idx="1"/>
          </p:nvPr>
        </p:nvSpPr>
        <p:spPr/>
        <p:txBody>
          <a:bodyPr>
            <a:normAutofit fontScale="92500" lnSpcReduction="10000"/>
          </a:bodyPr>
          <a:lstStyle/>
          <a:p>
            <a:pPr marL="514350" indent="-514350">
              <a:buAutoNum type="arabicPeriod"/>
            </a:pPr>
            <a:r>
              <a:rPr lang="zh-CN" altLang="en-US" dirty="0" smtClean="0"/>
              <a:t>什么</a:t>
            </a:r>
            <a:r>
              <a:rPr lang="zh-CN" altLang="en-US" dirty="0" smtClean="0"/>
              <a:t>是碰撞检测？ </a:t>
            </a:r>
            <a:endParaRPr lang="en-US" altLang="zh-CN" dirty="0" smtClean="0"/>
          </a:p>
          <a:p>
            <a:pPr marL="514350" indent="-514350">
              <a:buAutoNum type="arabicPeriod"/>
            </a:pPr>
            <a:r>
              <a:rPr lang="zh-CN" altLang="en-US" dirty="0" smtClean="0"/>
              <a:t>什么</a:t>
            </a:r>
            <a:r>
              <a:rPr lang="zh-CN" altLang="en-US" dirty="0" smtClean="0"/>
              <a:t>是像素完美碰撞检测？它与矩形碰撞检测有什么区别？ </a:t>
            </a:r>
            <a:endParaRPr lang="en-US" altLang="zh-CN" dirty="0" smtClean="0"/>
          </a:p>
          <a:p>
            <a:pPr marL="514350" indent="-514350">
              <a:buAutoNum type="arabicPeriod"/>
            </a:pPr>
            <a:r>
              <a:rPr lang="zh-CN" altLang="en-US" dirty="0" smtClean="0"/>
              <a:t>可以</a:t>
            </a:r>
            <a:r>
              <a:rPr lang="zh-CN" altLang="en-US" dirty="0" smtClean="0"/>
              <a:t>利用哪两种方法跟踪多个在一起的动画精灵对象？ </a:t>
            </a:r>
            <a:endParaRPr lang="en-US" altLang="zh-CN" dirty="0" smtClean="0"/>
          </a:p>
          <a:p>
            <a:pPr marL="514350" indent="-514350">
              <a:buAutoNum type="arabicPeriod"/>
            </a:pPr>
            <a:r>
              <a:rPr lang="zh-CN" altLang="en-US" dirty="0" smtClean="0"/>
              <a:t>在</a:t>
            </a:r>
            <a:r>
              <a:rPr lang="zh-CN" altLang="en-US" dirty="0" smtClean="0"/>
              <a:t>代码中控制动画的速度有哪两种方法？ </a:t>
            </a:r>
            <a:endParaRPr lang="en-US" altLang="zh-CN" dirty="0" smtClean="0"/>
          </a:p>
          <a:p>
            <a:pPr marL="514350" indent="-514350">
              <a:buAutoNum type="arabicPeriod"/>
            </a:pPr>
            <a:r>
              <a:rPr lang="zh-CN" altLang="en-US" dirty="0" smtClean="0"/>
              <a:t>为什么</a:t>
            </a:r>
            <a:r>
              <a:rPr lang="zh-CN" altLang="en-US" dirty="0" smtClean="0"/>
              <a:t>使用 </a:t>
            </a:r>
            <a:r>
              <a:rPr lang="en-US" altLang="zh-CN" dirty="0" err="1" smtClean="0"/>
              <a:t>pygame.clock</a:t>
            </a:r>
            <a:r>
              <a:rPr lang="en-US" altLang="zh-CN" dirty="0" smtClean="0"/>
              <a:t> </a:t>
            </a:r>
            <a:r>
              <a:rPr lang="zh-CN" altLang="en-US" dirty="0" smtClean="0"/>
              <a:t>比使用 </a:t>
            </a:r>
            <a:r>
              <a:rPr lang="en-US" altLang="zh-CN" dirty="0" err="1" smtClean="0"/>
              <a:t>pygame.time.delay</a:t>
            </a:r>
            <a:r>
              <a:rPr lang="en-US" altLang="zh-CN" dirty="0" smtClean="0"/>
              <a:t>() </a:t>
            </a:r>
            <a:r>
              <a:rPr lang="zh-CN" altLang="en-US" dirty="0" smtClean="0"/>
              <a:t>更准确？ </a:t>
            </a:r>
            <a:endParaRPr lang="en-US" altLang="zh-CN" smtClean="0"/>
          </a:p>
          <a:p>
            <a:pPr marL="514350" indent="-514350">
              <a:buAutoNum type="arabicPeriod"/>
            </a:pPr>
            <a:r>
              <a:rPr lang="zh-CN" altLang="en-US" smtClean="0"/>
              <a:t>怎么</a:t>
            </a:r>
            <a:r>
              <a:rPr lang="zh-CN" altLang="en-US" dirty="0" smtClean="0"/>
              <a:t>得出你的程序运行的帧速率？</a:t>
            </a:r>
            <a:endParaRPr lang="zh-CN" altLang="en-US" dirty="0"/>
          </a:p>
        </p:txBody>
      </p:sp>
      <p:sp>
        <p:nvSpPr>
          <p:cNvPr id="4" name="矩形 3"/>
          <p:cNvSpPr/>
          <p:nvPr/>
        </p:nvSpPr>
        <p:spPr>
          <a:xfrm>
            <a:off x="3763926" y="3244334"/>
            <a:ext cx="1616148" cy="369332"/>
          </a:xfrm>
          <a:prstGeom prst="rect">
            <a:avLst/>
          </a:prstGeom>
        </p:spPr>
        <p:txBody>
          <a:bodyPr wrap="none">
            <a:spAutoFit/>
          </a:bodyPr>
          <a:lstStyle/>
          <a:p>
            <a:r>
              <a:rPr lang="en-US" altLang="zh-CN" dirty="0" smtClean="0"/>
              <a:t>beach_ball.png</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3.</a:t>
            </a:r>
            <a:r>
              <a:rPr lang="zh-CN" altLang="en-US" dirty="0" smtClean="0"/>
              <a:t>基本数学运算</a:t>
            </a:r>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　</a:t>
            </a:r>
            <a:r>
              <a:rPr lang="en-US" altLang="zh-CN" dirty="0" smtClean="0"/>
              <a:t>3.1</a:t>
            </a:r>
            <a:r>
              <a:rPr lang="zh-CN" altLang="en-US" dirty="0" smtClean="0"/>
              <a:t>四大基本运算</a:t>
            </a:r>
            <a:endParaRPr lang="zh-CN" altLang="en-US" dirty="0"/>
          </a:p>
        </p:txBody>
      </p:sp>
      <p:sp>
        <p:nvSpPr>
          <p:cNvPr id="3" name="内容占位符 2"/>
          <p:cNvSpPr>
            <a:spLocks noGrp="1"/>
          </p:cNvSpPr>
          <p:nvPr>
            <p:ph idx="1"/>
          </p:nvPr>
        </p:nvSpPr>
        <p:spPr/>
        <p:txBody>
          <a:bodyPr/>
          <a:lstStyle/>
          <a:p>
            <a:r>
              <a:rPr lang="zh-CN" altLang="en-US" dirty="0" smtClean="0"/>
              <a:t>在第 </a:t>
            </a:r>
            <a:r>
              <a:rPr lang="en-US" altLang="zh-CN" dirty="0" smtClean="0"/>
              <a:t>1 </a:t>
            </a:r>
            <a:r>
              <a:rPr lang="zh-CN" altLang="en-US" dirty="0" smtClean="0"/>
              <a:t>章中我们已经看到 </a:t>
            </a:r>
            <a:r>
              <a:rPr lang="en-US" altLang="zh-CN" dirty="0" smtClean="0"/>
              <a:t>Python </a:t>
            </a:r>
            <a:r>
              <a:rPr lang="zh-CN" altLang="en-US" dirty="0" smtClean="0"/>
              <a:t>可以做一些数学运算：使用加号（</a:t>
            </a:r>
            <a:r>
              <a:rPr lang="en-US" altLang="zh-CN" dirty="0" smtClean="0"/>
              <a:t>+</a:t>
            </a:r>
            <a:r>
              <a:rPr lang="zh-CN" altLang="en-US" dirty="0" smtClean="0"/>
              <a:t>）完成加 法，另外使用星号（*）完成乘法</a:t>
            </a:r>
            <a:endParaRPr lang="en-US" altLang="zh-CN" dirty="0" smtClean="0"/>
          </a:p>
          <a:p>
            <a:r>
              <a:rPr lang="zh-CN" altLang="en-US" dirty="0" smtClean="0"/>
              <a:t>如你所料，</a:t>
            </a:r>
            <a:r>
              <a:rPr lang="en-US" altLang="zh-CN" dirty="0" smtClean="0"/>
              <a:t>Python </a:t>
            </a:r>
            <a:r>
              <a:rPr lang="zh-CN" altLang="en-US" dirty="0" smtClean="0"/>
              <a:t>使用连字号（</a:t>
            </a:r>
            <a:r>
              <a:rPr lang="en-US" altLang="zh-CN" dirty="0" smtClean="0"/>
              <a:t>-</a:t>
            </a:r>
            <a:r>
              <a:rPr lang="zh-CN" altLang="en-US" dirty="0" smtClean="0"/>
              <a:t>）（也称为减号）来做减法</a:t>
            </a:r>
            <a:endParaRPr lang="en-US" altLang="zh-CN" dirty="0" smtClean="0"/>
          </a:p>
          <a:p>
            <a:r>
              <a:rPr lang="zh-CN" altLang="en-US" dirty="0" smtClean="0"/>
              <a:t>由于计算机键盘上没有除号（</a:t>
            </a:r>
            <a:r>
              <a:rPr lang="en-US" altLang="zh-CN" dirty="0" smtClean="0"/>
              <a:t>÷</a:t>
            </a:r>
            <a:r>
              <a:rPr lang="zh-CN" altLang="en-US" dirty="0" smtClean="0"/>
              <a:t>），所以所有程序都使用前斜杠（</a:t>
            </a:r>
            <a:r>
              <a:rPr lang="en-US" altLang="zh-CN" dirty="0" smtClean="0"/>
              <a:t>/</a:t>
            </a:r>
            <a:r>
              <a:rPr lang="zh-CN" altLang="en-US" dirty="0" smtClean="0"/>
              <a:t>）表示除法。</a:t>
            </a:r>
            <a:endParaRPr lang="en-US" altLang="zh-CN" dirty="0" smtClean="0"/>
          </a:p>
          <a:p>
            <a:r>
              <a:rPr lang="zh-CN" altLang="en-US" dirty="0" smtClean="0"/>
              <a:t>整除用（</a:t>
            </a:r>
            <a:r>
              <a:rPr lang="en-US" altLang="zh-CN" dirty="0" smtClean="0"/>
              <a:t>//</a:t>
            </a:r>
            <a:r>
              <a:rPr lang="zh-CN" altLang="en-US" dirty="0" smtClean="0"/>
              <a:t>） </a:t>
            </a:r>
            <a:r>
              <a:rPr lang="en-US" altLang="zh-CN" dirty="0" smtClean="0"/>
              <a:t>3//2=1</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术语箱</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整数（</a:t>
            </a:r>
            <a:r>
              <a:rPr lang="en-US" altLang="zh-CN" dirty="0" smtClean="0"/>
              <a:t>integer</a:t>
            </a:r>
            <a:r>
              <a:rPr lang="zh-CN" altLang="en-US" dirty="0" smtClean="0"/>
              <a:t>）就是我们平常数数时所说的数，如 </a:t>
            </a:r>
            <a:r>
              <a:rPr lang="en-US" altLang="zh-CN" dirty="0" smtClean="0"/>
              <a:t>1</a:t>
            </a:r>
            <a:r>
              <a:rPr lang="zh-CN" altLang="en-US" dirty="0" smtClean="0"/>
              <a:t>、</a:t>
            </a:r>
            <a:r>
              <a:rPr lang="en-US" altLang="zh-CN" dirty="0" smtClean="0"/>
              <a:t>2</a:t>
            </a:r>
            <a:r>
              <a:rPr lang="zh-CN" altLang="en-US" dirty="0" smtClean="0"/>
              <a:t>、</a:t>
            </a:r>
            <a:r>
              <a:rPr lang="en-US" altLang="zh-CN" dirty="0" smtClean="0"/>
              <a:t>3</a:t>
            </a:r>
            <a:r>
              <a:rPr lang="zh-CN" altLang="en-US" dirty="0" smtClean="0"/>
              <a:t>，另外还包括 </a:t>
            </a:r>
            <a:r>
              <a:rPr lang="en-US" altLang="zh-CN" dirty="0" smtClean="0"/>
              <a:t>0 </a:t>
            </a:r>
            <a:r>
              <a:rPr lang="zh-CN" altLang="en-US" dirty="0" smtClean="0"/>
              <a:t>和负数，如 </a:t>
            </a:r>
            <a:r>
              <a:rPr lang="en-US" altLang="zh-CN" dirty="0" smtClean="0"/>
              <a:t>-1</a:t>
            </a:r>
            <a:r>
              <a:rPr lang="zh-CN" altLang="en-US" dirty="0" smtClean="0"/>
              <a:t>、</a:t>
            </a:r>
            <a:r>
              <a:rPr lang="en-US" altLang="zh-CN" dirty="0" smtClean="0"/>
              <a:t>-2</a:t>
            </a:r>
            <a:r>
              <a:rPr lang="zh-CN" altLang="en-US" dirty="0" smtClean="0"/>
              <a:t>、</a:t>
            </a:r>
            <a:r>
              <a:rPr lang="en-US" altLang="zh-CN" dirty="0" smtClean="0"/>
              <a:t>-3</a:t>
            </a:r>
            <a:r>
              <a:rPr lang="zh-CN" altLang="en-US" dirty="0" smtClean="0"/>
              <a:t>。</a:t>
            </a:r>
          </a:p>
          <a:p>
            <a:r>
              <a:rPr lang="zh-CN" altLang="en-US" dirty="0" smtClean="0"/>
              <a:t>小数（</a:t>
            </a:r>
            <a:r>
              <a:rPr lang="en-US" altLang="zh-CN" dirty="0" smtClean="0"/>
              <a:t>decimal number</a:t>
            </a:r>
            <a:r>
              <a:rPr lang="zh-CN" altLang="en-US" dirty="0" smtClean="0"/>
              <a:t>）也称为实数（</a:t>
            </a:r>
            <a:r>
              <a:rPr lang="en-US" altLang="zh-CN" dirty="0" smtClean="0"/>
              <a:t>real number</a:t>
            </a:r>
            <a:r>
              <a:rPr lang="zh-CN" altLang="en-US" dirty="0" smtClean="0"/>
              <a:t>），这些数有小数点而且 后面有小数位，如 </a:t>
            </a:r>
            <a:r>
              <a:rPr lang="en-US" altLang="zh-CN" dirty="0" smtClean="0"/>
              <a:t>1.25</a:t>
            </a:r>
            <a:r>
              <a:rPr lang="zh-CN" altLang="en-US" dirty="0" smtClean="0"/>
              <a:t>、</a:t>
            </a:r>
            <a:r>
              <a:rPr lang="en-US" altLang="zh-CN" dirty="0" smtClean="0"/>
              <a:t>0.3752 </a:t>
            </a:r>
            <a:r>
              <a:rPr lang="zh-CN" altLang="en-US" dirty="0" smtClean="0"/>
              <a:t>和 </a:t>
            </a:r>
            <a:r>
              <a:rPr lang="en-US" altLang="zh-CN" dirty="0" smtClean="0"/>
              <a:t>-101.2</a:t>
            </a:r>
            <a:r>
              <a:rPr lang="zh-CN" altLang="en-US" dirty="0" smtClean="0"/>
              <a:t>。</a:t>
            </a:r>
          </a:p>
          <a:p>
            <a:r>
              <a:rPr lang="zh-CN" altLang="en-US" dirty="0" smtClean="0"/>
              <a:t>在计算机编程中，小数也称为浮点数（</a:t>
            </a:r>
            <a:r>
              <a:rPr lang="en-US" altLang="zh-CN" dirty="0" smtClean="0"/>
              <a:t>floating-point number</a:t>
            </a:r>
            <a:r>
              <a:rPr lang="zh-CN" altLang="en-US" dirty="0" smtClean="0"/>
              <a:t>，有时简写为 </a:t>
            </a:r>
            <a:r>
              <a:rPr lang="en-US" altLang="zh-CN" dirty="0" smtClean="0"/>
              <a:t>floats</a:t>
            </a:r>
            <a:r>
              <a:rPr lang="zh-CN" altLang="en-US" dirty="0" smtClean="0"/>
              <a:t>，或者如果只有一个浮点数，就简写为 </a:t>
            </a:r>
            <a:r>
              <a:rPr lang="en-US" altLang="zh-CN" dirty="0" smtClean="0"/>
              <a:t>float</a:t>
            </a:r>
            <a:r>
              <a:rPr lang="zh-CN" altLang="en-US" dirty="0" smtClean="0"/>
              <a:t>）。这是因为小数点会“浮动”。 </a:t>
            </a:r>
            <a:r>
              <a:rPr lang="en-US" altLang="zh-CN" dirty="0" smtClean="0"/>
              <a:t>0.00123456 </a:t>
            </a:r>
            <a:r>
              <a:rPr lang="zh-CN" altLang="en-US" dirty="0" smtClean="0"/>
              <a:t>或 </a:t>
            </a:r>
            <a:r>
              <a:rPr lang="en-US" altLang="zh-CN" dirty="0" smtClean="0"/>
              <a:t>12345.6 </a:t>
            </a:r>
            <a:r>
              <a:rPr lang="zh-CN" altLang="en-US" dirty="0" smtClean="0"/>
              <a:t>都是浮点数</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a:t>
            </a:r>
            <a:r>
              <a:rPr lang="zh-CN" altLang="en-US" dirty="0" smtClean="0"/>
              <a:t>操作符</a:t>
            </a:r>
            <a:endParaRPr lang="zh-CN" altLang="en-US" dirty="0"/>
          </a:p>
        </p:txBody>
      </p:sp>
      <p:sp>
        <p:nvSpPr>
          <p:cNvPr id="3" name="内容占位符 2"/>
          <p:cNvSpPr>
            <a:spLocks noGrp="1"/>
          </p:cNvSpPr>
          <p:nvPr>
            <p:ph idx="1"/>
          </p:nvPr>
        </p:nvSpPr>
        <p:spPr/>
        <p:txBody>
          <a:bodyPr/>
          <a:lstStyle/>
          <a:p>
            <a:r>
              <a:rPr lang="en-US" altLang="zh-CN" dirty="0" smtClean="0"/>
              <a:t>+</a:t>
            </a:r>
            <a:r>
              <a:rPr lang="zh-CN" altLang="en-US" dirty="0" smtClean="0"/>
              <a:t>、</a:t>
            </a:r>
            <a:r>
              <a:rPr lang="en-US" altLang="zh-CN" dirty="0" smtClean="0"/>
              <a:t>-</a:t>
            </a:r>
            <a:r>
              <a:rPr lang="zh-CN" altLang="en-US" dirty="0" smtClean="0"/>
              <a:t>、*和 </a:t>
            </a:r>
            <a:r>
              <a:rPr lang="en-US" altLang="zh-CN" dirty="0" smtClean="0"/>
              <a:t>/ </a:t>
            </a:r>
            <a:r>
              <a:rPr lang="zh-CN" altLang="en-US" dirty="0" smtClean="0"/>
              <a:t>符号都称为操作符。这是因为它们会“操作”或处理放在符号两边 的数字。</a:t>
            </a:r>
            <a:r>
              <a:rPr lang="en-US" altLang="zh-CN" dirty="0" smtClean="0"/>
              <a:t>= </a:t>
            </a:r>
            <a:r>
              <a:rPr lang="zh-CN" altLang="en-US" dirty="0" smtClean="0"/>
              <a:t>号也是一个操作符，这称为赋值操作符（</a:t>
            </a:r>
            <a:r>
              <a:rPr lang="en-US" altLang="zh-CN" dirty="0" smtClean="0"/>
              <a:t>assignment operator</a:t>
            </a:r>
            <a:r>
              <a:rPr lang="zh-CN" altLang="en-US" dirty="0" smtClean="0"/>
              <a:t>），因为我们 用它为一个变量赋值。</a:t>
            </a:r>
          </a:p>
          <a:p>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3.3</a:t>
            </a:r>
            <a:r>
              <a:rPr lang="zh-CN" altLang="en-US" dirty="0" smtClean="0"/>
              <a:t>　运算顺序</a:t>
            </a:r>
            <a:endParaRPr lang="zh-CN" altLang="en-US" dirty="0"/>
          </a:p>
        </p:txBody>
      </p:sp>
      <p:sp>
        <p:nvSpPr>
          <p:cNvPr id="3" name="内容占位符 2"/>
          <p:cNvSpPr>
            <a:spLocks noGrp="1"/>
          </p:cNvSpPr>
          <p:nvPr>
            <p:ph idx="1"/>
          </p:nvPr>
        </p:nvSpPr>
        <p:spPr/>
        <p:txBody>
          <a:bodyPr>
            <a:normAutofit fontScale="55000" lnSpcReduction="20000"/>
          </a:bodyPr>
          <a:lstStyle/>
          <a:p>
            <a:r>
              <a:rPr lang="zh-CN" altLang="en-US" dirty="0" smtClean="0"/>
              <a:t>下面哪一个正确？</a:t>
            </a:r>
          </a:p>
          <a:p>
            <a:pPr>
              <a:buNone/>
            </a:pPr>
            <a:r>
              <a:rPr lang="en-US" altLang="zh-CN" dirty="0" smtClean="0"/>
              <a:t>	2 + 3 * 4 = 20</a:t>
            </a:r>
          </a:p>
          <a:p>
            <a:pPr>
              <a:buNone/>
            </a:pPr>
            <a:r>
              <a:rPr lang="en-US" altLang="zh-CN" dirty="0" smtClean="0"/>
              <a:t>	</a:t>
            </a:r>
            <a:r>
              <a:rPr lang="zh-CN" altLang="en-US" dirty="0" smtClean="0"/>
              <a:t>还是</a:t>
            </a:r>
          </a:p>
          <a:p>
            <a:pPr>
              <a:buNone/>
            </a:pPr>
            <a:r>
              <a:rPr lang="en-US" altLang="zh-CN" dirty="0" smtClean="0"/>
              <a:t>	2 + 3 * 4 = 14</a:t>
            </a:r>
          </a:p>
          <a:p>
            <a:pPr>
              <a:buNone/>
            </a:pPr>
            <a:r>
              <a:rPr lang="en-US" altLang="zh-CN" dirty="0" smtClean="0"/>
              <a:t>	</a:t>
            </a:r>
            <a:r>
              <a:rPr lang="zh-CN" altLang="en-US" dirty="0" smtClean="0"/>
              <a:t>这要看你采用什么顺序来计算。如果先做加法，会得到</a:t>
            </a:r>
          </a:p>
          <a:p>
            <a:pPr>
              <a:buNone/>
            </a:pPr>
            <a:r>
              <a:rPr lang="en-US" altLang="zh-CN" dirty="0" smtClean="0"/>
              <a:t>	2 + 3 = 5</a:t>
            </a:r>
            <a:r>
              <a:rPr lang="zh-CN" altLang="en-US" dirty="0" smtClean="0"/>
              <a:t>，</a:t>
            </a:r>
          </a:p>
          <a:p>
            <a:pPr>
              <a:buNone/>
            </a:pPr>
            <a:r>
              <a:rPr lang="en-US" altLang="zh-CN" dirty="0" smtClean="0"/>
              <a:t>	</a:t>
            </a:r>
            <a:r>
              <a:rPr lang="zh-CN" altLang="en-US" dirty="0" smtClean="0"/>
              <a:t>然后得到 </a:t>
            </a:r>
            <a:r>
              <a:rPr lang="en-US" altLang="zh-CN" dirty="0" smtClean="0"/>
              <a:t>5 * 4 = 20</a:t>
            </a:r>
          </a:p>
          <a:p>
            <a:pPr>
              <a:buNone/>
            </a:pPr>
            <a:r>
              <a:rPr lang="en-US" altLang="zh-CN" dirty="0" smtClean="0"/>
              <a:t>	</a:t>
            </a:r>
            <a:r>
              <a:rPr lang="zh-CN" altLang="en-US" dirty="0" smtClean="0"/>
              <a:t>如果先做乘法，就会得到</a:t>
            </a:r>
            <a:endParaRPr lang="en-US" altLang="zh-CN" dirty="0" smtClean="0"/>
          </a:p>
          <a:p>
            <a:pPr>
              <a:buNone/>
            </a:pPr>
            <a:r>
              <a:rPr lang="en-US" altLang="zh-CN" dirty="0" smtClean="0"/>
              <a:t>	3*4=12,</a:t>
            </a:r>
          </a:p>
          <a:p>
            <a:pPr>
              <a:buNone/>
            </a:pPr>
            <a:r>
              <a:rPr lang="en-US" altLang="zh-CN" dirty="0" smtClean="0"/>
              <a:t>	</a:t>
            </a:r>
            <a:r>
              <a:rPr lang="zh-CN" altLang="en-US" dirty="0" smtClean="0"/>
              <a:t>然后是</a:t>
            </a:r>
            <a:endParaRPr lang="en-US" altLang="zh-CN" dirty="0" smtClean="0"/>
          </a:p>
          <a:p>
            <a:pPr>
              <a:buNone/>
            </a:pPr>
            <a:r>
              <a:rPr lang="en-US" altLang="zh-CN" dirty="0" smtClean="0"/>
              <a:t>	2+12=14</a:t>
            </a:r>
          </a:p>
          <a:p>
            <a:pPr>
              <a:buNone/>
            </a:pPr>
            <a:r>
              <a:rPr lang="en-US" altLang="zh-CN" dirty="0" smtClean="0"/>
              <a:t>	 </a:t>
            </a:r>
            <a:r>
              <a:rPr lang="zh-CN" altLang="en-US" dirty="0" smtClean="0"/>
              <a:t>第二个顺序是正确的，所以正确答案是 </a:t>
            </a:r>
            <a:r>
              <a:rPr lang="en-US" altLang="zh-CN" dirty="0" smtClean="0"/>
              <a:t>14</a:t>
            </a:r>
            <a:r>
              <a:rPr lang="zh-CN" altLang="en-US" dirty="0" smtClean="0"/>
              <a:t>。在数学中有一种运算顺序，指定了先计算哪些操作符，后计算哪些操作符，而不管它们的书写顺序 如何。</a:t>
            </a:r>
            <a:endParaRPr lang="en-US" altLang="zh-CN" dirty="0" smtClean="0"/>
          </a:p>
          <a:p>
            <a:r>
              <a:rPr lang="en-US" altLang="zh-CN" dirty="0" smtClean="0"/>
              <a:t>Python </a:t>
            </a:r>
            <a:r>
              <a:rPr lang="zh-CN" altLang="en-US" dirty="0" smtClean="0"/>
              <a:t>使用的顺序与你在数学课上学 到的（或者将要学到的）规则完全相同。指 数运算最优先，然后是乘除，再后面是加减 运算。</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3.4</a:t>
            </a:r>
            <a:r>
              <a:rPr lang="zh-CN" altLang="en-US" dirty="0" smtClean="0"/>
              <a:t>　另外两个操作符</a:t>
            </a:r>
            <a:endParaRPr lang="zh-CN" altLang="en-US" dirty="0"/>
          </a:p>
        </p:txBody>
      </p:sp>
      <p:sp>
        <p:nvSpPr>
          <p:cNvPr id="3" name="内容占位符 2"/>
          <p:cNvSpPr>
            <a:spLocks noGrp="1"/>
          </p:cNvSpPr>
          <p:nvPr>
            <p:ph idx="1"/>
          </p:nvPr>
        </p:nvSpPr>
        <p:spPr/>
        <p:txBody>
          <a:bodyPr/>
          <a:lstStyle/>
          <a:p>
            <a:r>
              <a:rPr lang="zh-CN" altLang="en-US" dirty="0" smtClean="0"/>
              <a:t>指数</a:t>
            </a:r>
            <a:r>
              <a:rPr lang="en-US" altLang="zh-CN" dirty="0" smtClean="0"/>
              <a:t>—</a:t>
            </a:r>
            <a:r>
              <a:rPr lang="zh-CN" altLang="en-US" dirty="0" smtClean="0"/>
              <a:t>自乘为一个幂 如果把 </a:t>
            </a:r>
            <a:r>
              <a:rPr lang="en-US" altLang="zh-CN" dirty="0" smtClean="0"/>
              <a:t>3 </a:t>
            </a:r>
            <a:r>
              <a:rPr lang="zh-CN" altLang="en-US" dirty="0" smtClean="0"/>
              <a:t>乘 </a:t>
            </a:r>
            <a:r>
              <a:rPr lang="en-US" altLang="zh-CN" dirty="0" smtClean="0"/>
              <a:t>5 </a:t>
            </a:r>
            <a:r>
              <a:rPr lang="zh-CN" altLang="en-US" dirty="0" smtClean="0"/>
              <a:t>次，可以写成 </a:t>
            </a:r>
            <a:r>
              <a:rPr lang="en-US" altLang="zh-CN" dirty="0" smtClean="0"/>
              <a:t>&gt;&gt;&gt; print 3 * 3 * 3 * 3 * 3 243</a:t>
            </a:r>
          </a:p>
          <a:p>
            <a:pPr>
              <a:buNone/>
            </a:pPr>
            <a:r>
              <a:rPr lang="en-US" altLang="zh-CN" dirty="0" smtClean="0"/>
              <a:t>	</a:t>
            </a:r>
            <a:r>
              <a:rPr lang="zh-CN" altLang="en-US" dirty="0" smtClean="0"/>
              <a:t>在</a:t>
            </a:r>
            <a:r>
              <a:rPr lang="en-US" altLang="zh-CN" dirty="0" smtClean="0"/>
              <a:t>Python</a:t>
            </a:r>
            <a:r>
              <a:rPr lang="zh-CN" altLang="en-US" dirty="0" smtClean="0"/>
              <a:t>中用**表示，</a:t>
            </a:r>
            <a:r>
              <a:rPr lang="en-US" altLang="zh-CN" dirty="0" smtClean="0"/>
              <a:t>print(3**5)</a:t>
            </a:r>
          </a:p>
          <a:p>
            <a:r>
              <a:rPr lang="zh-CN" altLang="en-US" dirty="0" smtClean="0"/>
              <a:t>取余</a:t>
            </a:r>
            <a:r>
              <a:rPr lang="en-US" altLang="zh-CN" dirty="0" smtClean="0"/>
              <a:t>—</a:t>
            </a:r>
            <a:r>
              <a:rPr lang="zh-CN" altLang="en-US" dirty="0" smtClean="0"/>
              <a:t>求余数</a:t>
            </a:r>
            <a:endParaRPr lang="en-US" altLang="zh-CN" dirty="0" smtClean="0"/>
          </a:p>
          <a:p>
            <a:pPr>
              <a:buNone/>
            </a:pPr>
            <a:r>
              <a:rPr lang="en-US" altLang="zh-CN" dirty="0" smtClean="0"/>
              <a:t>Python </a:t>
            </a:r>
            <a:r>
              <a:rPr lang="zh-CN" altLang="en-US" dirty="0" smtClean="0"/>
              <a:t>有一个特殊的操作符来计算整数相除的余数。这称为取余（</a:t>
            </a:r>
            <a:r>
              <a:rPr lang="en-US" altLang="zh-CN" dirty="0" smtClean="0"/>
              <a:t>modulus</a:t>
            </a:r>
            <a:r>
              <a:rPr lang="zh-CN" altLang="en-US" dirty="0" smtClean="0"/>
              <a:t>）操 作符，这个符号是百分号（</a:t>
            </a:r>
            <a:r>
              <a:rPr lang="en-US" altLang="zh-CN" dirty="0" smtClean="0"/>
              <a:t>%</a:t>
            </a:r>
            <a:r>
              <a:rPr lang="zh-CN" altLang="en-US" dirty="0" smtClean="0"/>
              <a:t>）如 </a:t>
            </a:r>
            <a:r>
              <a:rPr lang="en-US" altLang="zh-CN" dirty="0" smtClean="0"/>
              <a:t>5%3 =2</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3.5</a:t>
            </a:r>
            <a:r>
              <a:rPr lang="zh-CN" altLang="en-US" dirty="0" smtClean="0"/>
              <a:t>自增和自减</a:t>
            </a:r>
            <a:endParaRPr lang="zh-CN" altLang="en-US" dirty="0"/>
          </a:p>
        </p:txBody>
      </p:sp>
      <p:sp>
        <p:nvSpPr>
          <p:cNvPr id="3" name="内容占位符 2"/>
          <p:cNvSpPr>
            <a:spLocks noGrp="1"/>
          </p:cNvSpPr>
          <p:nvPr>
            <p:ph idx="1"/>
          </p:nvPr>
        </p:nvSpPr>
        <p:spPr/>
        <p:txBody>
          <a:bodyPr/>
          <a:lstStyle/>
          <a:p>
            <a:r>
              <a:rPr lang="zh-CN" altLang="en-US" dirty="0" smtClean="0"/>
              <a:t>还记得上一章中的例子：</a:t>
            </a:r>
            <a:r>
              <a:rPr lang="en-US" altLang="zh-CN" dirty="0" smtClean="0"/>
              <a:t>score = score + 1 </a:t>
            </a:r>
            <a:r>
              <a:rPr lang="zh-CN" altLang="en-US" dirty="0" smtClean="0"/>
              <a:t>吗？我们说过，这称为自增 （</a:t>
            </a:r>
            <a:r>
              <a:rPr lang="en-US" altLang="zh-CN" dirty="0" smtClean="0"/>
              <a:t>incrementing</a:t>
            </a:r>
            <a:r>
              <a:rPr lang="zh-CN" altLang="en-US" dirty="0" smtClean="0"/>
              <a:t>）。与它类似的是 </a:t>
            </a:r>
            <a:r>
              <a:rPr lang="en-US" altLang="zh-CN" dirty="0" smtClean="0"/>
              <a:t>score = score – 1</a:t>
            </a:r>
            <a:r>
              <a:rPr lang="zh-CN" altLang="en-US" dirty="0" smtClean="0"/>
              <a:t>，这称为自减（</a:t>
            </a:r>
            <a:r>
              <a:rPr lang="en-US" altLang="zh-CN" dirty="0" smtClean="0"/>
              <a:t>decrementing</a:t>
            </a:r>
            <a:r>
              <a:rPr lang="zh-CN" altLang="en-US" dirty="0" smtClean="0"/>
              <a:t>）。 这些运算在编程中经常出现，因此有自己专门的操作符：</a:t>
            </a:r>
            <a:r>
              <a:rPr lang="en-US" altLang="zh-CN" dirty="0" smtClean="0"/>
              <a:t>+=</a:t>
            </a:r>
            <a:r>
              <a:rPr lang="zh-CN" altLang="en-US" dirty="0" smtClean="0"/>
              <a:t>（自增）和 </a:t>
            </a:r>
            <a:r>
              <a:rPr lang="en-US" altLang="zh-CN" dirty="0" smtClean="0"/>
              <a:t>-=</a:t>
            </a:r>
            <a:r>
              <a:rPr lang="zh-CN" altLang="en-US" dirty="0" smtClean="0"/>
              <a:t>（自减）</a:t>
            </a:r>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3.6 </a:t>
            </a:r>
            <a:r>
              <a:rPr lang="zh-CN" altLang="en-US" dirty="0" smtClean="0"/>
              <a:t>非常大和非常小</a:t>
            </a:r>
            <a:endParaRPr lang="zh-CN" altLang="en-US" dirty="0"/>
          </a:p>
        </p:txBody>
      </p:sp>
      <p:sp>
        <p:nvSpPr>
          <p:cNvPr id="3" name="内容占位符 2"/>
          <p:cNvSpPr>
            <a:spLocks noGrp="1"/>
          </p:cNvSpPr>
          <p:nvPr>
            <p:ph idx="1"/>
          </p:nvPr>
        </p:nvSpPr>
        <p:spPr/>
        <p:txBody>
          <a:bodyPr>
            <a:normAutofit fontScale="85000" lnSpcReduction="10000"/>
          </a:bodyPr>
          <a:lstStyle/>
          <a:p>
            <a:r>
              <a:rPr lang="en-US" altLang="zh-CN" dirty="0" smtClean="0"/>
              <a:t> print 9938712345656.34 * 4823459023067.456 4.79389717413e+025 </a:t>
            </a:r>
          </a:p>
          <a:p>
            <a:r>
              <a:rPr lang="zh-CN" altLang="en-US" dirty="0" smtClean="0"/>
              <a:t>指数与 </a:t>
            </a:r>
            <a:r>
              <a:rPr lang="en-US" altLang="zh-CN" dirty="0" smtClean="0"/>
              <a:t>E </a:t>
            </a:r>
            <a:r>
              <a:rPr lang="zh-CN" altLang="en-US" dirty="0" smtClean="0"/>
              <a:t>记法 不要把自乘得到幂（也称为求幂）和 </a:t>
            </a:r>
            <a:r>
              <a:rPr lang="en-US" altLang="zh-CN" dirty="0" smtClean="0"/>
              <a:t>E </a:t>
            </a:r>
            <a:r>
              <a:rPr lang="zh-CN" altLang="en-US" dirty="0" smtClean="0"/>
              <a:t>记法弄混了。 </a:t>
            </a:r>
            <a:r>
              <a:rPr lang="en-US" altLang="zh-CN" dirty="0" smtClean="0"/>
              <a:t>3 **5 </a:t>
            </a:r>
            <a:r>
              <a:rPr lang="zh-CN" altLang="en-US" dirty="0" smtClean="0"/>
              <a:t>表示 </a:t>
            </a:r>
            <a:r>
              <a:rPr lang="en-US" altLang="zh-CN" dirty="0" smtClean="0"/>
              <a:t>35</a:t>
            </a:r>
            <a:r>
              <a:rPr lang="zh-CN" altLang="en-US" dirty="0" smtClean="0"/>
              <a:t>，或“</a:t>
            </a:r>
            <a:r>
              <a:rPr lang="en-US" altLang="zh-CN" dirty="0" smtClean="0"/>
              <a:t>3 </a:t>
            </a:r>
            <a:r>
              <a:rPr lang="zh-CN" altLang="en-US" dirty="0" smtClean="0"/>
              <a:t>的 </a:t>
            </a:r>
            <a:r>
              <a:rPr lang="en-US" altLang="zh-CN" dirty="0" smtClean="0"/>
              <a:t>5 </a:t>
            </a:r>
            <a:r>
              <a:rPr lang="zh-CN" altLang="en-US" dirty="0" smtClean="0"/>
              <a:t>次幂”，也就是 </a:t>
            </a:r>
            <a:r>
              <a:rPr lang="en-US" altLang="zh-CN" dirty="0" smtClean="0"/>
              <a:t>3 * 3 * 3 * 3 * 3</a:t>
            </a:r>
            <a:r>
              <a:rPr lang="zh-CN" altLang="en-US" dirty="0" smtClean="0"/>
              <a:t>，等于 </a:t>
            </a:r>
            <a:r>
              <a:rPr lang="en-US" altLang="zh-CN" dirty="0" smtClean="0"/>
              <a:t>243</a:t>
            </a:r>
            <a:r>
              <a:rPr lang="zh-CN" altLang="en-US" dirty="0" smtClean="0"/>
              <a:t>。 </a:t>
            </a:r>
            <a:r>
              <a:rPr lang="en-US" altLang="zh-CN" dirty="0" smtClean="0"/>
              <a:t>3e5 </a:t>
            </a:r>
            <a:r>
              <a:rPr lang="zh-CN" altLang="en-US" dirty="0" smtClean="0"/>
              <a:t>表示 </a:t>
            </a:r>
            <a:r>
              <a:rPr lang="en-US" altLang="zh-CN" dirty="0" smtClean="0"/>
              <a:t>3  * 105 </a:t>
            </a:r>
            <a:r>
              <a:rPr lang="zh-CN" altLang="en-US" dirty="0" smtClean="0"/>
              <a:t>或者“</a:t>
            </a:r>
            <a:r>
              <a:rPr lang="en-US" altLang="zh-CN" dirty="0" smtClean="0"/>
              <a:t>3 </a:t>
            </a:r>
            <a:r>
              <a:rPr lang="zh-CN" altLang="en-US" dirty="0" smtClean="0"/>
              <a:t>乘以 </a:t>
            </a:r>
            <a:r>
              <a:rPr lang="en-US" altLang="zh-CN" dirty="0" smtClean="0"/>
              <a:t>10 </a:t>
            </a:r>
            <a:r>
              <a:rPr lang="zh-CN" altLang="en-US" dirty="0" smtClean="0"/>
              <a:t>的 </a:t>
            </a:r>
            <a:r>
              <a:rPr lang="en-US" altLang="zh-CN" dirty="0" smtClean="0"/>
              <a:t>5 </a:t>
            </a:r>
            <a:r>
              <a:rPr lang="zh-CN" altLang="en-US" dirty="0" smtClean="0"/>
              <a:t>次幂”，也就是 </a:t>
            </a:r>
            <a:r>
              <a:rPr lang="en-US" altLang="zh-CN" dirty="0" smtClean="0"/>
              <a:t>3 * 10 * 10 * 10 * 10 *10</a:t>
            </a:r>
            <a:r>
              <a:rPr lang="zh-CN" altLang="en-US" dirty="0" smtClean="0"/>
              <a:t>，结果等于 </a:t>
            </a:r>
            <a:r>
              <a:rPr lang="en-US" altLang="zh-CN" dirty="0" smtClean="0"/>
              <a:t>300 000</a:t>
            </a:r>
            <a:r>
              <a:rPr lang="zh-CN" altLang="en-US" dirty="0" smtClean="0"/>
              <a:t>。 求幂是指一个数自乘得到幂。</a:t>
            </a:r>
            <a:r>
              <a:rPr lang="en-US" altLang="zh-CN" dirty="0" smtClean="0"/>
              <a:t>E </a:t>
            </a:r>
            <a:r>
              <a:rPr lang="zh-CN" altLang="en-US" dirty="0" smtClean="0"/>
              <a:t>记法表示乘以 </a:t>
            </a:r>
            <a:r>
              <a:rPr lang="en-US" altLang="zh-CN" dirty="0" smtClean="0"/>
              <a:t>10 </a:t>
            </a:r>
            <a:r>
              <a:rPr lang="zh-CN" altLang="en-US" dirty="0" smtClean="0"/>
              <a:t>的几次幂。</a:t>
            </a:r>
          </a:p>
          <a:p>
            <a:r>
              <a:rPr lang="zh-CN" altLang="en-US" dirty="0" smtClean="0"/>
              <a:t>有些人可能会把 </a:t>
            </a:r>
            <a:r>
              <a:rPr lang="en-US" altLang="zh-CN" dirty="0" smtClean="0"/>
              <a:t>3e5 </a:t>
            </a:r>
            <a:r>
              <a:rPr lang="zh-CN" altLang="en-US" dirty="0" smtClean="0"/>
              <a:t>和 </a:t>
            </a:r>
            <a:r>
              <a:rPr lang="en-US" altLang="zh-CN" dirty="0" smtClean="0"/>
              <a:t>3**5 </a:t>
            </a:r>
            <a:r>
              <a:rPr lang="zh-CN" altLang="en-US" dirty="0" smtClean="0"/>
              <a:t>都读作“</a:t>
            </a:r>
            <a:r>
              <a:rPr lang="en-US" altLang="zh-CN" dirty="0" smtClean="0"/>
              <a:t>3 </a:t>
            </a:r>
            <a:r>
              <a:rPr lang="zh-CN" altLang="en-US" dirty="0" smtClean="0"/>
              <a:t>指数 </a:t>
            </a:r>
            <a:r>
              <a:rPr lang="en-US" altLang="zh-CN" dirty="0" smtClean="0"/>
              <a:t>5”</a:t>
            </a:r>
            <a:r>
              <a:rPr lang="zh-CN" altLang="en-US" dirty="0" smtClean="0"/>
              <a:t>，不过，它们是完全不同的。怎 么读并不重要，只要你懂得它们分别代表什么含义。</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测试题</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1. Python </a:t>
            </a:r>
            <a:r>
              <a:rPr lang="zh-CN" altLang="en-US" dirty="0" smtClean="0"/>
              <a:t>中乘法使用哪个符号？ </a:t>
            </a:r>
            <a:endParaRPr lang="en-US" altLang="zh-CN" dirty="0" smtClean="0"/>
          </a:p>
          <a:p>
            <a:r>
              <a:rPr lang="en-US" altLang="zh-CN" dirty="0" smtClean="0"/>
              <a:t>2. Python </a:t>
            </a:r>
            <a:r>
              <a:rPr lang="zh-CN" altLang="en-US" dirty="0" smtClean="0"/>
              <a:t>计算 </a:t>
            </a:r>
            <a:r>
              <a:rPr lang="en-US" altLang="zh-CN" dirty="0" smtClean="0"/>
              <a:t>8 / 3 </a:t>
            </a:r>
            <a:r>
              <a:rPr lang="zh-CN" altLang="en-US" dirty="0" smtClean="0"/>
              <a:t>的答案是什么？</a:t>
            </a:r>
            <a:endParaRPr lang="en-US" altLang="zh-CN" dirty="0" smtClean="0"/>
          </a:p>
          <a:p>
            <a:r>
              <a:rPr lang="en-US" altLang="zh-CN" dirty="0" smtClean="0"/>
              <a:t>3. </a:t>
            </a:r>
            <a:r>
              <a:rPr lang="zh-CN" altLang="en-US" dirty="0" smtClean="0"/>
              <a:t>怎么得到 </a:t>
            </a:r>
            <a:r>
              <a:rPr lang="en-US" altLang="zh-CN" dirty="0" smtClean="0"/>
              <a:t>8 / 3 </a:t>
            </a:r>
            <a:r>
              <a:rPr lang="zh-CN" altLang="en-US" dirty="0" smtClean="0"/>
              <a:t>的余数？ </a:t>
            </a:r>
            <a:endParaRPr lang="en-US" altLang="zh-CN" dirty="0" smtClean="0"/>
          </a:p>
          <a:p>
            <a:r>
              <a:rPr lang="en-US" altLang="zh-CN" dirty="0" smtClean="0"/>
              <a:t>4. </a:t>
            </a:r>
            <a:r>
              <a:rPr lang="zh-CN" altLang="en-US" dirty="0" smtClean="0"/>
              <a:t>怎么得到 </a:t>
            </a:r>
            <a:r>
              <a:rPr lang="en-US" altLang="zh-CN" dirty="0" smtClean="0"/>
              <a:t>8 / 3 </a:t>
            </a:r>
            <a:r>
              <a:rPr lang="zh-CN" altLang="en-US" dirty="0" smtClean="0"/>
              <a:t>的小数结果？ </a:t>
            </a:r>
            <a:endParaRPr lang="en-US" altLang="zh-CN" dirty="0" smtClean="0"/>
          </a:p>
          <a:p>
            <a:r>
              <a:rPr lang="en-US" altLang="zh-CN" dirty="0" smtClean="0"/>
              <a:t>5. Python </a:t>
            </a:r>
            <a:r>
              <a:rPr lang="zh-CN" altLang="en-US" dirty="0" smtClean="0"/>
              <a:t>中计算 </a:t>
            </a:r>
            <a:r>
              <a:rPr lang="en-US" altLang="zh-CN" dirty="0" smtClean="0"/>
              <a:t>6 * 6 * 6 * 6 </a:t>
            </a:r>
            <a:r>
              <a:rPr lang="zh-CN" altLang="en-US" dirty="0" smtClean="0"/>
              <a:t>的另一种做法是什么？ </a:t>
            </a:r>
            <a:endParaRPr lang="en-US" altLang="zh-CN" dirty="0" smtClean="0"/>
          </a:p>
          <a:p>
            <a:r>
              <a:rPr lang="en-US" altLang="zh-CN" dirty="0" smtClean="0"/>
              <a:t>6. </a:t>
            </a:r>
            <a:r>
              <a:rPr lang="zh-CN" altLang="en-US" dirty="0" smtClean="0"/>
              <a:t>采用 </a:t>
            </a:r>
            <a:r>
              <a:rPr lang="en-US" altLang="zh-CN" dirty="0" smtClean="0"/>
              <a:t>E </a:t>
            </a:r>
            <a:r>
              <a:rPr lang="zh-CN" altLang="en-US" dirty="0" smtClean="0"/>
              <a:t>记法，</a:t>
            </a:r>
            <a:r>
              <a:rPr lang="en-US" altLang="zh-CN" dirty="0" smtClean="0"/>
              <a:t>17 000 000 </a:t>
            </a:r>
            <a:r>
              <a:rPr lang="zh-CN" altLang="en-US" dirty="0" smtClean="0"/>
              <a:t>要写作什么？ </a:t>
            </a:r>
            <a:endParaRPr lang="en-US" altLang="zh-CN" dirty="0" smtClean="0"/>
          </a:p>
          <a:p>
            <a:r>
              <a:rPr lang="en-US" altLang="zh-CN" dirty="0" smtClean="0"/>
              <a:t>7. 4.56e–5 </a:t>
            </a:r>
            <a:r>
              <a:rPr lang="zh-CN" altLang="en-US" dirty="0" smtClean="0"/>
              <a:t>如果按常规的写法是什么（不是 </a:t>
            </a:r>
            <a:r>
              <a:rPr lang="en-US" altLang="zh-CN" dirty="0" smtClean="0"/>
              <a:t>E </a:t>
            </a:r>
            <a:r>
              <a:rPr lang="zh-CN" altLang="en-US" dirty="0" smtClean="0"/>
              <a:t>记法）</a:t>
            </a:r>
            <a:endParaRPr lang="zh-CN"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动手试一试</a:t>
            </a:r>
            <a:endParaRPr lang="zh-CN" altLang="en-US" dirty="0"/>
          </a:p>
        </p:txBody>
      </p:sp>
      <p:sp>
        <p:nvSpPr>
          <p:cNvPr id="3" name="内容占位符 2"/>
          <p:cNvSpPr>
            <a:spLocks noGrp="1"/>
          </p:cNvSpPr>
          <p:nvPr>
            <p:ph idx="1"/>
          </p:nvPr>
        </p:nvSpPr>
        <p:spPr/>
        <p:txBody>
          <a:bodyPr>
            <a:normAutofit fontScale="85000" lnSpcReduction="10000"/>
          </a:bodyPr>
          <a:lstStyle/>
          <a:p>
            <a:r>
              <a:rPr lang="zh-CN" altLang="en-US" dirty="0" smtClean="0"/>
              <a:t>使用交互模式或者编写一个小程序解决下面的问题。 </a:t>
            </a:r>
            <a:endParaRPr lang="en-US" altLang="zh-CN" dirty="0" smtClean="0"/>
          </a:p>
          <a:p>
            <a:pPr lvl="1"/>
            <a:r>
              <a:rPr lang="en-US" altLang="zh-CN" dirty="0" smtClean="0"/>
              <a:t>(a)  3 </a:t>
            </a:r>
            <a:r>
              <a:rPr lang="zh-CN" altLang="en-US" dirty="0" smtClean="0"/>
              <a:t>个人在餐厅吃饭，想分摊饭费。总共花费 </a:t>
            </a:r>
            <a:r>
              <a:rPr lang="en-US" altLang="zh-CN" dirty="0" smtClean="0"/>
              <a:t>35.27 </a:t>
            </a:r>
            <a:r>
              <a:rPr lang="zh-CN" altLang="en-US" dirty="0" smtClean="0"/>
              <a:t>美元，他们还想留 </a:t>
            </a:r>
            <a:r>
              <a:rPr lang="en-US" altLang="zh-CN" dirty="0" smtClean="0"/>
              <a:t>15% </a:t>
            </a:r>
            <a:r>
              <a:rPr lang="zh-CN" altLang="en-US" dirty="0" smtClean="0"/>
              <a:t>的小费。每个人该怎么付钱？ </a:t>
            </a:r>
            <a:endParaRPr lang="en-US" altLang="zh-CN" dirty="0" smtClean="0"/>
          </a:p>
          <a:p>
            <a:pPr lvl="1"/>
            <a:r>
              <a:rPr lang="en-US" altLang="zh-CN" dirty="0" smtClean="0"/>
              <a:t>(b) </a:t>
            </a:r>
            <a:r>
              <a:rPr lang="zh-CN" altLang="en-US" dirty="0" smtClean="0"/>
              <a:t>计算一个 </a:t>
            </a:r>
            <a:r>
              <a:rPr lang="en-US" altLang="zh-CN" dirty="0" smtClean="0"/>
              <a:t>12.5m×16.7m </a:t>
            </a:r>
            <a:r>
              <a:rPr lang="zh-CN" altLang="en-US" dirty="0" smtClean="0"/>
              <a:t>的矩形房间的面积和周长。 </a:t>
            </a:r>
            <a:endParaRPr lang="en-US" altLang="zh-CN" dirty="0" smtClean="0"/>
          </a:p>
          <a:p>
            <a:r>
              <a:rPr lang="en-US" altLang="zh-CN" dirty="0" smtClean="0"/>
              <a:t>2.  </a:t>
            </a:r>
            <a:r>
              <a:rPr lang="zh-CN" altLang="en-US" dirty="0" smtClean="0"/>
              <a:t>写一个程序，把温度从华氏度转换为摄氏度。转换公式是 </a:t>
            </a:r>
            <a:r>
              <a:rPr lang="en-US" altLang="zh-CN" dirty="0" smtClean="0"/>
              <a:t>C = 5 / 9* (F–32)</a:t>
            </a:r>
            <a:r>
              <a:rPr lang="zh-CN" altLang="en-US" dirty="0" smtClean="0"/>
              <a:t>。 （提示：当心整除问题！）</a:t>
            </a:r>
            <a:endParaRPr lang="en-US" altLang="zh-CN" dirty="0" smtClean="0"/>
          </a:p>
          <a:p>
            <a:r>
              <a:rPr lang="zh-CN" altLang="en-US" dirty="0" smtClean="0"/>
              <a:t> </a:t>
            </a:r>
            <a:r>
              <a:rPr lang="en-US" altLang="zh-CN" dirty="0" smtClean="0"/>
              <a:t>3.  </a:t>
            </a:r>
            <a:r>
              <a:rPr lang="zh-CN" altLang="en-US" dirty="0" smtClean="0"/>
              <a:t>你知道怎么计算坐车去某个地方需要花多长时间吗？相应的公式（用文字表 述）是“旅行时间等于距离除以速度”。编写一个程序，计算以 </a:t>
            </a:r>
            <a:r>
              <a:rPr lang="en-US" altLang="zh-CN" dirty="0" smtClean="0"/>
              <a:t>80 km/h </a:t>
            </a:r>
            <a:r>
              <a:rPr lang="zh-CN" altLang="en-US" dirty="0" smtClean="0"/>
              <a:t>的速 度行驶 </a:t>
            </a:r>
            <a:r>
              <a:rPr lang="en-US" altLang="zh-CN" dirty="0" smtClean="0"/>
              <a:t>200 km </a:t>
            </a:r>
            <a:r>
              <a:rPr lang="zh-CN" altLang="en-US" dirty="0" smtClean="0"/>
              <a:t>需要花多长时间，并显示答案。</a:t>
            </a:r>
          </a:p>
          <a:p>
            <a:endParaRPr lang="zh-CN" alt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4.</a:t>
            </a:r>
            <a:r>
              <a:rPr lang="zh-CN" altLang="en-US" dirty="0" smtClean="0"/>
              <a:t>数据的类型</a:t>
            </a:r>
            <a:endParaRPr lang="zh-CN" alt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dirty="0" smtClean="0"/>
              <a:t> </a:t>
            </a:r>
            <a:r>
              <a:rPr lang="en-US" altLang="zh-CN" dirty="0" smtClean="0"/>
              <a:t>4.1</a:t>
            </a:r>
            <a:r>
              <a:rPr lang="zh-CN" altLang="en-US" dirty="0" smtClean="0"/>
              <a:t> 改变类型</a:t>
            </a:r>
            <a:endParaRPr lang="zh-CN" altLang="en-US" dirty="0"/>
          </a:p>
        </p:txBody>
      </p:sp>
      <p:sp>
        <p:nvSpPr>
          <p:cNvPr id="3" name="内容占位符 2"/>
          <p:cNvSpPr>
            <a:spLocks noGrp="1"/>
          </p:cNvSpPr>
          <p:nvPr>
            <p:ph idx="1"/>
          </p:nvPr>
        </p:nvSpPr>
        <p:spPr/>
        <p:txBody>
          <a:bodyPr>
            <a:normAutofit fontScale="92500" lnSpcReduction="10000"/>
          </a:bodyPr>
          <a:lstStyle/>
          <a:p>
            <a:pPr>
              <a:buNone/>
            </a:pPr>
            <a:r>
              <a:rPr lang="en-US" altLang="zh-CN" dirty="0" smtClean="0"/>
              <a:t>Python </a:t>
            </a:r>
            <a:r>
              <a:rPr lang="zh-CN" altLang="en-US" dirty="0" smtClean="0"/>
              <a:t>实际上并没有把一个东西从一种类型“转换”成另一种类型。它只是由 原来的东西创建一个新东西，而且这个新东西正是你想要的类型。下面给出一些函 数</a:t>
            </a:r>
            <a:r>
              <a:rPr lang="en-US" altLang="zh-CN" dirty="0" smtClean="0"/>
              <a:t>:</a:t>
            </a:r>
          </a:p>
          <a:p>
            <a:r>
              <a:rPr lang="zh-CN" altLang="en-US" dirty="0" smtClean="0"/>
              <a:t>  </a:t>
            </a:r>
            <a:r>
              <a:rPr lang="en-US" altLang="zh-CN" dirty="0" smtClean="0"/>
              <a:t>float() </a:t>
            </a:r>
            <a:r>
              <a:rPr lang="zh-CN" altLang="en-US" dirty="0" smtClean="0"/>
              <a:t>从一个字符串或整数创建一个新的浮点数（小数）。 </a:t>
            </a:r>
            <a:endParaRPr lang="en-US" altLang="zh-CN" dirty="0" smtClean="0"/>
          </a:p>
          <a:p>
            <a:r>
              <a:rPr lang="zh-CN" altLang="en-US" dirty="0" smtClean="0"/>
              <a:t>  </a:t>
            </a:r>
            <a:r>
              <a:rPr lang="en-US" altLang="zh-CN" dirty="0" err="1" smtClean="0"/>
              <a:t>int</a:t>
            </a:r>
            <a:r>
              <a:rPr lang="en-US" altLang="zh-CN" dirty="0" smtClean="0"/>
              <a:t>() </a:t>
            </a:r>
            <a:r>
              <a:rPr lang="zh-CN" altLang="en-US" dirty="0" smtClean="0"/>
              <a:t>从一个字符串或浮点数创建一个新的整数。  </a:t>
            </a:r>
            <a:endParaRPr lang="en-US" altLang="zh-CN" dirty="0" smtClean="0"/>
          </a:p>
          <a:p>
            <a:r>
              <a:rPr lang="en-US" altLang="zh-CN" dirty="0" smtClean="0"/>
              <a:t>  </a:t>
            </a:r>
            <a:r>
              <a:rPr lang="en-US" altLang="zh-CN" dirty="0" err="1" smtClean="0"/>
              <a:t>str</a:t>
            </a:r>
            <a:r>
              <a:rPr lang="en-US" altLang="zh-CN" dirty="0" smtClean="0"/>
              <a:t>() </a:t>
            </a:r>
            <a:r>
              <a:rPr lang="zh-CN" altLang="en-US" dirty="0" smtClean="0"/>
              <a:t>从一个数（可以是任何其他类型）创建一个新的字符串。</a:t>
            </a:r>
            <a:endParaRPr lang="en-US" altLang="zh-CN"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Python </a:t>
            </a:r>
            <a:r>
              <a:rPr lang="zh-CN" altLang="en-US" dirty="0" smtClean="0"/>
              <a:t>是什么</a:t>
            </a:r>
            <a:endParaRPr lang="zh-CN" altLang="en-US" dirty="0"/>
          </a:p>
        </p:txBody>
      </p:sp>
      <p:sp>
        <p:nvSpPr>
          <p:cNvPr id="3" name="内容占位符 2"/>
          <p:cNvSpPr>
            <a:spLocks noGrp="1"/>
          </p:cNvSpPr>
          <p:nvPr>
            <p:ph idx="1"/>
          </p:nvPr>
        </p:nvSpPr>
        <p:spPr/>
        <p:txBody>
          <a:bodyPr/>
          <a:lstStyle/>
          <a:p>
            <a:pPr lvl="1">
              <a:buNone/>
            </a:pPr>
            <a:r>
              <a:rPr lang="en-US" altLang="zh-CN" dirty="0" smtClean="0"/>
              <a:t>Python</a:t>
            </a:r>
            <a:r>
              <a:rPr lang="zh-CN" altLang="en-US" dirty="0" smtClean="0"/>
              <a:t>是近年来最火的一个热点，没有之一。从性质上来讲它和我们熟知的</a:t>
            </a:r>
            <a:r>
              <a:rPr lang="en-US" altLang="zh-CN" dirty="0" err="1" smtClean="0"/>
              <a:t>actionscrip</a:t>
            </a:r>
            <a:r>
              <a:rPr lang="zh-CN" altLang="en-US" dirty="0" smtClean="0"/>
              <a:t>、</a:t>
            </a:r>
            <a:r>
              <a:rPr lang="en-US" altLang="zh-CN" dirty="0" err="1" smtClean="0"/>
              <a:t>js</a:t>
            </a:r>
            <a:r>
              <a:rPr lang="zh-CN" altLang="en-US" dirty="0" smtClean="0"/>
              <a:t>、</a:t>
            </a:r>
            <a:r>
              <a:rPr lang="en-US" altLang="zh-CN" dirty="0" smtClean="0"/>
              <a:t>html</a:t>
            </a:r>
            <a:r>
              <a:rPr lang="zh-CN" altLang="en-US" dirty="0" smtClean="0"/>
              <a:t>等没有什么本质的区别，也是一种开发语言，而且已经进阶到</a:t>
            </a:r>
            <a:r>
              <a:rPr lang="zh-CN" altLang="en-US" b="1" dirty="0" smtClean="0"/>
              <a:t>主流的二十多种开发语言的</a:t>
            </a:r>
            <a:r>
              <a:rPr lang="en-US" altLang="zh-CN" b="1" dirty="0" smtClean="0"/>
              <a:t>top 4</a:t>
            </a:r>
            <a:r>
              <a:rPr lang="zh-CN" altLang="en-US" dirty="0" smtClean="0"/>
              <a:t>（数据源自最新的</a:t>
            </a:r>
            <a:r>
              <a:rPr lang="en-US" altLang="zh-CN" dirty="0" smtClean="0"/>
              <a:t>TIOBE</a:t>
            </a:r>
            <a:r>
              <a:rPr lang="zh-CN" altLang="en-US" dirty="0" smtClean="0"/>
              <a:t>排行榜）。</a:t>
            </a:r>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dirty="0" smtClean="0"/>
              <a:t> </a:t>
            </a:r>
            <a:r>
              <a:rPr lang="en-US" altLang="zh-CN" dirty="0" smtClean="0"/>
              <a:t>4.1</a:t>
            </a:r>
            <a:r>
              <a:rPr lang="zh-CN" altLang="en-US" dirty="0" smtClean="0"/>
              <a:t> 改变类型</a:t>
            </a:r>
            <a:endParaRPr lang="zh-CN" altLang="en-US" dirty="0"/>
          </a:p>
        </p:txBody>
      </p:sp>
      <p:sp>
        <p:nvSpPr>
          <p:cNvPr id="3" name="内容占位符 2"/>
          <p:cNvSpPr>
            <a:spLocks noGrp="1"/>
          </p:cNvSpPr>
          <p:nvPr>
            <p:ph idx="1"/>
          </p:nvPr>
        </p:nvSpPr>
        <p:spPr/>
        <p:txBody>
          <a:bodyPr>
            <a:normAutofit fontScale="92500" lnSpcReduction="10000"/>
          </a:bodyPr>
          <a:lstStyle/>
          <a:p>
            <a:pPr>
              <a:buNone/>
            </a:pPr>
            <a:r>
              <a:rPr lang="en-US" altLang="zh-CN" dirty="0" smtClean="0"/>
              <a:t>Python </a:t>
            </a:r>
            <a:r>
              <a:rPr lang="zh-CN" altLang="en-US" dirty="0" smtClean="0"/>
              <a:t>实际上并没有把一个东西从一种类型“转换”成另一种类型。它只是由 原来的东西创建一个新东西，而且这个新东西正是你想要的类型。下面给出一些函 数</a:t>
            </a:r>
            <a:r>
              <a:rPr lang="en-US" altLang="zh-CN" dirty="0" smtClean="0"/>
              <a:t>:</a:t>
            </a:r>
          </a:p>
          <a:p>
            <a:r>
              <a:rPr lang="zh-CN" altLang="en-US" dirty="0" smtClean="0"/>
              <a:t>  </a:t>
            </a:r>
            <a:r>
              <a:rPr lang="en-US" altLang="zh-CN" dirty="0" smtClean="0"/>
              <a:t>float() </a:t>
            </a:r>
            <a:r>
              <a:rPr lang="zh-CN" altLang="en-US" dirty="0" smtClean="0"/>
              <a:t>从一个字符串或整数创建一个新的浮点数（小数）。 </a:t>
            </a:r>
            <a:endParaRPr lang="en-US" altLang="zh-CN" dirty="0" smtClean="0"/>
          </a:p>
          <a:p>
            <a:r>
              <a:rPr lang="zh-CN" altLang="en-US" dirty="0" smtClean="0"/>
              <a:t>  </a:t>
            </a:r>
            <a:r>
              <a:rPr lang="en-US" altLang="zh-CN" dirty="0" err="1" smtClean="0"/>
              <a:t>int</a:t>
            </a:r>
            <a:r>
              <a:rPr lang="en-US" altLang="zh-CN" dirty="0" smtClean="0"/>
              <a:t>() </a:t>
            </a:r>
            <a:r>
              <a:rPr lang="zh-CN" altLang="en-US" dirty="0" smtClean="0"/>
              <a:t>从一个字符串或浮点数创建一个新的整数。  </a:t>
            </a:r>
            <a:endParaRPr lang="en-US" altLang="zh-CN" dirty="0" smtClean="0"/>
          </a:p>
          <a:p>
            <a:r>
              <a:rPr lang="en-US" altLang="zh-CN" dirty="0" smtClean="0"/>
              <a:t>  </a:t>
            </a:r>
            <a:r>
              <a:rPr lang="en-US" altLang="zh-CN" dirty="0" err="1" smtClean="0"/>
              <a:t>str</a:t>
            </a:r>
            <a:r>
              <a:rPr lang="en-US" altLang="zh-CN" dirty="0" smtClean="0"/>
              <a:t>() </a:t>
            </a:r>
            <a:r>
              <a:rPr lang="zh-CN" altLang="en-US" dirty="0" smtClean="0"/>
              <a:t>从一个数（可以是任何其他类型）创建一个新的字符串。</a:t>
            </a:r>
            <a:endParaRPr lang="en-US" altLang="zh-CN"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err="1" smtClean="0"/>
              <a:t>int</a:t>
            </a:r>
            <a:r>
              <a:rPr lang="en-US" altLang="zh-CN" dirty="0" smtClean="0"/>
              <a:t>() </a:t>
            </a:r>
            <a:r>
              <a:rPr lang="zh-CN" altLang="en-US" dirty="0" smtClean="0"/>
              <a:t>函数总是下取整</a:t>
            </a:r>
            <a:endParaRPr lang="zh-CN" alt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1105333" y="2082229"/>
            <a:ext cx="6933334" cy="356190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4.2</a:t>
            </a:r>
            <a:r>
              <a:rPr lang="zh-CN" altLang="en-US" dirty="0" smtClean="0"/>
              <a:t>　得到更多信息：</a:t>
            </a:r>
            <a:r>
              <a:rPr lang="en-US" altLang="zh-CN" dirty="0" smtClean="0"/>
              <a:t>type()</a:t>
            </a:r>
            <a:endParaRPr lang="zh-CN" altLang="en-US" dirty="0"/>
          </a:p>
        </p:txBody>
      </p:sp>
      <p:sp>
        <p:nvSpPr>
          <p:cNvPr id="3" name="内容占位符 2"/>
          <p:cNvSpPr>
            <a:spLocks noGrp="1"/>
          </p:cNvSpPr>
          <p:nvPr>
            <p:ph idx="1"/>
          </p:nvPr>
        </p:nvSpPr>
        <p:spPr/>
        <p:txBody>
          <a:bodyPr/>
          <a:lstStyle/>
          <a:p>
            <a:r>
              <a:rPr lang="zh-CN" altLang="en-US" dirty="0" smtClean="0"/>
              <a:t>我们通过看引号来确定一个值究竟是数还是字符串</a:t>
            </a:r>
            <a:r>
              <a:rPr lang="en-US" altLang="zh-CN" dirty="0" smtClean="0"/>
              <a:t>,</a:t>
            </a:r>
            <a:r>
              <a:rPr lang="zh-CN" altLang="en-US" dirty="0" smtClean="0"/>
              <a:t>要确定它是 一个数还是字符串还有一种更直接的方法</a:t>
            </a:r>
            <a:r>
              <a:rPr lang="en-US" altLang="zh-CN" dirty="0" smtClean="0"/>
              <a:t> type()</a:t>
            </a:r>
            <a:endParaRPr lang="zh-CN" alt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lstStyle/>
          <a:p>
            <a:r>
              <a:rPr lang="en-US" altLang="zh-CN" dirty="0" smtClean="0"/>
              <a:t>1. </a:t>
            </a:r>
            <a:r>
              <a:rPr lang="zh-CN" altLang="en-US" dirty="0" smtClean="0"/>
              <a:t>使用 </a:t>
            </a:r>
            <a:r>
              <a:rPr lang="en-US" altLang="zh-CN" dirty="0" smtClean="0"/>
              <a:t>float() </a:t>
            </a:r>
            <a:r>
              <a:rPr lang="zh-CN" altLang="en-US" dirty="0" smtClean="0"/>
              <a:t>从一个字符串（如 </a:t>
            </a:r>
            <a:r>
              <a:rPr lang="en-US" altLang="zh-CN" dirty="0" smtClean="0"/>
              <a:t>'12.34'</a:t>
            </a:r>
            <a:r>
              <a:rPr lang="zh-CN" altLang="en-US" dirty="0" smtClean="0"/>
              <a:t>）创建一个数。要保证结果确实是 一个数！ </a:t>
            </a:r>
            <a:endParaRPr lang="en-US" altLang="zh-CN" dirty="0" smtClean="0"/>
          </a:p>
          <a:p>
            <a:r>
              <a:rPr lang="en-US" altLang="zh-CN" dirty="0" smtClean="0"/>
              <a:t>2. </a:t>
            </a:r>
            <a:r>
              <a:rPr lang="zh-CN" altLang="en-US" dirty="0" smtClean="0"/>
              <a:t>试着使用 </a:t>
            </a:r>
            <a:r>
              <a:rPr lang="en-US" altLang="zh-CN" dirty="0" err="1" smtClean="0"/>
              <a:t>int</a:t>
            </a:r>
            <a:r>
              <a:rPr lang="en-US" altLang="zh-CN" dirty="0" smtClean="0"/>
              <a:t>() </a:t>
            </a:r>
            <a:r>
              <a:rPr lang="zh-CN" altLang="en-US" dirty="0" smtClean="0"/>
              <a:t>从一个小数（</a:t>
            </a:r>
            <a:r>
              <a:rPr lang="en-US" altLang="zh-CN" dirty="0" smtClean="0"/>
              <a:t>56.78</a:t>
            </a:r>
            <a:r>
              <a:rPr lang="zh-CN" altLang="en-US" dirty="0" smtClean="0"/>
              <a:t>）创建一个整数。答案是上取整还是下 取整？</a:t>
            </a:r>
            <a:endParaRPr lang="en-US" altLang="zh-CN" dirty="0" smtClean="0"/>
          </a:p>
          <a:p>
            <a:r>
              <a:rPr lang="zh-CN" altLang="en-US" dirty="0" smtClean="0"/>
              <a:t> </a:t>
            </a:r>
            <a:r>
              <a:rPr lang="en-US" altLang="zh-CN" dirty="0" smtClean="0"/>
              <a:t>3. </a:t>
            </a:r>
            <a:r>
              <a:rPr lang="zh-CN" altLang="en-US" dirty="0" smtClean="0"/>
              <a:t>试着使用 </a:t>
            </a:r>
            <a:r>
              <a:rPr lang="en-US" altLang="zh-CN" dirty="0" err="1" smtClean="0"/>
              <a:t>int</a:t>
            </a:r>
            <a:r>
              <a:rPr lang="en-US" altLang="zh-CN" dirty="0" smtClean="0"/>
              <a:t>() </a:t>
            </a:r>
            <a:r>
              <a:rPr lang="zh-CN" altLang="en-US" dirty="0" smtClean="0"/>
              <a:t>从一个字符串创建整数。要保证结果确实是一个整数！ </a:t>
            </a:r>
            <a:endParaRPr lang="zh-CN" alt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858218"/>
          </a:xfrm>
        </p:spPr>
        <p:txBody>
          <a:bodyPr/>
          <a:lstStyle/>
          <a:p>
            <a:r>
              <a:rPr lang="en-US" altLang="zh-CN" dirty="0" smtClean="0"/>
              <a:t>5 </a:t>
            </a:r>
            <a:r>
              <a:rPr lang="zh-CN" altLang="en-US" dirty="0" smtClean="0"/>
              <a:t>输   入</a:t>
            </a:r>
            <a:endParaRPr lang="zh-CN" alt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5.1 input() </a:t>
            </a:r>
            <a:endParaRPr lang="zh-CN" altLang="en-US" dirty="0"/>
          </a:p>
        </p:txBody>
      </p:sp>
      <p:sp>
        <p:nvSpPr>
          <p:cNvPr id="3" name="内容占位符 2"/>
          <p:cNvSpPr>
            <a:spLocks noGrp="1"/>
          </p:cNvSpPr>
          <p:nvPr>
            <p:ph idx="1"/>
          </p:nvPr>
        </p:nvSpPr>
        <p:spPr/>
        <p:txBody>
          <a:bodyPr/>
          <a:lstStyle/>
          <a:p>
            <a:r>
              <a:rPr lang="en-US" altLang="zh-CN" dirty="0" smtClean="0"/>
              <a:t>input() </a:t>
            </a:r>
            <a:r>
              <a:rPr lang="zh-CN" altLang="en-US" dirty="0" smtClean="0"/>
              <a:t>函数从用户那里得到一个字符串。正常情况下会从键盘得到这个 输入，也就是说，用户要键入输入。</a:t>
            </a:r>
            <a:endParaRPr lang="en-US" altLang="zh-CN" dirty="0" smtClean="0"/>
          </a:p>
          <a:p>
            <a:r>
              <a:rPr lang="en-US" altLang="zh-CN" dirty="0" smtClean="0"/>
              <a:t>name = input("Enter you name")</a:t>
            </a:r>
            <a:endParaRPr lang="zh-CN" alt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5.2 </a:t>
            </a:r>
            <a:r>
              <a:rPr lang="zh-CN" altLang="en-US" dirty="0" smtClean="0"/>
              <a:t>输入数字</a:t>
            </a:r>
            <a:endParaRPr lang="zh-CN" altLang="en-US" dirty="0"/>
          </a:p>
        </p:txBody>
      </p:sp>
      <p:sp>
        <p:nvSpPr>
          <p:cNvPr id="3" name="内容占位符 2"/>
          <p:cNvSpPr>
            <a:spLocks noGrp="1"/>
          </p:cNvSpPr>
          <p:nvPr>
            <p:ph idx="1"/>
          </p:nvPr>
        </p:nvSpPr>
        <p:spPr/>
        <p:txBody>
          <a:bodyPr/>
          <a:lstStyle/>
          <a:p>
            <a:r>
              <a:rPr lang="en-US" altLang="zh-CN" dirty="0" smtClean="0"/>
              <a:t>print "Enter your name: ", </a:t>
            </a:r>
            <a:r>
              <a:rPr lang="en-US" altLang="zh-CN" dirty="0" err="1" smtClean="0"/>
              <a:t>someName</a:t>
            </a:r>
            <a:r>
              <a:rPr lang="en-US" altLang="zh-CN" dirty="0" smtClean="0"/>
              <a:t> = input() </a:t>
            </a:r>
            <a:endParaRPr lang="zh-CN" alt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5.3</a:t>
            </a:r>
            <a:r>
              <a:rPr lang="zh-CN" altLang="en-US" dirty="0" smtClean="0"/>
              <a:t>来自互联网的输入</a:t>
            </a:r>
            <a:endParaRPr lang="zh-CN" altLang="en-US" dirty="0"/>
          </a:p>
        </p:txBody>
      </p:sp>
      <p:sp>
        <p:nvSpPr>
          <p:cNvPr id="3" name="内容占位符 2"/>
          <p:cNvSpPr>
            <a:spLocks noGrp="1"/>
          </p:cNvSpPr>
          <p:nvPr>
            <p:ph idx="1"/>
          </p:nvPr>
        </p:nvSpPr>
        <p:spPr/>
        <p:txBody>
          <a:bodyPr>
            <a:normAutofit/>
          </a:bodyPr>
          <a:lstStyle/>
          <a:p>
            <a:r>
              <a:rPr lang="fr-FR" altLang="zh-CN" dirty="0" smtClean="0"/>
              <a:t>from urllib import request</a:t>
            </a:r>
            <a:br>
              <a:rPr lang="fr-FR" altLang="zh-CN" dirty="0" smtClean="0"/>
            </a:br>
            <a:r>
              <a:rPr lang="fr-FR" altLang="zh-CN" dirty="0" smtClean="0"/>
              <a:t>response = request.urlopen(r'http://</a:t>
            </a:r>
            <a:r>
              <a:rPr lang="en-US" altLang="zh-CN" dirty="0" smtClean="0"/>
              <a:t>baidu.com</a:t>
            </a:r>
            <a:r>
              <a:rPr lang="fr-FR" altLang="zh-CN" smtClean="0"/>
              <a:t>')</a:t>
            </a:r>
            <a:r>
              <a:rPr lang="fr-FR" altLang="zh-CN" dirty="0" smtClean="0"/>
              <a:t/>
            </a:r>
            <a:br>
              <a:rPr lang="fr-FR" altLang="zh-CN" dirty="0" smtClean="0"/>
            </a:br>
            <a:r>
              <a:rPr lang="fr-FR" altLang="zh-CN" dirty="0" smtClean="0"/>
              <a:t>page = response.read()</a:t>
            </a:r>
            <a:br>
              <a:rPr lang="fr-FR" altLang="zh-CN" dirty="0" smtClean="0"/>
            </a:br>
            <a:r>
              <a:rPr lang="fr-FR" altLang="zh-CN" dirty="0" smtClean="0"/>
              <a:t>page = page.decode('utf-8')</a:t>
            </a:r>
            <a:br>
              <a:rPr lang="fr-FR" altLang="zh-CN" dirty="0" smtClean="0"/>
            </a:br>
            <a:r>
              <a:rPr lang="fr-FR" altLang="zh-CN" dirty="0" smtClean="0"/>
              <a:t>print(page)</a:t>
            </a:r>
            <a:endParaRPr lang="zh-CN" alt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1. </a:t>
            </a:r>
            <a:r>
              <a:rPr lang="zh-CN" altLang="en-US" dirty="0" smtClean="0"/>
              <a:t>在交互模式中建立两个变量，分别表示你的姓和名。然后使用一条 </a:t>
            </a:r>
            <a:r>
              <a:rPr lang="en-US" altLang="zh-CN" dirty="0" smtClean="0"/>
              <a:t>print </a:t>
            </a:r>
            <a:r>
              <a:rPr lang="zh-CN" altLang="en-US" dirty="0" smtClean="0"/>
              <a:t>语 句，把姓和名打印在一起。 </a:t>
            </a:r>
            <a:endParaRPr lang="en-US" altLang="zh-CN" dirty="0" smtClean="0"/>
          </a:p>
          <a:p>
            <a:r>
              <a:rPr lang="en-US" altLang="zh-CN" dirty="0" smtClean="0"/>
              <a:t>2. </a:t>
            </a:r>
            <a:r>
              <a:rPr lang="zh-CN" altLang="en-US" dirty="0" smtClean="0"/>
              <a:t>编写一个程序，先问你的姓，再问名，然后打印一条消息，在消息中包含你 的姓和名。 </a:t>
            </a:r>
            <a:endParaRPr lang="en-US" altLang="zh-CN" dirty="0" smtClean="0"/>
          </a:p>
          <a:p>
            <a:r>
              <a:rPr lang="en-US" altLang="zh-CN" dirty="0" smtClean="0"/>
              <a:t>3. </a:t>
            </a:r>
            <a:r>
              <a:rPr lang="zh-CN" altLang="en-US" dirty="0" smtClean="0"/>
              <a:t>编写一个程序询问一间长方形房间的尺寸（单位是米），然后计算覆盖整个房 间总共需要多少地毯，并显示出来。</a:t>
            </a:r>
            <a:endParaRPr lang="en-US" altLang="zh-CN"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b="1" dirty="0" smtClean="0"/>
              <a:t> </a:t>
            </a:r>
            <a:r>
              <a:rPr lang="en-US" altLang="zh-CN" b="1" dirty="0" smtClean="0"/>
              <a:t>Python</a:t>
            </a:r>
            <a:r>
              <a:rPr lang="zh-CN" altLang="en-US" b="1" dirty="0" smtClean="0"/>
              <a:t>的由来和发展趋势</a:t>
            </a:r>
            <a:endParaRPr lang="zh-CN" altLang="en-US" dirty="0"/>
          </a:p>
        </p:txBody>
      </p:sp>
      <p:sp>
        <p:nvSpPr>
          <p:cNvPr id="3" name="内容占位符 2"/>
          <p:cNvSpPr>
            <a:spLocks noGrp="1"/>
          </p:cNvSpPr>
          <p:nvPr>
            <p:ph idx="1"/>
          </p:nvPr>
        </p:nvSpPr>
        <p:spPr/>
        <p:txBody>
          <a:bodyPr>
            <a:normAutofit fontScale="85000" lnSpcReduction="10000"/>
          </a:bodyPr>
          <a:lstStyle/>
          <a:p>
            <a:r>
              <a:rPr lang="zh-CN" altLang="en-US" dirty="0" smtClean="0"/>
              <a:t>      </a:t>
            </a:r>
            <a:r>
              <a:rPr lang="en-US" altLang="zh-CN" dirty="0" smtClean="0"/>
              <a:t>Python</a:t>
            </a:r>
            <a:r>
              <a:rPr lang="zh-CN" altLang="en-US" dirty="0" smtClean="0"/>
              <a:t>的前世源自鼻祖“龟叔”。</a:t>
            </a:r>
            <a:r>
              <a:rPr lang="en-US" altLang="zh-CN" dirty="0" smtClean="0"/>
              <a:t>1989</a:t>
            </a:r>
            <a:r>
              <a:rPr lang="zh-CN" altLang="en-US" dirty="0" smtClean="0"/>
              <a:t>年，吉多</a:t>
            </a:r>
            <a:r>
              <a:rPr lang="en-US" altLang="zh-CN" dirty="0" smtClean="0"/>
              <a:t>·</a:t>
            </a:r>
            <a:r>
              <a:rPr lang="zh-CN" altLang="en-US" dirty="0" smtClean="0"/>
              <a:t>范罗苏姆（</a:t>
            </a:r>
            <a:r>
              <a:rPr lang="en-US" altLang="zh-CN" dirty="0" smtClean="0"/>
              <a:t>Guido van </a:t>
            </a:r>
            <a:r>
              <a:rPr lang="en-US" altLang="zh-CN" dirty="0" err="1" smtClean="0"/>
              <a:t>Rossum</a:t>
            </a:r>
            <a:r>
              <a:rPr lang="zh-CN" altLang="en-US" dirty="0" smtClean="0"/>
              <a:t>）在阿姆斯特丹为了打发无聊的圣诞节，决心开发一个新的脚本解释程序，自此</a:t>
            </a:r>
            <a:r>
              <a:rPr lang="en-US" altLang="zh-CN" dirty="0" smtClean="0"/>
              <a:t>Python</a:t>
            </a:r>
            <a:r>
              <a:rPr lang="zh-CN" altLang="en-US" dirty="0" smtClean="0"/>
              <a:t>和创始人“龟叔”开始进入公众视野。他希望这个新的叫做</a:t>
            </a:r>
            <a:r>
              <a:rPr lang="en-US" altLang="zh-CN" dirty="0" smtClean="0"/>
              <a:t>Python</a:t>
            </a:r>
            <a:r>
              <a:rPr lang="zh-CN" altLang="en-US" dirty="0" smtClean="0"/>
              <a:t>的语言，能符合他的理想：创造一种</a:t>
            </a:r>
            <a:r>
              <a:rPr lang="en-US" altLang="zh-CN" dirty="0" smtClean="0"/>
              <a:t>C</a:t>
            </a:r>
            <a:r>
              <a:rPr lang="zh-CN" altLang="en-US" dirty="0" smtClean="0"/>
              <a:t>和</a:t>
            </a:r>
            <a:r>
              <a:rPr lang="en-US" altLang="zh-CN" dirty="0" smtClean="0"/>
              <a:t>shell</a:t>
            </a:r>
            <a:r>
              <a:rPr lang="zh-CN" altLang="en-US" dirty="0" smtClean="0"/>
              <a:t>之间，功能全面，易学易用，可拓展的语言。</a:t>
            </a:r>
            <a:endParaRPr lang="en-US" altLang="zh-CN" dirty="0" smtClean="0"/>
          </a:p>
          <a:p>
            <a:r>
              <a:rPr lang="zh-CN" altLang="en-US" dirty="0" smtClean="0"/>
              <a:t>龟叔给</a:t>
            </a:r>
            <a:r>
              <a:rPr lang="en-US" altLang="zh-CN" dirty="0" smtClean="0"/>
              <a:t>Python</a:t>
            </a:r>
            <a:r>
              <a:rPr lang="zh-CN" altLang="en-US" dirty="0" smtClean="0"/>
              <a:t>的定位是“优雅”、“明确”、“简单”，所以</a:t>
            </a:r>
            <a:r>
              <a:rPr lang="en-US" altLang="zh-CN" dirty="0" smtClean="0"/>
              <a:t>Python</a:t>
            </a:r>
            <a:r>
              <a:rPr lang="zh-CN" altLang="en-US" dirty="0" smtClean="0"/>
              <a:t>程序看上去总是简单易懂，初学者学</a:t>
            </a:r>
            <a:r>
              <a:rPr lang="en-US" altLang="zh-CN" dirty="0" smtClean="0"/>
              <a:t>Python</a:t>
            </a:r>
            <a:r>
              <a:rPr lang="zh-CN" altLang="en-US" dirty="0" smtClean="0"/>
              <a:t>，不但入门容易，而且将来深入下去，可以编写那些非常非常复杂的程序。</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GUI-</a:t>
            </a:r>
            <a:r>
              <a:rPr lang="zh-CN" altLang="en-US" dirty="0" smtClean="0"/>
              <a:t>图形用户界面</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547664" y="4077072"/>
            <a:ext cx="5904656" cy="2357285"/>
          </a:xfrm>
          <a:prstGeom prst="rect">
            <a:avLst/>
          </a:prstGeom>
          <a:noFill/>
          <a:ln w="9525">
            <a:noFill/>
            <a:miter lim="800000"/>
            <a:headEnd/>
            <a:tailEnd/>
          </a:ln>
        </p:spPr>
      </p:pic>
      <p:sp>
        <p:nvSpPr>
          <p:cNvPr id="2" name="标题 1"/>
          <p:cNvSpPr>
            <a:spLocks noGrp="1"/>
          </p:cNvSpPr>
          <p:nvPr>
            <p:ph type="title"/>
          </p:nvPr>
        </p:nvSpPr>
        <p:spPr/>
        <p:txBody>
          <a:bodyPr>
            <a:normAutofit/>
          </a:bodyPr>
          <a:lstStyle/>
          <a:p>
            <a:pPr algn="l"/>
            <a:r>
              <a:rPr lang="en-US" altLang="zh-CN" dirty="0" smtClean="0"/>
              <a:t>6.1</a:t>
            </a:r>
            <a:r>
              <a:rPr lang="zh-CN" altLang="en-US" dirty="0" smtClean="0"/>
              <a:t>　什么是 </a:t>
            </a:r>
            <a:r>
              <a:rPr lang="en-US" altLang="zh-CN" dirty="0" smtClean="0"/>
              <a:t>GUI</a:t>
            </a:r>
            <a:endParaRPr lang="zh-CN" altLang="en-US" dirty="0"/>
          </a:p>
        </p:txBody>
      </p:sp>
      <p:sp>
        <p:nvSpPr>
          <p:cNvPr id="3" name="内容占位符 2"/>
          <p:cNvSpPr>
            <a:spLocks noGrp="1"/>
          </p:cNvSpPr>
          <p:nvPr>
            <p:ph idx="1"/>
          </p:nvPr>
        </p:nvSpPr>
        <p:spPr>
          <a:xfrm>
            <a:off x="457200" y="1600201"/>
            <a:ext cx="8229600" cy="2692896"/>
          </a:xfrm>
        </p:spPr>
        <p:txBody>
          <a:bodyPr>
            <a:normAutofit/>
          </a:bodyPr>
          <a:lstStyle/>
          <a:p>
            <a:r>
              <a:rPr lang="en-US" altLang="zh-CN" dirty="0" smtClean="0"/>
              <a:t>1. GUI </a:t>
            </a:r>
            <a:r>
              <a:rPr lang="zh-CN" altLang="en-US" dirty="0" smtClean="0"/>
              <a:t>是 </a:t>
            </a:r>
            <a:r>
              <a:rPr lang="en-US" altLang="zh-CN" dirty="0" smtClean="0"/>
              <a:t>Graphical User Interface</a:t>
            </a:r>
            <a:r>
              <a:rPr lang="zh-CN" altLang="en-US" dirty="0" smtClean="0"/>
              <a:t>（图形用户界面）的缩写。 </a:t>
            </a:r>
            <a:endParaRPr lang="en-US" altLang="zh-CN" dirty="0" smtClean="0"/>
          </a:p>
          <a:p>
            <a:r>
              <a:rPr lang="en-US" altLang="zh-CN" dirty="0" smtClean="0"/>
              <a:t>2. </a:t>
            </a:r>
            <a:r>
              <a:rPr lang="zh-CN" altLang="en-US" dirty="0" smtClean="0"/>
              <a:t>有 </a:t>
            </a:r>
            <a:r>
              <a:rPr lang="en-US" altLang="zh-CN" dirty="0" smtClean="0"/>
              <a:t>GUI </a:t>
            </a:r>
            <a:r>
              <a:rPr lang="zh-CN" altLang="en-US" dirty="0" smtClean="0"/>
              <a:t>的程序仍然有 </a:t>
            </a:r>
            <a:r>
              <a:rPr lang="en-US" altLang="zh-CN" dirty="0" smtClean="0"/>
              <a:t>3 </a:t>
            </a:r>
            <a:r>
              <a:rPr lang="zh-CN" altLang="en-US" dirty="0" smtClean="0"/>
              <a:t>个基本要素：输入、 处理和输出，但它们的输入和输出更丰富、更有趣一些。</a:t>
            </a:r>
            <a:endParaRPr lang="en-US" altLang="zh-CN" dirty="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6.2</a:t>
            </a:r>
            <a:r>
              <a:rPr lang="zh-CN" altLang="en-US" dirty="0" smtClean="0"/>
              <a:t> 第一个 </a:t>
            </a:r>
            <a:r>
              <a:rPr lang="en-US" altLang="zh-CN" dirty="0" smtClean="0"/>
              <a:t>GUI</a:t>
            </a:r>
            <a:endParaRPr lang="zh-CN" altLang="en-US" dirty="0"/>
          </a:p>
        </p:txBody>
      </p:sp>
      <p:sp>
        <p:nvSpPr>
          <p:cNvPr id="3" name="内容占位符 2"/>
          <p:cNvSpPr>
            <a:spLocks noGrp="1"/>
          </p:cNvSpPr>
          <p:nvPr>
            <p:ph idx="1"/>
          </p:nvPr>
        </p:nvSpPr>
        <p:spPr>
          <a:xfrm>
            <a:off x="457200" y="1600201"/>
            <a:ext cx="8229600" cy="2692896"/>
          </a:xfrm>
        </p:spPr>
        <p:txBody>
          <a:bodyPr>
            <a:normAutofit lnSpcReduction="10000"/>
          </a:bodyPr>
          <a:lstStyle/>
          <a:p>
            <a:r>
              <a:rPr lang="en-US" altLang="zh-CN" dirty="0" smtClean="0"/>
              <a:t>1. </a:t>
            </a:r>
            <a:r>
              <a:rPr lang="zh-CN" altLang="en-US" dirty="0" smtClean="0"/>
              <a:t>安装</a:t>
            </a:r>
            <a:r>
              <a:rPr lang="en-US" altLang="zh-CN" dirty="0" err="1" smtClean="0"/>
              <a:t>easyGUI</a:t>
            </a:r>
            <a:r>
              <a:rPr lang="en-US" altLang="zh-CN" dirty="0" smtClean="0"/>
              <a:t>. File-&gt;setting -&gt;project -&gt;project interpreter-&gt;</a:t>
            </a:r>
            <a:r>
              <a:rPr lang="zh-CN" altLang="en-US" dirty="0" smtClean="0"/>
              <a:t>搜索</a:t>
            </a:r>
            <a:r>
              <a:rPr lang="en-US" altLang="zh-CN" dirty="0" err="1" smtClean="0"/>
              <a:t>esaygui</a:t>
            </a:r>
            <a:r>
              <a:rPr lang="en-US" altLang="zh-CN" dirty="0" smtClean="0"/>
              <a:t> </a:t>
            </a:r>
            <a:r>
              <a:rPr lang="zh-CN" altLang="en-US" dirty="0" smtClean="0"/>
              <a:t>添加 </a:t>
            </a:r>
            <a:endParaRPr lang="en-US" altLang="zh-CN" dirty="0" smtClean="0"/>
          </a:p>
          <a:p>
            <a:r>
              <a:rPr lang="en-US" altLang="zh-CN" dirty="0" smtClean="0"/>
              <a:t>2. </a:t>
            </a:r>
          </a:p>
          <a:p>
            <a:pPr>
              <a:buNone/>
            </a:pPr>
            <a:r>
              <a:rPr lang="en-US" altLang="zh-CN" dirty="0" smtClean="0"/>
              <a:t>	import </a:t>
            </a:r>
            <a:r>
              <a:rPr lang="en-US" altLang="zh-CN" dirty="0" err="1" smtClean="0"/>
              <a:t>easygui</a:t>
            </a:r>
            <a:r>
              <a:rPr lang="en-US" altLang="zh-CN" dirty="0" smtClean="0"/>
              <a:t/>
            </a:r>
            <a:br>
              <a:rPr lang="en-US" altLang="zh-CN" dirty="0" smtClean="0"/>
            </a:br>
            <a:r>
              <a:rPr lang="en-US" altLang="zh-CN" dirty="0" err="1" smtClean="0"/>
              <a:t>easygui.msgbox</a:t>
            </a:r>
            <a:r>
              <a:rPr lang="en-US" altLang="zh-CN" dirty="0" smtClean="0"/>
              <a:t>("test")</a:t>
            </a:r>
          </a:p>
        </p:txBody>
      </p:sp>
      <p:pic>
        <p:nvPicPr>
          <p:cNvPr id="2050" name="Picture 2"/>
          <p:cNvPicPr>
            <a:picLocks noChangeAspect="1" noChangeArrowheads="1"/>
          </p:cNvPicPr>
          <p:nvPr/>
        </p:nvPicPr>
        <p:blipFill>
          <a:blip r:embed="rId2" cstate="print"/>
          <a:srcRect/>
          <a:stretch>
            <a:fillRect/>
          </a:stretch>
        </p:blipFill>
        <p:spPr bwMode="auto">
          <a:xfrm>
            <a:off x="1475656" y="4293096"/>
            <a:ext cx="6192688" cy="2276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6.3</a:t>
            </a:r>
            <a:r>
              <a:rPr lang="zh-CN" altLang="en-US" dirty="0" smtClean="0"/>
              <a:t>  </a:t>
            </a:r>
            <a:r>
              <a:rPr lang="en-US" altLang="zh-CN" dirty="0" smtClean="0"/>
              <a:t>GUI</a:t>
            </a:r>
            <a:r>
              <a:rPr lang="zh-CN" altLang="en-US" dirty="0" smtClean="0"/>
              <a:t>的输入</a:t>
            </a:r>
            <a:endParaRPr lang="zh-CN" altLang="en-US" dirty="0"/>
          </a:p>
        </p:txBody>
      </p:sp>
      <p:sp>
        <p:nvSpPr>
          <p:cNvPr id="3" name="内容占位符 2"/>
          <p:cNvSpPr>
            <a:spLocks noGrp="1"/>
          </p:cNvSpPr>
          <p:nvPr>
            <p:ph idx="1"/>
          </p:nvPr>
        </p:nvSpPr>
        <p:spPr>
          <a:xfrm>
            <a:off x="457200" y="1600201"/>
            <a:ext cx="8229600" cy="2692896"/>
          </a:xfrm>
        </p:spPr>
        <p:txBody>
          <a:bodyPr>
            <a:normAutofit/>
          </a:bodyPr>
          <a:lstStyle/>
          <a:p>
            <a:r>
              <a:rPr lang="en-US" altLang="zh-CN" dirty="0" smtClean="0"/>
              <a:t>flavor = </a:t>
            </a:r>
            <a:r>
              <a:rPr lang="en-US" altLang="zh-CN" dirty="0" err="1" smtClean="0"/>
              <a:t>easygui.choicebox</a:t>
            </a:r>
            <a:r>
              <a:rPr lang="en-US" altLang="zh-CN" dirty="0" smtClean="0"/>
              <a:t>("What is your favorite ice cream flavor?", choices = ['Vanilla', 'Chocolate', 'Strawberry'] ) </a:t>
            </a:r>
            <a:r>
              <a:rPr lang="en-US" altLang="zh-CN" dirty="0" err="1" smtClean="0"/>
              <a:t>easygui.msgbox</a:t>
            </a:r>
            <a:r>
              <a:rPr lang="en-US" altLang="zh-CN" dirty="0" smtClean="0"/>
              <a:t> ("You picked " + flavor)</a:t>
            </a:r>
          </a:p>
        </p:txBody>
      </p:sp>
      <p:pic>
        <p:nvPicPr>
          <p:cNvPr id="3074" name="Picture 2"/>
          <p:cNvPicPr>
            <a:picLocks noChangeAspect="1" noChangeArrowheads="1"/>
          </p:cNvPicPr>
          <p:nvPr/>
        </p:nvPicPr>
        <p:blipFill>
          <a:blip r:embed="rId2" cstate="print"/>
          <a:srcRect/>
          <a:stretch>
            <a:fillRect/>
          </a:stretch>
        </p:blipFill>
        <p:spPr bwMode="auto">
          <a:xfrm>
            <a:off x="1331640" y="3861048"/>
            <a:ext cx="5067300" cy="2390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6.4</a:t>
            </a:r>
            <a:r>
              <a:rPr lang="zh-CN" altLang="en-US" dirty="0" smtClean="0"/>
              <a:t> 再看猜字游戏</a:t>
            </a:r>
            <a:endParaRPr lang="zh-CN" altLang="en-US" dirty="0"/>
          </a:p>
        </p:txBody>
      </p:sp>
      <p:sp>
        <p:nvSpPr>
          <p:cNvPr id="3" name="内容占位符 2"/>
          <p:cNvSpPr>
            <a:spLocks noGrp="1"/>
          </p:cNvSpPr>
          <p:nvPr>
            <p:ph idx="1"/>
          </p:nvPr>
        </p:nvSpPr>
        <p:spPr>
          <a:xfrm>
            <a:off x="457200" y="1600201"/>
            <a:ext cx="8229600" cy="1828799"/>
          </a:xfrm>
        </p:spPr>
        <p:txBody>
          <a:bodyPr>
            <a:normAutofit/>
          </a:bodyPr>
          <a:lstStyle/>
          <a:p>
            <a:r>
              <a:rPr lang="zh-CN" altLang="en-US" dirty="0" smtClean="0"/>
              <a:t>第 </a:t>
            </a:r>
            <a:r>
              <a:rPr lang="en-US" altLang="zh-CN" dirty="0" smtClean="0"/>
              <a:t>1 </a:t>
            </a:r>
            <a:r>
              <a:rPr lang="zh-CN" altLang="en-US" dirty="0" smtClean="0"/>
              <a:t>章中，我创建了一个简单的猜数程序。下面再来完成这个程序，不过这一 次我们要使用 </a:t>
            </a:r>
            <a:r>
              <a:rPr lang="en-US" altLang="zh-CN" dirty="0" err="1" smtClean="0"/>
              <a:t>EasyGui</a:t>
            </a:r>
            <a:r>
              <a:rPr lang="en-US" altLang="zh-CN" dirty="0" smtClean="0"/>
              <a:t> </a:t>
            </a:r>
            <a:r>
              <a:rPr lang="zh-CN" altLang="en-US" dirty="0" smtClean="0"/>
              <a:t>完成输入和输出。</a:t>
            </a:r>
            <a:endParaRPr lang="en-US" altLang="zh-CN" dirty="0" smtClean="0"/>
          </a:p>
          <a:p>
            <a:pPr>
              <a:buNone/>
            </a:pPr>
            <a:endParaRPr lang="en-US" altLang="zh-CN" dirty="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normAutofit fontScale="85000" lnSpcReduction="10000"/>
          </a:bodyPr>
          <a:lstStyle/>
          <a:p>
            <a:r>
              <a:rPr lang="en-US" altLang="zh-CN" dirty="0" smtClean="0"/>
              <a:t>1. </a:t>
            </a:r>
            <a:r>
              <a:rPr lang="zh-CN" altLang="en-US" dirty="0" smtClean="0"/>
              <a:t>试着修改第 </a:t>
            </a:r>
            <a:r>
              <a:rPr lang="en-US" altLang="zh-CN" dirty="0" smtClean="0"/>
              <a:t>5 </a:t>
            </a:r>
            <a:r>
              <a:rPr lang="zh-CN" altLang="en-US" dirty="0" smtClean="0"/>
              <a:t>章中的温度转换程序，这一次要用 </a:t>
            </a:r>
            <a:r>
              <a:rPr lang="en-US" altLang="zh-CN" dirty="0" smtClean="0"/>
              <a:t>GUI </a:t>
            </a:r>
            <a:r>
              <a:rPr lang="zh-CN" altLang="en-US" dirty="0" smtClean="0"/>
              <a:t>输入和输出而不是 </a:t>
            </a:r>
            <a:r>
              <a:rPr lang="en-US" altLang="zh-CN" dirty="0" smtClean="0"/>
              <a:t>raw_ input() </a:t>
            </a:r>
            <a:r>
              <a:rPr lang="zh-CN" altLang="en-US" dirty="0" smtClean="0"/>
              <a:t>和 </a:t>
            </a:r>
            <a:r>
              <a:rPr lang="en-US" altLang="zh-CN" dirty="0" smtClean="0"/>
              <a:t>print</a:t>
            </a:r>
            <a:r>
              <a:rPr lang="zh-CN" altLang="en-US" dirty="0" smtClean="0"/>
              <a:t>。 </a:t>
            </a:r>
            <a:endParaRPr lang="en-US" altLang="zh-CN" dirty="0" smtClean="0"/>
          </a:p>
          <a:p>
            <a:r>
              <a:rPr lang="en-US" altLang="zh-CN" dirty="0" smtClean="0"/>
              <a:t>2. </a:t>
            </a:r>
            <a:r>
              <a:rPr lang="zh-CN" altLang="en-US" dirty="0" smtClean="0"/>
              <a:t>编写一个程序，询问你的姓名，然后是房间号、街道和城市，接下来是省 </a:t>
            </a:r>
            <a:r>
              <a:rPr lang="en-US" altLang="zh-CN" dirty="0" smtClean="0"/>
              <a:t>/ </a:t>
            </a:r>
            <a:r>
              <a:rPr lang="zh-CN" altLang="en-US" dirty="0" smtClean="0"/>
              <a:t>地 区 </a:t>
            </a:r>
            <a:r>
              <a:rPr lang="en-US" altLang="zh-CN" dirty="0" smtClean="0"/>
              <a:t>/ </a:t>
            </a:r>
            <a:r>
              <a:rPr lang="zh-CN" altLang="en-US" dirty="0" smtClean="0"/>
              <a:t>州，最后是邮政编码（所有这些都放在 </a:t>
            </a:r>
            <a:r>
              <a:rPr lang="en-US" altLang="zh-CN" dirty="0" err="1" smtClean="0"/>
              <a:t>EasyGui</a:t>
            </a:r>
            <a:r>
              <a:rPr lang="en-US" altLang="zh-CN" dirty="0" smtClean="0"/>
              <a:t> </a:t>
            </a:r>
            <a:r>
              <a:rPr lang="zh-CN" altLang="en-US" dirty="0" smtClean="0"/>
              <a:t>对话框中）。然后这个程 序要显示一个寄信格式的完整地址，类似于：</a:t>
            </a:r>
            <a:endParaRPr lang="en-US" altLang="zh-CN" dirty="0" smtClean="0"/>
          </a:p>
          <a:p>
            <a:pPr lvl="1"/>
            <a:r>
              <a:rPr lang="zh-CN" altLang="en-US" dirty="0" smtClean="0"/>
              <a:t> 智楠</a:t>
            </a:r>
            <a:endParaRPr lang="en-US" altLang="zh-CN" dirty="0" smtClean="0"/>
          </a:p>
          <a:p>
            <a:pPr lvl="1"/>
            <a:r>
              <a:rPr lang="zh-CN" altLang="en-US" dirty="0" smtClean="0"/>
              <a:t>北京市，海淀区</a:t>
            </a:r>
            <a:endParaRPr lang="en-US" altLang="zh-CN" dirty="0" smtClean="0"/>
          </a:p>
          <a:p>
            <a:pPr lvl="1"/>
            <a:r>
              <a:rPr lang="en-US" altLang="zh-CN" dirty="0" smtClean="0"/>
              <a:t> </a:t>
            </a:r>
            <a:r>
              <a:rPr lang="zh-CN" altLang="en-US" dirty="0" smtClean="0"/>
              <a:t>致真大厦</a:t>
            </a:r>
            <a:r>
              <a:rPr lang="en-US" altLang="zh-CN" dirty="0" smtClean="0"/>
              <a:t>c</a:t>
            </a:r>
            <a:r>
              <a:rPr lang="zh-CN" altLang="en-US" dirty="0" smtClean="0"/>
              <a:t>座</a:t>
            </a:r>
            <a:endParaRPr lang="en-US" altLang="zh-CN" dirty="0" smtClean="0"/>
          </a:p>
          <a:p>
            <a:pPr lvl="1"/>
            <a:r>
              <a:rPr lang="en-US" altLang="zh-CN" dirty="0" smtClean="0"/>
              <a:t>010</a:t>
            </a:r>
            <a:endParaRPr lang="zh-CN" alt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7</a:t>
            </a:r>
            <a:r>
              <a:rPr lang="zh-CN" altLang="en-US" dirty="0" smtClean="0"/>
              <a:t>控制语句</a:t>
            </a:r>
            <a:endParaRPr lang="zh-CN" altLang="en-US" dirty="0"/>
          </a:p>
        </p:txBody>
      </p:sp>
      <p:sp>
        <p:nvSpPr>
          <p:cNvPr id="3" name="内容占位符 2"/>
          <p:cNvSpPr>
            <a:spLocks noGrp="1"/>
          </p:cNvSpPr>
          <p:nvPr>
            <p:ph idx="1"/>
          </p:nvPr>
        </p:nvSpPr>
        <p:spPr/>
        <p:txBody>
          <a:bodyPr/>
          <a:lstStyle/>
          <a:p>
            <a:endParaRPr lang="zh-CN" alt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7.1 </a:t>
            </a:r>
            <a:r>
              <a:rPr lang="zh-CN" altLang="en-US" dirty="0" smtClean="0"/>
              <a:t>判断</a:t>
            </a:r>
            <a:endParaRPr lang="zh-CN" altLang="en-US" dirty="0"/>
          </a:p>
        </p:txBody>
      </p:sp>
      <p:sp>
        <p:nvSpPr>
          <p:cNvPr id="3" name="内容占位符 2"/>
          <p:cNvSpPr>
            <a:spLocks noGrp="1"/>
          </p:cNvSpPr>
          <p:nvPr>
            <p:ph idx="1"/>
          </p:nvPr>
        </p:nvSpPr>
        <p:spPr/>
        <p:txBody>
          <a:bodyPr/>
          <a:lstStyle/>
          <a:p>
            <a:r>
              <a:rPr lang="en-US" altLang="zh-CN" dirty="0" smtClean="0"/>
              <a:t>1. if</a:t>
            </a:r>
          </a:p>
          <a:p>
            <a:r>
              <a:rPr lang="en-US" altLang="zh-CN" dirty="0" smtClean="0"/>
              <a:t>2. if </a:t>
            </a:r>
            <a:r>
              <a:rPr lang="en-US" altLang="zh-CN" dirty="0" err="1" smtClean="0"/>
              <a:t>elif</a:t>
            </a:r>
            <a:endParaRPr lang="en-US" altLang="zh-CN" dirty="0" smtClean="0"/>
          </a:p>
          <a:p>
            <a:r>
              <a:rPr lang="en-US" altLang="zh-CN" dirty="0" smtClean="0"/>
              <a:t>3. </a:t>
            </a:r>
            <a:r>
              <a:rPr lang="zh-CN" altLang="en-US" dirty="0" smtClean="0"/>
              <a:t>测试多个条件</a:t>
            </a:r>
            <a:endParaRPr lang="en-US" altLang="zh-CN" dirty="0" smtClean="0"/>
          </a:p>
          <a:p>
            <a:r>
              <a:rPr lang="en-US" altLang="zh-CN" dirty="0" smtClean="0"/>
              <a:t>4. and</a:t>
            </a:r>
          </a:p>
          <a:p>
            <a:r>
              <a:rPr lang="en-US" altLang="zh-CN" dirty="0" smtClean="0"/>
              <a:t>5. or</a:t>
            </a:r>
          </a:p>
          <a:p>
            <a:r>
              <a:rPr lang="en-US" altLang="zh-CN" dirty="0" smtClean="0"/>
              <a:t>6. not</a:t>
            </a:r>
            <a:endParaRPr lang="zh-CN" alt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7.1 </a:t>
            </a:r>
            <a:r>
              <a:rPr lang="zh-CN" altLang="en-US" dirty="0" smtClean="0"/>
              <a:t> </a:t>
            </a:r>
            <a:r>
              <a:rPr lang="en-US" altLang="zh-CN" dirty="0" smtClean="0"/>
              <a:t>and </a:t>
            </a:r>
            <a:r>
              <a:rPr lang="zh-CN" altLang="en-US" dirty="0" smtClean="0"/>
              <a:t>说明</a:t>
            </a:r>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1" y="1233488"/>
            <a:ext cx="8964488" cy="4391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7.1 or </a:t>
            </a:r>
            <a:r>
              <a:rPr lang="zh-CN" altLang="en-US" dirty="0" smtClean="0"/>
              <a:t>说明</a:t>
            </a:r>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0" y="1109663"/>
            <a:ext cx="9144000" cy="4638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b="1" dirty="0" smtClean="0"/>
              <a:t> </a:t>
            </a:r>
            <a:r>
              <a:rPr lang="en-US" altLang="zh-CN" b="1" dirty="0" smtClean="0"/>
              <a:t>Python</a:t>
            </a:r>
            <a:r>
              <a:rPr lang="zh-CN" altLang="en-US" b="1" dirty="0" smtClean="0"/>
              <a:t>的由来和发展趋势</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 </a:t>
            </a:r>
            <a:r>
              <a:rPr lang="en-US" altLang="zh-CN" dirty="0" smtClean="0"/>
              <a:t>1991</a:t>
            </a:r>
            <a:r>
              <a:rPr lang="zh-CN" altLang="en-US" dirty="0" smtClean="0"/>
              <a:t>年，第一个</a:t>
            </a:r>
            <a:r>
              <a:rPr lang="en-US" altLang="zh-CN" dirty="0" smtClean="0"/>
              <a:t>Python</a:t>
            </a:r>
            <a:r>
              <a:rPr lang="zh-CN" altLang="en-US" dirty="0" smtClean="0"/>
              <a:t>编译器诞生。它基于</a:t>
            </a:r>
            <a:r>
              <a:rPr lang="en-US" altLang="zh-CN" dirty="0" smtClean="0"/>
              <a:t>C</a:t>
            </a:r>
            <a:r>
              <a:rPr lang="zh-CN" altLang="en-US" dirty="0" smtClean="0"/>
              <a:t>语言实现，并能够调用</a:t>
            </a:r>
            <a:r>
              <a:rPr lang="en-US" altLang="zh-CN" dirty="0" smtClean="0"/>
              <a:t>C</a:t>
            </a:r>
            <a:r>
              <a:rPr lang="zh-CN" altLang="en-US" dirty="0" smtClean="0"/>
              <a:t>语言的库文件。</a:t>
            </a:r>
            <a:endParaRPr lang="en-US" altLang="zh-CN" dirty="0" smtClean="0"/>
          </a:p>
          <a:p>
            <a:r>
              <a:rPr lang="en-US" altLang="zh-CN" dirty="0" smtClean="0"/>
              <a:t>2004</a:t>
            </a:r>
            <a:r>
              <a:rPr lang="zh-CN" altLang="en-US" dirty="0" smtClean="0"/>
              <a:t>的</a:t>
            </a:r>
            <a:r>
              <a:rPr lang="en-US" altLang="zh-CN" dirty="0" smtClean="0"/>
              <a:t>2.4</a:t>
            </a:r>
            <a:r>
              <a:rPr lang="zh-CN" altLang="en-US" dirty="0" smtClean="0"/>
              <a:t>版本诞生了目前最流行的</a:t>
            </a:r>
            <a:r>
              <a:rPr lang="en-US" altLang="zh-CN" dirty="0" smtClean="0"/>
              <a:t>WEB</a:t>
            </a:r>
            <a:r>
              <a:rPr lang="zh-CN" altLang="en-US" dirty="0" smtClean="0"/>
              <a:t>框架</a:t>
            </a:r>
            <a:r>
              <a:rPr lang="en-US" altLang="zh-CN" dirty="0" err="1" smtClean="0"/>
              <a:t>Django</a:t>
            </a:r>
            <a:r>
              <a:rPr lang="zh-CN" altLang="en-US" dirty="0" smtClean="0"/>
              <a:t>！</a:t>
            </a:r>
            <a:endParaRPr lang="en-US" altLang="zh-CN" dirty="0" smtClean="0"/>
          </a:p>
          <a:p>
            <a:r>
              <a:rPr lang="zh-CN" altLang="en-US" dirty="0" smtClean="0"/>
              <a:t>六年后</a:t>
            </a:r>
            <a:r>
              <a:rPr lang="en-US" altLang="zh-CN" dirty="0" smtClean="0"/>
              <a:t>Python</a:t>
            </a:r>
            <a:r>
              <a:rPr lang="zh-CN" altLang="en-US" dirty="0" smtClean="0"/>
              <a:t>发展到革新</a:t>
            </a:r>
            <a:r>
              <a:rPr lang="en-US" altLang="zh-CN" dirty="0" smtClean="0"/>
              <a:t>2.7</a:t>
            </a:r>
            <a:r>
              <a:rPr lang="zh-CN" altLang="en-US" dirty="0" smtClean="0"/>
              <a:t>版本，这是</a:t>
            </a:r>
            <a:r>
              <a:rPr lang="zh-CN" altLang="en-US" b="1" dirty="0" smtClean="0"/>
              <a:t>目前为止</a:t>
            </a:r>
            <a:r>
              <a:rPr lang="en-US" altLang="zh-CN" b="1" dirty="0" smtClean="0"/>
              <a:t>2.x</a:t>
            </a:r>
            <a:r>
              <a:rPr lang="zh-CN" altLang="en-US" b="1" dirty="0" smtClean="0"/>
              <a:t>版本中最新且较为广泛使用版本。</a:t>
            </a:r>
            <a:endParaRPr lang="en-US" altLang="zh-CN" b="1" dirty="0" smtClean="0"/>
          </a:p>
          <a:p>
            <a:r>
              <a:rPr lang="zh-CN" altLang="en-US" dirty="0" smtClean="0"/>
              <a:t>从</a:t>
            </a:r>
            <a:r>
              <a:rPr lang="en-US" altLang="zh-CN" dirty="0" smtClean="0"/>
              <a:t>2008</a:t>
            </a:r>
            <a:r>
              <a:rPr lang="zh-CN" altLang="en-US" dirty="0" smtClean="0"/>
              <a:t>年的</a:t>
            </a:r>
            <a:r>
              <a:rPr lang="en-US" altLang="zh-CN" dirty="0" smtClean="0"/>
              <a:t>3.0</a:t>
            </a:r>
            <a:r>
              <a:rPr lang="zh-CN" altLang="en-US" dirty="0" smtClean="0"/>
              <a:t>版本开始，</a:t>
            </a:r>
            <a:r>
              <a:rPr lang="en-US" altLang="zh-CN" dirty="0" smtClean="0"/>
              <a:t>python3.x</a:t>
            </a:r>
            <a:r>
              <a:rPr lang="zh-CN" altLang="en-US" dirty="0" smtClean="0"/>
              <a:t>系呈迅猛发展之势，版本更新活跃，一直发展到现在最新的</a:t>
            </a:r>
            <a:r>
              <a:rPr lang="en-US" altLang="zh-CN" dirty="0" smtClean="0"/>
              <a:t>3.5.2</a:t>
            </a:r>
            <a:r>
              <a:rPr lang="zh-CN" altLang="en-US" dirty="0" smtClean="0"/>
              <a:t>版本。</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7.1 not </a:t>
            </a:r>
            <a:r>
              <a:rPr lang="zh-CN" altLang="en-US" dirty="0" smtClean="0"/>
              <a:t>说明</a:t>
            </a:r>
            <a:endParaRPr lang="zh-CN" alt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lstStyle/>
          <a:p>
            <a:r>
              <a:rPr lang="zh-CN" altLang="en-US" dirty="0" smtClean="0"/>
              <a:t>一家商场在降价促销。如果购买金额低于或等于 </a:t>
            </a:r>
            <a:r>
              <a:rPr lang="en-US" altLang="zh-CN" dirty="0" smtClean="0"/>
              <a:t>10 </a:t>
            </a:r>
            <a:r>
              <a:rPr lang="zh-CN" altLang="en-US" dirty="0" smtClean="0"/>
              <a:t>元，会给 </a:t>
            </a:r>
            <a:r>
              <a:rPr lang="en-US" altLang="zh-CN" dirty="0" smtClean="0"/>
              <a:t>10% </a:t>
            </a:r>
            <a:r>
              <a:rPr lang="zh-CN" altLang="en-US" dirty="0" smtClean="0"/>
              <a:t>的折扣， 如果购买金额大于 </a:t>
            </a:r>
            <a:r>
              <a:rPr lang="en-US" altLang="zh-CN" dirty="0" smtClean="0"/>
              <a:t>10 </a:t>
            </a:r>
            <a:r>
              <a:rPr lang="zh-CN" altLang="en-US" dirty="0" smtClean="0"/>
              <a:t>元，会给 </a:t>
            </a:r>
            <a:r>
              <a:rPr lang="en-US" altLang="zh-CN" dirty="0" smtClean="0"/>
              <a:t>20% </a:t>
            </a:r>
            <a:r>
              <a:rPr lang="zh-CN" altLang="en-US" dirty="0" smtClean="0"/>
              <a:t>的折扣。编写一个程序，询问购买价格， 再显示折扣（</a:t>
            </a:r>
            <a:r>
              <a:rPr lang="en-US" altLang="zh-CN" dirty="0" smtClean="0"/>
              <a:t>10% </a:t>
            </a:r>
            <a:r>
              <a:rPr lang="zh-CN" altLang="en-US" dirty="0" smtClean="0"/>
              <a:t>或 </a:t>
            </a:r>
            <a:r>
              <a:rPr lang="en-US" altLang="zh-CN" dirty="0" smtClean="0"/>
              <a:t>20%</a:t>
            </a:r>
            <a:r>
              <a:rPr lang="zh-CN" altLang="en-US" dirty="0" smtClean="0"/>
              <a:t>）和最终价格</a:t>
            </a:r>
            <a:endParaRPr lang="zh-CN" alt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8 </a:t>
            </a:r>
            <a:r>
              <a:rPr lang="zh-CN" altLang="en-US" dirty="0" smtClean="0"/>
              <a:t>循环</a:t>
            </a:r>
            <a:endParaRPr lang="zh-CN" alt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8.1 </a:t>
            </a:r>
            <a:r>
              <a:rPr lang="zh-CN" altLang="en-US" dirty="0" smtClean="0"/>
              <a:t>计数循环</a:t>
            </a:r>
            <a:endParaRPr lang="zh-CN" altLang="en-US" dirty="0"/>
          </a:p>
        </p:txBody>
      </p:sp>
      <p:sp>
        <p:nvSpPr>
          <p:cNvPr id="3" name="内容占位符 2"/>
          <p:cNvSpPr>
            <a:spLocks noGrp="1"/>
          </p:cNvSpPr>
          <p:nvPr>
            <p:ph idx="1"/>
          </p:nvPr>
        </p:nvSpPr>
        <p:spPr>
          <a:xfrm>
            <a:off x="457200" y="1600201"/>
            <a:ext cx="8229600" cy="1972815"/>
          </a:xfrm>
        </p:spPr>
        <p:txBody>
          <a:bodyPr/>
          <a:lstStyle/>
          <a:p>
            <a:r>
              <a:rPr lang="zh-CN" altLang="en-US" dirty="0" smtClean="0"/>
              <a:t>重复一定次数的循环，称为计数循环（</a:t>
            </a:r>
            <a:r>
              <a:rPr lang="en-US" altLang="zh-CN" dirty="0" smtClean="0"/>
              <a:t>counting loop</a:t>
            </a:r>
            <a:r>
              <a:rPr lang="zh-CN" altLang="en-US" dirty="0" smtClean="0"/>
              <a:t>）；</a:t>
            </a:r>
            <a:endParaRPr lang="en-US" altLang="zh-CN" dirty="0" smtClean="0"/>
          </a:p>
          <a:p>
            <a:endParaRPr lang="zh-CN" altLang="en-US" dirty="0"/>
          </a:p>
        </p:txBody>
      </p:sp>
      <p:pic>
        <p:nvPicPr>
          <p:cNvPr id="1027" name="Picture 3"/>
          <p:cNvPicPr>
            <a:picLocks noChangeAspect="1" noChangeArrowheads="1"/>
          </p:cNvPicPr>
          <p:nvPr/>
        </p:nvPicPr>
        <p:blipFill>
          <a:blip r:embed="rId2" cstate="print"/>
          <a:srcRect/>
          <a:stretch>
            <a:fillRect/>
          </a:stretch>
        </p:blipFill>
        <p:spPr bwMode="auto">
          <a:xfrm>
            <a:off x="755576" y="3212976"/>
            <a:ext cx="3790950" cy="2190750"/>
          </a:xfrm>
          <a:prstGeom prst="rect">
            <a:avLst/>
          </a:prstGeom>
          <a:noFill/>
          <a:ln w="9525">
            <a:noFill/>
            <a:miter lim="800000"/>
            <a:headEnd/>
            <a:tailEnd/>
          </a:ln>
        </p:spPr>
      </p:pic>
      <p:pic>
        <p:nvPicPr>
          <p:cNvPr id="1029" name="Picture 5"/>
          <p:cNvPicPr>
            <a:picLocks noChangeAspect="1" noChangeArrowheads="1"/>
          </p:cNvPicPr>
          <p:nvPr/>
        </p:nvPicPr>
        <p:blipFill>
          <a:blip r:embed="rId3" cstate="print"/>
          <a:srcRect/>
          <a:stretch>
            <a:fillRect/>
          </a:stretch>
        </p:blipFill>
        <p:spPr bwMode="auto">
          <a:xfrm>
            <a:off x="4499992" y="3212976"/>
            <a:ext cx="3905250" cy="2057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8.1 </a:t>
            </a:r>
            <a:r>
              <a:rPr lang="zh-CN" altLang="en-US" dirty="0" smtClean="0"/>
              <a:t>计数循环</a:t>
            </a:r>
            <a:r>
              <a:rPr lang="en-US" altLang="zh-CN" dirty="0" smtClean="0"/>
              <a:t>-</a:t>
            </a:r>
            <a:r>
              <a:rPr lang="zh-CN" altLang="en-US" dirty="0" smtClean="0"/>
              <a:t>死循环</a:t>
            </a:r>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2843808" y="2060848"/>
            <a:ext cx="5410200" cy="3924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8.2 </a:t>
            </a:r>
            <a:r>
              <a:rPr lang="zh-CN" altLang="en-US" dirty="0" smtClean="0"/>
              <a:t>使用计数循环</a:t>
            </a:r>
            <a:endParaRPr lang="zh-CN" altLang="en-US" dirty="0"/>
          </a:p>
        </p:txBody>
      </p:sp>
      <p:sp>
        <p:nvSpPr>
          <p:cNvPr id="3" name="内容占位符 2"/>
          <p:cNvSpPr>
            <a:spLocks noGrp="1"/>
          </p:cNvSpPr>
          <p:nvPr>
            <p:ph idx="1"/>
          </p:nvPr>
        </p:nvSpPr>
        <p:spPr>
          <a:xfrm>
            <a:off x="457200" y="1600201"/>
            <a:ext cx="8229600" cy="3052935"/>
          </a:xfrm>
        </p:spPr>
        <p:txBody>
          <a:bodyPr/>
          <a:lstStyle/>
          <a:p>
            <a:pPr>
              <a:buNone/>
            </a:pPr>
            <a:r>
              <a:rPr lang="en-US" altLang="zh-CN" dirty="0" smtClean="0"/>
              <a:t>for </a:t>
            </a:r>
            <a:r>
              <a:rPr lang="en-US" altLang="zh-CN" dirty="0" err="1" smtClean="0"/>
              <a:t>looper</a:t>
            </a:r>
            <a:r>
              <a:rPr lang="en-US" altLang="zh-CN" dirty="0" smtClean="0"/>
              <a:t> in [1, 2, 3, 4, 5]:</a:t>
            </a:r>
          </a:p>
          <a:p>
            <a:pPr>
              <a:buNone/>
            </a:pPr>
            <a:r>
              <a:rPr lang="en-US" altLang="zh-CN" dirty="0" smtClean="0"/>
              <a:t>       print(</a:t>
            </a:r>
            <a:r>
              <a:rPr lang="en-US" altLang="zh-CN" dirty="0" err="1" smtClean="0"/>
              <a:t>looper</a:t>
            </a:r>
            <a:r>
              <a:rPr lang="en-US" altLang="zh-CN" dirty="0" smtClean="0"/>
              <a:t>, "times 8 =", </a:t>
            </a:r>
            <a:r>
              <a:rPr lang="en-US" altLang="zh-CN" dirty="0" err="1" smtClean="0"/>
              <a:t>looper</a:t>
            </a:r>
            <a:r>
              <a:rPr lang="en-US" altLang="zh-CN" dirty="0" smtClean="0"/>
              <a:t> * 8)</a:t>
            </a:r>
          </a:p>
          <a:p>
            <a:r>
              <a:rPr lang="zh-CN" altLang="en-US" dirty="0" smtClean="0"/>
              <a:t>一条捷径</a:t>
            </a:r>
            <a:r>
              <a:rPr lang="en-US" altLang="zh-CN" dirty="0" smtClean="0"/>
              <a:t>——range()</a:t>
            </a:r>
          </a:p>
          <a:p>
            <a:pPr>
              <a:buNone/>
            </a:pPr>
            <a:r>
              <a:rPr lang="en-US" altLang="zh-CN" dirty="0" smtClean="0"/>
              <a:t>for </a:t>
            </a:r>
            <a:r>
              <a:rPr lang="en-US" altLang="zh-CN" dirty="0" err="1" smtClean="0"/>
              <a:t>looper</a:t>
            </a:r>
            <a:r>
              <a:rPr lang="en-US" altLang="zh-CN" dirty="0" smtClean="0"/>
              <a:t> in range (1, 5):</a:t>
            </a:r>
          </a:p>
          <a:p>
            <a:pPr>
              <a:buNone/>
            </a:pPr>
            <a:r>
              <a:rPr lang="en-US" altLang="zh-CN" dirty="0" smtClean="0"/>
              <a:t>    print(</a:t>
            </a:r>
            <a:r>
              <a:rPr lang="en-US" altLang="zh-CN" dirty="0" err="1" smtClean="0"/>
              <a:t>looper</a:t>
            </a:r>
            <a:r>
              <a:rPr lang="en-US" altLang="zh-CN" dirty="0" smtClean="0"/>
              <a:t>, "times 8 =", </a:t>
            </a:r>
            <a:r>
              <a:rPr lang="en-US" altLang="zh-CN" dirty="0" err="1" smtClean="0"/>
              <a:t>looper</a:t>
            </a:r>
            <a:r>
              <a:rPr lang="en-US" altLang="zh-CN" dirty="0" smtClean="0"/>
              <a:t> * 8)</a:t>
            </a:r>
          </a:p>
          <a:p>
            <a:endParaRPr lang="zh-CN" alt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8.3 </a:t>
            </a:r>
            <a:r>
              <a:rPr lang="zh-CN" altLang="en-US" dirty="0" smtClean="0"/>
              <a:t>风格问题</a:t>
            </a:r>
            <a:r>
              <a:rPr lang="en-US" altLang="zh-CN" dirty="0" smtClean="0"/>
              <a:t>—</a:t>
            </a:r>
            <a:r>
              <a:rPr lang="zh-CN" altLang="en-US" dirty="0" smtClean="0"/>
              <a:t>循环变量名</a:t>
            </a:r>
            <a:endParaRPr lang="zh-CN" altLang="en-US" dirty="0"/>
          </a:p>
        </p:txBody>
      </p:sp>
      <p:sp>
        <p:nvSpPr>
          <p:cNvPr id="3" name="内容占位符 2"/>
          <p:cNvSpPr>
            <a:spLocks noGrp="1"/>
          </p:cNvSpPr>
          <p:nvPr>
            <p:ph idx="1"/>
          </p:nvPr>
        </p:nvSpPr>
        <p:spPr>
          <a:xfrm>
            <a:off x="457200" y="1600201"/>
            <a:ext cx="8229600" cy="3340967"/>
          </a:xfrm>
        </p:spPr>
        <p:txBody>
          <a:bodyPr>
            <a:normAutofit fontScale="85000" lnSpcReduction="10000"/>
          </a:bodyPr>
          <a:lstStyle/>
          <a:p>
            <a:r>
              <a:rPr lang="zh-CN" altLang="en-US" dirty="0" smtClean="0"/>
              <a:t>之前我们说过，要使用能够描述变量用途的变量名。正是这个原因，我们在前 一个例子中选择了 </a:t>
            </a:r>
            <a:r>
              <a:rPr lang="en-US" altLang="zh-CN" dirty="0" err="1" smtClean="0"/>
              <a:t>looper</a:t>
            </a:r>
            <a:r>
              <a:rPr lang="en-US" altLang="zh-CN" dirty="0" smtClean="0"/>
              <a:t> </a:t>
            </a:r>
            <a:r>
              <a:rPr lang="zh-CN" altLang="en-US" dirty="0" smtClean="0"/>
              <a:t>这个名字。不过，有时可以有些例外，循环变量就属于这 种例外。这是因为，编程中有一个惯例（应该记得，惯例就是表示通用的做法），通 常使用字母 </a:t>
            </a:r>
            <a:r>
              <a:rPr lang="en-US" altLang="zh-CN" dirty="0" err="1" smtClean="0"/>
              <a:t>i</a:t>
            </a:r>
            <a:r>
              <a:rPr lang="zh-CN" altLang="en-US" dirty="0" smtClean="0"/>
              <a:t>、</a:t>
            </a:r>
            <a:r>
              <a:rPr lang="en-US" altLang="zh-CN" dirty="0" smtClean="0"/>
              <a:t>j</a:t>
            </a:r>
            <a:r>
              <a:rPr lang="zh-CN" altLang="en-US" dirty="0" smtClean="0"/>
              <a:t>、</a:t>
            </a:r>
            <a:r>
              <a:rPr lang="en-US" altLang="zh-CN" dirty="0" smtClean="0"/>
              <a:t>k </a:t>
            </a:r>
            <a:r>
              <a:rPr lang="zh-CN" altLang="en-US" dirty="0" smtClean="0"/>
              <a:t>等作为循环变量。</a:t>
            </a:r>
            <a:endParaRPr lang="en-US" altLang="zh-CN" dirty="0" smtClean="0"/>
          </a:p>
          <a:p>
            <a:r>
              <a:rPr lang="zh-CN" altLang="en-US" dirty="0" smtClean="0"/>
              <a:t>为什么是</a:t>
            </a:r>
            <a:r>
              <a:rPr lang="en-US" altLang="zh-CN" dirty="0" err="1" smtClean="0"/>
              <a:t>i,j,k</a:t>
            </a:r>
            <a:r>
              <a:rPr lang="en-US" altLang="zh-CN" dirty="0" smtClean="0"/>
              <a:t> </a:t>
            </a:r>
            <a:r>
              <a:rPr lang="zh-CN" altLang="en-US" dirty="0" smtClean="0"/>
              <a:t>？</a:t>
            </a:r>
            <a:endParaRPr lang="en-US" altLang="zh-CN" dirty="0" smtClean="0"/>
          </a:p>
          <a:p>
            <a:r>
              <a:rPr lang="zh-CN" altLang="en-US" dirty="0" smtClean="0"/>
              <a:t>为什么是从</a:t>
            </a:r>
            <a:r>
              <a:rPr lang="en-US" altLang="zh-CN" dirty="0" smtClean="0"/>
              <a:t>0</a:t>
            </a:r>
            <a:r>
              <a:rPr lang="zh-CN" altLang="en-US" dirty="0" smtClean="0"/>
              <a:t>开始？</a:t>
            </a:r>
            <a:endParaRPr lang="zh-CN" alt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8.4 </a:t>
            </a:r>
            <a:r>
              <a:rPr lang="zh-CN" altLang="en-US" dirty="0" smtClean="0"/>
              <a:t>按步长计数</a:t>
            </a:r>
            <a:endParaRPr lang="zh-CN" altLang="en-US" dirty="0"/>
          </a:p>
        </p:txBody>
      </p:sp>
      <p:sp>
        <p:nvSpPr>
          <p:cNvPr id="3" name="内容占位符 2"/>
          <p:cNvSpPr>
            <a:spLocks noGrp="1"/>
          </p:cNvSpPr>
          <p:nvPr>
            <p:ph idx="1"/>
          </p:nvPr>
        </p:nvSpPr>
        <p:spPr>
          <a:xfrm>
            <a:off x="457200" y="1600201"/>
            <a:ext cx="8229600" cy="3340967"/>
          </a:xfrm>
        </p:spPr>
        <p:txBody>
          <a:bodyPr>
            <a:normAutofit/>
          </a:bodyPr>
          <a:lstStyle/>
          <a:p>
            <a:pPr>
              <a:buNone/>
            </a:pPr>
            <a:r>
              <a:rPr lang="en-US" altLang="zh-CN" dirty="0" smtClean="0"/>
              <a:t>import time</a:t>
            </a:r>
          </a:p>
          <a:p>
            <a:pPr>
              <a:buNone/>
            </a:pPr>
            <a:r>
              <a:rPr lang="en-US" altLang="zh-CN" dirty="0" smtClean="0"/>
              <a:t>for </a:t>
            </a:r>
            <a:r>
              <a:rPr lang="en-US" altLang="zh-CN" dirty="0" err="1" smtClean="0"/>
              <a:t>i</a:t>
            </a:r>
            <a:r>
              <a:rPr lang="en-US" altLang="zh-CN" dirty="0" smtClean="0"/>
              <a:t> in range (10, 0, -1):         #Counts backward</a:t>
            </a:r>
          </a:p>
          <a:p>
            <a:pPr>
              <a:buNone/>
            </a:pPr>
            <a:r>
              <a:rPr lang="en-US" altLang="zh-CN" dirty="0" smtClean="0"/>
              <a:t>    print(</a:t>
            </a:r>
            <a:r>
              <a:rPr lang="en-US" altLang="zh-CN" dirty="0" err="1" smtClean="0"/>
              <a:t>i</a:t>
            </a:r>
            <a:r>
              <a:rPr lang="en-US" altLang="zh-CN" dirty="0" smtClean="0"/>
              <a:t>)</a:t>
            </a:r>
          </a:p>
          <a:p>
            <a:pPr>
              <a:buNone/>
            </a:pPr>
            <a:r>
              <a:rPr lang="en-US" altLang="zh-CN" dirty="0" smtClean="0"/>
              <a:t>    </a:t>
            </a:r>
            <a:r>
              <a:rPr lang="en-US" altLang="zh-CN" dirty="0" err="1" smtClean="0"/>
              <a:t>time.sleep</a:t>
            </a:r>
            <a:r>
              <a:rPr lang="en-US" altLang="zh-CN" dirty="0" smtClean="0"/>
              <a:t>(1)                   #Waits one second</a:t>
            </a:r>
          </a:p>
          <a:p>
            <a:pPr>
              <a:buNone/>
            </a:pPr>
            <a:r>
              <a:rPr lang="en-US" altLang="zh-CN" dirty="0" smtClean="0"/>
              <a:t>print("BLAST OFF!")</a:t>
            </a:r>
            <a:endParaRPr lang="zh-CN" alt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8.5 </a:t>
            </a:r>
            <a:r>
              <a:rPr lang="zh-CN" altLang="en-US" dirty="0" smtClean="0"/>
              <a:t>条件循环</a:t>
            </a:r>
            <a:endParaRPr lang="zh-CN" altLang="en-US" dirty="0"/>
          </a:p>
        </p:txBody>
      </p:sp>
      <p:sp>
        <p:nvSpPr>
          <p:cNvPr id="3" name="内容占位符 2"/>
          <p:cNvSpPr>
            <a:spLocks noGrp="1"/>
          </p:cNvSpPr>
          <p:nvPr>
            <p:ph idx="1"/>
          </p:nvPr>
        </p:nvSpPr>
        <p:spPr>
          <a:xfrm>
            <a:off x="457200" y="1600201"/>
            <a:ext cx="8229600" cy="2548879"/>
          </a:xfrm>
        </p:spPr>
        <p:txBody>
          <a:bodyPr>
            <a:normAutofit fontScale="62500" lnSpcReduction="20000"/>
          </a:bodyPr>
          <a:lstStyle/>
          <a:p>
            <a:pPr>
              <a:buNone/>
            </a:pPr>
            <a:r>
              <a:rPr lang="en-US" altLang="zh-CN" dirty="0" smtClean="0"/>
              <a:t>print "Type 3 to continue, anything else to quit."</a:t>
            </a:r>
          </a:p>
          <a:p>
            <a:pPr>
              <a:buNone/>
            </a:pPr>
            <a:r>
              <a:rPr lang="en-US" altLang="zh-CN" dirty="0" err="1" smtClean="0"/>
              <a:t>someInput</a:t>
            </a:r>
            <a:r>
              <a:rPr lang="en-US" altLang="zh-CN" dirty="0" smtClean="0"/>
              <a:t> = </a:t>
            </a:r>
            <a:r>
              <a:rPr lang="en-US" altLang="zh-CN" dirty="0" err="1" smtClean="0"/>
              <a:t>raw_input</a:t>
            </a:r>
            <a:r>
              <a:rPr lang="en-US" altLang="zh-CN" dirty="0" smtClean="0"/>
              <a:t>()</a:t>
            </a:r>
          </a:p>
          <a:p>
            <a:pPr>
              <a:buNone/>
            </a:pPr>
            <a:endParaRPr lang="en-US" altLang="zh-CN" dirty="0" smtClean="0"/>
          </a:p>
          <a:p>
            <a:pPr>
              <a:buNone/>
            </a:pPr>
            <a:r>
              <a:rPr lang="en-US" altLang="zh-CN" dirty="0" smtClean="0"/>
              <a:t>while </a:t>
            </a:r>
            <a:r>
              <a:rPr lang="en-US" altLang="zh-CN" dirty="0" err="1" smtClean="0"/>
              <a:t>someInput</a:t>
            </a:r>
            <a:r>
              <a:rPr lang="en-US" altLang="zh-CN" dirty="0" smtClean="0"/>
              <a:t> == '3':</a:t>
            </a:r>
          </a:p>
          <a:p>
            <a:pPr>
              <a:buNone/>
            </a:pPr>
            <a:r>
              <a:rPr lang="en-US" altLang="zh-CN" dirty="0" smtClean="0"/>
              <a:t>    print "Thank you for the 3.  Very kind of you."</a:t>
            </a:r>
          </a:p>
          <a:p>
            <a:pPr>
              <a:buNone/>
            </a:pPr>
            <a:r>
              <a:rPr lang="en-US" altLang="zh-CN" dirty="0" smtClean="0"/>
              <a:t>    print "Type 3 to continue, anything else to quit."    </a:t>
            </a:r>
            <a:r>
              <a:rPr lang="en-US" altLang="zh-CN" dirty="0" err="1" smtClean="0"/>
              <a:t>someInput</a:t>
            </a:r>
            <a:r>
              <a:rPr lang="en-US" altLang="zh-CN" dirty="0" smtClean="0"/>
              <a:t> = </a:t>
            </a:r>
            <a:r>
              <a:rPr lang="en-US" altLang="zh-CN" dirty="0" err="1" smtClean="0"/>
              <a:t>raw_input</a:t>
            </a:r>
            <a:r>
              <a:rPr lang="en-US" altLang="zh-CN" dirty="0" smtClean="0"/>
              <a:t>()                         </a:t>
            </a:r>
          </a:p>
          <a:p>
            <a:pPr>
              <a:buNone/>
            </a:pPr>
            <a:r>
              <a:rPr lang="en-US" altLang="zh-CN" dirty="0" smtClean="0"/>
              <a:t>print "That's not 3, so I'm quitting now."</a:t>
            </a:r>
            <a:endParaRPr lang="zh-CN" altLang="en-US" dirty="0"/>
          </a:p>
        </p:txBody>
      </p:sp>
      <p:pic>
        <p:nvPicPr>
          <p:cNvPr id="3074" name="Picture 2"/>
          <p:cNvPicPr>
            <a:picLocks noChangeAspect="1" noChangeArrowheads="1"/>
          </p:cNvPicPr>
          <p:nvPr/>
        </p:nvPicPr>
        <p:blipFill>
          <a:blip r:embed="rId2" cstate="print"/>
          <a:srcRect/>
          <a:stretch>
            <a:fillRect/>
          </a:stretch>
        </p:blipFill>
        <p:spPr bwMode="auto">
          <a:xfrm>
            <a:off x="3779912" y="3861048"/>
            <a:ext cx="4876800" cy="2095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b="1" dirty="0" smtClean="0"/>
              <a:t>Python</a:t>
            </a:r>
            <a:r>
              <a:rPr lang="zh-CN" altLang="en-US" b="1" dirty="0" smtClean="0"/>
              <a:t>的优缺点</a:t>
            </a:r>
            <a:endParaRPr lang="zh-CN" altLang="en-US" dirty="0"/>
          </a:p>
        </p:txBody>
      </p:sp>
      <p:sp>
        <p:nvSpPr>
          <p:cNvPr id="3" name="内容占位符 2"/>
          <p:cNvSpPr>
            <a:spLocks noGrp="1"/>
          </p:cNvSpPr>
          <p:nvPr>
            <p:ph idx="1"/>
          </p:nvPr>
        </p:nvSpPr>
        <p:spPr/>
        <p:txBody>
          <a:bodyPr>
            <a:normAutofit/>
          </a:bodyPr>
          <a:lstStyle/>
          <a:p>
            <a:r>
              <a:rPr lang="en-US" altLang="zh-CN" b="1" dirty="0" smtClean="0"/>
              <a:t>Python</a:t>
            </a:r>
            <a:r>
              <a:rPr lang="zh-CN" altLang="en-US" b="1" dirty="0" smtClean="0"/>
              <a:t>优点：</a:t>
            </a:r>
            <a:endParaRPr lang="zh-CN" altLang="en-US" dirty="0" smtClean="0"/>
          </a:p>
          <a:p>
            <a:r>
              <a:rPr lang="en-US" altLang="zh-CN" dirty="0" smtClean="0"/>
              <a:t>1. “</a:t>
            </a:r>
            <a:r>
              <a:rPr lang="zh-CN" altLang="en-US" dirty="0" smtClean="0"/>
              <a:t>优雅”、“明确”、“简单”</a:t>
            </a:r>
          </a:p>
          <a:p>
            <a:r>
              <a:rPr lang="en-US" altLang="zh-CN" dirty="0" smtClean="0"/>
              <a:t>2.  </a:t>
            </a:r>
            <a:r>
              <a:rPr lang="zh-CN" altLang="en-US" dirty="0" smtClean="0"/>
              <a:t>开发效率高</a:t>
            </a:r>
          </a:p>
          <a:p>
            <a:r>
              <a:rPr lang="en-US" altLang="zh-CN" dirty="0" smtClean="0"/>
              <a:t>3.  </a:t>
            </a:r>
            <a:r>
              <a:rPr lang="zh-CN" altLang="en-US" dirty="0" smtClean="0"/>
              <a:t>无需关注底层细节   </a:t>
            </a:r>
          </a:p>
          <a:p>
            <a:r>
              <a:rPr lang="en-US" altLang="zh-CN" dirty="0" smtClean="0"/>
              <a:t>4.  </a:t>
            </a:r>
            <a:r>
              <a:rPr lang="zh-CN" altLang="en-US" dirty="0" smtClean="0"/>
              <a:t>功能强大</a:t>
            </a:r>
          </a:p>
          <a:p>
            <a:r>
              <a:rPr lang="en-US" altLang="zh-CN" dirty="0" smtClean="0"/>
              <a:t>5.  </a:t>
            </a:r>
            <a:r>
              <a:rPr lang="zh-CN" altLang="en-US" dirty="0" smtClean="0"/>
              <a:t>可移植性 </a:t>
            </a:r>
          </a:p>
          <a:p>
            <a:endParaRPr lang="zh-CN" alt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en-US" altLang="zh-CN" dirty="0" smtClean="0"/>
              <a:t>8.6 </a:t>
            </a:r>
            <a:r>
              <a:rPr lang="zh-CN" altLang="en-US" dirty="0" smtClean="0"/>
              <a:t>跳出循环</a:t>
            </a:r>
            <a:r>
              <a:rPr lang="en-US" altLang="zh-CN" dirty="0" smtClean="0"/>
              <a:t>——break </a:t>
            </a:r>
            <a:r>
              <a:rPr lang="zh-CN" altLang="en-US" dirty="0" smtClean="0"/>
              <a:t>和 </a:t>
            </a:r>
            <a:r>
              <a:rPr lang="en-US" altLang="zh-CN" dirty="0" smtClean="0"/>
              <a:t>continue</a:t>
            </a:r>
            <a:endParaRPr lang="zh-CN" altLang="en-US" dirty="0"/>
          </a:p>
        </p:txBody>
      </p:sp>
      <p:sp>
        <p:nvSpPr>
          <p:cNvPr id="3" name="内容占位符 2"/>
          <p:cNvSpPr>
            <a:spLocks noGrp="1"/>
          </p:cNvSpPr>
          <p:nvPr>
            <p:ph idx="1"/>
          </p:nvPr>
        </p:nvSpPr>
        <p:spPr>
          <a:xfrm>
            <a:off x="457200" y="1600201"/>
            <a:ext cx="8229600" cy="2548879"/>
          </a:xfrm>
        </p:spPr>
        <p:txBody>
          <a:bodyPr>
            <a:normAutofit/>
          </a:bodyPr>
          <a:lstStyle/>
          <a:p>
            <a:pPr>
              <a:buNone/>
            </a:pPr>
            <a:endParaRPr lang="zh-CN" alt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你学到了什么</a:t>
            </a:r>
            <a:endParaRPr lang="zh-CN" altLang="en-US" dirty="0"/>
          </a:p>
        </p:txBody>
      </p:sp>
      <p:sp>
        <p:nvSpPr>
          <p:cNvPr id="3" name="内容占位符 2"/>
          <p:cNvSpPr>
            <a:spLocks noGrp="1"/>
          </p:cNvSpPr>
          <p:nvPr>
            <p:ph idx="1"/>
          </p:nvPr>
        </p:nvSpPr>
        <p:spPr/>
        <p:txBody>
          <a:bodyPr/>
          <a:lstStyle/>
          <a:p>
            <a:r>
              <a:rPr lang="en-US" altLang="zh-CN" dirty="0" smtClean="0"/>
              <a:t>for </a:t>
            </a:r>
            <a:r>
              <a:rPr lang="zh-CN" altLang="en-US" dirty="0" smtClean="0"/>
              <a:t>循环（也称为计数循环）。</a:t>
            </a:r>
            <a:endParaRPr lang="en-US" altLang="zh-CN" dirty="0" smtClean="0"/>
          </a:p>
          <a:p>
            <a:r>
              <a:rPr lang="en-US" altLang="zh-CN" dirty="0" smtClean="0"/>
              <a:t>range() </a:t>
            </a:r>
            <a:r>
              <a:rPr lang="zh-CN" altLang="en-US" dirty="0" smtClean="0"/>
              <a:t>函数</a:t>
            </a:r>
            <a:r>
              <a:rPr lang="en-US" altLang="zh-CN" dirty="0" smtClean="0"/>
              <a:t>—</a:t>
            </a:r>
            <a:r>
              <a:rPr lang="zh-CN" altLang="en-US" dirty="0" smtClean="0"/>
              <a:t>计数循环的一个捷径。  </a:t>
            </a:r>
            <a:endParaRPr lang="en-US" altLang="zh-CN" dirty="0" smtClean="0"/>
          </a:p>
          <a:p>
            <a:r>
              <a:rPr lang="en-US" altLang="zh-CN" dirty="0" smtClean="0"/>
              <a:t>range() </a:t>
            </a:r>
            <a:r>
              <a:rPr lang="zh-CN" altLang="en-US" dirty="0" smtClean="0"/>
              <a:t>的不同步长大小。  </a:t>
            </a:r>
            <a:endParaRPr lang="en-US" altLang="zh-CN" dirty="0" smtClean="0"/>
          </a:p>
          <a:p>
            <a:r>
              <a:rPr lang="en-US" altLang="zh-CN" dirty="0" smtClean="0"/>
              <a:t>while </a:t>
            </a:r>
            <a:r>
              <a:rPr lang="zh-CN" altLang="en-US" dirty="0" smtClean="0"/>
              <a:t>循环（也称为条件循环）。 </a:t>
            </a:r>
            <a:endParaRPr lang="en-US" altLang="zh-CN" dirty="0" smtClean="0"/>
          </a:p>
          <a:p>
            <a:r>
              <a:rPr lang="zh-CN" altLang="fr-FR" dirty="0" smtClean="0"/>
              <a:t>用 </a:t>
            </a:r>
            <a:r>
              <a:rPr lang="fr-FR" altLang="zh-CN" dirty="0" smtClean="0"/>
              <a:t>continue </a:t>
            </a:r>
            <a:r>
              <a:rPr lang="zh-CN" altLang="fr-FR" dirty="0" smtClean="0"/>
              <a:t>跳到下一次迭代</a:t>
            </a:r>
            <a:r>
              <a:rPr lang="zh-CN" altLang="en-US" dirty="0" smtClean="0"/>
              <a:t>。</a:t>
            </a:r>
            <a:endParaRPr lang="en-US" altLang="zh-CN" dirty="0" smtClean="0"/>
          </a:p>
          <a:p>
            <a:r>
              <a:rPr lang="zh-CN" altLang="en-US" dirty="0" smtClean="0"/>
              <a:t>用 </a:t>
            </a:r>
            <a:r>
              <a:rPr lang="en-US" altLang="zh-CN" dirty="0" smtClean="0"/>
              <a:t>break </a:t>
            </a:r>
            <a:r>
              <a:rPr lang="zh-CN" altLang="en-US" dirty="0" smtClean="0"/>
              <a:t>跳出循环。</a:t>
            </a:r>
            <a:endParaRPr lang="zh-CN" alt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a:xfrm>
            <a:off x="457200" y="1600201"/>
            <a:ext cx="8229600" cy="1180727"/>
          </a:xfrm>
        </p:spPr>
        <p:txBody>
          <a:bodyPr>
            <a:normAutofit fontScale="85000" lnSpcReduction="10000"/>
          </a:bodyPr>
          <a:lstStyle/>
          <a:p>
            <a:r>
              <a:rPr lang="zh-CN" altLang="en-US" dirty="0" smtClean="0"/>
              <a:t>编写一个程序，显示一个乘法表。开始时要询问用户显示哪个数的乘法表。输出应该如下所示：</a:t>
            </a:r>
            <a:endParaRPr lang="en-US" altLang="zh-CN" dirty="0" smtClean="0"/>
          </a:p>
          <a:p>
            <a:endParaRPr lang="en-US" altLang="zh-CN" dirty="0" smtClean="0"/>
          </a:p>
        </p:txBody>
      </p:sp>
      <p:pic>
        <p:nvPicPr>
          <p:cNvPr id="4099" name="Picture 3"/>
          <p:cNvPicPr>
            <a:picLocks noChangeAspect="1" noChangeArrowheads="1"/>
          </p:cNvPicPr>
          <p:nvPr/>
        </p:nvPicPr>
        <p:blipFill>
          <a:blip r:embed="rId2" cstate="print"/>
          <a:srcRect/>
          <a:stretch>
            <a:fillRect/>
          </a:stretch>
        </p:blipFill>
        <p:spPr bwMode="auto">
          <a:xfrm>
            <a:off x="1043608" y="2636912"/>
            <a:ext cx="4895850" cy="2762250"/>
          </a:xfrm>
          <a:prstGeom prst="rect">
            <a:avLst/>
          </a:prstGeom>
          <a:noFill/>
          <a:ln w="9525">
            <a:noFill/>
            <a:miter lim="800000"/>
            <a:headEnd/>
            <a:tailEnd/>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9 </a:t>
            </a:r>
            <a:r>
              <a:rPr lang="zh-CN" altLang="en-US" dirty="0" smtClean="0"/>
              <a:t>注释</a:t>
            </a:r>
            <a:endParaRPr lang="zh-CN" alt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9.1</a:t>
            </a:r>
            <a:r>
              <a:rPr lang="zh-CN" altLang="en-US" dirty="0" smtClean="0"/>
              <a:t>　增加注释</a:t>
            </a:r>
            <a:endParaRPr lang="zh-CN" altLang="en-US" dirty="0"/>
          </a:p>
        </p:txBody>
      </p:sp>
      <p:sp>
        <p:nvSpPr>
          <p:cNvPr id="3" name="内容占位符 2"/>
          <p:cNvSpPr>
            <a:spLocks noGrp="1"/>
          </p:cNvSpPr>
          <p:nvPr>
            <p:ph idx="1"/>
          </p:nvPr>
        </p:nvSpPr>
        <p:spPr>
          <a:xfrm>
            <a:off x="457200" y="1600201"/>
            <a:ext cx="8229600" cy="4277071"/>
          </a:xfrm>
        </p:spPr>
        <p:txBody>
          <a:bodyPr>
            <a:normAutofit fontScale="85000" lnSpcReduction="20000"/>
          </a:bodyPr>
          <a:lstStyle/>
          <a:p>
            <a:r>
              <a:rPr lang="zh-CN" altLang="en-US" dirty="0" smtClean="0"/>
              <a:t>注释是给你看的，而不是让计算机执行 的。注释是程序文档的一部分，计算机运行程 序时会忽略这些注释。</a:t>
            </a:r>
            <a:endParaRPr lang="en-US" altLang="zh-CN" dirty="0" smtClean="0"/>
          </a:p>
          <a:p>
            <a:r>
              <a:rPr lang="zh-CN" altLang="en-US" dirty="0" smtClean="0"/>
              <a:t>文档（</a:t>
            </a:r>
            <a:r>
              <a:rPr lang="en-US" altLang="zh-CN" dirty="0" smtClean="0"/>
              <a:t>documentation</a:t>
            </a:r>
            <a:r>
              <a:rPr lang="zh-CN" altLang="en-US" dirty="0" smtClean="0"/>
              <a:t>）就是关于一个程序的信息，描述了程序并说明它是如何工 作的。注释是程序文档的一部分，不过在代码本身以外，文档还包括其他部分，文档描 述以下内容：  </a:t>
            </a:r>
            <a:endParaRPr lang="en-US" altLang="zh-CN" dirty="0" smtClean="0"/>
          </a:p>
          <a:p>
            <a:pPr lvl="1"/>
            <a:r>
              <a:rPr lang="zh-CN" altLang="en-US" dirty="0" smtClean="0"/>
              <a:t>为什么写这个程序（它的用途）</a:t>
            </a:r>
            <a:endParaRPr lang="en-US" altLang="zh-CN" dirty="0" smtClean="0"/>
          </a:p>
          <a:p>
            <a:pPr lvl="1"/>
            <a:r>
              <a:rPr lang="zh-CN" altLang="en-US" dirty="0" smtClean="0"/>
              <a:t> 这个程序是谁写的  这个程序面向什么人（它的用户）</a:t>
            </a:r>
            <a:endParaRPr lang="en-US" altLang="zh-CN" dirty="0" smtClean="0"/>
          </a:p>
          <a:p>
            <a:pPr lvl="1"/>
            <a:r>
              <a:rPr lang="zh-CN" altLang="en-US" dirty="0" smtClean="0"/>
              <a:t> 如何组织 </a:t>
            </a:r>
            <a:endParaRPr lang="en-US" altLang="zh-CN" dirty="0" smtClean="0"/>
          </a:p>
          <a:p>
            <a:pPr lvl="1">
              <a:buNone/>
            </a:pPr>
            <a:r>
              <a:rPr lang="zh-CN" altLang="en-US" dirty="0" smtClean="0"/>
              <a:t>更大、更复杂的程序往往有更多文档。</a:t>
            </a:r>
            <a:endParaRPr lang="zh-CN" alt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9.2</a:t>
            </a:r>
            <a:r>
              <a:rPr lang="zh-CN" altLang="en-US" dirty="0" smtClean="0"/>
              <a:t> 注释的类型</a:t>
            </a:r>
            <a:endParaRPr lang="zh-CN" altLang="en-US" dirty="0"/>
          </a:p>
        </p:txBody>
      </p:sp>
      <p:sp>
        <p:nvSpPr>
          <p:cNvPr id="3" name="内容占位符 2"/>
          <p:cNvSpPr>
            <a:spLocks noGrp="1"/>
          </p:cNvSpPr>
          <p:nvPr>
            <p:ph idx="1"/>
          </p:nvPr>
        </p:nvSpPr>
        <p:spPr>
          <a:xfrm>
            <a:off x="457200" y="1600201"/>
            <a:ext cx="8229600" cy="4277071"/>
          </a:xfrm>
        </p:spPr>
        <p:txBody>
          <a:bodyPr>
            <a:normAutofit fontScale="85000" lnSpcReduction="20000"/>
          </a:bodyPr>
          <a:lstStyle/>
          <a:p>
            <a:r>
              <a:rPr lang="zh-CN" altLang="en-US" dirty="0" smtClean="0"/>
              <a:t>单行注释</a:t>
            </a:r>
            <a:endParaRPr lang="en-US" altLang="zh-CN" dirty="0" smtClean="0"/>
          </a:p>
          <a:p>
            <a:pPr lvl="1"/>
            <a:r>
              <a:rPr lang="en-US" altLang="zh-CN" dirty="0" smtClean="0"/>
              <a:t># </a:t>
            </a:r>
            <a:r>
              <a:rPr lang="zh-CN" altLang="en-US" dirty="0" smtClean="0"/>
              <a:t>这是 </a:t>
            </a:r>
            <a:r>
              <a:rPr lang="en-US" altLang="zh-CN" dirty="0" smtClean="0"/>
              <a:t>Python </a:t>
            </a:r>
            <a:r>
              <a:rPr lang="zh-CN" altLang="en-US" dirty="0" smtClean="0"/>
              <a:t>程序中的一个注释 </a:t>
            </a:r>
            <a:endParaRPr lang="en-US" altLang="zh-CN" dirty="0" smtClean="0"/>
          </a:p>
          <a:p>
            <a:pPr lvl="1"/>
            <a:r>
              <a:rPr lang="en-US" altLang="zh-CN" dirty="0" smtClean="0"/>
              <a:t>print ('This is not a comment‘)</a:t>
            </a:r>
          </a:p>
          <a:p>
            <a:r>
              <a:rPr lang="zh-CN" altLang="en-US" dirty="0" smtClean="0"/>
              <a:t>行末注释</a:t>
            </a:r>
            <a:endParaRPr lang="en-US" altLang="zh-CN" dirty="0" smtClean="0"/>
          </a:p>
          <a:p>
            <a:pPr lvl="1"/>
            <a:r>
              <a:rPr lang="en-US" altLang="zh-CN" dirty="0" smtClean="0"/>
              <a:t>area = length * width # </a:t>
            </a:r>
            <a:r>
              <a:rPr lang="zh-CN" altLang="en-US" dirty="0" smtClean="0"/>
              <a:t>计算矩形的面积</a:t>
            </a:r>
            <a:endParaRPr lang="en-US" altLang="zh-CN" dirty="0" smtClean="0"/>
          </a:p>
          <a:p>
            <a:r>
              <a:rPr lang="zh-CN" altLang="en-US" dirty="0" smtClean="0"/>
              <a:t>多行注释</a:t>
            </a:r>
            <a:endParaRPr lang="en-US" altLang="zh-CN" dirty="0" smtClean="0"/>
          </a:p>
          <a:p>
            <a:pPr lvl="1"/>
            <a:r>
              <a:rPr lang="zh-CN" altLang="en-US" dirty="0" smtClean="0"/>
              <a:t> </a:t>
            </a:r>
            <a:r>
              <a:rPr lang="en-US" altLang="zh-CN" dirty="0" smtClean="0"/>
              <a:t># *************** </a:t>
            </a:r>
          </a:p>
          <a:p>
            <a:pPr lvl="1"/>
            <a:r>
              <a:rPr lang="en-US" altLang="zh-CN" dirty="0" smtClean="0"/>
              <a:t>#</a:t>
            </a:r>
            <a:r>
              <a:rPr lang="zh-CN" altLang="en-US" dirty="0" smtClean="0"/>
              <a:t>这个程序用来说明 </a:t>
            </a:r>
            <a:r>
              <a:rPr lang="en-US" altLang="zh-CN" dirty="0" smtClean="0"/>
              <a:t>Python </a:t>
            </a:r>
            <a:r>
              <a:rPr lang="zh-CN" altLang="en-US" dirty="0" smtClean="0"/>
              <a:t>中如何使用注释</a:t>
            </a:r>
            <a:endParaRPr lang="en-US" altLang="zh-CN" dirty="0" smtClean="0"/>
          </a:p>
          <a:p>
            <a:pPr lvl="1"/>
            <a:r>
              <a:rPr lang="en-US" altLang="zh-CN" dirty="0" smtClean="0"/>
              <a:t># </a:t>
            </a:r>
            <a:r>
              <a:rPr lang="zh-CN" altLang="en-US" dirty="0" smtClean="0"/>
              <a:t>星号所在的行只为将注释</a:t>
            </a:r>
            <a:endParaRPr lang="en-US" altLang="zh-CN" dirty="0" smtClean="0"/>
          </a:p>
          <a:p>
            <a:pPr lvl="1"/>
            <a:r>
              <a:rPr lang="en-US" altLang="zh-CN" dirty="0" smtClean="0"/>
              <a:t># </a:t>
            </a:r>
            <a:r>
              <a:rPr lang="zh-CN" altLang="en-US" dirty="0" smtClean="0"/>
              <a:t>与其余代码清楚地区分开 </a:t>
            </a:r>
            <a:endParaRPr lang="en-US" altLang="zh-CN" dirty="0" smtClean="0"/>
          </a:p>
          <a:p>
            <a:pPr lvl="1"/>
            <a:r>
              <a:rPr lang="en-US" altLang="zh-CN" dirty="0" smtClean="0"/>
              <a:t># ***************</a:t>
            </a:r>
            <a:endParaRPr lang="zh-CN" alt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9.3</a:t>
            </a:r>
            <a:r>
              <a:rPr lang="zh-CN" altLang="en-US" dirty="0" smtClean="0"/>
              <a:t>　注释掉</a:t>
            </a:r>
            <a:endParaRPr lang="zh-CN" altLang="en-US" dirty="0"/>
          </a:p>
        </p:txBody>
      </p:sp>
      <p:sp>
        <p:nvSpPr>
          <p:cNvPr id="3" name="内容占位符 2"/>
          <p:cNvSpPr>
            <a:spLocks noGrp="1"/>
          </p:cNvSpPr>
          <p:nvPr>
            <p:ph idx="1"/>
          </p:nvPr>
        </p:nvSpPr>
        <p:spPr/>
        <p:txBody>
          <a:bodyPr/>
          <a:lstStyle/>
          <a:p>
            <a:r>
              <a:rPr lang="zh-CN" altLang="en-US" dirty="0" smtClean="0"/>
              <a:t>还可以使用注释临时跳过程序中的某些部分。作为注释的所有内容都会被忽略。</a:t>
            </a:r>
            <a:endParaRPr lang="en-US" altLang="zh-CN" dirty="0" smtClean="0"/>
          </a:p>
          <a:p>
            <a:pPr lvl="1"/>
            <a:r>
              <a:rPr lang="en-US" altLang="zh-CN" smtClean="0"/>
              <a:t>#Print</a:t>
            </a:r>
            <a:r>
              <a:rPr lang="en-US" altLang="zh-CN" dirty="0" smtClean="0"/>
              <a:t>(“hello”)</a:t>
            </a:r>
          </a:p>
          <a:p>
            <a:pPr lvl="1"/>
            <a:r>
              <a:rPr lang="en-US" altLang="zh-CN" dirty="0" smtClean="0"/>
              <a:t>Print(“world”)</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10 </a:t>
            </a:r>
            <a:r>
              <a:rPr lang="zh-CN" altLang="en-US" dirty="0" smtClean="0"/>
              <a:t>游戏时间到</a:t>
            </a:r>
            <a:endParaRPr lang="zh-CN" altLang="en-US" dirty="0"/>
          </a:p>
        </p:txBody>
      </p:sp>
      <p:sp>
        <p:nvSpPr>
          <p:cNvPr id="3" name="内容占位符 2"/>
          <p:cNvSpPr>
            <a:spLocks noGrp="1"/>
          </p:cNvSpPr>
          <p:nvPr>
            <p:ph idx="1"/>
          </p:nvPr>
        </p:nvSpPr>
        <p:spPr>
          <a:xfrm>
            <a:off x="518864" y="1600200"/>
            <a:ext cx="8229600" cy="4525963"/>
          </a:xfrm>
        </p:spPr>
        <p:txBody>
          <a:bodyPr/>
          <a:lstStyle/>
          <a:p>
            <a:r>
              <a:rPr lang="en-US" altLang="zh-CN" dirty="0" smtClean="0"/>
              <a:t>Skier</a:t>
            </a:r>
          </a:p>
          <a:p>
            <a:r>
              <a:rPr lang="zh-CN" altLang="en-US" dirty="0" smtClean="0"/>
              <a:t>大家运行一下</a:t>
            </a:r>
            <a:r>
              <a:rPr lang="en-US" altLang="zh-CN" dirty="0" smtClean="0"/>
              <a:t>skier</a:t>
            </a:r>
            <a:r>
              <a:rPr lang="zh-CN" altLang="en-US" dirty="0" smtClean="0"/>
              <a:t>的游戏。</a:t>
            </a:r>
            <a:endParaRPr lang="en-US" altLang="zh-CN" dirty="0" smtClean="0"/>
          </a:p>
          <a:p>
            <a:r>
              <a:rPr lang="en-US" altLang="zh-CN" dirty="0" smtClean="0"/>
              <a:t>Skier</a:t>
            </a:r>
            <a:r>
              <a:rPr lang="zh-CN" altLang="en-US" dirty="0" smtClean="0"/>
              <a:t>（ 滑 雪 的 人 ） 是 一 个非常简单的滑雪游戏，灵感 来自一个名叫 </a:t>
            </a:r>
            <a:r>
              <a:rPr lang="en-US" altLang="zh-CN" dirty="0" err="1" smtClean="0"/>
              <a:t>SkiFree</a:t>
            </a:r>
            <a:r>
              <a:rPr lang="en-US" altLang="zh-CN" dirty="0" smtClean="0"/>
              <a:t> </a:t>
            </a:r>
            <a:r>
              <a:rPr lang="zh-CN" altLang="en-US" dirty="0" smtClean="0"/>
              <a:t>的游戏。 （你可以在 </a:t>
            </a:r>
            <a:r>
              <a:rPr lang="en-US" altLang="zh-CN" dirty="0" smtClean="0"/>
              <a:t>en.wikipedia.org/wiki/ </a:t>
            </a:r>
            <a:r>
              <a:rPr lang="en-US" altLang="zh-CN" dirty="0" err="1" smtClean="0"/>
              <a:t>SkiFree</a:t>
            </a:r>
            <a:r>
              <a:rPr lang="en-US" altLang="zh-CN" dirty="0" smtClean="0"/>
              <a:t> </a:t>
            </a:r>
            <a:r>
              <a:rPr lang="zh-CN" altLang="en-US" dirty="0" smtClean="0"/>
              <a:t>找到有关 </a:t>
            </a:r>
            <a:r>
              <a:rPr lang="en-US" altLang="zh-CN" dirty="0" err="1" smtClean="0"/>
              <a:t>SkiFree</a:t>
            </a:r>
            <a:r>
              <a:rPr lang="en-US" altLang="zh-CN" dirty="0" smtClean="0"/>
              <a:t> </a:t>
            </a:r>
            <a:r>
              <a:rPr lang="zh-CN" altLang="en-US" dirty="0" smtClean="0"/>
              <a:t>的所有 信息。）</a:t>
            </a:r>
            <a:endParaRPr lang="en-US" altLang="zh-CN" dirty="0" smtClean="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a:t>
            </a:r>
            <a:r>
              <a:rPr lang="zh-CN" altLang="en-US" dirty="0" smtClean="0"/>
              <a:t>嵌套与可变循环</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smtClean="0"/>
              <a:t>Python</a:t>
            </a:r>
            <a:r>
              <a:rPr lang="zh-CN" altLang="en-US" b="1" dirty="0" smtClean="0"/>
              <a:t>的优缺点</a:t>
            </a:r>
            <a:endParaRPr lang="zh-CN" altLang="en-US" dirty="0"/>
          </a:p>
        </p:txBody>
      </p:sp>
      <p:sp>
        <p:nvSpPr>
          <p:cNvPr id="3" name="内容占位符 2"/>
          <p:cNvSpPr>
            <a:spLocks noGrp="1"/>
          </p:cNvSpPr>
          <p:nvPr>
            <p:ph idx="1"/>
          </p:nvPr>
        </p:nvSpPr>
        <p:spPr/>
        <p:txBody>
          <a:bodyPr/>
          <a:lstStyle/>
          <a:p>
            <a:r>
              <a:rPr lang="en-US" altLang="zh-CN" b="1" dirty="0" smtClean="0"/>
              <a:t>Python</a:t>
            </a:r>
            <a:r>
              <a:rPr lang="zh-CN" altLang="en-US" b="1" dirty="0" smtClean="0"/>
              <a:t>缺点：</a:t>
            </a:r>
            <a:endParaRPr lang="zh-CN" altLang="en-US" dirty="0" smtClean="0"/>
          </a:p>
          <a:p>
            <a:r>
              <a:rPr lang="en-US" altLang="zh-CN" dirty="0" smtClean="0"/>
              <a:t>1. </a:t>
            </a:r>
            <a:r>
              <a:rPr lang="zh-CN" altLang="en-US" dirty="0" smtClean="0"/>
              <a:t>代码运行速度慢</a:t>
            </a:r>
          </a:p>
          <a:p>
            <a:r>
              <a:rPr lang="en-US" altLang="zh-CN" dirty="0" smtClean="0"/>
              <a:t>2.</a:t>
            </a:r>
            <a:r>
              <a:rPr lang="zh-CN" altLang="en-US" dirty="0" smtClean="0"/>
              <a:t> 发布程序时必须公开源代码</a:t>
            </a:r>
            <a:endParaRPr lang="zh-CN" alt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11.1</a:t>
            </a:r>
            <a:r>
              <a:rPr lang="zh-CN" altLang="en-US" dirty="0" smtClean="0"/>
              <a:t>　嵌套循环</a:t>
            </a:r>
            <a:endParaRPr lang="zh-CN" altLang="en-US" dirty="0"/>
          </a:p>
        </p:txBody>
      </p:sp>
      <p:sp>
        <p:nvSpPr>
          <p:cNvPr id="3" name="内容占位符 2"/>
          <p:cNvSpPr>
            <a:spLocks noGrp="1"/>
          </p:cNvSpPr>
          <p:nvPr>
            <p:ph idx="1"/>
          </p:nvPr>
        </p:nvSpPr>
        <p:spPr/>
        <p:txBody>
          <a:bodyPr/>
          <a:lstStyle/>
          <a:p>
            <a:pPr>
              <a:buNone/>
            </a:pPr>
            <a:r>
              <a:rPr lang="en-US" altLang="zh-CN" dirty="0" smtClean="0"/>
              <a:t>for multiplier in range(5, 8):</a:t>
            </a:r>
          </a:p>
          <a:p>
            <a:pPr>
              <a:buNone/>
            </a:pPr>
            <a:r>
              <a:rPr lang="en-US" altLang="zh-CN" dirty="0" smtClean="0"/>
              <a:t>    for </a:t>
            </a:r>
            <a:r>
              <a:rPr lang="en-US" altLang="zh-CN" dirty="0" err="1" smtClean="0"/>
              <a:t>i</a:t>
            </a:r>
            <a:r>
              <a:rPr lang="en-US" altLang="zh-CN" dirty="0" smtClean="0"/>
              <a:t> in range(1, 11):</a:t>
            </a:r>
          </a:p>
          <a:p>
            <a:pPr>
              <a:buNone/>
            </a:pPr>
            <a:r>
              <a:rPr lang="en-US" altLang="zh-CN" dirty="0" smtClean="0"/>
              <a:t>        print(</a:t>
            </a:r>
            <a:r>
              <a:rPr lang="en-US" altLang="zh-CN" dirty="0" err="1" smtClean="0"/>
              <a:t>i</a:t>
            </a:r>
            <a:r>
              <a:rPr lang="en-US" altLang="zh-CN" dirty="0" smtClean="0"/>
              <a:t>, "x", multiplier, "=", </a:t>
            </a:r>
            <a:r>
              <a:rPr lang="en-US" altLang="zh-CN" dirty="0" err="1" smtClean="0"/>
              <a:t>i</a:t>
            </a:r>
            <a:r>
              <a:rPr lang="en-US" altLang="zh-CN" dirty="0" smtClean="0"/>
              <a:t> * multiplier)</a:t>
            </a:r>
          </a:p>
          <a:p>
            <a:pPr>
              <a:buNone/>
            </a:pPr>
            <a:r>
              <a:rPr lang="en-US" altLang="zh-CN" dirty="0" smtClean="0"/>
              <a:t>    print</a:t>
            </a:r>
          </a:p>
          <a:p>
            <a:pPr>
              <a:buNone/>
            </a:pPr>
            <a:endParaRPr lang="zh-CN" alt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11.2</a:t>
            </a:r>
            <a:r>
              <a:rPr lang="zh-CN" altLang="en-US" dirty="0" smtClean="0"/>
              <a:t>　可变循环</a:t>
            </a:r>
            <a:endParaRPr lang="zh-CN" altLang="en-US" dirty="0"/>
          </a:p>
        </p:txBody>
      </p:sp>
      <p:sp>
        <p:nvSpPr>
          <p:cNvPr id="3" name="内容占位符 2"/>
          <p:cNvSpPr>
            <a:spLocks noGrp="1"/>
          </p:cNvSpPr>
          <p:nvPr>
            <p:ph idx="1"/>
          </p:nvPr>
        </p:nvSpPr>
        <p:spPr/>
        <p:txBody>
          <a:bodyPr/>
          <a:lstStyle/>
          <a:p>
            <a:pPr>
              <a:buNone/>
            </a:pPr>
            <a:r>
              <a:rPr lang="en-US" altLang="zh-CN" dirty="0" err="1" smtClean="0"/>
              <a:t>numStars</a:t>
            </a:r>
            <a:r>
              <a:rPr lang="en-US" altLang="zh-CN" dirty="0" smtClean="0"/>
              <a:t> = </a:t>
            </a:r>
            <a:r>
              <a:rPr lang="en-US" altLang="zh-CN" dirty="0" err="1" smtClean="0"/>
              <a:t>int</a:t>
            </a:r>
            <a:r>
              <a:rPr lang="en-US" altLang="zh-CN" dirty="0" smtClean="0"/>
              <a:t>(input('How many stars per line? '))</a:t>
            </a:r>
          </a:p>
          <a:p>
            <a:pPr>
              <a:buNone/>
            </a:pPr>
            <a:r>
              <a:rPr lang="en-US" altLang="zh-CN" dirty="0" smtClean="0"/>
              <a:t>for star in range(0, </a:t>
            </a:r>
            <a:r>
              <a:rPr lang="en-US" altLang="zh-CN" dirty="0" err="1" smtClean="0"/>
              <a:t>numStars</a:t>
            </a:r>
            <a:r>
              <a:rPr lang="en-US" altLang="zh-CN" dirty="0" smtClean="0"/>
              <a:t>): </a:t>
            </a:r>
          </a:p>
          <a:p>
            <a:pPr>
              <a:buNone/>
            </a:pPr>
            <a:r>
              <a:rPr lang="en-US" altLang="zh-CN" dirty="0" smtClean="0"/>
              <a:t>        print('*', end="“)</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11.3</a:t>
            </a:r>
            <a:r>
              <a:rPr lang="zh-CN" altLang="en-US" dirty="0" smtClean="0"/>
              <a:t>　可变嵌套循环</a:t>
            </a:r>
            <a:endParaRPr lang="zh-CN" altLang="en-US" dirty="0"/>
          </a:p>
        </p:txBody>
      </p:sp>
      <p:sp>
        <p:nvSpPr>
          <p:cNvPr id="3" name="内容占位符 2"/>
          <p:cNvSpPr>
            <a:spLocks noGrp="1"/>
          </p:cNvSpPr>
          <p:nvPr>
            <p:ph idx="1"/>
          </p:nvPr>
        </p:nvSpPr>
        <p:spPr/>
        <p:txBody>
          <a:bodyPr/>
          <a:lstStyle/>
          <a:p>
            <a:pPr>
              <a:buNone/>
            </a:pPr>
            <a:r>
              <a:rPr lang="en-US" altLang="zh-CN" dirty="0" err="1" smtClean="0"/>
              <a:t>numLines</a:t>
            </a:r>
            <a:r>
              <a:rPr lang="en-US" altLang="zh-CN" dirty="0" smtClean="0"/>
              <a:t> = </a:t>
            </a:r>
            <a:r>
              <a:rPr lang="en-US" altLang="zh-CN" dirty="0" err="1" smtClean="0"/>
              <a:t>int</a:t>
            </a:r>
            <a:r>
              <a:rPr lang="en-US" altLang="zh-CN" dirty="0" smtClean="0"/>
              <a:t>(input('How many lines of stars do you want? '))</a:t>
            </a:r>
          </a:p>
          <a:p>
            <a:pPr>
              <a:buNone/>
            </a:pPr>
            <a:r>
              <a:rPr lang="en-US" altLang="zh-CN" dirty="0" err="1" smtClean="0"/>
              <a:t>numStars</a:t>
            </a:r>
            <a:r>
              <a:rPr lang="en-US" altLang="zh-CN" dirty="0" smtClean="0"/>
              <a:t> = </a:t>
            </a:r>
            <a:r>
              <a:rPr lang="en-US" altLang="zh-CN" dirty="0" err="1" smtClean="0"/>
              <a:t>int</a:t>
            </a:r>
            <a:r>
              <a:rPr lang="en-US" altLang="zh-CN" dirty="0" smtClean="0"/>
              <a:t>(input('How many stars per line? '))</a:t>
            </a:r>
          </a:p>
          <a:p>
            <a:pPr>
              <a:buNone/>
            </a:pPr>
            <a:r>
              <a:rPr lang="en-US" altLang="zh-CN" dirty="0" smtClean="0"/>
              <a:t>for line in range(0, </a:t>
            </a:r>
            <a:r>
              <a:rPr lang="en-US" altLang="zh-CN" dirty="0" err="1" smtClean="0"/>
              <a:t>numLines</a:t>
            </a:r>
            <a:r>
              <a:rPr lang="en-US" altLang="zh-CN" dirty="0" smtClean="0"/>
              <a:t>):</a:t>
            </a:r>
          </a:p>
          <a:p>
            <a:pPr>
              <a:buNone/>
            </a:pPr>
            <a:r>
              <a:rPr lang="en-US" altLang="zh-CN" dirty="0" smtClean="0"/>
              <a:t>    for star in range(0, </a:t>
            </a:r>
            <a:r>
              <a:rPr lang="en-US" altLang="zh-CN" dirty="0" err="1" smtClean="0"/>
              <a:t>numStars</a:t>
            </a:r>
            <a:r>
              <a:rPr lang="en-US" altLang="zh-CN" dirty="0" smtClean="0"/>
              <a:t>): </a:t>
            </a:r>
          </a:p>
          <a:p>
            <a:pPr>
              <a:buNone/>
            </a:pPr>
            <a:r>
              <a:rPr lang="en-US" altLang="zh-CN" dirty="0" smtClean="0"/>
              <a:t>        print('*', end="")</a:t>
            </a:r>
          </a:p>
          <a:p>
            <a:pPr>
              <a:buNone/>
            </a:pPr>
            <a:r>
              <a:rPr lang="en-US" altLang="zh-CN" dirty="0" smtClean="0"/>
              <a:t>    print("")</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11.4</a:t>
            </a:r>
            <a:r>
              <a:rPr lang="zh-CN" altLang="en-US" dirty="0" smtClean="0"/>
              <a:t>　可变嵌套循环</a:t>
            </a:r>
            <a:endParaRPr lang="zh-CN" altLang="en-US" dirty="0"/>
          </a:p>
        </p:txBody>
      </p:sp>
      <p:sp>
        <p:nvSpPr>
          <p:cNvPr id="3" name="内容占位符 2"/>
          <p:cNvSpPr>
            <a:spLocks noGrp="1"/>
          </p:cNvSpPr>
          <p:nvPr>
            <p:ph idx="1"/>
          </p:nvPr>
        </p:nvSpPr>
        <p:spPr/>
        <p:txBody>
          <a:bodyPr>
            <a:normAutofit lnSpcReduction="10000"/>
          </a:bodyPr>
          <a:lstStyle/>
          <a:p>
            <a:pPr>
              <a:buNone/>
            </a:pPr>
            <a:r>
              <a:rPr lang="en-US" altLang="zh-CN" dirty="0" err="1" smtClean="0"/>
              <a:t>numBlocks</a:t>
            </a:r>
            <a:r>
              <a:rPr lang="en-US" altLang="zh-CN" dirty="0" smtClean="0"/>
              <a:t> = </a:t>
            </a:r>
            <a:r>
              <a:rPr lang="en-US" altLang="zh-CN" dirty="0" err="1" smtClean="0"/>
              <a:t>int</a:t>
            </a:r>
            <a:r>
              <a:rPr lang="en-US" altLang="zh-CN" dirty="0" smtClean="0"/>
              <a:t>(input('How many blocks of stars do you want? '))</a:t>
            </a:r>
          </a:p>
          <a:p>
            <a:pPr>
              <a:buNone/>
            </a:pPr>
            <a:r>
              <a:rPr lang="en-US" altLang="zh-CN" dirty="0" smtClean="0"/>
              <a:t>for block in range(1, </a:t>
            </a:r>
            <a:r>
              <a:rPr lang="en-US" altLang="zh-CN" dirty="0" err="1" smtClean="0"/>
              <a:t>numBlocks</a:t>
            </a:r>
            <a:r>
              <a:rPr lang="en-US" altLang="zh-CN" dirty="0" smtClean="0"/>
              <a:t> + 1):</a:t>
            </a:r>
          </a:p>
          <a:p>
            <a:pPr>
              <a:buNone/>
            </a:pPr>
            <a:r>
              <a:rPr lang="en-US" altLang="zh-CN" dirty="0" smtClean="0"/>
              <a:t>    for line in range(1, block * 2 ):          </a:t>
            </a:r>
          </a:p>
          <a:p>
            <a:pPr>
              <a:buNone/>
            </a:pPr>
            <a:r>
              <a:rPr lang="en-US" altLang="zh-CN" dirty="0" smtClean="0"/>
              <a:t>        for star in range(1, (block + line) * 2):                 </a:t>
            </a:r>
          </a:p>
          <a:p>
            <a:pPr>
              <a:buNone/>
            </a:pPr>
            <a:r>
              <a:rPr lang="en-US" altLang="zh-CN" dirty="0" smtClean="0"/>
              <a:t>		   print('*', end="")</a:t>
            </a:r>
          </a:p>
          <a:p>
            <a:pPr>
              <a:buNone/>
            </a:pPr>
            <a:r>
              <a:rPr lang="en-US" altLang="zh-CN" dirty="0" smtClean="0"/>
              <a:t>        print("")</a:t>
            </a:r>
          </a:p>
          <a:p>
            <a:pPr>
              <a:buNone/>
            </a:pPr>
            <a:r>
              <a:rPr lang="en-US" altLang="zh-CN" dirty="0" smtClean="0"/>
              <a:t>    print("")</a:t>
            </a:r>
          </a:p>
          <a:p>
            <a:pPr>
              <a:buNone/>
            </a:pPr>
            <a:endParaRPr lang="en-US" altLang="zh-CN" dirty="0" smtClean="0"/>
          </a:p>
          <a:p>
            <a:pPr>
              <a:buNone/>
            </a:pPr>
            <a:endParaRPr lang="en-US" altLang="zh-CN" dirty="0" smtClean="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11.5 </a:t>
            </a:r>
            <a:r>
              <a:rPr lang="zh-CN" altLang="en-US" dirty="0" smtClean="0"/>
              <a:t>　使用嵌套循环</a:t>
            </a:r>
            <a:endParaRPr lang="zh-CN" altLang="en-US" dirty="0"/>
          </a:p>
        </p:txBody>
      </p:sp>
      <p:sp>
        <p:nvSpPr>
          <p:cNvPr id="3" name="内容占位符 2"/>
          <p:cNvSpPr>
            <a:spLocks noGrp="1"/>
          </p:cNvSpPr>
          <p:nvPr>
            <p:ph idx="1"/>
          </p:nvPr>
        </p:nvSpPr>
        <p:spPr/>
        <p:txBody>
          <a:bodyPr/>
          <a:lstStyle/>
          <a:p>
            <a:r>
              <a:rPr lang="zh-CN" altLang="en-US" dirty="0" smtClean="0"/>
              <a:t>那么我们能够用嵌套循环做些什么呢？</a:t>
            </a:r>
            <a:endParaRPr lang="en-US" altLang="zh-CN" dirty="0" smtClean="0"/>
          </a:p>
          <a:p>
            <a:pPr lvl="1"/>
            <a:r>
              <a:rPr lang="zh-CN" altLang="en-US" dirty="0" smtClean="0"/>
              <a:t>得出一 系列决定的所有可能的排列和组合</a:t>
            </a:r>
            <a:endParaRPr lang="en-US" altLang="zh-CN" dirty="0" smtClean="0"/>
          </a:p>
          <a:p>
            <a:r>
              <a:rPr lang="zh-CN" altLang="en-US" dirty="0" smtClean="0"/>
              <a:t>下面假设你要在学校开春季交 易会期间开个热狗店，你想做个广告海报，用数字显示如何订购热狗、小面包、番茄 酱、芥末酱和洋葱的所有可能的组合。所以我们需要得出总共有多少种可能的组合。</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11.5 </a:t>
            </a:r>
            <a:r>
              <a:rPr lang="zh-CN" altLang="en-US" dirty="0" smtClean="0"/>
              <a:t>　使用嵌套循环</a:t>
            </a:r>
            <a:r>
              <a:rPr lang="en-US" altLang="zh-CN" dirty="0" smtClean="0"/>
              <a:t>-</a:t>
            </a:r>
            <a:r>
              <a:rPr lang="zh-CN" altLang="en-US" dirty="0" smtClean="0"/>
              <a:t>决策树</a:t>
            </a:r>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671513" y="2019300"/>
            <a:ext cx="7799387" cy="2819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学到了什么</a:t>
            </a:r>
            <a:endParaRPr lang="zh-CN" altLang="en-US" dirty="0"/>
          </a:p>
        </p:txBody>
      </p:sp>
      <p:sp>
        <p:nvSpPr>
          <p:cNvPr id="3" name="内容占位符 2"/>
          <p:cNvSpPr>
            <a:spLocks noGrp="1"/>
          </p:cNvSpPr>
          <p:nvPr>
            <p:ph idx="1"/>
          </p:nvPr>
        </p:nvSpPr>
        <p:spPr/>
        <p:txBody>
          <a:bodyPr/>
          <a:lstStyle/>
          <a:p>
            <a:r>
              <a:rPr lang="zh-CN" altLang="en-US" dirty="0" smtClean="0"/>
              <a:t>嵌套循环</a:t>
            </a:r>
            <a:endParaRPr lang="en-US" altLang="zh-CN" dirty="0" smtClean="0"/>
          </a:p>
          <a:p>
            <a:r>
              <a:rPr lang="zh-CN" altLang="en-US" dirty="0" smtClean="0"/>
              <a:t>可变循环</a:t>
            </a:r>
            <a:endParaRPr lang="en-US" altLang="zh-CN" dirty="0" smtClean="0"/>
          </a:p>
          <a:p>
            <a:r>
              <a:rPr lang="zh-CN" altLang="en-US" dirty="0" smtClean="0"/>
              <a:t>排列和组合</a:t>
            </a:r>
            <a:endParaRPr lang="en-US" altLang="zh-CN" dirty="0" smtClean="0"/>
          </a:p>
          <a:p>
            <a:r>
              <a:rPr lang="zh-CN" altLang="en-US" dirty="0" smtClean="0"/>
              <a:t>决策树。</a:t>
            </a:r>
            <a:endParaRPr lang="zh-CN" altLang="en-US"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测试题</a:t>
            </a:r>
            <a:endParaRPr lang="zh-CN" altLang="en-US" dirty="0"/>
          </a:p>
        </p:txBody>
      </p:sp>
      <p:sp>
        <p:nvSpPr>
          <p:cNvPr id="3" name="内容占位符 2"/>
          <p:cNvSpPr>
            <a:spLocks noGrp="1"/>
          </p:cNvSpPr>
          <p:nvPr>
            <p:ph idx="1"/>
          </p:nvPr>
        </p:nvSpPr>
        <p:spPr/>
        <p:txBody>
          <a:bodyPr/>
          <a:lstStyle/>
          <a:p>
            <a:r>
              <a:rPr lang="en-US" altLang="zh-CN" dirty="0" smtClean="0"/>
              <a:t>1. Python </a:t>
            </a:r>
            <a:r>
              <a:rPr lang="zh-CN" altLang="en-US" dirty="0" smtClean="0"/>
              <a:t>中如何建立可变循环？ </a:t>
            </a:r>
            <a:endParaRPr lang="en-US" altLang="zh-CN" dirty="0" smtClean="0"/>
          </a:p>
          <a:p>
            <a:r>
              <a:rPr lang="en-US" altLang="zh-CN" dirty="0" smtClean="0"/>
              <a:t>2. Python </a:t>
            </a:r>
            <a:r>
              <a:rPr lang="zh-CN" altLang="en-US" dirty="0" smtClean="0"/>
              <a:t>中如何建立嵌套循环？</a:t>
            </a:r>
            <a:endParaRPr lang="en-US" altLang="zh-CN" dirty="0" smtClean="0"/>
          </a:p>
          <a:p>
            <a:r>
              <a:rPr lang="en-US" altLang="zh-CN" dirty="0" smtClean="0"/>
              <a:t>3. </a:t>
            </a:r>
            <a:r>
              <a:rPr lang="zh-CN" altLang="en-US" dirty="0" smtClean="0"/>
              <a:t>如果一个决策树有 </a:t>
            </a:r>
            <a:r>
              <a:rPr lang="en-US" altLang="zh-CN" dirty="0" smtClean="0"/>
              <a:t>4 </a:t>
            </a:r>
            <a:r>
              <a:rPr lang="zh-CN" altLang="en-US" dirty="0" smtClean="0"/>
              <a:t>层，每层有两个选择，共有多少种可能的选择（决策树 有多少条路径）？</a:t>
            </a:r>
            <a:endParaRPr lang="zh-CN" alt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lstStyle/>
          <a:p>
            <a:r>
              <a:rPr lang="zh-CN" altLang="en-US" dirty="0" smtClean="0"/>
              <a:t>还记得第 </a:t>
            </a:r>
            <a:r>
              <a:rPr lang="en-US" altLang="zh-CN" dirty="0" smtClean="0"/>
              <a:t>8 </a:t>
            </a:r>
            <a:r>
              <a:rPr lang="zh-CN" altLang="en-US" dirty="0" smtClean="0"/>
              <a:t>章创建的倒计时定时器程序吗？在这儿呢，提醒你一下：</a:t>
            </a:r>
            <a:endParaRPr lang="en-US" altLang="zh-CN" dirty="0" smtClean="0"/>
          </a:p>
          <a:p>
            <a:pPr lvl="1">
              <a:buNone/>
            </a:pPr>
            <a:r>
              <a:rPr lang="en-US" altLang="zh-CN" dirty="0" smtClean="0"/>
              <a:t>import time</a:t>
            </a:r>
          </a:p>
          <a:p>
            <a:pPr lvl="1">
              <a:buNone/>
            </a:pPr>
            <a:r>
              <a:rPr lang="en-US" altLang="zh-CN" dirty="0" smtClean="0"/>
              <a:t>for </a:t>
            </a:r>
            <a:r>
              <a:rPr lang="en-US" altLang="zh-CN" dirty="0" err="1" smtClean="0"/>
              <a:t>i</a:t>
            </a:r>
            <a:r>
              <a:rPr lang="en-US" altLang="zh-CN" dirty="0" smtClean="0"/>
              <a:t> in range (10, 0, -1):</a:t>
            </a:r>
          </a:p>
          <a:p>
            <a:pPr lvl="2">
              <a:buNone/>
            </a:pPr>
            <a:r>
              <a:rPr lang="en-US" altLang="zh-CN" dirty="0" smtClean="0"/>
              <a:t> print( </a:t>
            </a:r>
            <a:r>
              <a:rPr lang="en-US" altLang="zh-CN" dirty="0" err="1" smtClean="0"/>
              <a:t>i</a:t>
            </a:r>
            <a:r>
              <a:rPr lang="en-US" altLang="zh-CN" dirty="0" smtClean="0"/>
              <a:t>)</a:t>
            </a:r>
          </a:p>
          <a:p>
            <a:pPr lvl="2">
              <a:buNone/>
            </a:pPr>
            <a:r>
              <a:rPr lang="en-US" altLang="zh-CN" dirty="0" smtClean="0"/>
              <a:t> </a:t>
            </a:r>
            <a:r>
              <a:rPr lang="en-US" altLang="zh-CN" dirty="0" err="1" smtClean="0"/>
              <a:t>time.sleep</a:t>
            </a:r>
            <a:r>
              <a:rPr lang="en-US" altLang="zh-CN" dirty="0" smtClean="0"/>
              <a:t>(1)</a:t>
            </a:r>
          </a:p>
          <a:p>
            <a:pPr lvl="1">
              <a:buNone/>
            </a:pPr>
            <a:r>
              <a:rPr lang="en-US" altLang="zh-CN" dirty="0" smtClean="0"/>
              <a:t> print "BLAST OFF!" </a:t>
            </a:r>
          </a:p>
          <a:p>
            <a:pPr lvl="1">
              <a:buNone/>
            </a:pPr>
            <a:r>
              <a:rPr lang="zh-CN" altLang="en-US" dirty="0" smtClean="0"/>
              <a:t>使用一个可变循环修改程序。这个程序要询问用户向下计数应当从哪里开始</a:t>
            </a:r>
            <a:r>
              <a:rPr lang="en-US" altLang="zh-CN" smtClean="0"/>
              <a:t>.</a:t>
            </a:r>
            <a:endParaRPr lang="zh-CN" alt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lstStyle/>
          <a:p>
            <a:r>
              <a:rPr lang="zh-CN" altLang="en-US" dirty="0" smtClean="0"/>
              <a:t> 根据第 </a:t>
            </a:r>
            <a:r>
              <a:rPr lang="en-US" altLang="zh-CN" dirty="0" smtClean="0"/>
              <a:t>1 </a:t>
            </a:r>
            <a:r>
              <a:rPr lang="zh-CN" altLang="en-US" dirty="0" smtClean="0"/>
              <a:t>题写的程序，让它除了打印各个数之外还要打印一行星号，如下： ：</a:t>
            </a:r>
            <a:endParaRPr lang="en-US" altLang="zh-CN" dirty="0" smtClean="0"/>
          </a:p>
          <a:p>
            <a:pPr lvl="1">
              <a:buNone/>
            </a:pPr>
            <a:r>
              <a:rPr lang="en-US" altLang="zh-CN" dirty="0" smtClean="0"/>
              <a:t>Countdown timer:  How many seconds?  4 </a:t>
            </a:r>
          </a:p>
          <a:p>
            <a:pPr lvl="1">
              <a:buNone/>
            </a:pPr>
            <a:r>
              <a:rPr lang="en-US" altLang="zh-CN" dirty="0" smtClean="0"/>
              <a:t>4 * * * * </a:t>
            </a:r>
          </a:p>
          <a:p>
            <a:pPr lvl="1">
              <a:buNone/>
            </a:pPr>
            <a:r>
              <a:rPr lang="en-US" altLang="zh-CN" dirty="0" smtClean="0"/>
              <a:t>3 * * * </a:t>
            </a:r>
          </a:p>
          <a:p>
            <a:pPr lvl="1">
              <a:buNone/>
            </a:pPr>
            <a:r>
              <a:rPr lang="en-US" altLang="zh-CN" dirty="0" smtClean="0"/>
              <a:t>2 * * </a:t>
            </a:r>
          </a:p>
          <a:p>
            <a:pPr lvl="1">
              <a:buNone/>
            </a:pPr>
            <a:r>
              <a:rPr lang="en-US" altLang="zh-CN" dirty="0" smtClean="0"/>
              <a:t>1 * </a:t>
            </a:r>
          </a:p>
          <a:p>
            <a:pPr lvl="1">
              <a:buNone/>
            </a:pPr>
            <a:r>
              <a:rPr lang="en-US" altLang="zh-CN" dirty="0" smtClean="0"/>
              <a:t>BLAST OFF!</a:t>
            </a:r>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lstStyle/>
          <a:p>
            <a:r>
              <a:rPr lang="zh-CN" altLang="en-US" dirty="0" smtClean="0"/>
              <a:t>还记得第 </a:t>
            </a:r>
            <a:r>
              <a:rPr lang="en-US" altLang="zh-CN" dirty="0" smtClean="0"/>
              <a:t>8 </a:t>
            </a:r>
            <a:r>
              <a:rPr lang="zh-CN" altLang="en-US" dirty="0" smtClean="0"/>
              <a:t>章创建的倒计时定时器程序吗？在这儿呢，提醒你一下：</a:t>
            </a:r>
            <a:endParaRPr lang="en-US" altLang="zh-CN" dirty="0" smtClean="0"/>
          </a:p>
          <a:p>
            <a:pPr lvl="1">
              <a:buNone/>
            </a:pPr>
            <a:r>
              <a:rPr lang="en-US" altLang="zh-CN" dirty="0" smtClean="0"/>
              <a:t>import time</a:t>
            </a:r>
          </a:p>
          <a:p>
            <a:pPr lvl="1">
              <a:buNone/>
            </a:pPr>
            <a:r>
              <a:rPr lang="en-US" altLang="zh-CN" dirty="0" smtClean="0"/>
              <a:t>for </a:t>
            </a:r>
            <a:r>
              <a:rPr lang="en-US" altLang="zh-CN" dirty="0" err="1" smtClean="0"/>
              <a:t>i</a:t>
            </a:r>
            <a:r>
              <a:rPr lang="en-US" altLang="zh-CN" dirty="0" smtClean="0"/>
              <a:t> in range (10, 0, -1):</a:t>
            </a:r>
          </a:p>
          <a:p>
            <a:pPr lvl="2">
              <a:buNone/>
            </a:pPr>
            <a:r>
              <a:rPr lang="en-US" altLang="zh-CN" dirty="0" smtClean="0"/>
              <a:t> print( </a:t>
            </a:r>
            <a:r>
              <a:rPr lang="en-US" altLang="zh-CN" dirty="0" err="1" smtClean="0"/>
              <a:t>i</a:t>
            </a:r>
            <a:r>
              <a:rPr lang="en-US" altLang="zh-CN" dirty="0" smtClean="0"/>
              <a:t>)</a:t>
            </a:r>
          </a:p>
          <a:p>
            <a:pPr lvl="2">
              <a:buNone/>
            </a:pPr>
            <a:r>
              <a:rPr lang="en-US" altLang="zh-CN" dirty="0" smtClean="0"/>
              <a:t> </a:t>
            </a:r>
            <a:r>
              <a:rPr lang="en-US" altLang="zh-CN" dirty="0" err="1" smtClean="0"/>
              <a:t>time.sleep</a:t>
            </a:r>
            <a:r>
              <a:rPr lang="en-US" altLang="zh-CN" dirty="0" smtClean="0"/>
              <a:t>(1)</a:t>
            </a:r>
          </a:p>
          <a:p>
            <a:pPr lvl="1">
              <a:buNone/>
            </a:pPr>
            <a:r>
              <a:rPr lang="en-US" altLang="zh-CN" dirty="0" smtClean="0"/>
              <a:t> print "BLAST OFF!" </a:t>
            </a:r>
          </a:p>
          <a:p>
            <a:pPr lvl="1">
              <a:buNone/>
            </a:pPr>
            <a:r>
              <a:rPr lang="zh-CN" altLang="en-US" dirty="0" smtClean="0"/>
              <a:t>使用一个可变循环修改程序。这个程序要询问用户向下计数应当从哪里开始</a:t>
            </a:r>
            <a:r>
              <a:rPr lang="en-US" altLang="zh-CN" smtClean="0"/>
              <a:t>.</a:t>
            </a:r>
            <a:endParaRPr lang="zh-CN" altLang="en-US"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 </a:t>
            </a:r>
            <a:r>
              <a:rPr lang="zh-CN" altLang="en-US" dirty="0" smtClean="0"/>
              <a:t>收集起来</a:t>
            </a:r>
            <a:r>
              <a:rPr lang="en-US" altLang="zh-CN" dirty="0" smtClean="0"/>
              <a:t>—</a:t>
            </a:r>
            <a:r>
              <a:rPr lang="zh-CN" altLang="en-US" dirty="0" smtClean="0"/>
              <a:t>列表与字典</a:t>
            </a:r>
            <a:endParaRPr lang="zh-CN" altLang="en-US" dirty="0"/>
          </a:p>
        </p:txBody>
      </p:sp>
      <p:sp>
        <p:nvSpPr>
          <p:cNvPr id="3" name="内容占位符 2"/>
          <p:cNvSpPr>
            <a:spLocks noGrp="1"/>
          </p:cNvSpPr>
          <p:nvPr>
            <p:ph idx="1"/>
          </p:nvPr>
        </p:nvSpPr>
        <p:spPr/>
        <p:txBody>
          <a:bodyPr/>
          <a:lstStyle/>
          <a:p>
            <a:endParaRPr lang="zh-CN" altLang="en-US"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12.1</a:t>
            </a:r>
            <a:r>
              <a:rPr lang="zh-CN" altLang="en-US" dirty="0" smtClean="0"/>
              <a:t>　什么是列表</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如果我让你建一个家庭成员列表，你可能会像 右图这样写</a:t>
            </a:r>
            <a:endParaRPr lang="en-US" altLang="zh-CN" dirty="0" smtClean="0"/>
          </a:p>
          <a:p>
            <a:pPr lvl="1"/>
            <a:r>
              <a:rPr lang="zh-CN" altLang="en-US" dirty="0" smtClean="0"/>
              <a:t>在 </a:t>
            </a:r>
            <a:r>
              <a:rPr lang="en-US" altLang="zh-CN" dirty="0" smtClean="0"/>
              <a:t>Python </a:t>
            </a:r>
            <a:r>
              <a:rPr lang="zh-CN" altLang="en-US" dirty="0" smtClean="0"/>
              <a:t>中，就要写成：</a:t>
            </a:r>
          </a:p>
          <a:p>
            <a:pPr lvl="1"/>
            <a:r>
              <a:rPr lang="en-US" altLang="zh-CN" dirty="0" smtClean="0"/>
              <a:t>family = ['Mom', 'Dad', 'Junior', 'Baby']</a:t>
            </a:r>
          </a:p>
          <a:p>
            <a:r>
              <a:rPr lang="zh-CN" altLang="en-US" dirty="0" smtClean="0"/>
              <a:t>如果我让你写下你的幸运数字，你可能会这样写：</a:t>
            </a:r>
            <a:endParaRPr lang="en-US" altLang="zh-CN" dirty="0" smtClean="0"/>
          </a:p>
          <a:p>
            <a:pPr lvl="1"/>
            <a:r>
              <a:rPr lang="en-US" altLang="zh-CN" dirty="0" err="1" smtClean="0"/>
              <a:t>luckyNumbers</a:t>
            </a:r>
            <a:r>
              <a:rPr lang="en-US" altLang="zh-CN" dirty="0" smtClean="0"/>
              <a:t> = [2, 7, 14, 26, 30]</a:t>
            </a:r>
          </a:p>
          <a:p>
            <a:r>
              <a:rPr lang="zh-CN" altLang="en-US" dirty="0" smtClean="0"/>
              <a:t>列表中的单个元素就叫做项 或者元素（</a:t>
            </a:r>
            <a:r>
              <a:rPr lang="en-US" altLang="zh-CN" dirty="0" smtClean="0"/>
              <a:t>item</a:t>
            </a:r>
            <a:r>
              <a:rPr lang="zh-CN" altLang="en-US" dirty="0" smtClean="0"/>
              <a:t>）</a:t>
            </a:r>
          </a:p>
          <a:p>
            <a:pPr lvl="1"/>
            <a:endParaRPr lang="en-US" altLang="zh-CN" dirty="0" smtClean="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12.2</a:t>
            </a:r>
            <a:r>
              <a:rPr lang="zh-CN" altLang="en-US" dirty="0" smtClean="0"/>
              <a:t>　创建列表</a:t>
            </a:r>
            <a:endParaRPr lang="zh-CN" altLang="en-US" dirty="0"/>
          </a:p>
        </p:txBody>
      </p:sp>
      <p:sp>
        <p:nvSpPr>
          <p:cNvPr id="3" name="内容占位符 2"/>
          <p:cNvSpPr>
            <a:spLocks noGrp="1"/>
          </p:cNvSpPr>
          <p:nvPr>
            <p:ph idx="1"/>
          </p:nvPr>
        </p:nvSpPr>
        <p:spPr/>
        <p:txBody>
          <a:bodyPr/>
          <a:lstStyle/>
          <a:p>
            <a:r>
              <a:rPr lang="en-US" altLang="zh-CN" dirty="0" smtClean="0"/>
              <a:t>family</a:t>
            </a:r>
            <a:r>
              <a:rPr lang="zh-CN" altLang="en-US" dirty="0" smtClean="0"/>
              <a:t>和 </a:t>
            </a:r>
            <a:r>
              <a:rPr lang="en-US" altLang="zh-CN" dirty="0" err="1" smtClean="0"/>
              <a:t>luckyNumbers</a:t>
            </a:r>
            <a:r>
              <a:rPr lang="zh-CN" altLang="en-US" dirty="0" smtClean="0"/>
              <a:t>都是变量。前面曾经说过，可以为变量赋不同类型的 值。我们已经为变量赋过数和字符串，还可以为变量赋一个列表</a:t>
            </a:r>
            <a:endParaRPr lang="en-US" altLang="zh-CN" dirty="0" smtClean="0"/>
          </a:p>
          <a:p>
            <a:r>
              <a:rPr lang="zh-CN" altLang="en-US" dirty="0" smtClean="0"/>
              <a:t>另外还可以创建一个空的列表，如下： </a:t>
            </a:r>
            <a:r>
              <a:rPr lang="en-US" altLang="zh-CN" dirty="0" err="1" smtClean="0"/>
              <a:t>newList</a:t>
            </a:r>
            <a:r>
              <a:rPr lang="en-US" altLang="zh-CN" dirty="0" smtClean="0"/>
              <a:t> = []</a:t>
            </a:r>
          </a:p>
          <a:p>
            <a:endParaRPr lang="zh-CN" altLang="en-US"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12.3</a:t>
            </a:r>
            <a:r>
              <a:rPr lang="zh-CN" altLang="en-US" dirty="0" smtClean="0"/>
              <a:t>　向列表增加元素</a:t>
            </a:r>
            <a:endParaRPr lang="zh-CN" altLang="en-US" dirty="0"/>
          </a:p>
        </p:txBody>
      </p:sp>
      <p:sp>
        <p:nvSpPr>
          <p:cNvPr id="3" name="内容占位符 2"/>
          <p:cNvSpPr>
            <a:spLocks noGrp="1"/>
          </p:cNvSpPr>
          <p:nvPr>
            <p:ph idx="1"/>
          </p:nvPr>
        </p:nvSpPr>
        <p:spPr/>
        <p:txBody>
          <a:bodyPr/>
          <a:lstStyle/>
          <a:p>
            <a:r>
              <a:rPr lang="zh-CN" altLang="en-US" dirty="0" smtClean="0"/>
              <a:t>要向列表增加元素，需要使用 </a:t>
            </a:r>
            <a:r>
              <a:rPr lang="en-US" altLang="zh-CN" dirty="0" smtClean="0"/>
              <a:t>append().</a:t>
            </a:r>
          </a:p>
          <a:p>
            <a:pPr lvl="1"/>
            <a:r>
              <a:rPr lang="en-US" altLang="zh-CN" dirty="0" smtClean="0"/>
              <a:t> friends = []</a:t>
            </a:r>
          </a:p>
          <a:p>
            <a:pPr lvl="1"/>
            <a:r>
              <a:rPr lang="en-US" altLang="zh-CN" dirty="0" err="1" smtClean="0"/>
              <a:t>friends.append</a:t>
            </a:r>
            <a:r>
              <a:rPr lang="en-US" altLang="zh-CN" dirty="0" smtClean="0"/>
              <a:t>('David‘)</a:t>
            </a:r>
          </a:p>
          <a:p>
            <a:r>
              <a:rPr lang="zh-CN" altLang="en-US" dirty="0" smtClean="0"/>
              <a:t>记住，向列表增加元素之前，必须先创建列表（可以是空列表，也可以非空</a:t>
            </a:r>
            <a:r>
              <a:rPr lang="en-US" altLang="zh-CN" dirty="0" smtClean="0"/>
              <a:t>).</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12.4 </a:t>
            </a:r>
            <a:r>
              <a:rPr lang="zh-CN" altLang="en-US" dirty="0" smtClean="0"/>
              <a:t>列表可以包含任何内容</a:t>
            </a:r>
            <a:endParaRPr lang="zh-CN" altLang="en-US" dirty="0"/>
          </a:p>
        </p:txBody>
      </p:sp>
      <p:sp>
        <p:nvSpPr>
          <p:cNvPr id="3" name="内容占位符 2"/>
          <p:cNvSpPr>
            <a:spLocks noGrp="1"/>
          </p:cNvSpPr>
          <p:nvPr>
            <p:ph idx="1"/>
          </p:nvPr>
        </p:nvSpPr>
        <p:spPr/>
        <p:txBody>
          <a:bodyPr/>
          <a:lstStyle/>
          <a:p>
            <a:r>
              <a:rPr lang="zh-CN" altLang="en-US" dirty="0" smtClean="0"/>
              <a:t>列表可以包含 </a:t>
            </a:r>
            <a:r>
              <a:rPr lang="en-US" altLang="zh-CN" dirty="0" smtClean="0"/>
              <a:t>Python </a:t>
            </a:r>
            <a:r>
              <a:rPr lang="zh-CN" altLang="en-US" dirty="0" smtClean="0"/>
              <a:t>能存储的任何类型的数据，这包括数字、字符串、对象， 甚至可以包含其他列表。并不要求列表中的元素是同种类型或同一种东西。可能像这样： </a:t>
            </a:r>
            <a:endParaRPr lang="en-US" altLang="zh-CN" dirty="0" smtClean="0"/>
          </a:p>
          <a:p>
            <a:pPr lvl="1"/>
            <a:r>
              <a:rPr lang="en-US" altLang="zh-CN" dirty="0" err="1" smtClean="0"/>
              <a:t>my_list</a:t>
            </a:r>
            <a:r>
              <a:rPr lang="en-US" altLang="zh-CN" dirty="0" smtClean="0"/>
              <a:t> = [5, 10, 23.76, 'Hello', </a:t>
            </a:r>
            <a:r>
              <a:rPr lang="en-US" altLang="zh-CN" dirty="0" err="1" smtClean="0"/>
              <a:t>myTeacher</a:t>
            </a:r>
            <a:r>
              <a:rPr lang="en-US" altLang="zh-CN" dirty="0" smtClean="0"/>
              <a:t>, 7, </a:t>
            </a:r>
            <a:r>
              <a:rPr lang="en-US" altLang="zh-CN" dirty="0" err="1" smtClean="0"/>
              <a:t>another_list</a:t>
            </a:r>
            <a:r>
              <a:rPr lang="en-US" altLang="zh-CN" dirty="0" smtClean="0"/>
              <a:t>]</a:t>
            </a:r>
          </a:p>
          <a:p>
            <a:pPr lvl="1"/>
            <a:endParaRPr lang="en-US" altLang="zh-CN" dirty="0" smtClean="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12.5</a:t>
            </a:r>
            <a:r>
              <a:rPr lang="zh-CN" altLang="en-US" dirty="0" smtClean="0"/>
              <a:t>从列表获取元素</a:t>
            </a:r>
            <a:endParaRPr lang="zh-CN" altLang="en-US" dirty="0"/>
          </a:p>
        </p:txBody>
      </p:sp>
      <p:sp>
        <p:nvSpPr>
          <p:cNvPr id="3" name="内容占位符 2"/>
          <p:cNvSpPr>
            <a:spLocks noGrp="1"/>
          </p:cNvSpPr>
          <p:nvPr>
            <p:ph idx="1"/>
          </p:nvPr>
        </p:nvSpPr>
        <p:spPr/>
        <p:txBody>
          <a:bodyPr>
            <a:normAutofit/>
          </a:bodyPr>
          <a:lstStyle/>
          <a:p>
            <a:r>
              <a:rPr lang="zh-CN" altLang="en-US" dirty="0" smtClean="0"/>
              <a:t>可以按元素的</a:t>
            </a:r>
            <a:r>
              <a:rPr lang="zh-CN" altLang="en-US" b="1" dirty="0" smtClean="0"/>
              <a:t>索引（</a:t>
            </a:r>
            <a:r>
              <a:rPr lang="en-US" altLang="zh-CN" b="1" dirty="0" smtClean="0"/>
              <a:t>index</a:t>
            </a:r>
            <a:r>
              <a:rPr lang="zh-CN" altLang="en-US" b="1" dirty="0" smtClean="0"/>
              <a:t>）</a:t>
            </a:r>
            <a:r>
              <a:rPr lang="zh-CN" altLang="en-US" dirty="0" smtClean="0"/>
              <a:t>号从列表获取单个元素。列表索引从 </a:t>
            </a:r>
            <a:r>
              <a:rPr lang="en-US" altLang="zh-CN" dirty="0" smtClean="0"/>
              <a:t>0 </a:t>
            </a:r>
            <a:r>
              <a:rPr lang="zh-CN" altLang="en-US" dirty="0" smtClean="0"/>
              <a:t>开始，所以 这个列表中的第一项就是 </a:t>
            </a:r>
            <a:r>
              <a:rPr lang="en-US" altLang="zh-CN" dirty="0" smtClean="0"/>
              <a:t>letters[0]</a:t>
            </a:r>
          </a:p>
          <a:p>
            <a:pPr lvl="1"/>
            <a:r>
              <a:rPr lang="en-US" altLang="zh-CN" dirty="0" smtClean="0"/>
              <a:t>print letters[0]</a:t>
            </a:r>
          </a:p>
          <a:p>
            <a:r>
              <a:rPr lang="zh-CN" altLang="en-US" dirty="0" smtClean="0"/>
              <a:t>再来一个</a:t>
            </a:r>
            <a:endParaRPr lang="en-US" altLang="zh-CN" dirty="0" smtClean="0"/>
          </a:p>
          <a:p>
            <a:pPr lvl="1"/>
            <a:r>
              <a:rPr lang="en-US" altLang="zh-CN" dirty="0" smtClean="0"/>
              <a:t> print letters[3]</a:t>
            </a:r>
          </a:p>
          <a:p>
            <a:r>
              <a:rPr lang="zh-CN" altLang="en-US" dirty="0" smtClean="0"/>
              <a:t>为什么索引从 </a:t>
            </a:r>
            <a:r>
              <a:rPr lang="en-US" altLang="zh-CN" dirty="0" smtClean="0"/>
              <a:t>0 </a:t>
            </a:r>
            <a:r>
              <a:rPr lang="zh-CN" altLang="en-US" dirty="0" smtClean="0"/>
              <a:t>而不是 </a:t>
            </a:r>
            <a:r>
              <a:rPr lang="en-US" altLang="zh-CN" dirty="0" smtClean="0"/>
              <a:t>1 </a:t>
            </a:r>
            <a:r>
              <a:rPr lang="zh-CN" altLang="en-US" dirty="0" smtClean="0"/>
              <a:t>开始？</a:t>
            </a:r>
          </a:p>
          <a:p>
            <a:pPr lvl="1"/>
            <a:endParaRPr lang="en-US" altLang="zh-CN" dirty="0" smtClean="0"/>
          </a:p>
          <a:p>
            <a:pPr lvl="1"/>
            <a:endParaRPr lang="en-US" altLang="zh-CN" dirty="0" smtClean="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12.6 </a:t>
            </a:r>
            <a:r>
              <a:rPr lang="zh-CN" altLang="en-US" dirty="0" smtClean="0"/>
              <a:t>列表“分片”</a:t>
            </a:r>
            <a:endParaRPr lang="zh-CN" altLang="en-US" dirty="0"/>
          </a:p>
        </p:txBody>
      </p:sp>
      <p:sp>
        <p:nvSpPr>
          <p:cNvPr id="3" name="内容占位符 2"/>
          <p:cNvSpPr>
            <a:spLocks noGrp="1"/>
          </p:cNvSpPr>
          <p:nvPr>
            <p:ph idx="1"/>
          </p:nvPr>
        </p:nvSpPr>
        <p:spPr/>
        <p:txBody>
          <a:bodyPr>
            <a:normAutofit fontScale="85000" lnSpcReduction="10000"/>
          </a:bodyPr>
          <a:lstStyle/>
          <a:p>
            <a:r>
              <a:rPr lang="zh-CN" altLang="en-US" dirty="0" smtClean="0"/>
              <a:t>还可以使用索引从列表一次获取多个元素。这叫做列表分片（</a:t>
            </a:r>
            <a:r>
              <a:rPr lang="en-US" altLang="zh-CN" dirty="0" smtClean="0"/>
              <a:t>slicing</a:t>
            </a:r>
            <a:r>
              <a:rPr lang="zh-CN" altLang="en-US" dirty="0" smtClean="0"/>
              <a:t>）。</a:t>
            </a:r>
          </a:p>
          <a:p>
            <a:pPr lvl="1"/>
            <a:r>
              <a:rPr lang="en-US" altLang="zh-CN" dirty="0" smtClean="0"/>
              <a:t>print letters[1:4]</a:t>
            </a:r>
          </a:p>
          <a:p>
            <a:pPr lvl="1"/>
            <a:r>
              <a:rPr lang="en-US" altLang="zh-CN" dirty="0" smtClean="0"/>
              <a:t>     ['b', 'c', 'd']</a:t>
            </a:r>
          </a:p>
          <a:p>
            <a:r>
              <a:rPr lang="zh-CN" altLang="en-US" dirty="0" smtClean="0"/>
              <a:t>与 </a:t>
            </a:r>
            <a:r>
              <a:rPr lang="en-US" altLang="zh-CN" dirty="0" smtClean="0"/>
              <a:t>for</a:t>
            </a:r>
            <a:r>
              <a:rPr lang="zh-CN" altLang="en-US" dirty="0" smtClean="0"/>
              <a:t>循环中的 </a:t>
            </a:r>
            <a:r>
              <a:rPr lang="en-US" altLang="zh-CN" dirty="0" smtClean="0"/>
              <a:t>range()</a:t>
            </a:r>
            <a:r>
              <a:rPr lang="zh-CN" altLang="en-US" dirty="0" smtClean="0"/>
              <a:t>类似，分片获取元素时，会从第一个索引开始，不过 在达到第二个索引之前停止。 </a:t>
            </a:r>
            <a:endParaRPr lang="en-US" altLang="zh-CN" dirty="0" smtClean="0"/>
          </a:p>
          <a:p>
            <a:r>
              <a:rPr lang="zh-CN" altLang="en-US" dirty="0" smtClean="0"/>
              <a:t>还有一个重要的问题需要记住：对列表分片时取回的是另一个 （通常更小的）列表。这个更小的列表称为原列表的一个分片（</a:t>
            </a:r>
            <a:r>
              <a:rPr lang="en-US" altLang="zh-CN" dirty="0" smtClean="0"/>
              <a:t>slice</a:t>
            </a:r>
            <a:r>
              <a:rPr lang="zh-CN" altLang="en-US" dirty="0" smtClean="0"/>
              <a:t>）。原来的列表并没有改变。这个分片是原列表的部分副本（</a:t>
            </a:r>
            <a:r>
              <a:rPr lang="en-US" altLang="zh-CN" dirty="0" smtClean="0"/>
              <a:t>copy</a:t>
            </a:r>
            <a:r>
              <a:rPr lang="zh-CN" altLang="en-US" dirty="0" smtClean="0"/>
              <a:t>）。</a:t>
            </a:r>
            <a:endParaRPr lang="en-US" altLang="zh-CN" dirty="0" smtClean="0"/>
          </a:p>
          <a:p>
            <a:pPr lvl="1"/>
            <a:endParaRPr lang="en-US" altLang="zh-CN" dirty="0" smtClean="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12.6 </a:t>
            </a:r>
            <a:r>
              <a:rPr lang="zh-CN" altLang="en-US" dirty="0" smtClean="0"/>
              <a:t>列表“分片”</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要真正了解二者的区别，可以试试这些命令：</a:t>
            </a:r>
          </a:p>
          <a:p>
            <a:pPr lvl="1"/>
            <a:r>
              <a:rPr lang="en-US" altLang="zh-CN" dirty="0" smtClean="0"/>
              <a:t>&gt;&gt;&gt; print type(letters[1])</a:t>
            </a:r>
          </a:p>
          <a:p>
            <a:pPr lvl="1"/>
            <a:r>
              <a:rPr lang="en-US" altLang="zh-CN" dirty="0" smtClean="0"/>
              <a:t>       &lt;type '</a:t>
            </a:r>
            <a:r>
              <a:rPr lang="en-US" altLang="zh-CN" dirty="0" err="1" smtClean="0"/>
              <a:t>str</a:t>
            </a:r>
            <a:r>
              <a:rPr lang="en-US" altLang="zh-CN" dirty="0" smtClean="0"/>
              <a:t>'&gt;</a:t>
            </a:r>
          </a:p>
          <a:p>
            <a:pPr lvl="1"/>
            <a:r>
              <a:rPr lang="en-US" altLang="zh-CN" dirty="0" smtClean="0"/>
              <a:t> &gt;&gt;&gt; print type(letters[1:2])</a:t>
            </a:r>
          </a:p>
          <a:p>
            <a:pPr lvl="1"/>
            <a:r>
              <a:rPr lang="en-US" altLang="zh-CN" dirty="0" smtClean="0"/>
              <a:t>       &lt;type 'list'&gt;</a:t>
            </a:r>
          </a:p>
          <a:p>
            <a:r>
              <a:rPr lang="zh-CN" altLang="en-US" dirty="0" smtClean="0"/>
              <a:t>分片简写</a:t>
            </a:r>
          </a:p>
          <a:p>
            <a:pPr lvl="1"/>
            <a:r>
              <a:rPr lang="en-US" altLang="zh-CN" dirty="0" smtClean="0"/>
              <a:t> print letters[:2] </a:t>
            </a:r>
          </a:p>
          <a:p>
            <a:pPr lvl="1"/>
            <a:r>
              <a:rPr lang="en-US" altLang="zh-CN" dirty="0" smtClean="0"/>
              <a:t> print letters[2:]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猜数字</a:t>
            </a:r>
            <a:endParaRPr lang="zh-CN" altLang="en-US" dirty="0"/>
          </a:p>
        </p:txBody>
      </p:sp>
      <p:sp>
        <p:nvSpPr>
          <p:cNvPr id="3" name="内容占位符 2"/>
          <p:cNvSpPr>
            <a:spLocks noGrp="1"/>
          </p:cNvSpPr>
          <p:nvPr>
            <p:ph idx="1"/>
          </p:nvPr>
        </p:nvSpPr>
        <p:spPr/>
        <p:txBody>
          <a:bodyPr/>
          <a:lstStyle/>
          <a:p>
            <a:r>
              <a:rPr lang="zh-CN" altLang="en-US" dirty="0" smtClean="0"/>
              <a:t>由程序随机选取秘密数</a:t>
            </a:r>
            <a:endParaRPr lang="en-US" altLang="zh-CN" dirty="0" smtClean="0"/>
          </a:p>
          <a:p>
            <a:r>
              <a:rPr lang="zh-CN" altLang="en-US" dirty="0" smtClean="0"/>
              <a:t>用户输入他猜的数</a:t>
            </a:r>
            <a:endParaRPr lang="en-US" altLang="zh-CN" dirty="0" smtClean="0"/>
          </a:p>
          <a:p>
            <a:r>
              <a:rPr lang="zh-CN" altLang="en-US" dirty="0" smtClean="0"/>
              <a:t>提示输入的值太大还是太小</a:t>
            </a:r>
            <a:endParaRPr lang="en-US" altLang="zh-CN" dirty="0" smtClean="0"/>
          </a:p>
          <a:p>
            <a:r>
              <a:rPr lang="zh-CN" altLang="en-US" dirty="0" smtClean="0"/>
              <a:t>用户不断偿试， 直到猜出数字，或者用完所有机会</a:t>
            </a:r>
            <a:endParaRPr lang="en-US" altLang="zh-CN" dirty="0" smtClean="0"/>
          </a:p>
          <a:p>
            <a:r>
              <a:rPr lang="zh-CN" altLang="en-US" dirty="0" smtClean="0"/>
              <a:t>猜到的数字与秘密数一致时，获胜</a:t>
            </a:r>
            <a:endParaRPr lang="zh-CN" altLang="en-US"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12.7</a:t>
            </a:r>
            <a:r>
              <a:rPr lang="zh-CN" altLang="en-US" dirty="0" smtClean="0"/>
              <a:t>修改元素</a:t>
            </a:r>
            <a:endParaRPr lang="zh-CN" altLang="en-US" dirty="0"/>
          </a:p>
        </p:txBody>
      </p:sp>
      <p:sp>
        <p:nvSpPr>
          <p:cNvPr id="3" name="内容占位符 2"/>
          <p:cNvSpPr>
            <a:spLocks noGrp="1"/>
          </p:cNvSpPr>
          <p:nvPr>
            <p:ph idx="1"/>
          </p:nvPr>
        </p:nvSpPr>
        <p:spPr/>
        <p:txBody>
          <a:bodyPr>
            <a:normAutofit/>
          </a:bodyPr>
          <a:lstStyle/>
          <a:p>
            <a:r>
              <a:rPr lang="en-US" altLang="zh-CN" dirty="0" smtClean="0"/>
              <a:t>&gt;&gt;&gt; print (letters )</a:t>
            </a:r>
          </a:p>
          <a:p>
            <a:pPr lvl="1"/>
            <a:r>
              <a:rPr lang="en-US" altLang="zh-CN" dirty="0" smtClean="0"/>
              <a:t>['a', 'b', 'c', 'd', 'e']</a:t>
            </a:r>
          </a:p>
          <a:p>
            <a:r>
              <a:rPr lang="en-US" altLang="zh-CN" dirty="0" smtClean="0"/>
              <a:t> &gt;&gt;&gt; letters[2] = 'z' </a:t>
            </a:r>
          </a:p>
          <a:p>
            <a:r>
              <a:rPr lang="en-US" altLang="zh-CN" dirty="0" smtClean="0"/>
              <a:t>&gt;&gt;&gt; print (letters )</a:t>
            </a:r>
          </a:p>
          <a:p>
            <a:pPr lvl="1"/>
            <a:r>
              <a:rPr lang="en-US" altLang="zh-CN" dirty="0" smtClean="0"/>
              <a:t>['a', 'b', 'z', 'd', 'e']</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12.8</a:t>
            </a:r>
            <a:r>
              <a:rPr lang="zh-CN" altLang="en-US" dirty="0" smtClean="0"/>
              <a:t>向列表增加元素的其他方法</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向列表增加元素共有</a:t>
            </a:r>
            <a:r>
              <a:rPr lang="en-US" altLang="zh-CN" dirty="0" smtClean="0"/>
              <a:t>3</a:t>
            </a:r>
            <a:r>
              <a:rPr lang="zh-CN" altLang="en-US" dirty="0" smtClean="0"/>
              <a:t>种方法：</a:t>
            </a:r>
            <a:r>
              <a:rPr lang="en-US" altLang="zh-CN" dirty="0" smtClean="0"/>
              <a:t>append()</a:t>
            </a:r>
            <a:r>
              <a:rPr lang="zh-CN" altLang="en-US" dirty="0" smtClean="0"/>
              <a:t>、</a:t>
            </a:r>
            <a:r>
              <a:rPr lang="en-US" altLang="zh-CN" dirty="0" smtClean="0"/>
              <a:t>extend()</a:t>
            </a:r>
            <a:r>
              <a:rPr lang="zh-CN" altLang="en-US" dirty="0" smtClean="0"/>
              <a:t>和</a:t>
            </a:r>
            <a:r>
              <a:rPr lang="en-US" altLang="zh-CN" dirty="0" smtClean="0"/>
              <a:t>insert()</a:t>
            </a:r>
            <a:r>
              <a:rPr lang="zh-CN" altLang="en-US" dirty="0" smtClean="0"/>
              <a:t>。</a:t>
            </a:r>
            <a:endParaRPr lang="en-US" altLang="zh-CN" dirty="0" smtClean="0"/>
          </a:p>
          <a:p>
            <a:pPr lvl="1"/>
            <a:r>
              <a:rPr lang="zh-CN" altLang="en-US" dirty="0" smtClean="0"/>
              <a:t> </a:t>
            </a:r>
            <a:r>
              <a:rPr lang="en-US" altLang="zh-CN" dirty="0" smtClean="0"/>
              <a:t>append()</a:t>
            </a:r>
            <a:r>
              <a:rPr lang="zh-CN" altLang="en-US" dirty="0" smtClean="0"/>
              <a:t>向列表末尾增加一个元素</a:t>
            </a:r>
            <a:endParaRPr lang="en-US" altLang="zh-CN" dirty="0" smtClean="0"/>
          </a:p>
          <a:p>
            <a:pPr lvl="1"/>
            <a:r>
              <a:rPr lang="en-US" altLang="zh-CN" dirty="0" smtClean="0"/>
              <a:t> extend() </a:t>
            </a:r>
            <a:r>
              <a:rPr lang="zh-CN" altLang="en-US" dirty="0" smtClean="0"/>
              <a:t>向列表末尾增加多个元素</a:t>
            </a:r>
            <a:endParaRPr lang="en-US" altLang="zh-CN" dirty="0" smtClean="0"/>
          </a:p>
          <a:p>
            <a:pPr lvl="2"/>
            <a:r>
              <a:rPr lang="en-US" altLang="zh-CN" dirty="0" smtClean="0"/>
              <a:t>&gt;&gt;&gt; </a:t>
            </a:r>
            <a:r>
              <a:rPr lang="en-US" altLang="zh-CN" dirty="0" err="1" smtClean="0"/>
              <a:t>letters.extend</a:t>
            </a:r>
            <a:r>
              <a:rPr lang="en-US" altLang="zh-CN" dirty="0" smtClean="0"/>
              <a:t>(['p', 'q', 'r']) </a:t>
            </a:r>
          </a:p>
          <a:p>
            <a:pPr lvl="2"/>
            <a:r>
              <a:rPr lang="en-US" altLang="zh-CN" dirty="0" smtClean="0"/>
              <a:t>&gt;&gt;&gt; print letters</a:t>
            </a:r>
          </a:p>
          <a:p>
            <a:pPr lvl="3"/>
            <a:r>
              <a:rPr lang="en-US" altLang="zh-CN" dirty="0" smtClean="0"/>
              <a:t>['a', 'b', 'c', 'd', 'e', 'n', 'g', 'p', 'q', 'r']</a:t>
            </a:r>
          </a:p>
          <a:p>
            <a:pPr lvl="1"/>
            <a:r>
              <a:rPr lang="en-US" altLang="zh-CN" dirty="0" smtClean="0"/>
              <a:t>insert() </a:t>
            </a:r>
            <a:r>
              <a:rPr lang="zh-CN" altLang="en-US" dirty="0" smtClean="0"/>
              <a:t>在列表中的某个位置增加一个元素，不一定非得在列表末尾</a:t>
            </a:r>
            <a:endParaRPr lang="en-US" altLang="zh-CN" dirty="0" smtClean="0"/>
          </a:p>
          <a:p>
            <a:pPr lvl="2"/>
            <a:r>
              <a:rPr lang="en-US" altLang="zh-CN" dirty="0" smtClean="0"/>
              <a:t>&gt;&gt;&gt; </a:t>
            </a:r>
            <a:r>
              <a:rPr lang="en-US" altLang="zh-CN" dirty="0" err="1" smtClean="0"/>
              <a:t>letters.insert</a:t>
            </a:r>
            <a:r>
              <a:rPr lang="en-US" altLang="zh-CN" dirty="0" smtClean="0"/>
              <a:t>(2, 'z')</a:t>
            </a:r>
            <a:endParaRPr lang="zh-CN" altLang="en-US" dirty="0" smtClean="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12.9</a:t>
            </a:r>
            <a:r>
              <a:rPr lang="zh-CN" altLang="en-US" dirty="0" smtClean="0"/>
              <a:t>从列表删除元素</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如何从列表删除或者去除元素呢？有 </a:t>
            </a:r>
            <a:r>
              <a:rPr lang="en-US" altLang="zh-CN" dirty="0" smtClean="0"/>
              <a:t>3 </a:t>
            </a:r>
            <a:r>
              <a:rPr lang="zh-CN" altLang="en-US" dirty="0" smtClean="0"/>
              <a:t>种方法：</a:t>
            </a:r>
            <a:r>
              <a:rPr lang="en-US" altLang="zh-CN" dirty="0" smtClean="0"/>
              <a:t>remove()</a:t>
            </a:r>
            <a:r>
              <a:rPr lang="zh-CN" altLang="en-US" dirty="0" smtClean="0"/>
              <a:t>、</a:t>
            </a:r>
            <a:r>
              <a:rPr lang="en-US" altLang="zh-CN" dirty="0" smtClean="0"/>
              <a:t>del</a:t>
            </a:r>
            <a:r>
              <a:rPr lang="zh-CN" altLang="en-US" dirty="0" smtClean="0"/>
              <a:t>和 </a:t>
            </a:r>
            <a:r>
              <a:rPr lang="en-US" altLang="zh-CN" dirty="0" smtClean="0"/>
              <a:t>pop()</a:t>
            </a:r>
            <a:r>
              <a:rPr lang="zh-CN" altLang="en-US" dirty="0" smtClean="0"/>
              <a:t>。</a:t>
            </a:r>
            <a:endParaRPr lang="en-US" altLang="zh-CN" dirty="0" smtClean="0"/>
          </a:p>
          <a:p>
            <a:r>
              <a:rPr lang="en-US" altLang="zh-CN" sz="2800" dirty="0" smtClean="0"/>
              <a:t>&gt;&gt;&gt; letters = ['a', 'b', 'c', 'd', 'e']</a:t>
            </a:r>
          </a:p>
          <a:p>
            <a:r>
              <a:rPr lang="en-US" altLang="zh-CN" sz="2800" dirty="0" smtClean="0"/>
              <a:t> &gt;&gt;&gt; </a:t>
            </a:r>
            <a:r>
              <a:rPr lang="en-US" altLang="zh-CN" sz="2800" dirty="0" err="1" smtClean="0"/>
              <a:t>letters.remove</a:t>
            </a:r>
            <a:r>
              <a:rPr lang="en-US" altLang="zh-CN" sz="2800" dirty="0" smtClean="0"/>
              <a:t>('c') </a:t>
            </a:r>
          </a:p>
          <a:p>
            <a:r>
              <a:rPr lang="en-US" altLang="zh-CN" sz="2800" dirty="0" smtClean="0"/>
              <a:t>&gt;&gt;&gt; print letters</a:t>
            </a:r>
          </a:p>
          <a:p>
            <a:pPr lvl="1"/>
            <a:r>
              <a:rPr lang="en-US" altLang="zh-CN" sz="2400" dirty="0" smtClean="0"/>
              <a:t> ['a', 'b', 'd', 'e']</a:t>
            </a:r>
          </a:p>
          <a:p>
            <a:r>
              <a:rPr lang="en-US" altLang="zh-CN" sz="2800" dirty="0" smtClean="0"/>
              <a:t>&gt;&gt;&gt; letters = ['a', 'b', 'c', 'd', 'e'] </a:t>
            </a:r>
          </a:p>
          <a:p>
            <a:r>
              <a:rPr lang="en-US" altLang="zh-CN" sz="2800" dirty="0" smtClean="0"/>
              <a:t>&gt;&gt;&gt; del letters[3]</a:t>
            </a:r>
          </a:p>
          <a:p>
            <a:r>
              <a:rPr lang="en-US" altLang="zh-CN" sz="2800" dirty="0" smtClean="0"/>
              <a:t> &gt;&gt;&gt; print letters </a:t>
            </a:r>
          </a:p>
          <a:p>
            <a:pPr lvl="1"/>
            <a:r>
              <a:rPr lang="en-US" altLang="zh-CN" sz="2400" dirty="0" smtClean="0"/>
              <a:t>['a', 'b', 'c', 'e']</a:t>
            </a:r>
          </a:p>
          <a:p>
            <a:r>
              <a:rPr lang="en-US" altLang="zh-CN" dirty="0" smtClean="0"/>
              <a:t>pop()</a:t>
            </a:r>
            <a:r>
              <a:rPr lang="zh-CN" altLang="en-US" dirty="0" smtClean="0"/>
              <a:t>从列表中取出最后一个元素交给你。</a:t>
            </a:r>
            <a:endParaRPr lang="en-US" altLang="zh-CN" dirty="0" smtClean="0"/>
          </a:p>
          <a:p>
            <a:endParaRPr lang="zh-CN" altLang="en-US" dirty="0" smtClean="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12.10  </a:t>
            </a:r>
            <a:r>
              <a:rPr lang="zh-CN" altLang="en-US" dirty="0" smtClean="0"/>
              <a:t>搜索列表</a:t>
            </a:r>
            <a:endParaRPr lang="zh-CN" altLang="en-US" dirty="0"/>
          </a:p>
        </p:txBody>
      </p:sp>
      <p:sp>
        <p:nvSpPr>
          <p:cNvPr id="3" name="内容占位符 2"/>
          <p:cNvSpPr>
            <a:spLocks noGrp="1"/>
          </p:cNvSpPr>
          <p:nvPr>
            <p:ph idx="1"/>
          </p:nvPr>
        </p:nvSpPr>
        <p:spPr/>
        <p:txBody>
          <a:bodyPr>
            <a:normAutofit fontScale="92500"/>
          </a:bodyPr>
          <a:lstStyle/>
          <a:p>
            <a:r>
              <a:rPr lang="zh-CN" altLang="en-US" dirty="0" smtClean="0"/>
              <a:t>列表中有多个元素时，怎么查找这些元素呢？对列表通常有两种处理：</a:t>
            </a:r>
          </a:p>
          <a:p>
            <a:pPr lvl="1"/>
            <a:r>
              <a:rPr lang="zh-CN" altLang="en-US" dirty="0" smtClean="0"/>
              <a:t>查找元素是否在列表中； </a:t>
            </a:r>
            <a:endParaRPr lang="en-US" altLang="zh-CN" dirty="0" smtClean="0"/>
          </a:p>
          <a:p>
            <a:pPr lvl="1"/>
            <a:r>
              <a:rPr lang="zh-CN" altLang="en-US" dirty="0" smtClean="0"/>
              <a:t>查找元素在列表中的哪个位置（元素的索引）。</a:t>
            </a:r>
          </a:p>
          <a:p>
            <a:r>
              <a:rPr lang="en-US" altLang="zh-CN" dirty="0" smtClean="0"/>
              <a:t>in </a:t>
            </a:r>
            <a:r>
              <a:rPr lang="zh-CN" altLang="en-US" dirty="0" smtClean="0"/>
              <a:t>关键字</a:t>
            </a:r>
          </a:p>
          <a:p>
            <a:pPr lvl="1"/>
            <a:r>
              <a:rPr lang="en-US" altLang="zh-CN" dirty="0" smtClean="0"/>
              <a:t>if 'a' in letters:</a:t>
            </a:r>
          </a:p>
          <a:p>
            <a:pPr lvl="1"/>
            <a:r>
              <a:rPr lang="en-US" altLang="zh-CN" dirty="0" smtClean="0"/>
              <a:t>    print "found 'a' in letters" </a:t>
            </a:r>
          </a:p>
          <a:p>
            <a:pPr lvl="1"/>
            <a:r>
              <a:rPr lang="en-US" altLang="zh-CN" dirty="0" smtClean="0"/>
              <a:t>else:</a:t>
            </a:r>
          </a:p>
          <a:p>
            <a:pPr lvl="1"/>
            <a:r>
              <a:rPr lang="en-US" altLang="zh-CN" dirty="0" smtClean="0"/>
              <a:t>    print "didn't </a:t>
            </a:r>
            <a:r>
              <a:rPr lang="en-US" altLang="zh-CN" dirty="0" err="1" smtClean="0"/>
              <a:t>ﬁnd</a:t>
            </a:r>
            <a:r>
              <a:rPr lang="en-US" altLang="zh-CN" dirty="0" smtClean="0"/>
              <a:t> 'a' in letters"</a:t>
            </a:r>
          </a:p>
          <a:p>
            <a:endParaRPr lang="zh-CN" altLang="en-US" dirty="0" smtClean="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12.11  </a:t>
            </a:r>
            <a:r>
              <a:rPr lang="zh-CN" altLang="en-US" dirty="0" smtClean="0"/>
              <a:t>循环处理列表</a:t>
            </a:r>
            <a:endParaRPr lang="zh-CN" altLang="en-US" dirty="0"/>
          </a:p>
        </p:txBody>
      </p:sp>
      <p:sp>
        <p:nvSpPr>
          <p:cNvPr id="3" name="内容占位符 2"/>
          <p:cNvSpPr>
            <a:spLocks noGrp="1"/>
          </p:cNvSpPr>
          <p:nvPr>
            <p:ph idx="1"/>
          </p:nvPr>
        </p:nvSpPr>
        <p:spPr/>
        <p:txBody>
          <a:bodyPr>
            <a:normAutofit/>
          </a:bodyPr>
          <a:lstStyle/>
          <a:p>
            <a:r>
              <a:rPr lang="zh-CN" altLang="en-US" dirty="0" smtClean="0"/>
              <a:t>不过循环完全可以迭代处理任何列表，而不一定非得是数字列表。</a:t>
            </a:r>
            <a:endParaRPr lang="en-US" altLang="zh-CN" dirty="0" smtClean="0"/>
          </a:p>
          <a:p>
            <a:pPr lvl="1"/>
            <a:r>
              <a:rPr lang="en-US" altLang="zh-CN" dirty="0" smtClean="0"/>
              <a:t>&gt;&gt;&gt; letters = ['a', 'b', 'c', 'd', 'e'] </a:t>
            </a:r>
          </a:p>
          <a:p>
            <a:pPr lvl="1"/>
            <a:r>
              <a:rPr lang="en-US" altLang="zh-CN" dirty="0" smtClean="0"/>
              <a:t>&gt;&gt;&gt; for letter in letters:</a:t>
            </a:r>
          </a:p>
          <a:p>
            <a:pPr lvl="1"/>
            <a:r>
              <a:rPr lang="en-US" altLang="zh-CN" dirty="0" smtClean="0"/>
              <a:t>&gt;&gt;&gt;     print (letter)</a:t>
            </a:r>
            <a:endParaRPr lang="zh-CN" altLang="en-US" dirty="0" smtClean="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12.12 </a:t>
            </a:r>
            <a:r>
              <a:rPr lang="zh-CN" altLang="en-US" dirty="0" smtClean="0"/>
              <a:t>列表排序</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要对列表排序，可以使用 </a:t>
            </a:r>
            <a:r>
              <a:rPr lang="en-US" altLang="zh-CN" dirty="0" smtClean="0"/>
              <a:t>sort() </a:t>
            </a:r>
            <a:r>
              <a:rPr lang="zh-CN" altLang="en-US" dirty="0" smtClean="0"/>
              <a:t>方法。</a:t>
            </a:r>
            <a:endParaRPr lang="en-US" altLang="zh-CN" dirty="0" smtClean="0"/>
          </a:p>
          <a:p>
            <a:r>
              <a:rPr lang="zh-CN" altLang="en-US" dirty="0" smtClean="0"/>
              <a:t>要使列表反序排列，可以使用</a:t>
            </a:r>
            <a:r>
              <a:rPr lang="en-US" altLang="zh-CN" dirty="0" smtClean="0"/>
              <a:t>reverse()</a:t>
            </a:r>
            <a:r>
              <a:rPr lang="zh-CN" altLang="en-US" dirty="0" smtClean="0"/>
              <a:t>方法</a:t>
            </a:r>
            <a:endParaRPr lang="en-US" altLang="zh-CN" dirty="0" smtClean="0"/>
          </a:p>
          <a:p>
            <a:r>
              <a:rPr lang="zh-CN" altLang="en-US" dirty="0" smtClean="0"/>
              <a:t>要记住，我们刚才排序和逆置都会对原来的列表做出修改。这说明， 你原来的列表已经没有了。</a:t>
            </a:r>
          </a:p>
          <a:p>
            <a:pPr lvl="1"/>
            <a:r>
              <a:rPr lang="en-US" altLang="zh-CN" dirty="0" smtClean="0"/>
              <a:t>&gt;&gt;&gt; </a:t>
            </a:r>
            <a:r>
              <a:rPr lang="en-US" altLang="zh-CN" dirty="0" err="1" smtClean="0"/>
              <a:t>original_list</a:t>
            </a:r>
            <a:r>
              <a:rPr lang="en-US" altLang="zh-CN" dirty="0" smtClean="0"/>
              <a:t> = ['Tom', 'James', 'Sarah', 'Fred'] </a:t>
            </a:r>
          </a:p>
          <a:p>
            <a:pPr lvl="1"/>
            <a:r>
              <a:rPr lang="en-US" altLang="zh-CN" dirty="0" smtClean="0"/>
              <a:t>&gt;&gt;&gt; </a:t>
            </a:r>
            <a:r>
              <a:rPr lang="en-US" altLang="zh-CN" dirty="0" err="1" smtClean="0"/>
              <a:t>new_list</a:t>
            </a:r>
            <a:r>
              <a:rPr lang="en-US" altLang="zh-CN" dirty="0" smtClean="0"/>
              <a:t> = </a:t>
            </a:r>
            <a:r>
              <a:rPr lang="en-US" altLang="zh-CN" dirty="0" err="1" smtClean="0"/>
              <a:t>original_list</a:t>
            </a:r>
            <a:r>
              <a:rPr lang="en-US" altLang="zh-CN" dirty="0" smtClean="0"/>
              <a:t>[:]</a:t>
            </a:r>
          </a:p>
          <a:p>
            <a:pPr lvl="1"/>
            <a:r>
              <a:rPr lang="en-US" altLang="zh-CN" dirty="0" smtClean="0"/>
              <a:t> &gt;&gt;&gt; </a:t>
            </a:r>
            <a:r>
              <a:rPr lang="en-US" altLang="zh-CN" dirty="0" err="1" smtClean="0"/>
              <a:t>new_list.sort</a:t>
            </a:r>
            <a:r>
              <a:rPr lang="en-US" altLang="zh-CN" dirty="0" smtClean="0"/>
              <a:t>() </a:t>
            </a:r>
          </a:p>
          <a:p>
            <a:pPr lvl="1"/>
            <a:r>
              <a:rPr lang="en-US" altLang="zh-CN" dirty="0" smtClean="0"/>
              <a:t>&gt;&gt;&gt; print </a:t>
            </a:r>
            <a:r>
              <a:rPr lang="en-US" altLang="zh-CN" dirty="0" err="1" smtClean="0"/>
              <a:t>original_list</a:t>
            </a:r>
            <a:endParaRPr lang="en-US" altLang="zh-CN" dirty="0" smtClean="0"/>
          </a:p>
          <a:p>
            <a:pPr lvl="1"/>
            <a:r>
              <a:rPr lang="en-US" altLang="zh-CN" dirty="0" smtClean="0"/>
              <a:t> &gt;&gt;&gt; print </a:t>
            </a:r>
            <a:r>
              <a:rPr lang="en-US" altLang="zh-CN" dirty="0" err="1" smtClean="0"/>
              <a:t>new_list</a:t>
            </a:r>
            <a:endParaRPr lang="zh-CN" altLang="en-US" dirty="0" smtClean="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12.13</a:t>
            </a:r>
            <a:r>
              <a:rPr lang="zh-CN" altLang="en-US" dirty="0" smtClean="0"/>
              <a:t>可改变和不可改变</a:t>
            </a:r>
            <a:endParaRPr lang="zh-CN" altLang="en-US" dirty="0"/>
          </a:p>
        </p:txBody>
      </p:sp>
      <p:sp>
        <p:nvSpPr>
          <p:cNvPr id="3" name="内容占位符 2"/>
          <p:cNvSpPr>
            <a:spLocks noGrp="1"/>
          </p:cNvSpPr>
          <p:nvPr>
            <p:ph idx="1"/>
          </p:nvPr>
        </p:nvSpPr>
        <p:spPr/>
        <p:txBody>
          <a:bodyPr>
            <a:normAutofit/>
          </a:bodyPr>
          <a:lstStyle/>
          <a:p>
            <a:r>
              <a:rPr lang="zh-CN" altLang="en-US" dirty="0" smtClean="0"/>
              <a:t>元组</a:t>
            </a:r>
            <a:r>
              <a:rPr lang="en-US" altLang="zh-CN" dirty="0" smtClean="0"/>
              <a:t>—</a:t>
            </a:r>
            <a:r>
              <a:rPr lang="zh-CN" altLang="en-US" dirty="0" smtClean="0"/>
              <a:t>不可改变的列表</a:t>
            </a:r>
            <a:endParaRPr lang="en-US" altLang="zh-CN" dirty="0" smtClean="0"/>
          </a:p>
          <a:p>
            <a:pPr lvl="1"/>
            <a:r>
              <a:rPr lang="en-US" altLang="zh-CN" dirty="0" err="1" smtClean="0"/>
              <a:t>my_tuple</a:t>
            </a:r>
            <a:r>
              <a:rPr lang="en-US" altLang="zh-CN" dirty="0" smtClean="0"/>
              <a:t> = ("red", "green", "blue ")</a:t>
            </a:r>
          </a:p>
          <a:p>
            <a:r>
              <a:rPr lang="zh-CN" altLang="en-US" dirty="0" smtClean="0"/>
              <a:t>这里使用了圆括号，而不是列表使用的中括号</a:t>
            </a:r>
            <a:endParaRPr lang="en-US" altLang="zh-CN" dirty="0" smtClean="0"/>
          </a:p>
          <a:p>
            <a:r>
              <a:rPr lang="zh-CN" altLang="en-US" dirty="0" smtClean="0"/>
              <a:t>由于元组是不可改变的，所以不能对元组完成排序，也不能追加和删除元素</a:t>
            </a:r>
            <a:endParaRPr lang="en-US" altLang="zh-CN" dirty="0" smtClean="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611560" y="2100461"/>
            <a:ext cx="6286500" cy="752475"/>
          </a:xfrm>
          <a:prstGeom prst="rect">
            <a:avLst/>
          </a:prstGeom>
          <a:noFill/>
          <a:ln w="9525">
            <a:noFill/>
            <a:miter lim="800000"/>
            <a:headEnd/>
            <a:tailEnd/>
          </a:ln>
        </p:spPr>
      </p:pic>
      <p:sp>
        <p:nvSpPr>
          <p:cNvPr id="2" name="标题 1"/>
          <p:cNvSpPr>
            <a:spLocks noGrp="1"/>
          </p:cNvSpPr>
          <p:nvPr>
            <p:ph type="title"/>
          </p:nvPr>
        </p:nvSpPr>
        <p:spPr/>
        <p:txBody>
          <a:bodyPr>
            <a:normAutofit/>
          </a:bodyPr>
          <a:lstStyle/>
          <a:p>
            <a:pPr algn="l"/>
            <a:r>
              <a:rPr lang="en-US" altLang="zh-CN" dirty="0" smtClean="0"/>
              <a:t>12.14</a:t>
            </a:r>
            <a:r>
              <a:rPr lang="zh-CN" altLang="en-US" dirty="0" smtClean="0"/>
              <a:t>双重列表：数据表</a:t>
            </a:r>
            <a:endParaRPr lang="zh-CN" altLang="en-US" dirty="0"/>
          </a:p>
        </p:txBody>
      </p:sp>
      <p:sp>
        <p:nvSpPr>
          <p:cNvPr id="3" name="内容占位符 2"/>
          <p:cNvSpPr>
            <a:spLocks noGrp="1"/>
          </p:cNvSpPr>
          <p:nvPr>
            <p:ph idx="1"/>
          </p:nvPr>
        </p:nvSpPr>
        <p:spPr>
          <a:xfrm>
            <a:off x="457200" y="1600200"/>
            <a:ext cx="8229600" cy="1900808"/>
          </a:xfrm>
        </p:spPr>
        <p:txBody>
          <a:bodyPr>
            <a:normAutofit/>
          </a:bodyPr>
          <a:lstStyle/>
          <a:p>
            <a:r>
              <a:rPr lang="zh-CN" altLang="en-US" dirty="0" smtClean="0"/>
              <a:t>列表就像是把一行值串在一起</a:t>
            </a:r>
            <a:endParaRPr lang="en-US" altLang="zh-CN" dirty="0" smtClean="0"/>
          </a:p>
          <a:p>
            <a:pPr>
              <a:buNone/>
            </a:pPr>
            <a:endParaRPr lang="en-US" altLang="zh-CN" dirty="0" smtClean="0"/>
          </a:p>
          <a:p>
            <a:r>
              <a:rPr lang="zh-CN" altLang="en-US" dirty="0" smtClean="0"/>
              <a:t>有时还需要一个包含行和列的表</a:t>
            </a:r>
            <a:endParaRPr lang="en-US" altLang="zh-CN" dirty="0" smtClean="0"/>
          </a:p>
        </p:txBody>
      </p:sp>
      <p:pic>
        <p:nvPicPr>
          <p:cNvPr id="1028" name="Picture 4"/>
          <p:cNvPicPr>
            <a:picLocks noChangeAspect="1" noChangeArrowheads="1"/>
          </p:cNvPicPr>
          <p:nvPr/>
        </p:nvPicPr>
        <p:blipFill>
          <a:blip r:embed="rId3" cstate="print"/>
          <a:srcRect/>
          <a:stretch>
            <a:fillRect/>
          </a:stretch>
        </p:blipFill>
        <p:spPr bwMode="auto">
          <a:xfrm>
            <a:off x="762347" y="3765004"/>
            <a:ext cx="6257925" cy="2400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12.15 </a:t>
            </a:r>
            <a:r>
              <a:rPr lang="zh-CN" altLang="en-US" dirty="0" smtClean="0"/>
              <a:t>字典</a:t>
            </a:r>
            <a:endParaRPr lang="zh-CN" altLang="en-US" dirty="0"/>
          </a:p>
        </p:txBody>
      </p:sp>
      <p:sp>
        <p:nvSpPr>
          <p:cNvPr id="3" name="内容占位符 2"/>
          <p:cNvSpPr>
            <a:spLocks noGrp="1"/>
          </p:cNvSpPr>
          <p:nvPr>
            <p:ph idx="1"/>
          </p:nvPr>
        </p:nvSpPr>
        <p:spPr>
          <a:xfrm>
            <a:off x="457200" y="1600200"/>
            <a:ext cx="8229600" cy="4709119"/>
          </a:xfrm>
        </p:spPr>
        <p:txBody>
          <a:bodyPr>
            <a:normAutofit lnSpcReduction="10000"/>
          </a:bodyPr>
          <a:lstStyle/>
          <a:p>
            <a:r>
              <a:rPr lang="en-US" altLang="zh-CN" dirty="0" smtClean="0"/>
              <a:t>Python </a:t>
            </a:r>
            <a:r>
              <a:rPr lang="zh-CN" altLang="en-US" dirty="0" smtClean="0"/>
              <a:t>字典（</a:t>
            </a:r>
            <a:r>
              <a:rPr lang="en-US" altLang="zh-CN" dirty="0" smtClean="0"/>
              <a:t>dictionary</a:t>
            </a:r>
            <a:r>
              <a:rPr lang="zh-CN" altLang="en-US" dirty="0" smtClean="0"/>
              <a:t>）是一种将两个东西关联在一起的方式。被关联在一 起的两个东西分别称为键（</a:t>
            </a:r>
            <a:r>
              <a:rPr lang="en-US" altLang="zh-CN" dirty="0" smtClean="0"/>
              <a:t>key</a:t>
            </a:r>
            <a:r>
              <a:rPr lang="zh-CN" altLang="en-US" dirty="0" smtClean="0"/>
              <a:t>）和值（</a:t>
            </a:r>
            <a:r>
              <a:rPr lang="en-US" altLang="zh-CN" dirty="0" smtClean="0"/>
              <a:t>value</a:t>
            </a:r>
            <a:r>
              <a:rPr lang="zh-CN" altLang="en-US" dirty="0" smtClean="0"/>
              <a:t>）。字典中的每个项（</a:t>
            </a:r>
            <a:r>
              <a:rPr lang="en-US" altLang="zh-CN" dirty="0" smtClean="0"/>
              <a:t>item</a:t>
            </a:r>
            <a:r>
              <a:rPr lang="zh-CN" altLang="en-US" dirty="0" smtClean="0"/>
              <a:t>）或条目 （</a:t>
            </a:r>
            <a:r>
              <a:rPr lang="en-US" altLang="zh-CN" dirty="0" smtClean="0"/>
              <a:t>entry</a:t>
            </a:r>
            <a:r>
              <a:rPr lang="zh-CN" altLang="en-US" dirty="0" smtClean="0"/>
              <a:t>）都有一个键和一个值，它们合起来被称为键值对（</a:t>
            </a:r>
            <a:r>
              <a:rPr lang="en-US" altLang="zh-CN" dirty="0" smtClean="0"/>
              <a:t>key-value pair</a:t>
            </a:r>
            <a:r>
              <a:rPr lang="zh-CN" altLang="en-US" dirty="0" smtClean="0"/>
              <a:t>）。一个字典 就是一些键值对的集合。</a:t>
            </a:r>
            <a:endParaRPr lang="en-US" altLang="zh-CN" dirty="0" smtClean="0"/>
          </a:p>
          <a:p>
            <a:pPr lvl="1"/>
            <a:r>
              <a:rPr lang="en-US" altLang="zh-CN" dirty="0" err="1" smtClean="0"/>
              <a:t>phoneNumbers</a:t>
            </a:r>
            <a:r>
              <a:rPr lang="en-US" altLang="zh-CN" dirty="0" smtClean="0"/>
              <a:t> = {}</a:t>
            </a:r>
          </a:p>
          <a:p>
            <a:pPr lvl="1"/>
            <a:r>
              <a:rPr lang="en-US" altLang="zh-CN" dirty="0" err="1" smtClean="0"/>
              <a:t>phoneNumbers</a:t>
            </a:r>
            <a:r>
              <a:rPr lang="en-US" altLang="zh-CN" dirty="0" smtClean="0"/>
              <a:t>["John"] = "555-1234“</a:t>
            </a:r>
          </a:p>
          <a:p>
            <a:pPr lvl="1"/>
            <a:r>
              <a:rPr lang="en-US" altLang="zh-CN" dirty="0" smtClean="0"/>
              <a:t>Print( </a:t>
            </a:r>
            <a:r>
              <a:rPr lang="en-US" altLang="zh-CN" dirty="0" err="1" smtClean="0"/>
              <a:t>phoneNumbers</a:t>
            </a:r>
            <a:r>
              <a:rPr lang="en-US" altLang="zh-CN" dirty="0" smtClean="0"/>
              <a:t>)</a:t>
            </a:r>
            <a:endParaRPr lang="zh-CN" altLang="en-US" dirty="0" smtClean="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dirty="0" smtClean="0"/>
              <a:t>测试</a:t>
            </a:r>
            <a:endParaRPr lang="zh-CN" altLang="en-US" dirty="0"/>
          </a:p>
        </p:txBody>
      </p:sp>
      <p:sp>
        <p:nvSpPr>
          <p:cNvPr id="3" name="内容占位符 2"/>
          <p:cNvSpPr>
            <a:spLocks noGrp="1"/>
          </p:cNvSpPr>
          <p:nvPr>
            <p:ph idx="1"/>
          </p:nvPr>
        </p:nvSpPr>
        <p:spPr>
          <a:xfrm>
            <a:off x="457200" y="1196752"/>
            <a:ext cx="8229600" cy="5400600"/>
          </a:xfrm>
        </p:spPr>
        <p:txBody>
          <a:bodyPr>
            <a:normAutofit fontScale="92500" lnSpcReduction="20000"/>
          </a:bodyPr>
          <a:lstStyle/>
          <a:p>
            <a:r>
              <a:rPr lang="en-US" altLang="zh-CN" dirty="0" smtClean="0"/>
              <a:t>1. </a:t>
            </a:r>
            <a:r>
              <a:rPr lang="zh-CN" altLang="en-US" dirty="0" smtClean="0"/>
              <a:t>向列表增加元素有哪些方法？</a:t>
            </a:r>
            <a:endParaRPr lang="en-US" altLang="zh-CN" dirty="0" smtClean="0"/>
          </a:p>
          <a:p>
            <a:r>
              <a:rPr lang="en-US" altLang="zh-CN" dirty="0" smtClean="0"/>
              <a:t>2. </a:t>
            </a:r>
            <a:r>
              <a:rPr lang="zh-CN" altLang="en-US" dirty="0" smtClean="0"/>
              <a:t>从列表删除元素有哪些方法？ </a:t>
            </a:r>
            <a:endParaRPr lang="en-US" altLang="zh-CN" dirty="0" smtClean="0"/>
          </a:p>
          <a:p>
            <a:r>
              <a:rPr lang="en-US" altLang="zh-CN" dirty="0" smtClean="0"/>
              <a:t>3. </a:t>
            </a:r>
            <a:r>
              <a:rPr lang="zh-CN" altLang="en-US" dirty="0" smtClean="0"/>
              <a:t>要得到一个列表的有序副本，但又不能改变原来的列表，有哪两种方法？ </a:t>
            </a:r>
            <a:endParaRPr lang="en-US" altLang="zh-CN" dirty="0" smtClean="0"/>
          </a:p>
          <a:p>
            <a:r>
              <a:rPr lang="en-US" altLang="zh-CN" dirty="0" smtClean="0"/>
              <a:t>4. </a:t>
            </a:r>
            <a:r>
              <a:rPr lang="zh-CN" altLang="en-US" dirty="0" smtClean="0"/>
              <a:t>怎样得出某个值是否在列表中？ </a:t>
            </a:r>
            <a:endParaRPr lang="en-US" altLang="zh-CN" dirty="0" smtClean="0"/>
          </a:p>
          <a:p>
            <a:r>
              <a:rPr lang="en-US" altLang="zh-CN" dirty="0" smtClean="0"/>
              <a:t>5. </a:t>
            </a:r>
            <a:r>
              <a:rPr lang="zh-CN" altLang="en-US" dirty="0" smtClean="0"/>
              <a:t>如何确定某个值在列表中的位置？ </a:t>
            </a:r>
            <a:endParaRPr lang="en-US" altLang="zh-CN" dirty="0" smtClean="0"/>
          </a:p>
          <a:p>
            <a:r>
              <a:rPr lang="en-US" altLang="zh-CN" dirty="0" smtClean="0"/>
              <a:t>6. </a:t>
            </a:r>
            <a:r>
              <a:rPr lang="zh-CN" altLang="en-US" dirty="0" smtClean="0"/>
              <a:t>什么是元组？ </a:t>
            </a:r>
            <a:endParaRPr lang="en-US" altLang="zh-CN" dirty="0" smtClean="0"/>
          </a:p>
          <a:p>
            <a:r>
              <a:rPr lang="en-US" altLang="zh-CN" dirty="0" smtClean="0"/>
              <a:t>7. </a:t>
            </a:r>
            <a:r>
              <a:rPr lang="zh-CN" altLang="en-US" dirty="0" smtClean="0"/>
              <a:t>如何建立双重列表？ </a:t>
            </a:r>
            <a:endParaRPr lang="en-US" altLang="zh-CN" dirty="0" smtClean="0"/>
          </a:p>
          <a:p>
            <a:r>
              <a:rPr lang="en-US" altLang="zh-CN" dirty="0" smtClean="0"/>
              <a:t>8. </a:t>
            </a:r>
            <a:r>
              <a:rPr lang="zh-CN" altLang="en-US" dirty="0" smtClean="0"/>
              <a:t>如何从一个双重列表中得到一个值？ </a:t>
            </a:r>
            <a:endParaRPr lang="en-US" altLang="zh-CN" dirty="0" smtClean="0"/>
          </a:p>
          <a:p>
            <a:r>
              <a:rPr lang="en-US" altLang="zh-CN" dirty="0" smtClean="0"/>
              <a:t>9. </a:t>
            </a:r>
            <a:r>
              <a:rPr lang="zh-CN" altLang="en-US" dirty="0" smtClean="0"/>
              <a:t>什么是字典？ </a:t>
            </a:r>
            <a:endParaRPr lang="en-US" altLang="zh-CN" dirty="0" smtClean="0"/>
          </a:p>
          <a:p>
            <a:r>
              <a:rPr lang="en-US" altLang="zh-CN" dirty="0" smtClean="0"/>
              <a:t>10. </a:t>
            </a:r>
            <a:r>
              <a:rPr lang="zh-CN" altLang="en-US" dirty="0" smtClean="0"/>
              <a:t>如何向字典中增加项？ </a:t>
            </a:r>
            <a:endParaRPr lang="en-US" altLang="zh-CN" dirty="0" smtClean="0"/>
          </a:p>
          <a:p>
            <a:r>
              <a:rPr lang="en-US" altLang="zh-CN" dirty="0" smtClean="0"/>
              <a:t>11. </a:t>
            </a:r>
            <a:r>
              <a:rPr lang="zh-CN" altLang="en-US" dirty="0" smtClean="0"/>
              <a:t>怎样使用键去查找一个条目？</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2491</TotalTime>
  <Words>7621</Words>
  <Application>Microsoft Office PowerPoint</Application>
  <PresentationFormat>全屏显示(4:3)</PresentationFormat>
  <Paragraphs>706</Paragraphs>
  <Slides>158</Slides>
  <Notes>0</Notes>
  <HiddenSlides>0</HiddenSlides>
  <MMClips>0</MMClips>
  <ScaleCrop>false</ScaleCrop>
  <HeadingPairs>
    <vt:vector size="4" baseType="variant">
      <vt:variant>
        <vt:lpstr>主题</vt:lpstr>
      </vt:variant>
      <vt:variant>
        <vt:i4>1</vt:i4>
      </vt:variant>
      <vt:variant>
        <vt:lpstr>幻灯片标题</vt:lpstr>
      </vt:variant>
      <vt:variant>
        <vt:i4>158</vt:i4>
      </vt:variant>
    </vt:vector>
  </HeadingPairs>
  <TitlesOfParts>
    <vt:vector size="159" baseType="lpstr">
      <vt:lpstr>Office 主题</vt:lpstr>
      <vt:lpstr>Python3教程</vt:lpstr>
      <vt:lpstr>1</vt:lpstr>
      <vt:lpstr>Python 是什么</vt:lpstr>
      <vt:lpstr> Python的由来和发展趋势</vt:lpstr>
      <vt:lpstr> Python的由来和发展趋势</vt:lpstr>
      <vt:lpstr>Python的优缺点</vt:lpstr>
      <vt:lpstr>Python的优缺点</vt:lpstr>
      <vt:lpstr>2</vt:lpstr>
      <vt:lpstr>猜数字</vt:lpstr>
      <vt:lpstr>习题</vt:lpstr>
      <vt:lpstr>第二章：内存和变量</vt:lpstr>
      <vt:lpstr>2.1输入、处理和输出</vt:lpstr>
      <vt:lpstr>2.2 名字</vt:lpstr>
      <vt:lpstr>2.3名字里是什么</vt:lpstr>
      <vt:lpstr>测试题</vt:lpstr>
      <vt:lpstr>3</vt:lpstr>
      <vt:lpstr>3.基本数学运算</vt:lpstr>
      <vt:lpstr>　3.1四大基本运算</vt:lpstr>
      <vt:lpstr>术语箱</vt:lpstr>
      <vt:lpstr>3.2操作符</vt:lpstr>
      <vt:lpstr>3.3　运算顺序</vt:lpstr>
      <vt:lpstr>3.4　另外两个操作符</vt:lpstr>
      <vt:lpstr>3.5自增和自减</vt:lpstr>
      <vt:lpstr>3.6 非常大和非常小</vt:lpstr>
      <vt:lpstr>测试题</vt:lpstr>
      <vt:lpstr>动手试一试</vt:lpstr>
      <vt:lpstr>4</vt:lpstr>
      <vt:lpstr>4.数据的类型</vt:lpstr>
      <vt:lpstr> 4.1 改变类型</vt:lpstr>
      <vt:lpstr> 4.1 改变类型</vt:lpstr>
      <vt:lpstr>int() 函数总是下取整</vt:lpstr>
      <vt:lpstr>4.2　得到更多信息：type()</vt:lpstr>
      <vt:lpstr>动手试一试</vt:lpstr>
      <vt:lpstr>5 输   入</vt:lpstr>
      <vt:lpstr>5.1 input() </vt:lpstr>
      <vt:lpstr>5.2 输入数字</vt:lpstr>
      <vt:lpstr>5.3来自互联网的输入</vt:lpstr>
      <vt:lpstr>动手试一试</vt:lpstr>
      <vt:lpstr>5</vt:lpstr>
      <vt:lpstr>GUI-图形用户界面</vt:lpstr>
      <vt:lpstr>6.1　什么是 GUI</vt:lpstr>
      <vt:lpstr>6.2 第一个 GUI</vt:lpstr>
      <vt:lpstr>6.3  GUI的输入</vt:lpstr>
      <vt:lpstr>6.4 再看猜字游戏</vt:lpstr>
      <vt:lpstr>动手试一试</vt:lpstr>
      <vt:lpstr>7控制语句</vt:lpstr>
      <vt:lpstr>7.1 判断</vt:lpstr>
      <vt:lpstr>7.1  and 说明</vt:lpstr>
      <vt:lpstr>7.1 or 说明</vt:lpstr>
      <vt:lpstr>7.1 not 说明</vt:lpstr>
      <vt:lpstr>动手试一试</vt:lpstr>
      <vt:lpstr>6</vt:lpstr>
      <vt:lpstr>8 循环</vt:lpstr>
      <vt:lpstr>8.1 计数循环</vt:lpstr>
      <vt:lpstr>8.1 计数循环-死循环</vt:lpstr>
      <vt:lpstr>8.2 使用计数循环</vt:lpstr>
      <vt:lpstr>8.3 风格问题—循环变量名</vt:lpstr>
      <vt:lpstr>8.4 按步长计数</vt:lpstr>
      <vt:lpstr>8.5 条件循环</vt:lpstr>
      <vt:lpstr>8.6 跳出循环——break 和 continue</vt:lpstr>
      <vt:lpstr>你学到了什么</vt:lpstr>
      <vt:lpstr>动手试一试</vt:lpstr>
      <vt:lpstr>9 注释</vt:lpstr>
      <vt:lpstr>9.1　增加注释</vt:lpstr>
      <vt:lpstr>9.2 注释的类型</vt:lpstr>
      <vt:lpstr>9.3　注释掉</vt:lpstr>
      <vt:lpstr>7</vt:lpstr>
      <vt:lpstr>10 游戏时间到</vt:lpstr>
      <vt:lpstr>11嵌套与可变循环</vt:lpstr>
      <vt:lpstr>11.1　嵌套循环</vt:lpstr>
      <vt:lpstr>11.2　可变循环</vt:lpstr>
      <vt:lpstr>11.3　可变嵌套循环</vt:lpstr>
      <vt:lpstr>11.4　可变嵌套循环</vt:lpstr>
      <vt:lpstr>11.5 　使用嵌套循环</vt:lpstr>
      <vt:lpstr>11.5 　使用嵌套循环-决策树</vt:lpstr>
      <vt:lpstr>学到了什么</vt:lpstr>
      <vt:lpstr>测试题</vt:lpstr>
      <vt:lpstr>动手试一试</vt:lpstr>
      <vt:lpstr>动手试一试</vt:lpstr>
      <vt:lpstr>动手试一试</vt:lpstr>
      <vt:lpstr>8</vt:lpstr>
      <vt:lpstr>12 收集起来—列表与字典</vt:lpstr>
      <vt:lpstr>12.1　什么是列表</vt:lpstr>
      <vt:lpstr>12.2　创建列表</vt:lpstr>
      <vt:lpstr>12.3　向列表增加元素</vt:lpstr>
      <vt:lpstr>12.4 列表可以包含任何内容</vt:lpstr>
      <vt:lpstr>12.5从列表获取元素</vt:lpstr>
      <vt:lpstr>12.6 列表“分片”</vt:lpstr>
      <vt:lpstr>12.6 列表“分片”</vt:lpstr>
      <vt:lpstr>12.7修改元素</vt:lpstr>
      <vt:lpstr>12.8向列表增加元素的其他方法</vt:lpstr>
      <vt:lpstr>12.9从列表删除元素</vt:lpstr>
      <vt:lpstr>12.10  搜索列表</vt:lpstr>
      <vt:lpstr>12.11  循环处理列表</vt:lpstr>
      <vt:lpstr>12.12 列表排序</vt:lpstr>
      <vt:lpstr>12.13可改变和不可改变</vt:lpstr>
      <vt:lpstr>12.14双重列表：数据表</vt:lpstr>
      <vt:lpstr>12.15 字典</vt:lpstr>
      <vt:lpstr>测试</vt:lpstr>
      <vt:lpstr>动手试一试</vt:lpstr>
      <vt:lpstr>9</vt:lpstr>
      <vt:lpstr>动手试一试</vt:lpstr>
      <vt:lpstr>动手试一试</vt:lpstr>
      <vt:lpstr>动手试一试</vt:lpstr>
      <vt:lpstr>13  函　　数</vt:lpstr>
      <vt:lpstr>13.1 函数-积木</vt:lpstr>
      <vt:lpstr>13.1 函数</vt:lpstr>
      <vt:lpstr>13.2 调用函数</vt:lpstr>
      <vt:lpstr>13.3向函数传递参数</vt:lpstr>
      <vt:lpstr>13.4 有多个参数的函数</vt:lpstr>
      <vt:lpstr>13.5 返回值的函数</vt:lpstr>
      <vt:lpstr>13.6 变量作用域</vt:lpstr>
      <vt:lpstr>13.7 强制为全局</vt:lpstr>
      <vt:lpstr>13.8 关于变量命名的一点建议</vt:lpstr>
      <vt:lpstr>你学到了什么</vt:lpstr>
      <vt:lpstr>动手试一试</vt:lpstr>
      <vt:lpstr>10</vt:lpstr>
      <vt:lpstr>14 对象</vt:lpstr>
      <vt:lpstr>14.1 真实世界中的对象</vt:lpstr>
      <vt:lpstr>14.2 Python 中的对象</vt:lpstr>
      <vt:lpstr>14.3 对象=属性+方法</vt:lpstr>
      <vt:lpstr>14.4　创建对象</vt:lpstr>
      <vt:lpstr>14.4　创建对象</vt:lpstr>
      <vt:lpstr>14.5 隐藏数据</vt:lpstr>
      <vt:lpstr>14.6　多态和继承</vt:lpstr>
      <vt:lpstr>14.7　未雨绸缪</vt:lpstr>
      <vt:lpstr>测试题</vt:lpstr>
      <vt:lpstr>动手试一试</vt:lpstr>
      <vt:lpstr>15 模块</vt:lpstr>
      <vt:lpstr>15.1 什么是模块</vt:lpstr>
      <vt:lpstr>15.2 为什么使用模块</vt:lpstr>
      <vt:lpstr>15.3 积木桶</vt:lpstr>
      <vt:lpstr>15.4 如何创建模块</vt:lpstr>
      <vt:lpstr>15.5 如何使用模块</vt:lpstr>
      <vt:lpstr>15.6　命名空间</vt:lpstr>
      <vt:lpstr>15.7　标准模块</vt:lpstr>
      <vt:lpstr>你学到了什么</vt:lpstr>
      <vt:lpstr>动手试一试</vt:lpstr>
      <vt:lpstr>11</vt:lpstr>
      <vt:lpstr>16 图形</vt:lpstr>
      <vt:lpstr>16.1 寻求帮助— Pygame</vt:lpstr>
      <vt:lpstr>16.2 Pygame 窗口</vt:lpstr>
      <vt:lpstr>16.3 在窗口中画图</vt:lpstr>
      <vt:lpstr>16.3 在窗口中画图</vt:lpstr>
      <vt:lpstr>16.3 在窗口中画图</vt:lpstr>
      <vt:lpstr>16.4 单个像素</vt:lpstr>
      <vt:lpstr>12</vt:lpstr>
      <vt:lpstr>16.5 图像</vt:lpstr>
      <vt:lpstr>16.6 动起来</vt:lpstr>
      <vt:lpstr>16.7 动画</vt:lpstr>
      <vt:lpstr>16.8 让球反弹</vt:lpstr>
      <vt:lpstr>测试题</vt:lpstr>
      <vt:lpstr>动手试一试</vt:lpstr>
      <vt:lpstr>17  动画精灵和碰撞检测 </vt:lpstr>
      <vt:lpstr>17.1 动画精灵</vt:lpstr>
      <vt:lpstr>17.2 嘣 ! 碰撞检测</vt:lpstr>
      <vt:lpstr>17.3 统计时间</vt:lpstr>
      <vt:lpstr>测试题</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Python3教程</dc:title>
  <cp:lastModifiedBy>韩振州</cp:lastModifiedBy>
  <cp:revision>214</cp:revision>
  <dcterms:modified xsi:type="dcterms:W3CDTF">2019-01-13T03:16:21Z</dcterms:modified>
</cp:coreProperties>
</file>