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r>
              <a:rPr lang="zh-CN" altLang="en-US" dirty="0" smtClean="0"/>
              <a:t>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输入、处理和输出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42" y="2496514"/>
            <a:ext cx="6285715" cy="27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名字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16832"/>
            <a:ext cx="3676191" cy="22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636912"/>
            <a:ext cx="26955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763688" y="5301208"/>
            <a:ext cx="2805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&gt;&gt;&gt; Teacher = "Mr. Morton“</a:t>
            </a:r>
          </a:p>
          <a:p>
            <a:r>
              <a:rPr lang="en-US" altLang="zh-CN" dirty="0" smtClean="0"/>
              <a:t>&gt;&gt;&gt; print Teacher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名字里是什么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可以给变量取你喜欢的任何名字（严格地说，应该是几乎任何名字）。名字长短 由你来定，里面可以有字母和数字，还可以有下划线（</a:t>
            </a:r>
            <a:r>
              <a:rPr lang="en-US" altLang="zh-CN" dirty="0" smtClean="0"/>
              <a:t>_</a:t>
            </a:r>
            <a:r>
              <a:rPr lang="zh-CN" altLang="en-US" dirty="0" smtClean="0"/>
              <a:t>）。</a:t>
            </a:r>
          </a:p>
          <a:p>
            <a:r>
              <a:rPr lang="zh-CN" altLang="en-US" dirty="0" smtClean="0"/>
              <a:t>不过对于变量名还有几条规则。最重要的一点是名字是区分大小写的，即大写 和小写是不同的。所以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是两个完全不同的名字。同样，</a:t>
            </a:r>
            <a:r>
              <a:rPr lang="en-US" altLang="zh-CN" dirty="0" err="1" smtClean="0"/>
              <a:t>ﬁrst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也不相同。</a:t>
            </a:r>
          </a:p>
          <a:p>
            <a:r>
              <a:rPr lang="zh-CN" altLang="en-US" dirty="0" smtClean="0"/>
              <a:t>另一条规则是变量名必须以字母或下划线字符开头。不能以数字开头，所以 </a:t>
            </a:r>
            <a:r>
              <a:rPr lang="en-US" altLang="zh-CN" dirty="0" smtClean="0"/>
              <a:t>4fun</a:t>
            </a:r>
            <a:r>
              <a:rPr lang="zh-CN" altLang="en-US" dirty="0" smtClean="0"/>
              <a:t>不能作为变量名。</a:t>
            </a:r>
          </a:p>
          <a:p>
            <a:r>
              <a:rPr lang="zh-CN" altLang="en-US" dirty="0" smtClean="0"/>
              <a:t>还有一条规则，变量名中不能包含空格。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如何告诉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变量是字符串（字符）而不是数字？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一旦创建一个变量，能不能改变赋给这个变量的值？ 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变量名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TEACHEr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相同吗？ 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来说，</a:t>
            </a:r>
            <a:r>
              <a:rPr lang="en-US" altLang="zh-CN" dirty="0" smtClean="0"/>
              <a:t>'Blah'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"Blah" </a:t>
            </a:r>
            <a:r>
              <a:rPr lang="zh-CN" altLang="en-US" dirty="0" smtClean="0"/>
              <a:t>一样吗？ 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来说，</a:t>
            </a:r>
            <a:r>
              <a:rPr lang="en-US" altLang="zh-CN" dirty="0" smtClean="0"/>
              <a:t>'4' </a:t>
            </a:r>
            <a:r>
              <a:rPr lang="zh-CN" altLang="en-US" dirty="0" smtClean="0"/>
              <a:t>是不是等同于 </a:t>
            </a:r>
            <a:r>
              <a:rPr lang="en-US" altLang="zh-CN" dirty="0" smtClean="0"/>
              <a:t>4 </a:t>
            </a:r>
            <a:r>
              <a:rPr lang="zh-CN" altLang="en-US" dirty="0" smtClean="0"/>
              <a:t>？ 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下面哪个变量名不正确？为什么？</a:t>
            </a:r>
            <a:endParaRPr lang="en-US" altLang="zh-CN" dirty="0" smtClean="0"/>
          </a:p>
          <a:p>
            <a:pPr marL="1200150" lvl="3" indent="-342900"/>
            <a:r>
              <a:rPr lang="en-US" altLang="zh-CN" dirty="0" smtClean="0"/>
              <a:t>(a) Teacher2 (b) 2Teacher (c) teacher_25 (d) </a:t>
            </a:r>
            <a:r>
              <a:rPr lang="en-US" altLang="zh-CN" dirty="0" err="1" smtClean="0"/>
              <a:t>TeaCher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人们总是说没有足够的时间做到尽善尽美。如果一天有 </a:t>
            </a:r>
            <a:r>
              <a:rPr lang="en-US" altLang="zh-CN" dirty="0" smtClean="0"/>
              <a:t>26 </a:t>
            </a:r>
            <a:r>
              <a:rPr lang="zh-CN" altLang="en-US" dirty="0" smtClean="0"/>
              <a:t>个小时，那么每周喝多少升？（提示：改变 </a:t>
            </a:r>
            <a:r>
              <a:rPr lang="en-US" altLang="zh-CN" dirty="0" err="1" smtClean="0"/>
              <a:t>HoursPerDay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变量。）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　</a:t>
            </a:r>
            <a:r>
              <a:rPr lang="en-US" altLang="zh-CN" dirty="0" smtClean="0"/>
              <a:t>3.1</a:t>
            </a:r>
            <a:r>
              <a:rPr lang="zh-CN" altLang="en-US" dirty="0" smtClean="0"/>
              <a:t>四大基本运算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在第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章中我们已经看到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可以做一些数学运算：使用加号（</a:t>
            </a:r>
            <a:r>
              <a:rPr lang="en-US" altLang="zh-CN" dirty="0" smtClean="0"/>
              <a:t>+</a:t>
            </a:r>
            <a:r>
              <a:rPr lang="zh-CN" altLang="en-US" dirty="0" smtClean="0"/>
              <a:t>）完成加 法，另外使用星号（*）完成乘法</a:t>
            </a:r>
            <a:endParaRPr lang="en-US" altLang="zh-CN" dirty="0" smtClean="0"/>
          </a:p>
          <a:p>
            <a:r>
              <a:rPr lang="zh-CN" altLang="en-US" dirty="0" smtClean="0"/>
              <a:t>如你所料，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使用连字号（</a:t>
            </a:r>
            <a:r>
              <a:rPr lang="en-US" altLang="zh-CN" dirty="0" smtClean="0"/>
              <a:t>-</a:t>
            </a:r>
            <a:r>
              <a:rPr lang="zh-CN" altLang="en-US" dirty="0" smtClean="0"/>
              <a:t>）（也称为减号）来做减法</a:t>
            </a:r>
            <a:endParaRPr lang="en-US" altLang="zh-CN" dirty="0" smtClean="0"/>
          </a:p>
          <a:p>
            <a:r>
              <a:rPr lang="zh-CN" altLang="en-US" dirty="0" smtClean="0"/>
              <a:t>由于计算机键盘上没有除号（</a:t>
            </a:r>
            <a:r>
              <a:rPr lang="en-US" altLang="zh-CN" dirty="0" smtClean="0"/>
              <a:t>÷</a:t>
            </a:r>
            <a:r>
              <a:rPr lang="zh-CN" altLang="en-US" dirty="0" smtClean="0"/>
              <a:t>），所以所有程序都使用前斜杠（</a:t>
            </a:r>
            <a:r>
              <a:rPr lang="en-US" altLang="zh-CN" dirty="0" smtClean="0"/>
              <a:t>/</a:t>
            </a:r>
            <a:r>
              <a:rPr lang="zh-CN" altLang="en-US" dirty="0" smtClean="0"/>
              <a:t>）表示除法。</a:t>
            </a:r>
            <a:endParaRPr lang="en-US" altLang="zh-CN" dirty="0" smtClean="0"/>
          </a:p>
          <a:p>
            <a:r>
              <a:rPr lang="zh-CN" altLang="en-US" dirty="0" smtClean="0"/>
              <a:t>整除用（</a:t>
            </a:r>
            <a:r>
              <a:rPr lang="en-US" altLang="zh-CN" dirty="0" smtClean="0"/>
              <a:t>//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3//2=1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整数（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）就是我们平常数数时所说的数，如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，另外还包括 </a:t>
            </a:r>
            <a:r>
              <a:rPr lang="en-US" altLang="zh-CN" dirty="0" smtClean="0"/>
              <a:t>0 </a:t>
            </a:r>
            <a:r>
              <a:rPr lang="zh-CN" altLang="en-US" dirty="0" smtClean="0"/>
              <a:t>和负数，如 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-3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小数（</a:t>
            </a:r>
            <a:r>
              <a:rPr lang="en-US" altLang="zh-CN" dirty="0" smtClean="0"/>
              <a:t>decimal number</a:t>
            </a:r>
            <a:r>
              <a:rPr lang="zh-CN" altLang="en-US" dirty="0" smtClean="0"/>
              <a:t>）也称为实数（</a:t>
            </a:r>
            <a:r>
              <a:rPr lang="en-US" altLang="zh-CN" dirty="0" smtClean="0"/>
              <a:t>real number</a:t>
            </a:r>
            <a:r>
              <a:rPr lang="zh-CN" altLang="en-US" dirty="0" smtClean="0"/>
              <a:t>），这些数有小数点而且 后面有小数位，如 </a:t>
            </a:r>
            <a:r>
              <a:rPr lang="en-US" altLang="zh-CN" dirty="0" smtClean="0"/>
              <a:t>1.25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0.3752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-101.2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在计算机编程中，小数也称为浮点数（</a:t>
            </a:r>
            <a:r>
              <a:rPr lang="en-US" altLang="zh-CN" dirty="0" smtClean="0"/>
              <a:t>floating-point number</a:t>
            </a:r>
            <a:r>
              <a:rPr lang="zh-CN" altLang="en-US" dirty="0" smtClean="0"/>
              <a:t>，有时简写为 </a:t>
            </a:r>
            <a:r>
              <a:rPr lang="en-US" altLang="zh-CN" dirty="0" smtClean="0"/>
              <a:t>floats</a:t>
            </a:r>
            <a:r>
              <a:rPr lang="zh-CN" altLang="en-US" dirty="0" smtClean="0"/>
              <a:t>，或者如果只有一个浮点数，就简写为 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）。这是因为小数点会“浮动”。 </a:t>
            </a:r>
            <a:r>
              <a:rPr lang="en-US" altLang="zh-CN" dirty="0" smtClean="0"/>
              <a:t>0.00123456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12345.6 </a:t>
            </a:r>
            <a:r>
              <a:rPr lang="zh-CN" altLang="en-US" dirty="0" smtClean="0"/>
              <a:t>都是浮点数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、*和 </a:t>
            </a:r>
            <a:r>
              <a:rPr lang="en-US" altLang="zh-CN" dirty="0" smtClean="0"/>
              <a:t>/ </a:t>
            </a:r>
            <a:r>
              <a:rPr lang="zh-CN" altLang="en-US" dirty="0" smtClean="0"/>
              <a:t>符号都称为操作符。这是因为它们会“操作”或处理放在符号两边 的数字。</a:t>
            </a:r>
            <a:r>
              <a:rPr lang="en-US" altLang="zh-CN" dirty="0" smtClean="0"/>
              <a:t>= </a:t>
            </a:r>
            <a:r>
              <a:rPr lang="zh-CN" altLang="en-US" dirty="0" smtClean="0"/>
              <a:t>号也是一个操作符，这称为赋值操作符（</a:t>
            </a:r>
            <a:r>
              <a:rPr lang="en-US" altLang="zh-CN" dirty="0" smtClean="0"/>
              <a:t>assignment operator</a:t>
            </a:r>
            <a:r>
              <a:rPr lang="zh-CN" altLang="en-US" dirty="0" smtClean="0"/>
              <a:t>），因为我们 用它为一个变量赋值。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　运算顺序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下面哪一个正确？</a:t>
            </a:r>
          </a:p>
          <a:p>
            <a:pPr>
              <a:buNone/>
            </a:pPr>
            <a:r>
              <a:rPr lang="en-US" altLang="zh-CN" dirty="0" smtClean="0"/>
              <a:t>	2 + 3 * 4 = 20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还是</a:t>
            </a:r>
          </a:p>
          <a:p>
            <a:pPr>
              <a:buNone/>
            </a:pPr>
            <a:r>
              <a:rPr lang="en-US" altLang="zh-CN" dirty="0" smtClean="0"/>
              <a:t>	2 + 3 * 4 = 14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这要看你采用什么顺序来计算。如果先做加法，会得到</a:t>
            </a:r>
          </a:p>
          <a:p>
            <a:pPr>
              <a:buNone/>
            </a:pPr>
            <a:r>
              <a:rPr lang="en-US" altLang="zh-CN" dirty="0" smtClean="0"/>
              <a:t>	2 + 3 = 5</a:t>
            </a:r>
            <a:r>
              <a:rPr lang="zh-CN" altLang="en-US" dirty="0" smtClean="0"/>
              <a:t>，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然后得到 </a:t>
            </a:r>
            <a:r>
              <a:rPr lang="en-US" altLang="zh-CN" dirty="0" smtClean="0"/>
              <a:t>5 * 4 = 20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如果先做乘法，就会得到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3*4=12,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然后是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2+12=14</a:t>
            </a:r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zh-CN" altLang="en-US" dirty="0" smtClean="0"/>
              <a:t>第二个顺序是正确的，所以正确答案是 </a:t>
            </a:r>
            <a:r>
              <a:rPr lang="en-US" altLang="zh-CN" dirty="0" smtClean="0"/>
              <a:t>14</a:t>
            </a:r>
            <a:r>
              <a:rPr lang="zh-CN" altLang="en-US" dirty="0" smtClean="0"/>
              <a:t>。在数学中有一种运算顺序，指定了先计算哪些操作符，后计算哪些操作符，而不管它们的书写顺序 如何。</a:t>
            </a:r>
            <a:endParaRPr lang="en-US" altLang="zh-CN" dirty="0" smtClean="0"/>
          </a:p>
          <a:p>
            <a:r>
              <a:rPr lang="en-US" altLang="zh-CN" dirty="0" smtClean="0"/>
              <a:t>Python </a:t>
            </a:r>
            <a:r>
              <a:rPr lang="zh-CN" altLang="en-US" dirty="0" smtClean="0"/>
              <a:t>使用的顺序与你在数学课上学 到的（或者将要学到的）规则完全相同。指 数运算最优先，然后是乘除，再后面是加减 运算。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3.4</a:t>
            </a:r>
            <a:r>
              <a:rPr lang="zh-CN" altLang="en-US" dirty="0" smtClean="0"/>
              <a:t>　另外两个操作符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自乘为一个幂 如果把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乘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次，可以写成 </a:t>
            </a:r>
            <a:r>
              <a:rPr lang="en-US" altLang="zh-CN" dirty="0" smtClean="0"/>
              <a:t>&gt;&gt;&gt; print 3 * 3 * 3 * 3 * 3 243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中用**表示，</a:t>
            </a:r>
            <a:r>
              <a:rPr lang="en-US" altLang="zh-CN" dirty="0" smtClean="0"/>
              <a:t>print(3**5)</a:t>
            </a:r>
          </a:p>
          <a:p>
            <a:r>
              <a:rPr lang="zh-CN" altLang="en-US" dirty="0" smtClean="0"/>
              <a:t>取余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求余数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有一个特殊的操作符来计算整数相除的余数。这称为取余（</a:t>
            </a:r>
            <a:r>
              <a:rPr lang="en-US" altLang="zh-CN" dirty="0" smtClean="0"/>
              <a:t>modulus</a:t>
            </a:r>
            <a:r>
              <a:rPr lang="zh-CN" altLang="en-US" dirty="0" smtClean="0"/>
              <a:t>）操 作符，这个符号是百分号（</a:t>
            </a:r>
            <a:r>
              <a:rPr lang="en-US" altLang="zh-CN" dirty="0" smtClean="0"/>
              <a:t>%</a:t>
            </a:r>
            <a:r>
              <a:rPr lang="zh-CN" altLang="en-US" dirty="0" smtClean="0"/>
              <a:t>）如 </a:t>
            </a:r>
            <a:r>
              <a:rPr lang="en-US" altLang="zh-CN" dirty="0" smtClean="0"/>
              <a:t>5%3 =2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Python 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是近年来最火的一个热点，没有之一。从性质上来讲它和我们熟知的</a:t>
            </a:r>
            <a:r>
              <a:rPr lang="en-US" altLang="zh-CN" dirty="0" err="1" smtClean="0"/>
              <a:t>actionscrip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等没有什么本质的区别，也是一种开发语言，而且已经进阶到</a:t>
            </a:r>
            <a:r>
              <a:rPr lang="zh-CN" altLang="en-US" b="1" dirty="0" smtClean="0"/>
              <a:t>主流的二十多种开发语言的</a:t>
            </a:r>
            <a:r>
              <a:rPr lang="en-US" altLang="zh-CN" b="1" dirty="0" smtClean="0"/>
              <a:t>top 4</a:t>
            </a:r>
            <a:r>
              <a:rPr lang="zh-CN" altLang="en-US" dirty="0" smtClean="0"/>
              <a:t>（数据源自最新的</a:t>
            </a:r>
            <a:r>
              <a:rPr lang="en-US" altLang="zh-CN" dirty="0" smtClean="0"/>
              <a:t>TIOBE</a:t>
            </a:r>
            <a:r>
              <a:rPr lang="zh-CN" altLang="en-US" dirty="0" smtClean="0"/>
              <a:t>排行榜）。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</a:t>
            </a:r>
            <a:r>
              <a:rPr lang="zh-CN" altLang="en-US" dirty="0" smtClean="0"/>
              <a:t>自增和自减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还记得上一章中的例子：</a:t>
            </a:r>
            <a:r>
              <a:rPr lang="en-US" altLang="zh-CN" dirty="0" smtClean="0"/>
              <a:t>score = score + 1 </a:t>
            </a:r>
            <a:r>
              <a:rPr lang="zh-CN" altLang="en-US" dirty="0" smtClean="0"/>
              <a:t>吗？我们说过，这称为自增 （</a:t>
            </a:r>
            <a:r>
              <a:rPr lang="en-US" altLang="zh-CN" dirty="0" smtClean="0"/>
              <a:t>incrementing</a:t>
            </a:r>
            <a:r>
              <a:rPr lang="zh-CN" altLang="en-US" dirty="0" smtClean="0"/>
              <a:t>）。与它类似的是 </a:t>
            </a:r>
            <a:r>
              <a:rPr lang="en-US" altLang="zh-CN" dirty="0" smtClean="0"/>
              <a:t>score = score – 1</a:t>
            </a:r>
            <a:r>
              <a:rPr lang="zh-CN" altLang="en-US" dirty="0" smtClean="0"/>
              <a:t>，这称为自减（</a:t>
            </a:r>
            <a:r>
              <a:rPr lang="en-US" altLang="zh-CN" dirty="0" smtClean="0"/>
              <a:t>decrementing</a:t>
            </a:r>
            <a:r>
              <a:rPr lang="zh-CN" altLang="en-US" dirty="0" smtClean="0"/>
              <a:t>）。 这些运算在编程中经常出现，因此有自己专门的操作符：</a:t>
            </a:r>
            <a:r>
              <a:rPr lang="en-US" altLang="zh-CN" dirty="0" smtClean="0"/>
              <a:t>+=</a:t>
            </a:r>
            <a:r>
              <a:rPr lang="zh-CN" altLang="en-US" dirty="0" smtClean="0"/>
              <a:t>（自增）和 </a:t>
            </a:r>
            <a:r>
              <a:rPr lang="en-US" altLang="zh-CN" dirty="0" smtClean="0"/>
              <a:t>-=</a:t>
            </a:r>
            <a:r>
              <a:rPr lang="zh-CN" altLang="en-US" dirty="0" smtClean="0"/>
              <a:t>（自减）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非常大和非常小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 print 9938712345656.34 * 4823459023067.456 4.79389717413e+025 </a:t>
            </a:r>
          </a:p>
          <a:p>
            <a:r>
              <a:rPr lang="zh-CN" altLang="en-US" dirty="0" smtClean="0"/>
              <a:t>指数与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 不要把自乘得到幂（也称为求幂）和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记法弄混了。 </a:t>
            </a:r>
            <a:r>
              <a:rPr lang="en-US" altLang="zh-CN" dirty="0" smtClean="0"/>
              <a:t>3 **5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35</a:t>
            </a:r>
            <a:r>
              <a:rPr lang="zh-CN" altLang="en-US" dirty="0" smtClean="0"/>
              <a:t>，或“</a:t>
            </a:r>
            <a:r>
              <a:rPr lang="en-US" altLang="zh-CN" dirty="0" smtClean="0"/>
              <a:t>3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次幂”，也就是 </a:t>
            </a:r>
            <a:r>
              <a:rPr lang="en-US" altLang="zh-CN" dirty="0" smtClean="0"/>
              <a:t>3 * 3 * 3 * 3 * 3</a:t>
            </a:r>
            <a:r>
              <a:rPr lang="zh-CN" altLang="en-US" dirty="0" smtClean="0"/>
              <a:t>，等于 </a:t>
            </a:r>
            <a:r>
              <a:rPr lang="en-US" altLang="zh-CN" dirty="0" smtClean="0"/>
              <a:t>243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3e5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3  * 105 </a:t>
            </a:r>
            <a:r>
              <a:rPr lang="zh-CN" altLang="en-US" dirty="0" smtClean="0"/>
              <a:t>或者“</a:t>
            </a:r>
            <a:r>
              <a:rPr lang="en-US" altLang="zh-CN" dirty="0" smtClean="0"/>
              <a:t>3 </a:t>
            </a:r>
            <a:r>
              <a:rPr lang="zh-CN" altLang="en-US" dirty="0" smtClean="0"/>
              <a:t>乘以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次幂”，也就是 </a:t>
            </a:r>
            <a:r>
              <a:rPr lang="en-US" altLang="zh-CN" dirty="0" smtClean="0"/>
              <a:t>3 * 10 * 10 * 10 * 10 *10</a:t>
            </a:r>
            <a:r>
              <a:rPr lang="zh-CN" altLang="en-US" dirty="0" smtClean="0"/>
              <a:t>，结果等于 </a:t>
            </a:r>
            <a:r>
              <a:rPr lang="en-US" altLang="zh-CN" dirty="0" smtClean="0"/>
              <a:t>300 000</a:t>
            </a:r>
            <a:r>
              <a:rPr lang="zh-CN" altLang="en-US" dirty="0" smtClean="0"/>
              <a:t>。 求幂是指一个数自乘得到幂。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记法表示乘以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的几次幂。</a:t>
            </a:r>
          </a:p>
          <a:p>
            <a:r>
              <a:rPr lang="zh-CN" altLang="en-US" dirty="0" smtClean="0"/>
              <a:t>有些人可能会把 </a:t>
            </a:r>
            <a:r>
              <a:rPr lang="en-US" altLang="zh-CN" dirty="0" smtClean="0"/>
              <a:t>3e5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3**5 </a:t>
            </a:r>
            <a:r>
              <a:rPr lang="zh-CN" altLang="en-US" dirty="0" smtClean="0"/>
              <a:t>都读作“</a:t>
            </a:r>
            <a:r>
              <a:rPr lang="en-US" altLang="zh-CN" dirty="0" smtClean="0"/>
              <a:t>3 </a:t>
            </a:r>
            <a:r>
              <a:rPr lang="zh-CN" altLang="en-US" dirty="0" smtClean="0"/>
              <a:t>指数 </a:t>
            </a:r>
            <a:r>
              <a:rPr lang="en-US" altLang="zh-CN" dirty="0" smtClean="0"/>
              <a:t>5”</a:t>
            </a:r>
            <a:r>
              <a:rPr lang="zh-CN" altLang="en-US" dirty="0" smtClean="0"/>
              <a:t>，不过，它们是完全不同的。怎 么读并不重要，只要你懂得它们分别代表什么含义。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Python </a:t>
            </a:r>
            <a:r>
              <a:rPr lang="zh-CN" altLang="en-US" dirty="0" smtClean="0"/>
              <a:t>中乘法使用哪个符号？ </a:t>
            </a:r>
            <a:endParaRPr lang="en-US" altLang="zh-CN" dirty="0" smtClean="0"/>
          </a:p>
          <a:p>
            <a:r>
              <a:rPr lang="en-US" altLang="zh-CN" dirty="0" smtClean="0"/>
              <a:t>2. Python </a:t>
            </a:r>
            <a:r>
              <a:rPr lang="zh-CN" altLang="en-US" dirty="0" smtClean="0"/>
              <a:t>计算 </a:t>
            </a:r>
            <a:r>
              <a:rPr lang="en-US" altLang="zh-CN" dirty="0" smtClean="0"/>
              <a:t>8 / 3 </a:t>
            </a:r>
            <a:r>
              <a:rPr lang="zh-CN" altLang="en-US" dirty="0" smtClean="0"/>
              <a:t>的答案是什么？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怎么得到 </a:t>
            </a:r>
            <a:r>
              <a:rPr lang="en-US" altLang="zh-CN" dirty="0" smtClean="0"/>
              <a:t>8 / 3 </a:t>
            </a:r>
            <a:r>
              <a:rPr lang="zh-CN" altLang="en-US" dirty="0" smtClean="0"/>
              <a:t>的余数？ 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怎么得到 </a:t>
            </a:r>
            <a:r>
              <a:rPr lang="en-US" altLang="zh-CN" dirty="0" smtClean="0"/>
              <a:t>8 / 3 </a:t>
            </a:r>
            <a:r>
              <a:rPr lang="zh-CN" altLang="en-US" dirty="0" smtClean="0"/>
              <a:t>的小数结果？ </a:t>
            </a:r>
            <a:endParaRPr lang="en-US" altLang="zh-CN" dirty="0" smtClean="0"/>
          </a:p>
          <a:p>
            <a:r>
              <a:rPr lang="en-US" altLang="zh-CN" dirty="0" smtClean="0"/>
              <a:t>5. Python </a:t>
            </a:r>
            <a:r>
              <a:rPr lang="zh-CN" altLang="en-US" dirty="0" smtClean="0"/>
              <a:t>中计算 </a:t>
            </a:r>
            <a:r>
              <a:rPr lang="en-US" altLang="zh-CN" dirty="0" smtClean="0"/>
              <a:t>6 * 6 * 6 * 6 </a:t>
            </a:r>
            <a:r>
              <a:rPr lang="zh-CN" altLang="en-US" dirty="0" smtClean="0"/>
              <a:t>的另一种做法是什么？ 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采用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记法，</a:t>
            </a:r>
            <a:r>
              <a:rPr lang="en-US" altLang="zh-CN" dirty="0" smtClean="0"/>
              <a:t>17 000 000 </a:t>
            </a:r>
            <a:r>
              <a:rPr lang="zh-CN" altLang="en-US" dirty="0" smtClean="0"/>
              <a:t>要写作什么？ </a:t>
            </a:r>
            <a:endParaRPr lang="en-US" altLang="zh-CN" dirty="0" smtClean="0"/>
          </a:p>
          <a:p>
            <a:r>
              <a:rPr lang="en-US" altLang="zh-CN" dirty="0" smtClean="0"/>
              <a:t>7. 4.56e–5 </a:t>
            </a:r>
            <a:r>
              <a:rPr lang="zh-CN" altLang="en-US" dirty="0" smtClean="0"/>
              <a:t>如果按常规的写法是什么（不是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使用交互模式或者编写一个小程序解决下面的问题。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(a)  3 </a:t>
            </a:r>
            <a:r>
              <a:rPr lang="zh-CN" altLang="en-US" dirty="0" smtClean="0"/>
              <a:t>个人在餐厅吃饭，想分摊饭费。总共花费 </a:t>
            </a:r>
            <a:r>
              <a:rPr lang="en-US" altLang="zh-CN" dirty="0" smtClean="0"/>
              <a:t>35.27 </a:t>
            </a:r>
            <a:r>
              <a:rPr lang="zh-CN" altLang="en-US" dirty="0" smtClean="0"/>
              <a:t>美元，他们还想留 </a:t>
            </a:r>
            <a:r>
              <a:rPr lang="en-US" altLang="zh-CN" dirty="0" smtClean="0"/>
              <a:t>15% </a:t>
            </a:r>
            <a:r>
              <a:rPr lang="zh-CN" altLang="en-US" dirty="0" smtClean="0"/>
              <a:t>的小费。每个人该怎么付钱？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(b) </a:t>
            </a:r>
            <a:r>
              <a:rPr lang="zh-CN" altLang="en-US" dirty="0" smtClean="0"/>
              <a:t>计算一个 </a:t>
            </a:r>
            <a:r>
              <a:rPr lang="en-US" altLang="zh-CN" dirty="0" smtClean="0"/>
              <a:t>12.5m×16.7m </a:t>
            </a:r>
            <a:r>
              <a:rPr lang="zh-CN" altLang="en-US" dirty="0" smtClean="0"/>
              <a:t>的矩形房间的面积和周长。 </a:t>
            </a:r>
            <a:endParaRPr lang="en-US" altLang="zh-CN" dirty="0" smtClean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写一个程序，把温度从华氏度转换为摄氏度。转换公式是 </a:t>
            </a:r>
            <a:r>
              <a:rPr lang="en-US" altLang="zh-CN" dirty="0" smtClean="0"/>
              <a:t>C = 5 / 9* (F–32)</a:t>
            </a:r>
            <a:r>
              <a:rPr lang="zh-CN" altLang="en-US" dirty="0" smtClean="0"/>
              <a:t>。 （提示：当心整除问题！）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3.  </a:t>
            </a:r>
            <a:r>
              <a:rPr lang="zh-CN" altLang="en-US" dirty="0" smtClean="0"/>
              <a:t>你知道怎么计算坐车去某个地方需要花多长时间吗？相应的公式（用文字表 述）是“旅行时间等于距离除以速度”。编写一个程序，计算以 </a:t>
            </a:r>
            <a:r>
              <a:rPr lang="en-US" altLang="zh-CN" dirty="0" smtClean="0"/>
              <a:t>80 km/h </a:t>
            </a:r>
            <a:r>
              <a:rPr lang="zh-CN" altLang="en-US" dirty="0" smtClean="0"/>
              <a:t>的速 度行驶 </a:t>
            </a:r>
            <a:r>
              <a:rPr lang="en-US" altLang="zh-CN" dirty="0" smtClean="0"/>
              <a:t>200 km </a:t>
            </a:r>
            <a:r>
              <a:rPr lang="zh-CN" altLang="en-US" dirty="0" smtClean="0"/>
              <a:t>需要花多长时间，并显示答案。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数据的类型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 </a:t>
            </a:r>
            <a:r>
              <a:rPr lang="en-US" altLang="zh-CN" dirty="0" smtClean="0"/>
              <a:t>4.1</a:t>
            </a:r>
            <a:r>
              <a:rPr lang="zh-CN" altLang="en-US" dirty="0" smtClean="0"/>
              <a:t> 改变类型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实际上并没有把一个东西从一种类型“转换”成另一种类型。它只是由 原来的东西创建一个新东西，而且这个新东西正是你想要的类型。下面给出一些函 数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  </a:t>
            </a:r>
            <a:r>
              <a:rPr lang="en-US" altLang="zh-CN" dirty="0" smtClean="0"/>
              <a:t>float() </a:t>
            </a:r>
            <a:r>
              <a:rPr lang="zh-CN" altLang="en-US" dirty="0" smtClean="0"/>
              <a:t>从一个字符串或整数创建一个新的浮点数（小数）。 </a:t>
            </a:r>
            <a:endParaRPr lang="en-US" altLang="zh-CN" dirty="0" smtClean="0"/>
          </a:p>
          <a:p>
            <a:r>
              <a:rPr lang="zh-CN" altLang="en-US" dirty="0" smtClean="0"/>
              <a:t>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从一个字符串或浮点数创建一个新的整数。 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从一个数（可以是任何其他类型）创建一个新的字符串。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 </a:t>
            </a:r>
            <a:r>
              <a:rPr lang="en-US" altLang="zh-CN" dirty="0" smtClean="0"/>
              <a:t>4.1</a:t>
            </a:r>
            <a:r>
              <a:rPr lang="zh-CN" altLang="en-US" dirty="0" smtClean="0"/>
              <a:t> 改变类型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实际上并没有把一个东西从一种类型“转换”成另一种类型。它只是由 原来的东西创建一个新东西，而且这个新东西正是你想要的类型。下面给出一些函 数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  </a:t>
            </a:r>
            <a:r>
              <a:rPr lang="en-US" altLang="zh-CN" dirty="0" smtClean="0"/>
              <a:t>float() </a:t>
            </a:r>
            <a:r>
              <a:rPr lang="zh-CN" altLang="en-US" dirty="0" smtClean="0"/>
              <a:t>从一个字符串或整数创建一个新的浮点数（小数）。 </a:t>
            </a:r>
            <a:endParaRPr lang="en-US" altLang="zh-CN" dirty="0" smtClean="0"/>
          </a:p>
          <a:p>
            <a:r>
              <a:rPr lang="zh-CN" altLang="en-US" dirty="0" smtClean="0"/>
              <a:t>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从一个字符串或浮点数创建一个新的整数。 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从一个数（可以是任何其他类型）创建一个新的字符串。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函数总是下取整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5333" y="2082229"/>
            <a:ext cx="6933334" cy="35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4.2</a:t>
            </a:r>
            <a:r>
              <a:rPr lang="zh-CN" altLang="en-US" dirty="0" smtClean="0"/>
              <a:t>　得到更多信息：</a:t>
            </a:r>
            <a:r>
              <a:rPr lang="en-US" altLang="zh-CN" dirty="0" smtClean="0"/>
              <a:t>type()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我们通过看引号来确定一个值究竟是数还是字符串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要确定它是 一个数还是字符串还有一种更直接的方法</a:t>
            </a:r>
            <a:r>
              <a:rPr lang="en-US" altLang="zh-CN" dirty="0" smtClean="0"/>
              <a:t> type()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float() </a:t>
            </a:r>
            <a:r>
              <a:rPr lang="zh-CN" altLang="en-US" dirty="0" smtClean="0"/>
              <a:t>从一个字符串（如 </a:t>
            </a:r>
            <a:r>
              <a:rPr lang="en-US" altLang="zh-CN" dirty="0" smtClean="0"/>
              <a:t>'12.34'</a:t>
            </a:r>
            <a:r>
              <a:rPr lang="zh-CN" altLang="en-US" dirty="0" smtClean="0"/>
              <a:t>）创建一个数。要保证结果确实是 一个数！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试着使用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从一个小数（</a:t>
            </a:r>
            <a:r>
              <a:rPr lang="en-US" altLang="zh-CN" dirty="0" smtClean="0"/>
              <a:t>56.78</a:t>
            </a:r>
            <a:r>
              <a:rPr lang="zh-CN" altLang="en-US" dirty="0" smtClean="0"/>
              <a:t>）创建一个整数。答案是上取整还是下 取整？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3. </a:t>
            </a:r>
            <a:r>
              <a:rPr lang="zh-CN" altLang="en-US" dirty="0" smtClean="0"/>
              <a:t>试着使用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从一个字符串创建整数。要保证结果确实是一个整数！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 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的由来和发展趋势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     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的前世源自鼻祖“龟叔”。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年，吉多</a:t>
            </a:r>
            <a:r>
              <a:rPr lang="en-US" altLang="zh-CN" dirty="0" smtClean="0"/>
              <a:t>·</a:t>
            </a:r>
            <a:r>
              <a:rPr lang="zh-CN" altLang="en-US" dirty="0" smtClean="0"/>
              <a:t>范罗苏姆（</a:t>
            </a:r>
            <a:r>
              <a:rPr lang="en-US" altLang="zh-CN" dirty="0" smtClean="0"/>
              <a:t>Guido van </a:t>
            </a:r>
            <a:r>
              <a:rPr lang="en-US" altLang="zh-CN" dirty="0" err="1" smtClean="0"/>
              <a:t>Rossum</a:t>
            </a:r>
            <a:r>
              <a:rPr lang="zh-CN" altLang="en-US" dirty="0" smtClean="0"/>
              <a:t>）在阿姆斯特丹为了打发无聊的圣诞节，决心开发一个新的脚本解释程序，自此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和创始人“龟叔”开始进入公众视野。他希望这个新的叫做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的语言，能符合他的理想：创造一种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之间，功能全面，易学易用，可拓展的语言。</a:t>
            </a:r>
            <a:endParaRPr lang="en-US" altLang="zh-CN" dirty="0" smtClean="0"/>
          </a:p>
          <a:p>
            <a:r>
              <a:rPr lang="zh-CN" altLang="en-US" dirty="0" smtClean="0"/>
              <a:t>龟叔给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的定位是“优雅”、“明确”、“简单”，所以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程序看上去总是简单易懂，初学者学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，不但入门容易，而且将来深入下去，可以编写那些非常非常复杂的程序。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输   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5.1 input()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input() </a:t>
            </a:r>
            <a:r>
              <a:rPr lang="zh-CN" altLang="en-US" dirty="0" smtClean="0"/>
              <a:t>函数从用户那里得到一个字符串。正常情况下会从键盘得到这个 输入，也就是说，用户要键入输入。</a:t>
            </a:r>
            <a:endParaRPr lang="en-US" altLang="zh-CN" dirty="0" smtClean="0"/>
          </a:p>
          <a:p>
            <a:r>
              <a:rPr lang="en-US" altLang="zh-CN" dirty="0" smtClean="0"/>
              <a:t>name = input("Enter you name")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5.2 </a:t>
            </a:r>
            <a:r>
              <a:rPr lang="zh-CN" altLang="en-US" dirty="0" smtClean="0"/>
              <a:t>输入数字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 "Enter your name: ", </a:t>
            </a:r>
            <a:r>
              <a:rPr lang="en-US" altLang="zh-CN" dirty="0" err="1" smtClean="0"/>
              <a:t>someName</a:t>
            </a:r>
            <a:r>
              <a:rPr lang="en-US" altLang="zh-CN" dirty="0" smtClean="0"/>
              <a:t> = input()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5.3</a:t>
            </a:r>
            <a:r>
              <a:rPr lang="zh-CN" altLang="en-US" dirty="0" smtClean="0"/>
              <a:t>来自互联网的输入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zh-CN" dirty="0" smtClean="0"/>
              <a:t>from urllib import request</a:t>
            </a:r>
            <a:br>
              <a:rPr lang="fr-FR" altLang="zh-CN" dirty="0" smtClean="0"/>
            </a:br>
            <a:r>
              <a:rPr lang="fr-FR" altLang="zh-CN" dirty="0" smtClean="0"/>
              <a:t>response = request.urlopen(r'http://</a:t>
            </a:r>
            <a:r>
              <a:rPr lang="en-US" altLang="zh-CN" dirty="0" smtClean="0"/>
              <a:t>baidu.com</a:t>
            </a:r>
            <a:r>
              <a:rPr lang="fr-FR" altLang="zh-CN" smtClean="0"/>
              <a:t>')</a:t>
            </a:r>
            <a:r>
              <a:rPr lang="fr-FR" altLang="zh-CN" dirty="0" smtClean="0"/>
              <a:t/>
            </a:r>
            <a:br>
              <a:rPr lang="fr-FR" altLang="zh-CN" dirty="0" smtClean="0"/>
            </a:br>
            <a:r>
              <a:rPr lang="fr-FR" altLang="zh-CN" dirty="0" smtClean="0"/>
              <a:t>page = response.read()</a:t>
            </a:r>
            <a:br>
              <a:rPr lang="fr-FR" altLang="zh-CN" dirty="0" smtClean="0"/>
            </a:br>
            <a:r>
              <a:rPr lang="fr-FR" altLang="zh-CN" dirty="0" smtClean="0"/>
              <a:t>page = page.decode('utf-8')</a:t>
            </a:r>
            <a:br>
              <a:rPr lang="fr-FR" altLang="zh-CN" dirty="0" smtClean="0"/>
            </a:br>
            <a:r>
              <a:rPr lang="fr-FR" altLang="zh-CN" dirty="0" smtClean="0"/>
              <a:t>print(page)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在交互模式中建立两个变量，分别表示你的姓和名。然后使用一条 </a:t>
            </a:r>
            <a:r>
              <a:rPr lang="en-US" altLang="zh-CN" dirty="0" smtClean="0"/>
              <a:t>print </a:t>
            </a:r>
            <a:r>
              <a:rPr lang="zh-CN" altLang="en-US" dirty="0" smtClean="0"/>
              <a:t>语 句，把姓和名打印在一起。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编写一个程序，先问你的姓，再问名，然后打印一条消息，在消息中包含你 的姓和名。 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编写一个程序询问一间长方形房间的尺寸（单位是米），然后计算覆盖整个房 间总共需要多少地毯，并显示出来。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GUI-</a:t>
            </a:r>
            <a:r>
              <a:rPr lang="zh-CN" altLang="en-US" dirty="0" smtClean="0"/>
              <a:t>图形用户界面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077072"/>
            <a:ext cx="5904656" cy="235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6.1</a:t>
            </a:r>
            <a:r>
              <a:rPr lang="zh-CN" altLang="en-US" dirty="0" smtClean="0"/>
              <a:t>　什么是 </a:t>
            </a:r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GUI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Graphical User Interface</a:t>
            </a:r>
            <a:r>
              <a:rPr lang="zh-CN" altLang="en-US" dirty="0" smtClean="0"/>
              <a:t>（图形用户界面）的缩写。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有 </a:t>
            </a:r>
            <a:r>
              <a:rPr lang="en-US" altLang="zh-CN" dirty="0" smtClean="0"/>
              <a:t>GUI </a:t>
            </a:r>
            <a:r>
              <a:rPr lang="zh-CN" altLang="en-US" dirty="0" smtClean="0"/>
              <a:t>的程序仍然有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个基本要素：输入、 处理和输出，但它们的输入和输出更丰富、更有趣一些。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6.2</a:t>
            </a:r>
            <a:r>
              <a:rPr lang="zh-CN" altLang="en-US" dirty="0" smtClean="0"/>
              <a:t> 第一个 </a:t>
            </a:r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. File-&gt;setting -&gt;project -&gt;project interpreter-&gt;</a:t>
            </a:r>
            <a:r>
              <a:rPr lang="zh-CN" altLang="en-US" dirty="0" smtClean="0"/>
              <a:t>搜索</a:t>
            </a:r>
            <a:r>
              <a:rPr lang="en-US" altLang="zh-CN" dirty="0" err="1" smtClean="0"/>
              <a:t>esaygui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添加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</a:p>
          <a:p>
            <a:pPr>
              <a:buNone/>
            </a:pPr>
            <a:r>
              <a:rPr lang="en-US" altLang="zh-CN" dirty="0" smtClean="0"/>
              <a:t>	import 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easygui.msgbox</a:t>
            </a:r>
            <a:r>
              <a:rPr lang="en-US" altLang="zh-CN" dirty="0" smtClean="0"/>
              <a:t>("test")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293096"/>
            <a:ext cx="6192688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6.3</a:t>
            </a:r>
            <a:r>
              <a:rPr lang="zh-CN" altLang="en-US" dirty="0" smtClean="0"/>
              <a:t>  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的输入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flavor = </a:t>
            </a:r>
            <a:r>
              <a:rPr lang="en-US" altLang="zh-CN" dirty="0" err="1" smtClean="0"/>
              <a:t>easygui.choicebox</a:t>
            </a:r>
            <a:r>
              <a:rPr lang="en-US" altLang="zh-CN" dirty="0" smtClean="0"/>
              <a:t>("What is your favorite ice cream flavor?", choices = ['Vanilla', 'Chocolate', 'Strawberry'] ) </a:t>
            </a:r>
            <a:r>
              <a:rPr lang="en-US" altLang="zh-CN" dirty="0" err="1" smtClean="0"/>
              <a:t>easygui.msgbox</a:t>
            </a:r>
            <a:r>
              <a:rPr lang="en-US" altLang="zh-CN" dirty="0" smtClean="0"/>
              <a:t> ("You picked " + flavor)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861048"/>
            <a:ext cx="50673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6.4</a:t>
            </a:r>
            <a:r>
              <a:rPr lang="zh-CN" altLang="en-US" dirty="0" smtClean="0"/>
              <a:t> 再看猜字游戏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章中，我创建了一个简单的猜数程序。下面再来完成这个程序，不过这一 次我们要使用 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完成输入和输出。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 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的由来和发展趋势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 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年，第一个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编译器诞生。它基于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语言实现，并能够调用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语言的库文件。</a:t>
            </a:r>
            <a:endParaRPr lang="en-US" altLang="zh-CN" dirty="0" smtClean="0"/>
          </a:p>
          <a:p>
            <a:r>
              <a:rPr lang="en-US" altLang="zh-CN" dirty="0" smtClean="0"/>
              <a:t>2004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2.4</a:t>
            </a:r>
            <a:r>
              <a:rPr lang="zh-CN" altLang="en-US" dirty="0" smtClean="0"/>
              <a:t>版本诞生了目前最流行的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六年后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发展到革新</a:t>
            </a:r>
            <a:r>
              <a:rPr lang="en-US" altLang="zh-CN" dirty="0" smtClean="0"/>
              <a:t>2.7</a:t>
            </a:r>
            <a:r>
              <a:rPr lang="zh-CN" altLang="en-US" dirty="0" smtClean="0"/>
              <a:t>版本，这是</a:t>
            </a:r>
            <a:r>
              <a:rPr lang="zh-CN" altLang="en-US" b="1" dirty="0" smtClean="0"/>
              <a:t>目前为止</a:t>
            </a:r>
            <a:r>
              <a:rPr lang="en-US" altLang="zh-CN" b="1" dirty="0" smtClean="0"/>
              <a:t>2.x</a:t>
            </a:r>
            <a:r>
              <a:rPr lang="zh-CN" altLang="en-US" b="1" dirty="0" smtClean="0"/>
              <a:t>版本中最新且较为广泛使用版本。</a:t>
            </a:r>
            <a:endParaRPr lang="en-US" altLang="zh-CN" b="1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3.0</a:t>
            </a:r>
            <a:r>
              <a:rPr lang="zh-CN" altLang="en-US" dirty="0" smtClean="0"/>
              <a:t>版本开始，</a:t>
            </a:r>
            <a:r>
              <a:rPr lang="en-US" altLang="zh-CN" dirty="0" smtClean="0"/>
              <a:t>python3.x</a:t>
            </a:r>
            <a:r>
              <a:rPr lang="zh-CN" altLang="en-US" dirty="0" smtClean="0"/>
              <a:t>系呈迅猛发展之势，版本更新活跃，一直发展到现在最新的</a:t>
            </a:r>
            <a:r>
              <a:rPr lang="en-US" altLang="zh-CN" dirty="0" smtClean="0"/>
              <a:t>3.5.2</a:t>
            </a:r>
            <a:r>
              <a:rPr lang="zh-CN" altLang="en-US" dirty="0" smtClean="0"/>
              <a:t>版本。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试着修改第 </a:t>
            </a:r>
            <a:r>
              <a:rPr lang="en-US" altLang="zh-CN" dirty="0" smtClean="0"/>
              <a:t>5 </a:t>
            </a:r>
            <a:r>
              <a:rPr lang="zh-CN" altLang="en-US" dirty="0" smtClean="0"/>
              <a:t>章中的温度转换程序，这一次要用 </a:t>
            </a:r>
            <a:r>
              <a:rPr lang="en-US" altLang="zh-CN" dirty="0" smtClean="0"/>
              <a:t>GUI </a:t>
            </a:r>
            <a:r>
              <a:rPr lang="zh-CN" altLang="en-US" dirty="0" smtClean="0"/>
              <a:t>输入和输出而不是 </a:t>
            </a:r>
            <a:r>
              <a:rPr lang="en-US" altLang="zh-CN" dirty="0" smtClean="0"/>
              <a:t>raw_ input()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编写一个程序，询问你的姓名，然后是房间号、街道和城市，接下来是省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地 区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州，最后是邮政编码（所有这些都放在 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对话框中）。然后这个程 序要显示一个寄信格式的完整地址，类似于：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智楠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北京市，海淀区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致真大厦</a:t>
            </a:r>
            <a:r>
              <a:rPr lang="en-US" altLang="zh-CN" dirty="0" smtClean="0"/>
              <a:t>c</a:t>
            </a:r>
            <a:r>
              <a:rPr lang="zh-CN" altLang="en-US" dirty="0" smtClean="0"/>
              <a:t>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</a:t>
            </a:r>
            <a:r>
              <a:rPr lang="zh-CN" altLang="en-US" dirty="0" smtClean="0"/>
              <a:t>控制语句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7.1 </a:t>
            </a:r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if</a:t>
            </a:r>
          </a:p>
          <a:p>
            <a:r>
              <a:rPr lang="en-US" altLang="zh-CN" dirty="0" smtClean="0"/>
              <a:t>2. if </a:t>
            </a:r>
            <a:r>
              <a:rPr lang="en-US" altLang="zh-CN" dirty="0" err="1" smtClean="0"/>
              <a:t>elif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测试多个条件</a:t>
            </a:r>
            <a:endParaRPr lang="en-US" altLang="zh-CN" dirty="0" smtClean="0"/>
          </a:p>
          <a:p>
            <a:r>
              <a:rPr lang="en-US" altLang="zh-CN" dirty="0" smtClean="0"/>
              <a:t>4. and</a:t>
            </a:r>
          </a:p>
          <a:p>
            <a:r>
              <a:rPr lang="en-US" altLang="zh-CN" dirty="0" smtClean="0"/>
              <a:t>5. or</a:t>
            </a:r>
          </a:p>
          <a:p>
            <a:r>
              <a:rPr lang="en-US" altLang="zh-CN" dirty="0" smtClean="0"/>
              <a:t>6. not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7.1 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33488"/>
            <a:ext cx="8964488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7.1 or 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9663"/>
            <a:ext cx="91440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7.1 not 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一家商场在降价促销。如果购买金额低于或等于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元，会给 </a:t>
            </a:r>
            <a:r>
              <a:rPr lang="en-US" altLang="zh-CN" dirty="0" smtClean="0"/>
              <a:t>10% </a:t>
            </a:r>
            <a:r>
              <a:rPr lang="zh-CN" altLang="en-US" dirty="0" smtClean="0"/>
              <a:t>的折扣， 如果购买金额大于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元，会给 </a:t>
            </a:r>
            <a:r>
              <a:rPr lang="en-US" altLang="zh-CN" dirty="0" smtClean="0"/>
              <a:t>20% </a:t>
            </a:r>
            <a:r>
              <a:rPr lang="zh-CN" altLang="en-US" dirty="0" smtClean="0"/>
              <a:t>的折扣。编写一个程序，询问购买价格， 再显示折扣（</a:t>
            </a:r>
            <a:r>
              <a:rPr lang="en-US" altLang="zh-CN" dirty="0" smtClean="0"/>
              <a:t>10%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）和最终价格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 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8.1 </a:t>
            </a:r>
            <a:r>
              <a:rPr lang="zh-CN" altLang="en-US" dirty="0" smtClean="0"/>
              <a:t>计数循环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5"/>
          </a:xfrm>
        </p:spPr>
        <p:txBody>
          <a:bodyPr/>
          <a:lstStyle/>
          <a:p>
            <a:r>
              <a:rPr lang="zh-CN" altLang="en-US" dirty="0" smtClean="0"/>
              <a:t>重复一定次数的循环，称为计数循环（</a:t>
            </a:r>
            <a:r>
              <a:rPr lang="en-US" altLang="zh-CN" dirty="0" smtClean="0"/>
              <a:t>counting loop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12976"/>
            <a:ext cx="37909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212976"/>
            <a:ext cx="39052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8.1 </a:t>
            </a:r>
            <a:r>
              <a:rPr lang="zh-CN" altLang="en-US" dirty="0" smtClean="0"/>
              <a:t>计数循环</a:t>
            </a:r>
            <a:r>
              <a:rPr lang="en-US" altLang="zh-CN" dirty="0" smtClean="0"/>
              <a:t>-</a:t>
            </a:r>
            <a:r>
              <a:rPr lang="zh-CN" altLang="en-US" dirty="0" smtClean="0"/>
              <a:t>死循环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060848"/>
            <a:ext cx="54102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/>
              <a:t>Python</a:t>
            </a:r>
            <a:r>
              <a:rPr lang="zh-CN" altLang="en-US" b="1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优点：</a:t>
            </a:r>
            <a:endParaRPr lang="zh-CN" altLang="en-US" dirty="0" smtClean="0"/>
          </a:p>
          <a:p>
            <a:r>
              <a:rPr lang="en-US" altLang="zh-CN" dirty="0" smtClean="0"/>
              <a:t>1. “</a:t>
            </a:r>
            <a:r>
              <a:rPr lang="zh-CN" altLang="en-US" dirty="0" smtClean="0"/>
              <a:t>优雅”、“明确”、“简单”</a:t>
            </a:r>
          </a:p>
          <a:p>
            <a:r>
              <a:rPr lang="en-US" altLang="zh-CN" dirty="0" smtClean="0"/>
              <a:t>2.  </a:t>
            </a:r>
            <a:r>
              <a:rPr lang="zh-CN" altLang="en-US" dirty="0" smtClean="0"/>
              <a:t>开发效率高</a:t>
            </a:r>
          </a:p>
          <a:p>
            <a:r>
              <a:rPr lang="en-US" altLang="zh-CN" dirty="0" smtClean="0"/>
              <a:t>3.  </a:t>
            </a:r>
            <a:r>
              <a:rPr lang="zh-CN" altLang="en-US" dirty="0" smtClean="0"/>
              <a:t>无需关注底层细节   </a:t>
            </a:r>
          </a:p>
          <a:p>
            <a:r>
              <a:rPr lang="en-US" altLang="zh-CN" dirty="0" smtClean="0"/>
              <a:t>4.  </a:t>
            </a:r>
            <a:r>
              <a:rPr lang="zh-CN" altLang="en-US" dirty="0" smtClean="0"/>
              <a:t>功能强大</a:t>
            </a:r>
          </a:p>
          <a:p>
            <a:r>
              <a:rPr lang="en-US" altLang="zh-CN" dirty="0" smtClean="0"/>
              <a:t>5.  </a:t>
            </a:r>
            <a:r>
              <a:rPr lang="zh-CN" altLang="en-US" dirty="0" smtClean="0"/>
              <a:t>可移植性 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8.2 </a:t>
            </a:r>
            <a:r>
              <a:rPr lang="zh-CN" altLang="en-US" dirty="0" smtClean="0"/>
              <a:t>使用计数循环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5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in [1, 2, 3, 4, 5]:</a:t>
            </a:r>
          </a:p>
          <a:p>
            <a:pPr>
              <a:buNone/>
            </a:pPr>
            <a:r>
              <a:rPr lang="en-US" altLang="zh-CN" dirty="0" smtClean="0"/>
              <a:t>       print(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, "times 8 =",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* 8)</a:t>
            </a:r>
          </a:p>
          <a:p>
            <a:r>
              <a:rPr lang="zh-CN" altLang="en-US" dirty="0" smtClean="0"/>
              <a:t>一条捷径</a:t>
            </a:r>
            <a:r>
              <a:rPr lang="en-US" altLang="zh-CN" dirty="0" smtClean="0"/>
              <a:t>——range()</a:t>
            </a:r>
          </a:p>
          <a:p>
            <a:pPr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in range (1, 5):</a:t>
            </a:r>
          </a:p>
          <a:p>
            <a:pPr>
              <a:buNone/>
            </a:pPr>
            <a:r>
              <a:rPr lang="en-US" altLang="zh-CN" dirty="0" smtClean="0"/>
              <a:t>    print(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, "times 8 =",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* 8)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8.3 </a:t>
            </a:r>
            <a:r>
              <a:rPr lang="zh-CN" altLang="en-US" dirty="0" smtClean="0"/>
              <a:t>风格问题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循环变量名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之前我们说过，要使用能够描述变量用途的变量名。正是这个原因，我们在前 一个例子中选择了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这个名字。不过，有时可以有些例外，循环变量就属于这 种例外。这是因为，编程中有一个惯例（应该记得，惯例就是表示通用的做法），通 常使用字母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 </a:t>
            </a:r>
            <a:r>
              <a:rPr lang="zh-CN" altLang="en-US" dirty="0" smtClean="0"/>
              <a:t>等作为循环变量。</a:t>
            </a:r>
            <a:endParaRPr lang="en-US" altLang="zh-CN" dirty="0" smtClean="0"/>
          </a:p>
          <a:p>
            <a:r>
              <a:rPr lang="zh-CN" altLang="en-US" dirty="0" smtClean="0"/>
              <a:t>为什么是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为什么是从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8.4 </a:t>
            </a:r>
            <a:r>
              <a:rPr lang="zh-CN" altLang="en-US" dirty="0" smtClean="0"/>
              <a:t>按步长计数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import time</a:t>
            </a:r>
          </a:p>
          <a:p>
            <a:pPr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 (10, 0, -1):         #Counts backward</a:t>
            </a:r>
          </a:p>
          <a:p>
            <a:pPr>
              <a:buNone/>
            </a:pPr>
            <a:r>
              <a:rPr lang="en-US" altLang="zh-CN" dirty="0" smtClean="0"/>
              <a:t>    print(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(1)                   #Waits one second</a:t>
            </a:r>
          </a:p>
          <a:p>
            <a:pPr>
              <a:buNone/>
            </a:pPr>
            <a:r>
              <a:rPr lang="en-US" altLang="zh-CN" dirty="0" smtClean="0"/>
              <a:t>print("BLAST OFF!")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8.5 </a:t>
            </a:r>
            <a:r>
              <a:rPr lang="zh-CN" altLang="en-US" dirty="0" smtClean="0"/>
              <a:t>条件循环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print "Type 3 to continue, anything else to quit."</a:t>
            </a:r>
          </a:p>
          <a:p>
            <a:pPr>
              <a:buNone/>
            </a:pPr>
            <a:r>
              <a:rPr lang="en-US" altLang="zh-CN" dirty="0" err="1" smtClean="0"/>
              <a:t>someInput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raw_input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while </a:t>
            </a:r>
            <a:r>
              <a:rPr lang="en-US" altLang="zh-CN" dirty="0" err="1" smtClean="0"/>
              <a:t>someInput</a:t>
            </a:r>
            <a:r>
              <a:rPr lang="en-US" altLang="zh-CN" dirty="0" smtClean="0"/>
              <a:t> == '3':</a:t>
            </a:r>
          </a:p>
          <a:p>
            <a:pPr>
              <a:buNone/>
            </a:pPr>
            <a:r>
              <a:rPr lang="en-US" altLang="zh-CN" dirty="0" smtClean="0"/>
              <a:t>    print "Thank you for the 3.  Very kind of you."</a:t>
            </a:r>
          </a:p>
          <a:p>
            <a:pPr>
              <a:buNone/>
            </a:pPr>
            <a:r>
              <a:rPr lang="en-US" altLang="zh-CN" dirty="0" smtClean="0"/>
              <a:t>    print "Type 3 to continue, anything else to quit."    </a:t>
            </a:r>
            <a:r>
              <a:rPr lang="en-US" altLang="zh-CN" dirty="0" err="1" smtClean="0"/>
              <a:t>someInput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raw_input</a:t>
            </a:r>
            <a:r>
              <a:rPr lang="en-US" altLang="zh-CN" dirty="0" smtClean="0"/>
              <a:t>()                         </a:t>
            </a:r>
          </a:p>
          <a:p>
            <a:pPr>
              <a:buNone/>
            </a:pPr>
            <a:r>
              <a:rPr lang="en-US" altLang="zh-CN" dirty="0" smtClean="0"/>
              <a:t>print "That's not 3, so I'm quitting now."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861048"/>
            <a:ext cx="48768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8.6 </a:t>
            </a:r>
            <a:r>
              <a:rPr lang="zh-CN" altLang="en-US" dirty="0" smtClean="0"/>
              <a:t>跳出循环</a:t>
            </a:r>
            <a:r>
              <a:rPr lang="en-US" altLang="zh-CN" dirty="0" smtClean="0"/>
              <a:t>——break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/>
          </a:bodyPr>
          <a:lstStyle/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你学到了什么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</a:t>
            </a:r>
            <a:r>
              <a:rPr lang="zh-CN" altLang="en-US" dirty="0" smtClean="0"/>
              <a:t>循环（也称为计数循环）。</a:t>
            </a:r>
            <a:endParaRPr lang="en-US" altLang="zh-CN" dirty="0" smtClean="0"/>
          </a:p>
          <a:p>
            <a:r>
              <a:rPr lang="en-US" altLang="zh-CN" dirty="0" smtClean="0"/>
              <a:t>range()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计数循环的一个捷径。  </a:t>
            </a:r>
            <a:endParaRPr lang="en-US" altLang="zh-CN" dirty="0" smtClean="0"/>
          </a:p>
          <a:p>
            <a:r>
              <a:rPr lang="en-US" altLang="zh-CN" dirty="0" smtClean="0"/>
              <a:t>range() </a:t>
            </a:r>
            <a:r>
              <a:rPr lang="zh-CN" altLang="en-US" dirty="0" smtClean="0"/>
              <a:t>的不同步长大小。  </a:t>
            </a:r>
            <a:endParaRPr lang="en-US" altLang="zh-CN" dirty="0" smtClean="0"/>
          </a:p>
          <a:p>
            <a:r>
              <a:rPr lang="en-US" altLang="zh-CN" dirty="0" smtClean="0"/>
              <a:t>while </a:t>
            </a:r>
            <a:r>
              <a:rPr lang="zh-CN" altLang="en-US" dirty="0" smtClean="0"/>
              <a:t>循环（也称为条件循环）。 </a:t>
            </a:r>
            <a:endParaRPr lang="en-US" altLang="zh-CN" dirty="0" smtClean="0"/>
          </a:p>
          <a:p>
            <a:r>
              <a:rPr lang="zh-CN" altLang="fr-FR" dirty="0" smtClean="0"/>
              <a:t>用 </a:t>
            </a:r>
            <a:r>
              <a:rPr lang="fr-FR" altLang="zh-CN" dirty="0" smtClean="0"/>
              <a:t>continue </a:t>
            </a:r>
            <a:r>
              <a:rPr lang="zh-CN" altLang="fr-FR" dirty="0" smtClean="0"/>
              <a:t>跳到下一次迭代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用 </a:t>
            </a:r>
            <a:r>
              <a:rPr lang="en-US" altLang="zh-CN" dirty="0" smtClean="0"/>
              <a:t>break </a:t>
            </a:r>
            <a:r>
              <a:rPr lang="zh-CN" altLang="en-US" dirty="0" smtClean="0"/>
              <a:t>跳出循环。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编写一个程序，显示一个乘法表。开始时要询问用户显示哪个数的乘法表。输出应该如下所示：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36912"/>
            <a:ext cx="4895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 </a:t>
            </a:r>
            <a:r>
              <a:rPr lang="zh-CN" altLang="en-US" dirty="0" smtClean="0"/>
              <a:t>注释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9.1</a:t>
            </a:r>
            <a:r>
              <a:rPr lang="zh-CN" altLang="en-US" dirty="0" smtClean="0"/>
              <a:t>　增加注释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注释是给你看的，而不是让计算机执行 的。注释是程序文档的一部分，计算机运行程 序时会忽略这些注释。</a:t>
            </a:r>
            <a:endParaRPr lang="en-US" altLang="zh-CN" dirty="0" smtClean="0"/>
          </a:p>
          <a:p>
            <a:r>
              <a:rPr lang="zh-CN" altLang="en-US" dirty="0" smtClean="0"/>
              <a:t>文档（</a:t>
            </a:r>
            <a:r>
              <a:rPr lang="en-US" altLang="zh-CN" dirty="0" smtClean="0"/>
              <a:t>documentation</a:t>
            </a:r>
            <a:r>
              <a:rPr lang="zh-CN" altLang="en-US" dirty="0" smtClean="0"/>
              <a:t>）就是关于一个程序的信息，描述了程序并说明它是如何工 作的。注释是程序文档的一部分，不过在代码本身以外，文档还包括其他部分，文档描 述以下内容： 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为什么写这个程序（它的用途）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 这个程序是谁写的  这个程序面向什么人（它的用户）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 如何组织 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更大、更复杂的程序往往有更多文档。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9.2</a:t>
            </a:r>
            <a:r>
              <a:rPr lang="zh-CN" altLang="en-US" dirty="0" smtClean="0"/>
              <a:t> 注释的类型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单行注释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</a:t>
            </a:r>
            <a:r>
              <a:rPr lang="zh-CN" altLang="en-US" dirty="0" smtClean="0"/>
              <a:t>这是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程序中的一个注释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print ('This is not a comment‘)</a:t>
            </a:r>
          </a:p>
          <a:p>
            <a:r>
              <a:rPr lang="zh-CN" altLang="en-US" dirty="0" smtClean="0"/>
              <a:t>行末注释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area = length * width # </a:t>
            </a:r>
            <a:r>
              <a:rPr lang="zh-CN" altLang="en-US" dirty="0" smtClean="0"/>
              <a:t>计算矩形的面积</a:t>
            </a:r>
            <a:endParaRPr lang="en-US" altLang="zh-CN" dirty="0" smtClean="0"/>
          </a:p>
          <a:p>
            <a:r>
              <a:rPr lang="zh-CN" altLang="en-US" dirty="0" smtClean="0"/>
              <a:t>多行注释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# *************** </a:t>
            </a:r>
          </a:p>
          <a:p>
            <a:pPr lvl="1"/>
            <a:r>
              <a:rPr lang="en-US" altLang="zh-CN" dirty="0" smtClean="0"/>
              <a:t>#</a:t>
            </a:r>
            <a:r>
              <a:rPr lang="zh-CN" altLang="en-US" dirty="0" smtClean="0"/>
              <a:t>这个程序用来说明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中如何使用注释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</a:t>
            </a:r>
            <a:r>
              <a:rPr lang="zh-CN" altLang="en-US" dirty="0" smtClean="0"/>
              <a:t>星号所在的行只为将注释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</a:t>
            </a:r>
            <a:r>
              <a:rPr lang="zh-CN" altLang="en-US" dirty="0" smtClean="0"/>
              <a:t>与其余代码清楚地区分开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***************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Python</a:t>
            </a:r>
            <a:r>
              <a:rPr lang="zh-CN" altLang="en-US" b="1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缺点：</a:t>
            </a:r>
            <a:endParaRPr lang="zh-CN" altLang="en-US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代码运行速度慢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 发布程序时必须公开源代码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9.3</a:t>
            </a:r>
            <a:r>
              <a:rPr lang="zh-CN" altLang="en-US" dirty="0" smtClean="0"/>
              <a:t>　注释掉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还可以使用注释临时跳过程序中的某些部分。作为注释的所有内容都会被忽略。</a:t>
            </a:r>
            <a:endParaRPr lang="en-US" altLang="zh-CN" dirty="0" smtClean="0"/>
          </a:p>
          <a:p>
            <a:pPr lvl="1"/>
            <a:r>
              <a:rPr lang="en-US" altLang="zh-CN" smtClean="0"/>
              <a:t>#Print</a:t>
            </a:r>
            <a:r>
              <a:rPr lang="en-US" altLang="zh-CN" dirty="0" smtClean="0"/>
              <a:t>(“hello”)</a:t>
            </a:r>
          </a:p>
          <a:p>
            <a:pPr lvl="1"/>
            <a:r>
              <a:rPr lang="en-US" altLang="zh-CN" dirty="0" smtClean="0"/>
              <a:t>Print(“world”)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 </a:t>
            </a:r>
            <a:r>
              <a:rPr lang="zh-CN" altLang="en-US" dirty="0" smtClean="0"/>
              <a:t>游戏时间到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由程序随机选取秘密数</a:t>
            </a:r>
            <a:endParaRPr lang="en-US" altLang="zh-CN" dirty="0" smtClean="0"/>
          </a:p>
          <a:p>
            <a:r>
              <a:rPr lang="zh-CN" altLang="en-US" dirty="0" smtClean="0"/>
              <a:t>用户输入他猜的数</a:t>
            </a:r>
            <a:endParaRPr lang="en-US" altLang="zh-CN" dirty="0" smtClean="0"/>
          </a:p>
          <a:p>
            <a:r>
              <a:rPr lang="zh-CN" altLang="en-US" dirty="0" smtClean="0"/>
              <a:t>提示输入的值太大还是太小</a:t>
            </a:r>
            <a:endParaRPr lang="en-US" altLang="zh-CN" dirty="0" smtClean="0"/>
          </a:p>
          <a:p>
            <a:r>
              <a:rPr lang="zh-CN" altLang="en-US" dirty="0" smtClean="0"/>
              <a:t>用户不断偿试， 直到猜出数字，或者用完所有机会</a:t>
            </a:r>
            <a:endParaRPr lang="en-US" altLang="zh-CN" dirty="0" smtClean="0"/>
          </a:p>
          <a:p>
            <a:r>
              <a:rPr lang="zh-CN" altLang="en-US" dirty="0" smtClean="0"/>
              <a:t>猜到的数字与秘密数一致时，获胜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在交互模式中，使用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计算一周有多少分钟。 </a:t>
            </a:r>
            <a:endParaRPr lang="en-US" altLang="zh-CN" dirty="0" smtClean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编写一个简短的小程序，打印 </a:t>
            </a:r>
            <a:r>
              <a:rPr lang="en-US" altLang="zh-CN" dirty="0" smtClean="0"/>
              <a:t>3 </a:t>
            </a:r>
            <a:r>
              <a:rPr lang="zh-CN" altLang="en-US" dirty="0" smtClean="0"/>
              <a:t>行：你的名字、出生日期，还有你最喜欢的 颜色。打印结果应该类似这样：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My name is Warren </a:t>
            </a:r>
            <a:r>
              <a:rPr lang="en-US" altLang="zh-CN" dirty="0" err="1" smtClean="0"/>
              <a:t>Sande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I was born January 1, 1970.</a:t>
            </a:r>
          </a:p>
          <a:p>
            <a:pPr lvl="1"/>
            <a:r>
              <a:rPr lang="en-US" altLang="zh-CN" dirty="0" smtClean="0"/>
              <a:t> My favorite color is blue.</a:t>
            </a:r>
          </a:p>
          <a:p>
            <a:pPr lvl="1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保存这个程序，然后运行。如果程序没有像你期望的那样运行，或者给出了 错误消息，试着改正错误，让它能够正确运行。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第二章：内存和变量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2775</Words>
  <Application>Microsoft Office PowerPoint</Application>
  <PresentationFormat>全屏显示(4:3)</PresentationFormat>
  <Paragraphs>230</Paragraphs>
  <Slides>61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Office 主题</vt:lpstr>
      <vt:lpstr>Python3教程</vt:lpstr>
      <vt:lpstr>Python 是什么</vt:lpstr>
      <vt:lpstr> Python的由来和发展趋势</vt:lpstr>
      <vt:lpstr> Python的由来和发展趋势</vt:lpstr>
      <vt:lpstr>Python的优缺点</vt:lpstr>
      <vt:lpstr>Python的优缺点</vt:lpstr>
      <vt:lpstr>猜数字</vt:lpstr>
      <vt:lpstr>习题</vt:lpstr>
      <vt:lpstr>第二章：内存和变量</vt:lpstr>
      <vt:lpstr>2.1输入、处理和输出</vt:lpstr>
      <vt:lpstr>2.2 名字</vt:lpstr>
      <vt:lpstr>2.3名字里是什么</vt:lpstr>
      <vt:lpstr>测试题</vt:lpstr>
      <vt:lpstr>3.基本数学运算</vt:lpstr>
      <vt:lpstr>　3.1四大基本运算</vt:lpstr>
      <vt:lpstr>术语箱</vt:lpstr>
      <vt:lpstr>3.2操作符</vt:lpstr>
      <vt:lpstr>3.3　运算顺序</vt:lpstr>
      <vt:lpstr>3.4　另外两个操作符</vt:lpstr>
      <vt:lpstr>3.5自增和自减</vt:lpstr>
      <vt:lpstr>3.6 非常大和非常小</vt:lpstr>
      <vt:lpstr>测试题</vt:lpstr>
      <vt:lpstr>动手试一试</vt:lpstr>
      <vt:lpstr>4.数据的类型</vt:lpstr>
      <vt:lpstr> 4.1 改变类型</vt:lpstr>
      <vt:lpstr> 4.1 改变类型</vt:lpstr>
      <vt:lpstr>int() 函数总是下取整</vt:lpstr>
      <vt:lpstr>4.2　得到更多信息：type()</vt:lpstr>
      <vt:lpstr>动手试一试</vt:lpstr>
      <vt:lpstr>5 输   入</vt:lpstr>
      <vt:lpstr>5.1 input() </vt:lpstr>
      <vt:lpstr>5.2 输入数字</vt:lpstr>
      <vt:lpstr>5.3来自互联网的输入</vt:lpstr>
      <vt:lpstr>动手试一试</vt:lpstr>
      <vt:lpstr>GUI-图形用户界面</vt:lpstr>
      <vt:lpstr>6.1　什么是 GUI</vt:lpstr>
      <vt:lpstr>6.2 第一个 GUI</vt:lpstr>
      <vt:lpstr>6.3  GUI的输入</vt:lpstr>
      <vt:lpstr>6.4 再看猜字游戏</vt:lpstr>
      <vt:lpstr>动手试一试</vt:lpstr>
      <vt:lpstr>7控制语句</vt:lpstr>
      <vt:lpstr>7.1 判断</vt:lpstr>
      <vt:lpstr>7.1  and 说明</vt:lpstr>
      <vt:lpstr>7.1 or 说明</vt:lpstr>
      <vt:lpstr>7.1 not 说明</vt:lpstr>
      <vt:lpstr>动手试一试</vt:lpstr>
      <vt:lpstr>8 循环</vt:lpstr>
      <vt:lpstr>8.1 计数循环</vt:lpstr>
      <vt:lpstr>8.1 计数循环-死循环</vt:lpstr>
      <vt:lpstr>8.2 使用计数循环</vt:lpstr>
      <vt:lpstr>8.3 风格问题—循环变量名</vt:lpstr>
      <vt:lpstr>8.4 按步长计数</vt:lpstr>
      <vt:lpstr>8.5 条件循环</vt:lpstr>
      <vt:lpstr>8.6 跳出循环——break 和 continue</vt:lpstr>
      <vt:lpstr>你学到了什么</vt:lpstr>
      <vt:lpstr>动手试一试</vt:lpstr>
      <vt:lpstr>9 注释</vt:lpstr>
      <vt:lpstr>9.1　增加注释</vt:lpstr>
      <vt:lpstr>9.2 注释的类型</vt:lpstr>
      <vt:lpstr>9.3　注释掉</vt:lpstr>
      <vt:lpstr>10 游戏时间到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Python3教程</dc:title>
  <cp:lastModifiedBy>韩振州</cp:lastModifiedBy>
  <cp:revision>88</cp:revision>
  <dcterms:modified xsi:type="dcterms:W3CDTF">2018-10-28T03:56:15Z</dcterms:modified>
</cp:coreProperties>
</file>