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3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9" r:id="rId197"/>
    <p:sldId id="458" r:id="rId198"/>
    <p:sldId id="460" r:id="rId199"/>
    <p:sldId id="461" r:id="rId200"/>
    <p:sldId id="462" r:id="rId201"/>
    <p:sldId id="463" r:id="rId202"/>
    <p:sldId id="464" r:id="rId203"/>
    <p:sldId id="465" r:id="rId20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5" d="100"/>
          <a:sy n="75" d="100"/>
        </p:scale>
        <p:origin x="-124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文件输入与输出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.txt</a:t>
            </a:r>
          </a:p>
          <a:p>
            <a:pPr lvl="1"/>
            <a:r>
              <a:rPr lang="en-US" altLang="zh-CN" dirty="0" smtClean="0"/>
              <a:t>my_song.mp3 </a:t>
            </a:r>
            <a:r>
              <a:rPr lang="zh-CN" altLang="en-US" dirty="0" smtClean="0"/>
              <a:t>中，扩展名是 </a:t>
            </a:r>
            <a:r>
              <a:rPr lang="en-US" altLang="zh-CN" dirty="0" smtClean="0"/>
              <a:t>.mp3</a:t>
            </a:r>
          </a:p>
          <a:p>
            <a:pPr lvl="1"/>
            <a:r>
              <a:rPr lang="en-US" altLang="zh-CN" dirty="0" smtClean="0"/>
              <a:t> my_program.exe </a:t>
            </a:r>
            <a:r>
              <a:rPr lang="zh-CN" altLang="en-US" dirty="0" smtClean="0"/>
              <a:t>中，扩展名是 </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每个文件都要存储在某个地方，所以除了文件名外，每个文件还有自己的位置。硬盘和其他存储介质都组织为文件夹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某个文件，它需要一种更直接的方法来查找文件：</a:t>
            </a:r>
            <a:endParaRPr lang="en-US" altLang="zh-CN" dirty="0" smtClean="0"/>
          </a:p>
          <a:p>
            <a:pPr lvl="1"/>
            <a:r>
              <a:rPr lang="en-US" altLang="zh-CN" dirty="0" err="1" smtClean="0"/>
              <a:t>image_file</a:t>
            </a:r>
            <a:r>
              <a:rPr lang="en-US" altLang="zh-CN" dirty="0" smtClean="0"/>
              <a:t> = "c:/program files/beachball.png</a:t>
            </a:r>
          </a:p>
          <a:p>
            <a:r>
              <a:rPr lang="zh-CN" altLang="en-US" dirty="0" smtClean="0"/>
              <a:t>看看你在哪</a:t>
            </a:r>
            <a:endParaRPr lang="en-US" altLang="zh-CN"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如果要创建一个全新的文件或者用某个全新的文件替换现有的文件，就是要 打开文件完成写； </a:t>
            </a:r>
            <a:endParaRPr lang="en-US" altLang="zh-CN" dirty="0" smtClean="0"/>
          </a:p>
          <a:p>
            <a:pPr lvl="1"/>
            <a:r>
              <a:rPr lang="zh-CN" altLang="en-US" dirty="0" smtClean="0"/>
              <a:t>如果要为一个现有文件增加内容，就是要打开文件完成追加。</a:t>
            </a:r>
            <a:endParaRPr lang="en-US" altLang="zh-CN" dirty="0" smtClean="0"/>
          </a:p>
          <a:p>
            <a:r>
              <a:rPr lang="zh-CN" altLang="en-US" dirty="0" smtClean="0"/>
              <a:t>一定要了解文件对象和文件名之区别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文本文件和二进制文件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open(‘bg_music.mp3’, ‘</a:t>
            </a:r>
            <a:r>
              <a:rPr lang="en-US" altLang="zh-CN" dirty="0" err="1" smtClean="0"/>
              <a:t>rb</a:t>
            </a:r>
            <a:r>
              <a:rPr lang="en-US" altLang="zh-CN" dirty="0" smtClean="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写文件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这表示开始新文件，或者覆盖现有的文件。 </a:t>
            </a:r>
            <a:endParaRPr lang="en-US" altLang="zh-CN" dirty="0" smtClean="0"/>
          </a:p>
          <a:p>
            <a:pPr lvl="1"/>
            <a:r>
              <a:rPr lang="zh-CN" altLang="en-US" dirty="0" smtClean="0"/>
              <a:t>追加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什么是文件</a:t>
            </a:r>
            <a:endParaRPr lang="en-US" altLang="zh-CN" dirty="0" smtClean="0"/>
          </a:p>
          <a:p>
            <a:r>
              <a:rPr lang="zh-CN" altLang="en-US" dirty="0" smtClean="0"/>
              <a:t>如何打开和关闭文件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许多与文件夹（也称为目录）、文件位置和路径相关的内容。</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 </a:t>
            </a:r>
            <a:r>
              <a:rPr lang="zh-CN" altLang="en-US" sz="2300" dirty="0" smtClean="0"/>
              <a:t>如何创建一个文件对象？ </a:t>
            </a:r>
            <a:endParaRPr lang="en-US" altLang="zh-CN" sz="2300" dirty="0" smtClean="0"/>
          </a:p>
          <a:p>
            <a:r>
              <a:rPr lang="en-US" altLang="zh-CN" sz="2300" dirty="0" smtClean="0"/>
              <a:t>3. </a:t>
            </a:r>
            <a:r>
              <a:rPr lang="zh-CN" altLang="en-US" sz="2300" dirty="0" smtClean="0"/>
              <a:t>文件对象和文件名之间有什么区别？ </a:t>
            </a:r>
            <a:endParaRPr lang="en-US" altLang="zh-CN" sz="2300" dirty="0" smtClean="0"/>
          </a:p>
          <a:p>
            <a:r>
              <a:rPr lang="en-US" altLang="zh-CN" sz="2300" dirty="0" smtClean="0"/>
              <a:t>4. </a:t>
            </a:r>
            <a:r>
              <a:rPr lang="zh-CN" altLang="en-US" sz="2300" dirty="0" smtClean="0"/>
              <a:t>完成文件读写时应该对文件做什么操作？ </a:t>
            </a:r>
            <a:endParaRPr lang="en-US" altLang="zh-CN" sz="2300" dirty="0" smtClean="0"/>
          </a:p>
          <a:p>
            <a:r>
              <a:rPr lang="en-US" altLang="zh-CN" sz="2300" dirty="0" smtClean="0"/>
              <a:t>5. </a:t>
            </a:r>
            <a:r>
              <a:rPr lang="zh-CN" altLang="en-US" sz="2300" dirty="0" smtClean="0"/>
              <a:t>如果用追加模式打开一个文件然后在文件中写入内容会怎样？ </a:t>
            </a:r>
            <a:endParaRPr lang="en-US" altLang="zh-CN" sz="2300" dirty="0" smtClean="0"/>
          </a:p>
          <a:p>
            <a:r>
              <a:rPr lang="en-US" altLang="zh-CN" sz="2300" dirty="0" smtClean="0"/>
              <a:t>6. </a:t>
            </a:r>
            <a:r>
              <a:rPr lang="zh-CN" altLang="en-US" sz="2300" dirty="0" smtClean="0"/>
              <a:t>如果用写模式打开一个文件然后在文件中写入内容会怎样？ </a:t>
            </a:r>
            <a:endParaRPr lang="en-US" altLang="zh-CN" sz="2300" dirty="0" smtClean="0"/>
          </a:p>
          <a:p>
            <a:r>
              <a:rPr lang="en-US" altLang="zh-CN" sz="2300" dirty="0" smtClean="0"/>
              <a:t>7. </a:t>
            </a:r>
            <a:r>
              <a:rPr lang="zh-CN" altLang="en-US" sz="2300" dirty="0" smtClean="0"/>
              <a:t>读过文件的一部分之后如何从文件起始位置开始读？ </a:t>
            </a:r>
            <a:endParaRPr lang="en-US" altLang="zh-CN" sz="2300" dirty="0" smtClean="0"/>
          </a:p>
          <a:p>
            <a:r>
              <a:rPr lang="en-US" altLang="zh-CN" sz="2300" dirty="0" smtClean="0"/>
              <a:t>8.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en-US" altLang="zh-CN" dirty="0" smtClean="0"/>
              <a:t>17</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 </a:t>
            </a:r>
            <a:r>
              <a:rPr lang="zh-CN" altLang="en-US" dirty="0" smtClean="0"/>
              <a:t>碰运气</a:t>
            </a:r>
            <a:r>
              <a:rPr lang="en-US" altLang="zh-CN" dirty="0" smtClean="0"/>
              <a:t>—</a:t>
            </a:r>
            <a:r>
              <a:rPr lang="zh-CN" altLang="en-US" dirty="0" smtClean="0"/>
              <a:t>随机性</a:t>
            </a:r>
            <a:endParaRPr lang="zh-CN" altLang="en-US" dirty="0"/>
          </a:p>
        </p:txBody>
      </p:sp>
      <p:sp>
        <p:nvSpPr>
          <p:cNvPr id="3" name="内容占位符 2"/>
          <p:cNvSpPr>
            <a:spLocks noGrp="1"/>
          </p:cNvSpPr>
          <p:nvPr>
            <p:ph idx="1"/>
          </p:nvPr>
        </p:nvSpPr>
        <p:spPr/>
        <p:txBody>
          <a:bodyPr/>
          <a:lstStyle/>
          <a:p>
            <a:r>
              <a:rPr lang="zh-CN" altLang="en-US" dirty="0" smtClean="0"/>
              <a:t>游戏最有意思的一个方面就是你永远也不知道会发生什么。游戏是不可预测的</a:t>
            </a:r>
            <a:r>
              <a:rPr lang="zh-CN" altLang="en-US" dirty="0" smtClean="0"/>
              <a:t>。它们</a:t>
            </a:r>
            <a:r>
              <a:rPr lang="zh-CN" altLang="en-US" dirty="0" smtClean="0"/>
              <a:t>是随机的</a:t>
            </a:r>
            <a:r>
              <a:rPr lang="zh-CN" altLang="en-US" dirty="0" smtClean="0"/>
              <a:t>。</a:t>
            </a:r>
            <a:r>
              <a:rPr lang="zh-CN" altLang="en-US" dirty="0" smtClean="0"/>
              <a:t>正是这种随机性才让游戏很有趣。</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20.1 </a:t>
            </a:r>
            <a:r>
              <a:rPr lang="zh-CN" altLang="en-US" b="1" dirty="0" smtClean="0"/>
              <a:t>什么</a:t>
            </a:r>
            <a:r>
              <a:rPr lang="zh-CN" altLang="en-US" b="1" dirty="0" smtClean="0"/>
              <a:t>是随机性</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以扔硬币为例。如果把一个硬币抛向空中，让它着地，可能正面朝上，也</a:t>
            </a:r>
            <a:r>
              <a:rPr lang="zh-CN" altLang="en-US" dirty="0" smtClean="0"/>
              <a:t>可能背面</a:t>
            </a:r>
            <a:r>
              <a:rPr lang="zh-CN" altLang="en-US" dirty="0" smtClean="0"/>
              <a:t>朝上</a:t>
            </a:r>
            <a:r>
              <a:rPr lang="zh-CN" altLang="en-US" dirty="0" smtClean="0"/>
              <a:t>。每次</a:t>
            </a:r>
            <a:r>
              <a:rPr lang="zh-CN" altLang="en-US" dirty="0" smtClean="0"/>
              <a:t>抛的时候，你都无法知道会得到什么。因为抛一次的结果</a:t>
            </a:r>
            <a:r>
              <a:rPr lang="zh-CN" altLang="en-US" dirty="0" smtClean="0"/>
              <a:t>不能预测，我们称之为随机。</a:t>
            </a:r>
            <a:endParaRPr lang="en-US" altLang="zh-CN" dirty="0" smtClean="0"/>
          </a:p>
          <a:p>
            <a:r>
              <a:rPr lang="zh-CN" altLang="en-US" dirty="0" smtClean="0"/>
              <a:t>随机事件</a:t>
            </a:r>
            <a:r>
              <a:rPr lang="zh-CN" altLang="en-US" dirty="0" smtClean="0"/>
              <a:t>就是可能有两个或多个结果的事件，你无法预测会得到哪一个结果</a:t>
            </a:r>
            <a:r>
              <a:rPr lang="zh-CN" altLang="en-US" dirty="0" smtClean="0"/>
              <a:t>。这里</a:t>
            </a:r>
            <a:r>
              <a:rPr lang="zh-CN" altLang="en-US" dirty="0" smtClean="0"/>
              <a:t>所说的结果可能是一副牌中的纸牌顺序，或者是掷骰子时的点数，或者是一</a:t>
            </a:r>
            <a:r>
              <a:rPr lang="zh-CN" altLang="en-US" dirty="0" smtClean="0"/>
              <a:t>个硬币</a:t>
            </a:r>
            <a:r>
              <a:rPr lang="zh-CN" altLang="en-US" dirty="0" smtClean="0"/>
              <a:t>哪一面朝上。</a:t>
            </a: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骰子在程序中很容易模拟，</a:t>
            </a:r>
            <a:r>
              <a:rPr lang="en-US" altLang="zh-CN" dirty="0" smtClean="0"/>
              <a:t>P</a:t>
            </a:r>
            <a:r>
              <a:rPr lang="en-US" altLang="zh-CN" dirty="0" smtClean="0"/>
              <a:t>ython </a:t>
            </a:r>
            <a:r>
              <a:rPr lang="zh-CN" altLang="en-US" dirty="0" smtClean="0"/>
              <a:t>的</a:t>
            </a:r>
            <a:r>
              <a:rPr lang="en-US" altLang="zh-CN" dirty="0" smtClean="0"/>
              <a:t>random </a:t>
            </a:r>
            <a:r>
              <a:rPr lang="zh-CN" altLang="en-US" dirty="0" smtClean="0"/>
              <a:t>模块提供了两种方法来完成这项工作。一种方法是使用</a:t>
            </a:r>
            <a:r>
              <a:rPr lang="en-US" altLang="zh-CN" dirty="0" err="1" smtClean="0"/>
              <a:t>randint</a:t>
            </a:r>
            <a:r>
              <a:rPr lang="en-US" altLang="zh-CN" dirty="0" smtClean="0"/>
              <a:t>():</a:t>
            </a:r>
          </a:p>
          <a:p>
            <a:pPr lvl="1">
              <a:buNone/>
            </a:pPr>
            <a:r>
              <a:rPr lang="en-US" altLang="zh-CN" dirty="0" smtClean="0"/>
              <a:t>die_1 = </a:t>
            </a:r>
            <a:r>
              <a:rPr lang="en-US" altLang="zh-CN" dirty="0" err="1" smtClean="0"/>
              <a:t>random.randint</a:t>
            </a:r>
            <a:r>
              <a:rPr lang="en-US" altLang="zh-CN" dirty="0" smtClean="0"/>
              <a:t>(1, 6)</a:t>
            </a:r>
          </a:p>
          <a:p>
            <a:pPr marL="342900" lvl="1" indent="-342900">
              <a:buFont typeface="Arial" pitchFamily="34" charset="0"/>
              <a:buChar char="•"/>
            </a:pPr>
            <a:r>
              <a:rPr lang="zh-CN" altLang="en-US" sz="3200" dirty="0" smtClean="0"/>
              <a:t>另</a:t>
            </a:r>
            <a:r>
              <a:rPr lang="zh-CN" altLang="en-US" sz="3200" dirty="0" smtClean="0"/>
              <a:t>一种方法是建立一个列表，然后使用</a:t>
            </a:r>
            <a:r>
              <a:rPr lang="en-US" altLang="zh-CN" sz="3200" dirty="0" smtClean="0"/>
              <a:t>choice()</a:t>
            </a:r>
            <a:r>
              <a:rPr lang="zh-CN" altLang="en-US" sz="3200" dirty="0" smtClean="0"/>
              <a:t>函数，从其中选择一个结果：</a:t>
            </a:r>
            <a:endParaRPr lang="en-US" altLang="zh-CN" sz="3200" dirty="0" smtClean="0"/>
          </a:p>
          <a:p>
            <a:pPr lvl="1">
              <a:buNone/>
            </a:pPr>
            <a:r>
              <a:rPr lang="en-US" altLang="zh-CN" dirty="0" smtClean="0"/>
              <a:t>import random</a:t>
            </a:r>
          </a:p>
          <a:p>
            <a:pPr lvl="1">
              <a:buNone/>
            </a:pPr>
            <a:r>
              <a:rPr lang="da-DK" altLang="zh-CN" dirty="0" smtClean="0"/>
              <a:t>sides = [1, 2, 3, 4, 5, 6]</a:t>
            </a:r>
          </a:p>
          <a:p>
            <a:pPr lvl="1">
              <a:buNone/>
            </a:pPr>
            <a:r>
              <a:rPr lang="en-US" altLang="zh-CN" dirty="0" smtClean="0"/>
              <a:t>die_1 = </a:t>
            </a:r>
            <a:r>
              <a:rPr lang="en-US" altLang="zh-CN" dirty="0" err="1" smtClean="0"/>
              <a:t>random.choice</a:t>
            </a:r>
            <a:r>
              <a:rPr lang="en-US" altLang="zh-CN" dirty="0" smtClean="0"/>
              <a:t>(sides)</a:t>
            </a:r>
            <a:endParaRPr lang="en-US" altLang="zh-CN" sz="9200" dirty="0" smtClean="0"/>
          </a:p>
          <a:p>
            <a:pPr lvl="1">
              <a:buNone/>
            </a:pP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55577" y="2924944"/>
            <a:ext cx="7481962" cy="3744416"/>
          </a:xfrm>
          <a:prstGeom prst="rect">
            <a:avLst/>
          </a:prstGeom>
          <a:noFill/>
          <a:ln w="9525">
            <a:noFill/>
            <a:miter lim="800000"/>
            <a:headEnd/>
            <a:tailEnd/>
          </a:ln>
        </p:spPr>
      </p:pic>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a:xfrm>
            <a:off x="457200" y="1600201"/>
            <a:ext cx="8229600" cy="1612775"/>
          </a:xfrm>
        </p:spPr>
        <p:txBody>
          <a:bodyPr>
            <a:normAutofit/>
          </a:bodyPr>
          <a:lstStyle/>
          <a:p>
            <a:r>
              <a:rPr lang="zh-CN" altLang="en-US" sz="2400" dirty="0" smtClean="0"/>
              <a:t>多个</a:t>
            </a:r>
            <a:r>
              <a:rPr lang="zh-CN" altLang="en-US" sz="2400" dirty="0" smtClean="0"/>
              <a:t>骰子</a:t>
            </a:r>
            <a:endParaRPr lang="en-US" altLang="zh-CN" sz="2400" dirty="0" smtClean="0"/>
          </a:p>
          <a:p>
            <a:pPr lvl="1"/>
            <a:r>
              <a:rPr lang="zh-CN" altLang="en-US" sz="2000" dirty="0" smtClean="0"/>
              <a:t>如果想模拟掷两个骰子呢？如果你只是想把两个骰子的结果相加来得到总数</a:t>
            </a:r>
            <a:r>
              <a:rPr lang="zh-CN" altLang="en-US" sz="2000" dirty="0" smtClean="0"/>
              <a:t>，可能</a:t>
            </a:r>
            <a:r>
              <a:rPr lang="zh-CN" altLang="en-US" sz="2000" dirty="0" smtClean="0"/>
              <a:t>会考虑这样</a:t>
            </a:r>
            <a:r>
              <a:rPr lang="zh-CN" altLang="en-US" sz="2000" dirty="0" smtClean="0"/>
              <a:t>做</a:t>
            </a:r>
            <a:r>
              <a:rPr lang="en-US" altLang="zh-CN" sz="2000" dirty="0" smtClean="0"/>
              <a:t>:  </a:t>
            </a:r>
            <a:r>
              <a:rPr lang="en-US" altLang="zh-CN" sz="2000" dirty="0" err="1" smtClean="0"/>
              <a:t>two_dice</a:t>
            </a:r>
            <a:r>
              <a:rPr lang="en-US" altLang="zh-CN" sz="2000" dirty="0" smtClean="0"/>
              <a:t> </a:t>
            </a:r>
            <a:r>
              <a:rPr lang="en-US" altLang="zh-CN" sz="2000" dirty="0" smtClean="0"/>
              <a:t>= </a:t>
            </a:r>
            <a:r>
              <a:rPr lang="en-US" altLang="zh-CN" sz="2000" dirty="0" err="1" smtClean="0"/>
              <a:t>random.randint</a:t>
            </a:r>
            <a:r>
              <a:rPr lang="en-US" altLang="zh-CN" sz="2000" dirty="0" smtClean="0"/>
              <a:t>(2, 12</a:t>
            </a:r>
            <a:r>
              <a:rPr lang="en-US" altLang="zh-CN" sz="2000" dirty="0" smtClean="0"/>
              <a:t>)</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5" name="内容占位符 4"/>
          <p:cNvSpPr>
            <a:spLocks noGrp="1"/>
          </p:cNvSpPr>
          <p:nvPr>
            <p:ph idx="1"/>
          </p:nvPr>
        </p:nvSpPr>
        <p:spPr/>
        <p:txBody>
          <a:bodyPr>
            <a:noAutofit/>
          </a:bodyPr>
          <a:lstStyle/>
          <a:p>
            <a:r>
              <a:rPr lang="en-US" altLang="zh-CN" sz="1600" dirty="0" smtClean="0"/>
              <a:t>1+1 = 2 </a:t>
            </a:r>
            <a:r>
              <a:rPr lang="en-US" altLang="zh-CN" sz="1600" dirty="0" smtClean="0"/>
              <a:t>1+2 </a:t>
            </a:r>
            <a:r>
              <a:rPr lang="en-US" altLang="zh-CN" sz="1600" dirty="0" smtClean="0"/>
              <a:t>= 3 1+3 = 4 1+4 = 5 1+5 = 6 1+6 = 7</a:t>
            </a:r>
          </a:p>
          <a:p>
            <a:r>
              <a:rPr lang="en-US" altLang="zh-CN" sz="1600" dirty="0" smtClean="0"/>
              <a:t>2+1 = 3 2+2 = 4 2+3 = 5 2+4 = 6 2+5 = 7 2+6 = 8</a:t>
            </a:r>
          </a:p>
          <a:p>
            <a:r>
              <a:rPr lang="en-US" altLang="zh-CN" sz="1600" dirty="0" smtClean="0"/>
              <a:t>3+1 = 4 3+2 = 5 3+3 = 6 3+4 = 7 3+5 = 8 3+6 = 9</a:t>
            </a:r>
          </a:p>
          <a:p>
            <a:r>
              <a:rPr lang="en-US" altLang="zh-CN" sz="1600" dirty="0" smtClean="0"/>
              <a:t>4+1 = 5 4+2 = 6 4+3 = 7 4+4 = 8 4+5 = 9 4+6 = 10</a:t>
            </a:r>
          </a:p>
          <a:p>
            <a:r>
              <a:rPr lang="en-US" altLang="zh-CN" sz="1600" dirty="0" smtClean="0"/>
              <a:t>5+1 = 6 5+2 = 7 5+3 = 8 5+4 = 9 5+5 = 10 5+6 = 11</a:t>
            </a:r>
          </a:p>
          <a:p>
            <a:r>
              <a:rPr lang="en-US" altLang="zh-CN" sz="1600" dirty="0" smtClean="0"/>
              <a:t>6+1 = 7 6+2 = 8 6+3 = 9 6+4 = 10 6+5 = 11 6+6 = </a:t>
            </a:r>
            <a:r>
              <a:rPr lang="en-US" altLang="zh-CN" sz="1600" dirty="0" smtClean="0"/>
              <a:t>12</a:t>
            </a:r>
          </a:p>
          <a:p>
            <a:r>
              <a:rPr lang="zh-CN" altLang="en-US" sz="1600" dirty="0" smtClean="0">
                <a:latin typeface="FZSSJW--GB1-0"/>
              </a:rPr>
              <a:t>共有</a:t>
            </a:r>
            <a:r>
              <a:rPr lang="en-US" altLang="zh-CN" sz="1600" dirty="0" smtClean="0">
                <a:latin typeface="TimesNewRomanPSMT"/>
              </a:rPr>
              <a:t>36 </a:t>
            </a:r>
            <a:r>
              <a:rPr lang="zh-CN" altLang="en-US" sz="1600" dirty="0" smtClean="0">
                <a:latin typeface="FZSSJW--GB1-0"/>
              </a:rPr>
              <a:t>种可能的组合</a:t>
            </a:r>
            <a:r>
              <a:rPr lang="zh-CN" altLang="en-US" sz="1600" dirty="0" smtClean="0">
                <a:latin typeface="宋体"/>
              </a:rPr>
              <a:t>。</a:t>
            </a:r>
            <a:r>
              <a:rPr lang="zh-CN" altLang="en-US" sz="1600" dirty="0" smtClean="0">
                <a:latin typeface="FZSSJW--GB1-0"/>
              </a:rPr>
              <a:t>现在来看每个总数出现的次数</a:t>
            </a:r>
            <a:r>
              <a:rPr lang="zh-CN" altLang="en-US" sz="1600" dirty="0" smtClean="0">
                <a:latin typeface="宋体"/>
              </a:rPr>
              <a:t>：</a:t>
            </a:r>
            <a:endParaRPr lang="en-US" altLang="zh-CN" sz="1600" dirty="0" smtClean="0"/>
          </a:p>
          <a:p>
            <a:r>
              <a:rPr lang="zh-CN" altLang="en-US" sz="1600" dirty="0" smtClean="0"/>
              <a:t>总数 </a:t>
            </a:r>
            <a:r>
              <a:rPr lang="en-US" altLang="zh-CN" sz="1600" dirty="0" smtClean="0"/>
              <a:t>2 </a:t>
            </a:r>
            <a:r>
              <a:rPr lang="zh-CN" altLang="en-US" sz="1600" dirty="0" smtClean="0"/>
              <a:t>出现 </a:t>
            </a:r>
            <a:r>
              <a:rPr lang="en-US" altLang="zh-CN" sz="1600" dirty="0" smtClean="0"/>
              <a:t>1 </a:t>
            </a:r>
            <a:r>
              <a:rPr lang="zh-CN" altLang="en-US" sz="1600" dirty="0" smtClean="0"/>
              <a:t>次</a:t>
            </a:r>
            <a:r>
              <a:rPr lang="zh-CN" altLang="en-US" sz="1600" dirty="0" smtClean="0"/>
              <a:t>；   </a:t>
            </a:r>
            <a:r>
              <a:rPr lang="zh-CN" altLang="en-US" sz="1600" dirty="0" smtClean="0"/>
              <a:t>总数 </a:t>
            </a:r>
            <a:r>
              <a:rPr lang="en-US" altLang="zh-CN" sz="1600" dirty="0" smtClean="0"/>
              <a:t>3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4 </a:t>
            </a:r>
            <a:r>
              <a:rPr lang="zh-CN" altLang="en-US" sz="1600" dirty="0" smtClean="0"/>
              <a:t>出现 </a:t>
            </a:r>
            <a:r>
              <a:rPr lang="en-US" altLang="zh-CN" sz="1600" dirty="0" smtClean="0"/>
              <a:t>3 </a:t>
            </a:r>
            <a:r>
              <a:rPr lang="zh-CN" altLang="en-US" sz="1600" dirty="0" smtClean="0"/>
              <a:t>次</a:t>
            </a:r>
            <a:r>
              <a:rPr lang="zh-CN" altLang="en-US" sz="1600" dirty="0" smtClean="0"/>
              <a:t>；    </a:t>
            </a:r>
            <a:r>
              <a:rPr lang="zh-CN" altLang="en-US" sz="1600" dirty="0" smtClean="0"/>
              <a:t>总数 </a:t>
            </a:r>
            <a:r>
              <a:rPr lang="en-US" altLang="zh-CN" sz="1600" dirty="0" smtClean="0"/>
              <a:t>5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6 </a:t>
            </a:r>
            <a:r>
              <a:rPr lang="zh-CN" altLang="en-US" sz="1600" dirty="0" smtClean="0"/>
              <a:t>出现 </a:t>
            </a:r>
            <a:r>
              <a:rPr lang="en-US" altLang="zh-CN" sz="1600" dirty="0" smtClean="0"/>
              <a:t>5 </a:t>
            </a:r>
            <a:r>
              <a:rPr lang="zh-CN" altLang="en-US" sz="1600" dirty="0" smtClean="0"/>
              <a:t>次</a:t>
            </a:r>
            <a:r>
              <a:rPr lang="zh-CN" altLang="en-US" sz="1600" dirty="0" smtClean="0"/>
              <a:t>；   </a:t>
            </a:r>
            <a:r>
              <a:rPr lang="zh-CN" altLang="en-US" sz="1600" dirty="0" smtClean="0"/>
              <a:t>总数 </a:t>
            </a:r>
            <a:r>
              <a:rPr lang="en-US" altLang="zh-CN" sz="1600" dirty="0" smtClean="0"/>
              <a:t>7 </a:t>
            </a:r>
            <a:r>
              <a:rPr lang="zh-CN" altLang="en-US" sz="1600" dirty="0" smtClean="0"/>
              <a:t>出现 </a:t>
            </a:r>
            <a:r>
              <a:rPr lang="en-US" altLang="zh-CN" sz="1600" dirty="0" smtClean="0"/>
              <a:t>6 </a:t>
            </a:r>
            <a:r>
              <a:rPr lang="zh-CN" altLang="en-US" sz="1600" dirty="0" smtClean="0"/>
              <a:t>次；</a:t>
            </a:r>
          </a:p>
          <a:p>
            <a:r>
              <a:rPr lang="zh-CN" altLang="en-US" sz="1600" dirty="0" smtClean="0"/>
              <a:t>总数 </a:t>
            </a:r>
            <a:r>
              <a:rPr lang="en-US" altLang="zh-CN" sz="1600" dirty="0" smtClean="0"/>
              <a:t>8 </a:t>
            </a:r>
            <a:r>
              <a:rPr lang="zh-CN" altLang="en-US" sz="1600" dirty="0" smtClean="0"/>
              <a:t>出现 </a:t>
            </a:r>
            <a:r>
              <a:rPr lang="en-US" altLang="zh-CN" sz="1600" dirty="0" smtClean="0"/>
              <a:t>5 </a:t>
            </a:r>
            <a:r>
              <a:rPr lang="zh-CN" altLang="en-US" sz="1600" dirty="0" smtClean="0"/>
              <a:t>次</a:t>
            </a:r>
            <a:r>
              <a:rPr lang="zh-CN" altLang="en-US" sz="1600" dirty="0" smtClean="0"/>
              <a:t>；   </a:t>
            </a:r>
            <a:r>
              <a:rPr lang="zh-CN" altLang="en-US" sz="1600" dirty="0" smtClean="0"/>
              <a:t>总数 </a:t>
            </a:r>
            <a:r>
              <a:rPr lang="en-US" altLang="zh-CN" sz="1600" dirty="0" smtClean="0"/>
              <a:t>9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10 </a:t>
            </a:r>
            <a:r>
              <a:rPr lang="zh-CN" altLang="en-US" sz="1600" dirty="0" smtClean="0"/>
              <a:t>出现 </a:t>
            </a:r>
            <a:r>
              <a:rPr lang="en-US" altLang="zh-CN" sz="1600" dirty="0" smtClean="0"/>
              <a:t>3 </a:t>
            </a:r>
            <a:r>
              <a:rPr lang="zh-CN" altLang="en-US" sz="1600" dirty="0" smtClean="0"/>
              <a:t>次</a:t>
            </a:r>
            <a:r>
              <a:rPr lang="zh-CN" altLang="en-US" sz="1600" dirty="0" smtClean="0"/>
              <a:t>； </a:t>
            </a:r>
            <a:r>
              <a:rPr lang="zh-CN" altLang="en-US" sz="1600" dirty="0" smtClean="0"/>
              <a:t>总数 </a:t>
            </a:r>
            <a:r>
              <a:rPr lang="en-US" altLang="zh-CN" sz="1600" dirty="0" smtClean="0"/>
              <a:t>11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12 </a:t>
            </a:r>
            <a:r>
              <a:rPr lang="zh-CN" altLang="en-US" sz="1600" dirty="0" smtClean="0"/>
              <a:t>出现 </a:t>
            </a:r>
            <a:r>
              <a:rPr lang="en-US" altLang="zh-CN" sz="1600" dirty="0" smtClean="0"/>
              <a:t>1 </a:t>
            </a:r>
            <a:r>
              <a:rPr lang="zh-CN" altLang="en-US" sz="1600" dirty="0" smtClean="0"/>
              <a:t>次。</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b="1" dirty="0" smtClean="0"/>
              <a:t>　创建一副牌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游戏中经常使用的另一种随机事件是抽牌。投硬币和掷骰子每次的概率都是相同的，但是纸牌就不同了。因为牌会越来越少，这会改变抽出剩余牌的概率。</a:t>
            </a:r>
            <a:endParaRPr lang="en-US" altLang="zh-CN" dirty="0" smtClean="0"/>
          </a:p>
          <a:p>
            <a:r>
              <a:rPr lang="zh-CN" altLang="en-US" dirty="0" smtClean="0"/>
              <a:t>洗牌</a:t>
            </a:r>
            <a:endParaRPr lang="en-US" altLang="zh-CN" dirty="0" smtClean="0"/>
          </a:p>
          <a:p>
            <a:pPr lvl="1"/>
            <a:r>
              <a:rPr lang="zh-CN" altLang="en-US" dirty="0" smtClean="0"/>
              <a:t>这就像把</a:t>
            </a:r>
            <a:r>
              <a:rPr lang="zh-CN" altLang="en-US" dirty="0" smtClean="0"/>
              <a:t>牌摊开</a:t>
            </a:r>
            <a:r>
              <a:rPr lang="zh-CN" altLang="en-US" dirty="0" smtClean="0"/>
              <a:t>，说“选一张牌，随便哪张都行</a:t>
            </a:r>
            <a:r>
              <a:rPr lang="zh-CN" altLang="en-US" dirty="0" smtClean="0"/>
              <a:t>”</a:t>
            </a:r>
            <a:endParaRPr lang="en-US" altLang="zh-CN" dirty="0" smtClean="0"/>
          </a:p>
          <a:p>
            <a:r>
              <a:rPr lang="zh-CN" altLang="en-US" dirty="0" smtClean="0"/>
              <a:t>纸牌</a:t>
            </a:r>
            <a:r>
              <a:rPr lang="zh-CN" altLang="en-US" dirty="0" smtClean="0"/>
              <a:t>对象</a:t>
            </a:r>
            <a:endParaRPr lang="en-US" altLang="zh-CN" dirty="0" smtClean="0"/>
          </a:p>
          <a:p>
            <a:pPr lvl="1"/>
            <a:r>
              <a:rPr lang="zh-CN" altLang="en-US" dirty="0" smtClean="0"/>
              <a:t></a:t>
            </a:r>
            <a:r>
              <a:rPr lang="zh-CN" altLang="en-US" dirty="0" smtClean="0"/>
              <a:t>花色</a:t>
            </a:r>
            <a:r>
              <a:rPr lang="en-US" altLang="zh-CN" dirty="0" smtClean="0"/>
              <a:t>—</a:t>
            </a:r>
            <a:r>
              <a:rPr lang="zh-CN" altLang="en-US" dirty="0" smtClean="0"/>
              <a:t>方块、红桃、梅花或黑桃。</a:t>
            </a:r>
          </a:p>
          <a:p>
            <a:pPr lvl="1"/>
            <a:r>
              <a:rPr lang="zh-CN" altLang="en-US" dirty="0" smtClean="0"/>
              <a:t>点数</a:t>
            </a:r>
            <a:r>
              <a:rPr lang="en-US" altLang="zh-CN" dirty="0" smtClean="0"/>
              <a:t>—A</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J</a:t>
            </a:r>
            <a:r>
              <a:rPr lang="zh-CN" altLang="en-US" dirty="0" smtClean="0"/>
              <a:t>、</a:t>
            </a:r>
            <a:r>
              <a:rPr lang="en-US" altLang="zh-CN" dirty="0" smtClean="0"/>
              <a:t>Q</a:t>
            </a:r>
            <a:r>
              <a:rPr lang="zh-CN" altLang="en-US" dirty="0" smtClean="0"/>
              <a:t>、</a:t>
            </a:r>
            <a:r>
              <a:rPr lang="en-US" altLang="zh-CN" dirty="0" smtClean="0"/>
              <a:t>K</a:t>
            </a:r>
            <a:r>
              <a:rPr lang="zh-CN" altLang="en-US" dirty="0" smtClean="0"/>
              <a:t>。</a:t>
            </a:r>
            <a:endParaRPr lang="en-US" altLang="zh-CN" dirty="0" smtClean="0"/>
          </a:p>
          <a:p>
            <a:pPr lvl="1"/>
            <a:r>
              <a:rPr lang="zh-CN" altLang="en-US" sz="2400" dirty="0" smtClean="0"/>
              <a:t></a:t>
            </a:r>
            <a:r>
              <a:rPr lang="zh-CN" altLang="en-US" dirty="0" smtClean="0"/>
              <a:t>分值</a:t>
            </a:r>
            <a:r>
              <a:rPr lang="en-US" altLang="zh-CN" dirty="0" smtClean="0"/>
              <a:t>—</a:t>
            </a:r>
            <a:r>
              <a:rPr lang="zh-CN" altLang="en-US" dirty="0" smtClean="0"/>
              <a:t>用数字编号的牌（</a:t>
            </a:r>
            <a:r>
              <a:rPr lang="en-US" altLang="zh-CN" dirty="0" smtClean="0"/>
              <a:t>2 </a:t>
            </a:r>
            <a:r>
              <a:rPr lang="zh-CN" altLang="en-US" dirty="0" smtClean="0"/>
              <a:t>到 </a:t>
            </a:r>
            <a:r>
              <a:rPr lang="en-US" altLang="zh-CN" dirty="0" smtClean="0"/>
              <a:t>10</a:t>
            </a:r>
            <a:r>
              <a:rPr lang="zh-CN" altLang="en-US" dirty="0" smtClean="0"/>
              <a:t>），</a:t>
            </a:r>
            <a:r>
              <a:rPr lang="zh-CN" altLang="en-US" dirty="0" smtClean="0"/>
              <a:t>通常分值</a:t>
            </a:r>
            <a:r>
              <a:rPr lang="zh-CN" altLang="en-US" dirty="0" smtClean="0"/>
              <a:t>就等于牌的点数。对于</a:t>
            </a:r>
            <a:r>
              <a:rPr lang="en-US" altLang="zh-CN" dirty="0" smtClean="0"/>
              <a:t>J</a:t>
            </a:r>
            <a:r>
              <a:rPr lang="zh-CN" altLang="en-US" dirty="0" smtClean="0"/>
              <a:t>、</a:t>
            </a:r>
            <a:r>
              <a:rPr lang="en-US" altLang="zh-CN" dirty="0" smtClean="0"/>
              <a:t>Q </a:t>
            </a:r>
            <a:r>
              <a:rPr lang="zh-CN" altLang="en-US" dirty="0" smtClean="0"/>
              <a:t>和</a:t>
            </a:r>
            <a:r>
              <a:rPr lang="en-US" altLang="zh-CN" dirty="0" smtClean="0"/>
              <a:t>K</a:t>
            </a:r>
            <a:r>
              <a:rPr lang="zh-CN" altLang="en-US" dirty="0" smtClean="0"/>
              <a:t>，</a:t>
            </a:r>
            <a:r>
              <a:rPr lang="zh-CN" altLang="en-US" dirty="0" smtClean="0"/>
              <a:t>分值</a:t>
            </a:r>
            <a:r>
              <a:rPr lang="zh-CN" altLang="en-US" dirty="0" smtClean="0"/>
              <a:t>通常是</a:t>
            </a:r>
            <a:r>
              <a:rPr lang="en-US" altLang="zh-CN" dirty="0" smtClean="0"/>
              <a:t>10</a:t>
            </a:r>
            <a:r>
              <a:rPr lang="zh-CN" altLang="en-US" dirty="0" smtClean="0"/>
              <a:t>，</a:t>
            </a:r>
            <a:r>
              <a:rPr lang="en-US" altLang="zh-CN" dirty="0" smtClean="0"/>
              <a:t>A </a:t>
            </a:r>
            <a:r>
              <a:rPr lang="zh-CN" altLang="en-US" dirty="0" smtClean="0"/>
              <a:t>的分值可能是</a:t>
            </a:r>
            <a:r>
              <a:rPr lang="en-US" altLang="zh-CN" dirty="0" smtClean="0"/>
              <a:t>1</a:t>
            </a:r>
            <a:r>
              <a:rPr lang="zh-CN" altLang="en-US" dirty="0" smtClean="0"/>
              <a:t>、</a:t>
            </a:r>
            <a:r>
              <a:rPr lang="en-US" altLang="zh-CN" dirty="0" smtClean="0"/>
              <a:t>11 </a:t>
            </a:r>
            <a:r>
              <a:rPr lang="zh-CN" altLang="en-US" dirty="0" smtClean="0"/>
              <a:t>或者另外</a:t>
            </a:r>
            <a:r>
              <a:rPr lang="zh-CN" altLang="en-US" dirty="0" smtClean="0"/>
              <a:t>某个值，这要依具体游戏而定</a:t>
            </a:r>
            <a:endParaRPr lang="en-US" altLang="zh-CN" dirty="0"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什么是随机性和随机事件</a:t>
            </a:r>
            <a:endParaRPr lang="en-US" altLang="zh-CN" dirty="0" smtClean="0"/>
          </a:p>
          <a:p>
            <a:r>
              <a:rPr lang="zh-CN" altLang="en-US" dirty="0" smtClean="0"/>
              <a:t>如何使用 </a:t>
            </a:r>
            <a:r>
              <a:rPr lang="en-US" altLang="zh-CN" dirty="0" smtClean="0"/>
              <a:t>random</a:t>
            </a:r>
            <a:r>
              <a:rPr lang="zh-CN" altLang="en-US" dirty="0" smtClean="0"/>
              <a:t>模块在程序中生成</a:t>
            </a:r>
            <a:r>
              <a:rPr lang="zh-CN" altLang="en-US" dirty="0" smtClean="0"/>
              <a:t>随机事件</a:t>
            </a:r>
            <a:endParaRPr lang="en-US" altLang="zh-CN" dirty="0" smtClean="0"/>
          </a:p>
          <a:p>
            <a:r>
              <a:rPr lang="zh-CN" altLang="en-US" dirty="0" smtClean="0"/>
              <a:t>如何模拟扔硬币或掷</a:t>
            </a:r>
            <a:r>
              <a:rPr lang="zh-CN" altLang="en-US" dirty="0" smtClean="0"/>
              <a:t>骰子</a:t>
            </a:r>
            <a:endParaRPr lang="en-US" altLang="zh-CN" dirty="0" smtClean="0"/>
          </a:p>
          <a:p>
            <a:r>
              <a:rPr lang="zh-CN" altLang="en-US" dirty="0" smtClean="0"/>
              <a:t>如何模拟从一副洗过的牌中抽</a:t>
            </a:r>
            <a:r>
              <a:rPr lang="zh-CN" altLang="en-US" dirty="0" smtClean="0"/>
              <a:t>牌</a:t>
            </a:r>
            <a:endParaRPr lang="en-US" altLang="zh-CN" dirty="0" smtClean="0"/>
          </a:p>
          <a:p>
            <a:r>
              <a:rPr lang="zh-CN" altLang="en-US" dirty="0" smtClean="0"/>
              <a:t>如何玩 </a:t>
            </a:r>
            <a:r>
              <a:rPr lang="en-US" altLang="zh-CN" dirty="0" smtClean="0"/>
              <a:t>Crazy Eights</a:t>
            </a:r>
            <a:r>
              <a:rPr lang="zh-CN" altLang="en-US" dirty="0" smtClean="0"/>
              <a:t>（如果你以前不知道）。</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说明什么是“随机事件”。给出两个例子</a:t>
            </a:r>
            <a:r>
              <a:rPr lang="zh-CN" altLang="en-US" dirty="0" smtClean="0"/>
              <a:t>。</a:t>
            </a:r>
            <a:endParaRPr lang="en-US" altLang="zh-CN" dirty="0" smtClean="0"/>
          </a:p>
          <a:p>
            <a:r>
              <a:rPr lang="zh-CN" altLang="en-US" dirty="0" smtClean="0"/>
              <a:t>为什么扔一个</a:t>
            </a:r>
            <a:r>
              <a:rPr lang="en-US" altLang="zh-CN" dirty="0" smtClean="0"/>
              <a:t>11 </a:t>
            </a:r>
            <a:r>
              <a:rPr lang="zh-CN" altLang="en-US" dirty="0" smtClean="0"/>
              <a:t>面（各个面上的数为</a:t>
            </a:r>
            <a:r>
              <a:rPr lang="en-US" altLang="zh-CN" dirty="0" smtClean="0"/>
              <a:t>2 </a:t>
            </a:r>
            <a:r>
              <a:rPr lang="zh-CN" altLang="en-US" dirty="0" smtClean="0"/>
              <a:t>～ </a:t>
            </a:r>
            <a:r>
              <a:rPr lang="en-US" altLang="zh-CN" dirty="0" smtClean="0"/>
              <a:t>12</a:t>
            </a:r>
            <a:r>
              <a:rPr lang="zh-CN" altLang="en-US" dirty="0" smtClean="0"/>
              <a:t>）的骰子与扔两个</a:t>
            </a:r>
            <a:r>
              <a:rPr lang="en-US" altLang="zh-CN" dirty="0" smtClean="0"/>
              <a:t>6 </a:t>
            </a:r>
            <a:r>
              <a:rPr lang="zh-CN" altLang="en-US" dirty="0" smtClean="0"/>
              <a:t>面的</a:t>
            </a:r>
            <a:r>
              <a:rPr lang="zh-CN" altLang="en-US" dirty="0" smtClean="0"/>
              <a:t>骰子（</a:t>
            </a:r>
            <a:r>
              <a:rPr lang="zh-CN" altLang="en-US" dirty="0" smtClean="0"/>
              <a:t>总和也是</a:t>
            </a:r>
            <a:r>
              <a:rPr lang="en-US" altLang="zh-CN" dirty="0" smtClean="0"/>
              <a:t>2 </a:t>
            </a:r>
            <a:r>
              <a:rPr lang="zh-CN" altLang="en-US" dirty="0" smtClean="0"/>
              <a:t>～ </a:t>
            </a:r>
            <a:r>
              <a:rPr lang="en-US" altLang="zh-CN" dirty="0" smtClean="0"/>
              <a:t>12</a:t>
            </a:r>
            <a:r>
              <a:rPr lang="zh-CN" altLang="en-US" dirty="0" smtClean="0"/>
              <a:t>）不同</a:t>
            </a:r>
            <a:r>
              <a:rPr lang="zh-CN" altLang="en-US" dirty="0" smtClean="0"/>
              <a:t>？</a:t>
            </a:r>
            <a:endParaRPr lang="en-US" altLang="zh-CN" dirty="0" smtClean="0"/>
          </a:p>
          <a:p>
            <a:r>
              <a:rPr lang="zh-CN" altLang="en-US" dirty="0" smtClean="0"/>
              <a:t>在</a:t>
            </a:r>
            <a:r>
              <a:rPr lang="en-US" altLang="zh-CN" dirty="0" smtClean="0"/>
              <a:t>Python </a:t>
            </a:r>
            <a:r>
              <a:rPr lang="zh-CN" altLang="en-US" dirty="0" smtClean="0"/>
              <a:t>中有哪两种方法来模拟掷</a:t>
            </a:r>
            <a:r>
              <a:rPr lang="zh-CN" altLang="en-US" dirty="0" smtClean="0"/>
              <a:t>骰子</a:t>
            </a:r>
            <a:endParaRPr lang="en-US" altLang="zh-CN" dirty="0" smtClean="0"/>
          </a:p>
          <a:p>
            <a:r>
              <a:rPr lang="zh-CN" altLang="en-US" dirty="0" smtClean="0"/>
              <a:t>我们使用哪种</a:t>
            </a:r>
            <a:r>
              <a:rPr lang="en-US" altLang="zh-CN" dirty="0" smtClean="0"/>
              <a:t>Python </a:t>
            </a:r>
            <a:r>
              <a:rPr lang="zh-CN" altLang="en-US" dirty="0" smtClean="0"/>
              <a:t>变量表示一张牌</a:t>
            </a:r>
            <a:r>
              <a:rPr lang="zh-CN" altLang="en-US" dirty="0" smtClean="0"/>
              <a:t>？</a:t>
            </a:r>
            <a:endParaRPr lang="en-US" altLang="zh-CN" dirty="0" smtClean="0"/>
          </a:p>
          <a:p>
            <a:r>
              <a:rPr lang="zh-CN" altLang="en-US" dirty="0" smtClean="0"/>
              <a:t>我们使用哪种</a:t>
            </a:r>
            <a:r>
              <a:rPr lang="en-US" altLang="zh-CN" dirty="0" smtClean="0"/>
              <a:t>Python </a:t>
            </a:r>
            <a:r>
              <a:rPr lang="zh-CN" altLang="en-US" dirty="0" smtClean="0"/>
              <a:t>变量表示一副牌</a:t>
            </a:r>
            <a:r>
              <a:rPr lang="zh-CN" altLang="en-US" dirty="0" smtClean="0"/>
              <a:t>？</a:t>
            </a:r>
            <a:endParaRPr lang="en-US" altLang="zh-CN" dirty="0" smtClean="0"/>
          </a:p>
          <a:p>
            <a:r>
              <a:rPr lang="zh-CN" altLang="en-US" dirty="0" smtClean="0"/>
              <a:t>要在抽牌时从一副牌中删除一张牌，或者出牌时从一手牌中删除一张牌，要</a:t>
            </a:r>
          </a:p>
          <a:p>
            <a:r>
              <a:rPr lang="zh-CN" altLang="en-US" dirty="0" smtClean="0"/>
              <a:t>使用什么方法？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a:p>
        </p:txBody>
      </p:sp>
      <p:sp>
        <p:nvSpPr>
          <p:cNvPr id="3" name="内容占位符 2"/>
          <p:cNvSpPr>
            <a:spLocks noGrp="1"/>
          </p:cNvSpPr>
          <p:nvPr>
            <p:ph idx="1"/>
          </p:nvPr>
        </p:nvSpPr>
        <p:spPr/>
        <p:txBody>
          <a:bodyPr/>
          <a:lstStyle/>
          <a:p>
            <a:r>
              <a:rPr lang="zh-CN" altLang="en-US" dirty="0" smtClean="0"/>
              <a:t>使用代码清单</a:t>
            </a:r>
            <a:r>
              <a:rPr lang="en-US" altLang="zh-CN" dirty="0" smtClean="0"/>
              <a:t>23-3 </a:t>
            </a:r>
            <a:r>
              <a:rPr lang="zh-CN" altLang="en-US" dirty="0" smtClean="0"/>
              <a:t>的程序试一试“连续</a:t>
            </a:r>
            <a:r>
              <a:rPr lang="en-US" altLang="zh-CN" dirty="0" smtClean="0"/>
              <a:t>10 </a:t>
            </a:r>
            <a:r>
              <a:rPr lang="zh-CN" altLang="en-US" dirty="0" smtClean="0"/>
              <a:t>次正面朝上”试验，不过可以</a:t>
            </a:r>
            <a:r>
              <a:rPr lang="zh-CN" altLang="en-US" dirty="0" smtClean="0"/>
              <a:t>试试不同</a:t>
            </a:r>
            <a:r>
              <a:rPr lang="zh-CN" altLang="en-US" dirty="0" smtClean="0"/>
              <a:t>的连续次数。多久能出现一次连续</a:t>
            </a:r>
            <a:r>
              <a:rPr lang="en-US" altLang="zh-CN" dirty="0" smtClean="0"/>
              <a:t>5 </a:t>
            </a:r>
            <a:r>
              <a:rPr lang="zh-CN" altLang="en-US" dirty="0" smtClean="0"/>
              <a:t>个正面朝上？ </a:t>
            </a:r>
            <a:r>
              <a:rPr lang="en-US" altLang="zh-CN" dirty="0" smtClean="0"/>
              <a:t>6 </a:t>
            </a:r>
            <a:r>
              <a:rPr lang="zh-CN" altLang="en-US" dirty="0" smtClean="0"/>
              <a:t>个呢？ </a:t>
            </a:r>
            <a:r>
              <a:rPr lang="en-US" altLang="zh-CN" dirty="0" smtClean="0"/>
              <a:t>7 </a:t>
            </a:r>
            <a:r>
              <a:rPr lang="zh-CN" altLang="en-US" dirty="0" smtClean="0"/>
              <a:t>个呢？ </a:t>
            </a:r>
            <a:r>
              <a:rPr lang="en-US" altLang="zh-CN" dirty="0" smtClean="0"/>
              <a:t>8 </a:t>
            </a:r>
            <a:r>
              <a:rPr lang="zh-CN" altLang="en-US" dirty="0" smtClean="0"/>
              <a:t>个呢</a:t>
            </a:r>
            <a:r>
              <a:rPr lang="zh-CN" altLang="en-US" dirty="0" smtClean="0"/>
              <a:t>？</a:t>
            </a:r>
            <a:r>
              <a:rPr lang="en-US" altLang="zh-CN" dirty="0" smtClean="0"/>
              <a:t>……</a:t>
            </a:r>
            <a:r>
              <a:rPr lang="zh-CN" altLang="en-US" dirty="0" smtClean="0"/>
              <a:t>你发现规律了吗？</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52443</TotalTime>
  <Words>10653</Words>
  <Application>Microsoft Office PowerPoint</Application>
  <PresentationFormat>全屏显示(4:3)</PresentationFormat>
  <Paragraphs>924</Paragraphs>
  <Slides>203</Slides>
  <Notes>0</Notes>
  <HiddenSlides>0</HiddenSlides>
  <MMClips>0</MMClips>
  <ScaleCrop>false</ScaleCrop>
  <HeadingPairs>
    <vt:vector size="4" baseType="variant">
      <vt:variant>
        <vt:lpstr>主题</vt:lpstr>
      </vt:variant>
      <vt:variant>
        <vt:i4>1</vt:i4>
      </vt:variant>
      <vt:variant>
        <vt:lpstr>幻灯片标题</vt:lpstr>
      </vt:variant>
      <vt:variant>
        <vt:i4>203</vt:i4>
      </vt:variant>
    </vt:vector>
  </HeadingPairs>
  <TitlesOfParts>
    <vt:vector size="204"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lpstr>幻灯片 194</vt:lpstr>
      <vt:lpstr>20 碰运气—随机性</vt:lpstr>
      <vt:lpstr>20.1 什么是随机性</vt:lpstr>
      <vt:lpstr>20.2　掷骰子</vt:lpstr>
      <vt:lpstr>20.2　掷骰子</vt:lpstr>
      <vt:lpstr>20.2　掷骰子</vt:lpstr>
      <vt:lpstr>23.3　创建一副牌</vt:lpstr>
      <vt:lpstr>学到了什么</vt:lpstr>
      <vt:lpstr>测试题</vt:lpstr>
      <vt:lpstr>动手试一试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jktest</cp:lastModifiedBy>
  <cp:revision>309</cp:revision>
  <dcterms:modified xsi:type="dcterms:W3CDTF">2019-03-24T04:44:39Z</dcterms:modified>
</cp:coreProperties>
</file>