
<file path=[Content_Types].xml><?xml version="1.0" encoding="utf-8"?>
<Types xmlns="http://schemas.openxmlformats.org/package/2006/content-types">
  <Override PartName="/ppt/slides/slide47.xml" ContentType="application/vnd.openxmlformats-officedocument.presentationml.slide+xml"/>
  <Override PartName="/ppt/slides/slide58.xml" ContentType="application/vnd.openxmlformats-officedocument.presentationml.slide+xml"/>
  <Override PartName="/ppt/slides/slide94.xml" ContentType="application/vnd.openxmlformats-officedocument.presentationml.slide+xml"/>
  <Override PartName="/ppt/slides/slide142.xml" ContentType="application/vnd.openxmlformats-officedocument.presentationml.slide+xml"/>
  <Override PartName="/ppt/slides/slide229.xml" ContentType="application/vnd.openxmlformats-officedocument.presentationml.slide+xml"/>
  <Override PartName="/ppt/slides/slide36.xml" ContentType="application/vnd.openxmlformats-officedocument.presentationml.slide+xml"/>
  <Override PartName="/ppt/slides/slide83.xml" ContentType="application/vnd.openxmlformats-officedocument.presentationml.slide+xml"/>
  <Override PartName="/ppt/slides/slide120.xml" ContentType="application/vnd.openxmlformats-officedocument.presentationml.slide+xml"/>
  <Override PartName="/ppt/slides/slide131.xml" ContentType="application/vnd.openxmlformats-officedocument.presentationml.slide+xml"/>
  <Override PartName="/ppt/slides/slide218.xml" ContentType="application/vnd.openxmlformats-officedocument.presentationml.slide+xml"/>
  <Override PartName="/ppt/slides/slide25.xml" ContentType="application/vnd.openxmlformats-officedocument.presentationml.slide+xml"/>
  <Override PartName="/ppt/slides/slide72.xml" ContentType="application/vnd.openxmlformats-officedocument.presentationml.slide+xml"/>
  <Override PartName="/ppt/slides/slide207.xml" ContentType="application/vnd.openxmlformats-officedocument.presentationml.slid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169.xml" ContentType="application/vnd.openxmlformats-officedocument.presentationml.slide+xml"/>
  <Override PartName="/ppt/slides/slide221.xml" ContentType="application/vnd.openxmlformats-officedocument.presentationml.slide+xml"/>
  <Override PartName="/ppt/tableStyles.xml" ContentType="application/vnd.openxmlformats-officedocument.presentationml.tableStyles+xml"/>
  <Override PartName="/ppt/slides/slide147.xml" ContentType="application/vnd.openxmlformats-officedocument.presentationml.slide+xml"/>
  <Override PartName="/ppt/slides/slide158.xml" ContentType="application/vnd.openxmlformats-officedocument.presentationml.slide+xml"/>
  <Override PartName="/ppt/slides/slide194.xml" ContentType="application/vnd.openxmlformats-officedocument.presentationml.slide+xml"/>
  <Override PartName="/ppt/slides/slide210.xml" ContentType="application/vnd.openxmlformats-officedocument.presentationml.slide+xml"/>
  <Override PartName="/ppt/slides/slide99.xml" ContentType="application/vnd.openxmlformats-officedocument.presentationml.slide+xml"/>
  <Override PartName="/ppt/slides/slide136.xml" ContentType="application/vnd.openxmlformats-officedocument.presentationml.slide+xml"/>
  <Override PartName="/ppt/slides/slide183.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25.xml" ContentType="application/vnd.openxmlformats-officedocument.presentationml.slide+xml"/>
  <Override PartName="/ppt/slides/slide172.xml" ContentType="application/vnd.openxmlformats-officedocument.presentationml.slide+xml"/>
  <Override PartName="/ppt/slides/slide5.xml" ContentType="application/vnd.openxmlformats-officedocument.presentationml.slide+xml"/>
  <Override PartName="/ppt/slides/slide19.xml" ContentType="application/vnd.openxmlformats-officedocument.presentationml.slide+xml"/>
  <Override PartName="/ppt/slides/slide66.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s/slide150.xml" ContentType="application/vnd.openxmlformats-officedocument.presentationml.slide+xml"/>
  <Override PartName="/ppt/slides/slide161.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55.xml" ContentType="application/vnd.openxmlformats-officedocument.presentationml.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Override PartName="/ppt/slides/slide215.xml" ContentType="application/vnd.openxmlformats-officedocument.presentationml.slide+xml"/>
  <Override PartName="/ppt/slides/slide226.xml" ContentType="application/vnd.openxmlformats-officedocument.presentationml.slide+xml"/>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slides/slide199.xml" ContentType="application/vnd.openxmlformats-officedocument.presentationml.slide+xml"/>
  <Override PartName="/ppt/slides/slide204.xml" ContentType="application/vnd.openxmlformats-officedocument.presentationml.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slides/slide159.xml" ContentType="application/vnd.openxmlformats-officedocument.presentationml.slide+xml"/>
  <Override PartName="/ppt/slides/slide188.xml" ContentType="application/vnd.openxmlformats-officedocument.presentationml.slide+xml"/>
  <Override PartName="/ppt/slides/slide211.xml" ContentType="application/vnd.openxmlformats-officedocument.presentationml.slide+xml"/>
  <Override PartName="/ppt/slides/slide222.xml" ContentType="application/vnd.openxmlformats-officedocument.presentationml.slide+xml"/>
  <Override PartName="/ppt/slides/slide119.xml" ContentType="application/vnd.openxmlformats-officedocument.presentationml.slide+xml"/>
  <Override PartName="/ppt/slides/slide148.xml" ContentType="application/vnd.openxmlformats-officedocument.presentationml.slide+xml"/>
  <Override PartName="/ppt/slides/slide166.xml" ContentType="application/vnd.openxmlformats-officedocument.presentationml.slide+xml"/>
  <Override PartName="/ppt/slides/slide177.xml" ContentType="application/vnd.openxmlformats-officedocument.presentationml.slide+xml"/>
  <Override PartName="/ppt/slides/slide195.xml" ContentType="application/vnd.openxmlformats-officedocument.presentationml.slide+xml"/>
  <Override PartName="/ppt/slides/slide200.xml" ContentType="application/vnd.openxmlformats-officedocument.presentationml.slide+xml"/>
  <Override PartName="/ppt/slideLayouts/slideLayout10.xml" ContentType="application/vnd.openxmlformats-officedocument.presentationml.slideLayout+xml"/>
  <Override PartName="/ppt/slides/slide89.xml" ContentType="application/vnd.openxmlformats-officedocument.presentationml.slide+xml"/>
  <Override PartName="/ppt/slides/slide108.xml" ContentType="application/vnd.openxmlformats-officedocument.presentationml.slide+xml"/>
  <Override PartName="/ppt/slides/slide126.xml" ContentType="application/vnd.openxmlformats-officedocument.presentationml.slide+xml"/>
  <Override PartName="/ppt/slides/slide137.xml" ContentType="application/vnd.openxmlformats-officedocument.presentationml.slide+xml"/>
  <Override PartName="/ppt/slides/slide155.xml" ContentType="application/vnd.openxmlformats-officedocument.presentationml.slide+xml"/>
  <Override PartName="/ppt/slides/slide173.xml" ContentType="application/vnd.openxmlformats-officedocument.presentationml.slide+xml"/>
  <Override PartName="/ppt/slides/slide184.xml" ContentType="application/vnd.openxmlformats-officedocument.presentationml.slide+xml"/>
  <Override PartName="/ppt/slides/slide49.xml" ContentType="application/vnd.openxmlformats-officedocument.presentationml.slide+xml"/>
  <Override PartName="/ppt/slides/slide78.xml" ContentType="application/vnd.openxmlformats-officedocument.presentationml.slide+xml"/>
  <Override PartName="/ppt/slides/slide96.xml" ContentType="application/vnd.openxmlformats-officedocument.presentationml.slide+xml"/>
  <Override PartName="/ppt/slides/slide115.xml" ContentType="application/vnd.openxmlformats-officedocument.presentationml.slide+xml"/>
  <Override PartName="/ppt/slides/slide144.xml" ContentType="application/vnd.openxmlformats-officedocument.presentationml.slide+xml"/>
  <Override PartName="/ppt/slides/slide162.xml" ContentType="application/vnd.openxmlformats-officedocument.presentationml.slide+xml"/>
  <Override PartName="/ppt/slides/slide191.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s/slide122.xml" ContentType="application/vnd.openxmlformats-officedocument.presentationml.slide+xml"/>
  <Override PartName="/ppt/slides/slide133.xml" ContentType="application/vnd.openxmlformats-officedocument.presentationml.slide+xml"/>
  <Override PartName="/ppt/slides/slide151.xml" ContentType="application/vnd.openxmlformats-officedocument.presentationml.slide+xml"/>
  <Override PartName="/ppt/slides/slide180.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s/slide140.xml" ContentType="application/vnd.openxmlformats-officedocument.presentationml.slide+xml"/>
  <Override PartName="/ppt/slides/slide209.xml" ContentType="application/vnd.openxmlformats-officedocument.presentationml.slide+xml"/>
  <Override PartName="/ppt/slides/slide227.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Override PartName="/ppt/slides/slide216.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89.xml" ContentType="application/vnd.openxmlformats-officedocument.presentationml.slide+xml"/>
  <Override PartName="/ppt/slides/slide205.xml" ContentType="application/vnd.openxmlformats-officedocument.presentationml.slide+xml"/>
  <Override PartName="/ppt/slides/slide223.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s/slide149.xml" ContentType="application/vnd.openxmlformats-officedocument.presentationml.slide+xml"/>
  <Override PartName="/ppt/slides/slide178.xml" ContentType="application/vnd.openxmlformats-officedocument.presentationml.slide+xml"/>
  <Override PartName="/ppt/slides/slide196.xml" ContentType="application/vnd.openxmlformats-officedocument.presentationml.slide+xml"/>
  <Override PartName="/ppt/slides/slide212.xml" ContentType="application/vnd.openxmlformats-officedocument.presentationml.slide+xml"/>
  <Override PartName="/ppt/slides/slide230.xml" ContentType="application/vnd.openxmlformats-officedocument.presentationml.slide+xml"/>
  <Override PartName="/ppt/slideLayouts/slideLayout11.xml" ContentType="application/vnd.openxmlformats-officedocument.presentationml.slideLayout+xml"/>
  <Override PartName="/ppt/slides/slide138.xml" ContentType="application/vnd.openxmlformats-officedocument.presentationml.slide+xml"/>
  <Override PartName="/ppt/slides/slide167.xml" ContentType="application/vnd.openxmlformats-officedocument.presentationml.slide+xml"/>
  <Override PartName="/ppt/slides/slide185.xml" ContentType="application/vnd.openxmlformats-officedocument.presentationml.slide+xml"/>
  <Override PartName="/ppt/slides/slide201.xml" ContentType="application/vnd.openxmlformats-officedocument.presentationml.slide+xml"/>
  <Override PartName="/ppt/slides/slide79.xml" ContentType="application/vnd.openxmlformats-officedocument.presentationml.slide+xml"/>
  <Override PartName="/ppt/slides/slide109.xml" ContentType="application/vnd.openxmlformats-officedocument.presentationml.slide+xml"/>
  <Override PartName="/ppt/slides/slide127.xml" ContentType="application/vnd.openxmlformats-officedocument.presentationml.slide+xml"/>
  <Override PartName="/ppt/slides/slide145.xml" ContentType="application/vnd.openxmlformats-officedocument.presentationml.slide+xml"/>
  <Override PartName="/ppt/slides/slide156.xml" ContentType="application/vnd.openxmlformats-officedocument.presentationml.slide+xml"/>
  <Override PartName="/ppt/slides/slide174.xml" ContentType="application/vnd.openxmlformats-officedocument.presentationml.slide+xml"/>
  <Override PartName="/ppt/slides/slide192.xml" ContentType="application/vnd.openxmlformats-officedocument.presentationml.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s/slide134.xml" ContentType="application/vnd.openxmlformats-officedocument.presentationml.slide+xml"/>
  <Override PartName="/ppt/slides/slide163.xml" ContentType="application/vnd.openxmlformats-officedocument.presentationml.slide+xml"/>
  <Override PartName="/ppt/slides/slide181.xml" ContentType="application/vnd.openxmlformats-officedocument.presentationml.slide+xml"/>
  <Override PartName="/ppt/slideLayouts/slideLayout9.xml" ContentType="application/vnd.openxmlformats-officedocument.presentationml.slideLayout+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slides/slide123.xml" ContentType="application/vnd.openxmlformats-officedocument.presentationml.slide+xml"/>
  <Override PartName="/ppt/slides/slide141.xml" ContentType="application/vnd.openxmlformats-officedocument.presentationml.slide+xml"/>
  <Override PartName="/ppt/slides/slide152.xml" ContentType="application/vnd.openxmlformats-officedocument.presentationml.slide+xml"/>
  <Override PartName="/ppt/slides/slide170.xml" ContentType="application/vnd.openxmlformats-officedocument.presentationml.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s/slide130.xml" ContentType="application/vnd.openxmlformats-officedocument.presentationml.slide+xml"/>
  <Override PartName="/ppt/slides/slide217.xml" ContentType="application/vnd.openxmlformats-officedocument.presentationml.slide+xml"/>
  <Override PartName="/ppt/slides/slide228.xml" ContentType="application/vnd.openxmlformats-officedocument.presentationml.slide+xml"/>
  <Override PartName="/ppt/slideLayouts/slideLayout5.xml" ContentType="application/vnd.openxmlformats-officedocument.presentationml.slideLayout+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Override PartName="/ppt/slides/slide206.xml" ContentType="application/vnd.openxmlformats-officedocument.presentationml.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s/slide213.xml" ContentType="application/vnd.openxmlformats-officedocument.presentationml.slide+xml"/>
  <Override PartName="/ppt/slides/slide224.xml" ContentType="application/vnd.openxmlformats-officedocument.presentationml.slide+xml"/>
  <Override PartName="/ppt/slideLayouts/slideLayout1.xml" ContentType="application/vnd.openxmlformats-officedocument.presentationml.slideLayout+xml"/>
  <Override PartName="/ppt/slides/slide20.xml" ContentType="application/vnd.openxmlformats-officedocument.presentationml.slide+xml"/>
  <Override PartName="/ppt/slides/slide168.xml" ContentType="application/vnd.openxmlformats-officedocument.presentationml.slide+xml"/>
  <Override PartName="/ppt/slides/slide179.xml" ContentType="application/vnd.openxmlformats-officedocument.presentationml.slide+xml"/>
  <Override PartName="/ppt/slides/slide197.xml" ContentType="application/vnd.openxmlformats-officedocument.presentationml.slide+xml"/>
  <Override PartName="/ppt/slides/slide202.xml" ContentType="application/vnd.openxmlformats-officedocument.presentationml.slide+xml"/>
  <Override PartName="/ppt/slides/slide139.xml" ContentType="application/vnd.openxmlformats-officedocument.presentationml.slide+xml"/>
  <Override PartName="/ppt/slides/slide157.xml" ContentType="application/vnd.openxmlformats-officedocument.presentationml.slide+xml"/>
  <Override PartName="/ppt/slides/slide186.xml" ContentType="application/vnd.openxmlformats-officedocument.presentationml.slide+xml"/>
  <Override PartName="/ppt/slides/slide220.xml" ContentType="application/vnd.openxmlformats-officedocument.presentationml.slide+xml"/>
  <Override PartName="/ppt/slides/slide98.xml" ContentType="application/vnd.openxmlformats-officedocument.presentationml.slide+xml"/>
  <Override PartName="/ppt/slides/slide117.xml" ContentType="application/vnd.openxmlformats-officedocument.presentationml.slide+xml"/>
  <Override PartName="/ppt/slides/slide128.xml" ContentType="application/vnd.openxmlformats-officedocument.presentationml.slide+xml"/>
  <Override PartName="/ppt/slides/slide146.xml" ContentType="application/vnd.openxmlformats-officedocument.presentationml.slide+xml"/>
  <Override PartName="/ppt/slides/slide164.xml" ContentType="application/vnd.openxmlformats-officedocument.presentationml.slide+xml"/>
  <Override PartName="/ppt/slides/slide175.xml" ContentType="application/vnd.openxmlformats-officedocument.presentationml.slide+xml"/>
  <Override PartName="/ppt/slides/slide193.xml" ContentType="application/vnd.openxmlformats-officedocument.presentationml.slide+xml"/>
  <Override PartName="/ppt/slides/slide8.xml" ContentType="application/vnd.openxmlformats-officedocument.presentationml.slide+xml"/>
  <Override PartName="/ppt/slides/slide69.xml" ContentType="application/vnd.openxmlformats-officedocument.presentationml.slide+xml"/>
  <Override PartName="/ppt/slides/slide87.xml" ContentType="application/vnd.openxmlformats-officedocument.presentationml.slide+xml"/>
  <Override PartName="/ppt/slides/slide106.xml" ContentType="application/vnd.openxmlformats-officedocument.presentationml.slide+xml"/>
  <Override PartName="/ppt/slides/slide124.xml" ContentType="application/vnd.openxmlformats-officedocument.presentationml.slide+xml"/>
  <Override PartName="/ppt/slides/slide135.xml" ContentType="application/vnd.openxmlformats-officedocument.presentationml.slide+xml"/>
  <Override PartName="/ppt/slides/slide153.xml" ContentType="application/vnd.openxmlformats-officedocument.presentationml.slide+xml"/>
  <Override PartName="/ppt/slides/slide171.xml" ContentType="application/vnd.openxmlformats-officedocument.presentationml.slide+xml"/>
  <Override PartName="/ppt/slides/slide182.xml" ContentType="application/vnd.openxmlformats-officedocument.presentationml.slide+xml"/>
  <Override PartName="/ppt/slides/slide29.xml" ContentType="application/vnd.openxmlformats-officedocument.presentationml.slide+xml"/>
  <Override PartName="/ppt/slides/slide76.xml" ContentType="application/vnd.openxmlformats-officedocument.presentationml.slide+xml"/>
  <Override PartName="/ppt/slides/slide113.xml" ContentType="application/vnd.openxmlformats-officedocument.presentationml.slide+xml"/>
  <Override PartName="/ppt/slides/slide160.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slides/slide43.xml" ContentType="application/vnd.openxmlformats-officedocument.presentationml.slide+xml"/>
  <Override PartName="/ppt/slides/slide90.xml" ContentType="application/vnd.openxmlformats-officedocument.presentationml.slide+xml"/>
  <Override PartName="/ppt/slides/slide225.xml" ContentType="application/vnd.openxmlformats-officedocument.presentationml.slide+xml"/>
  <Override PartName="/ppt/theme/theme1.xml" ContentType="application/vnd.openxmlformats-officedocument.theme+xml"/>
  <Override PartName="/ppt/slides/slide32.xml" ContentType="application/vnd.openxmlformats-officedocument.presentationml.slide+xml"/>
  <Override PartName="/ppt/slides/slide214.xml" ContentType="application/vnd.openxmlformats-officedocument.presentationml.slide+xml"/>
  <Override PartName="/ppt/slides/slide10.xml" ContentType="application/vnd.openxmlformats-officedocument.presentationml.slide+xml"/>
  <Override PartName="/ppt/slides/slide21.xml" ContentType="application/vnd.openxmlformats-officedocument.presentationml.slide+xml"/>
  <Override PartName="/ppt/slides/slide187.xml" ContentType="application/vnd.openxmlformats-officedocument.presentationml.slide+xml"/>
  <Override PartName="/ppt/slides/slide198.xml" ContentType="application/vnd.openxmlformats-officedocument.presentationml.slide+xml"/>
  <Override PartName="/ppt/slides/slide203.xml" ContentType="application/vnd.openxmlformats-officedocument.presentationml.slide+xml"/>
  <Override PartName="/ppt/slides/slide129.xml" ContentType="application/vnd.openxmlformats-officedocument.presentationml.slide+xml"/>
  <Override PartName="/ppt/slides/slide176.xml" ContentType="application/vnd.openxmlformats-officedocument.presentationml.slide+xml"/>
  <Override PartName="/ppt/slides/slide118.xml" ContentType="application/vnd.openxmlformats-officedocument.presentationml.slide+xml"/>
  <Override PartName="/ppt/slides/slide165.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107.xml" ContentType="application/vnd.openxmlformats-officedocument.presentationml.slide+xml"/>
  <Override PartName="/ppt/slides/slide143.xml" ContentType="application/vnd.openxmlformats-officedocument.presentationml.slide+xml"/>
  <Override PartName="/ppt/slides/slide154.xml" ContentType="application/vnd.openxmlformats-officedocument.presentationml.slide+xml"/>
  <Override PartName="/ppt/slides/slide190.xml" ContentType="application/vnd.openxmlformats-officedocument.presentationml.slide+xml"/>
  <Override PartName="/ppt/viewProps.xml" ContentType="application/vnd.openxmlformats-officedocument.presentationml.viewProps+xml"/>
  <Override PartName="/ppt/slides/slide48.xml" ContentType="application/vnd.openxmlformats-officedocument.presentationml.slide+xml"/>
  <Override PartName="/ppt/slides/slide95.xml" ContentType="application/vnd.openxmlformats-officedocument.presentationml.slide+xml"/>
  <Override PartName="/ppt/slides/slide132.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slides/slide208.xml" ContentType="application/vnd.openxmlformats-officedocument.presentationml.slide+xml"/>
  <Override PartName="/ppt/slides/slide219.xml" ContentType="application/vnd.openxmlformats-officedocument.presentationml.slide+xml"/>
  <Override PartName="/ppt/presProps.xml" ContentType="application/vnd.openxmlformats-officedocument.presentationml.presProp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25" r:id="rId3"/>
    <p:sldId id="257" r:id="rId4"/>
    <p:sldId id="258" r:id="rId5"/>
    <p:sldId id="260" r:id="rId6"/>
    <p:sldId id="261" r:id="rId7"/>
    <p:sldId id="262" r:id="rId8"/>
    <p:sldId id="321" r:id="rId9"/>
    <p:sldId id="264" r:id="rId10"/>
    <p:sldId id="265" r:id="rId11"/>
    <p:sldId id="266" r:id="rId12"/>
    <p:sldId id="267" r:id="rId13"/>
    <p:sldId id="268" r:id="rId14"/>
    <p:sldId id="269" r:id="rId15"/>
    <p:sldId id="270" r:id="rId16"/>
    <p:sldId id="326" r:id="rId17"/>
    <p:sldId id="271" r:id="rId18"/>
    <p:sldId id="272" r:id="rId19"/>
    <p:sldId id="273" r:id="rId20"/>
    <p:sldId id="274" r:id="rId21"/>
    <p:sldId id="275" r:id="rId22"/>
    <p:sldId id="276" r:id="rId23"/>
    <p:sldId id="277" r:id="rId24"/>
    <p:sldId id="278" r:id="rId25"/>
    <p:sldId id="279" r:id="rId26"/>
    <p:sldId id="280" r:id="rId27"/>
    <p:sldId id="324" r:id="rId28"/>
    <p:sldId id="281" r:id="rId29"/>
    <p:sldId id="283" r:id="rId30"/>
    <p:sldId id="285" r:id="rId31"/>
    <p:sldId id="286" r:id="rId32"/>
    <p:sldId id="287" r:id="rId33"/>
    <p:sldId id="288" r:id="rId34"/>
    <p:sldId id="289" r:id="rId35"/>
    <p:sldId id="290" r:id="rId36"/>
    <p:sldId id="291" r:id="rId37"/>
    <p:sldId id="292" r:id="rId38"/>
    <p:sldId id="293" r:id="rId39"/>
    <p:sldId id="32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22" r:id="rId53"/>
    <p:sldId id="306" r:id="rId54"/>
    <p:sldId id="307" r:id="rId55"/>
    <p:sldId id="308" r:id="rId56"/>
    <p:sldId id="309" r:id="rId57"/>
    <p:sldId id="310" r:id="rId58"/>
    <p:sldId id="311" r:id="rId59"/>
    <p:sldId id="312" r:id="rId60"/>
    <p:sldId id="313" r:id="rId61"/>
    <p:sldId id="314" r:id="rId62"/>
    <p:sldId id="315" r:id="rId63"/>
    <p:sldId id="316" r:id="rId64"/>
    <p:sldId id="317" r:id="rId65"/>
    <p:sldId id="318" r:id="rId66"/>
    <p:sldId id="319" r:id="rId67"/>
    <p:sldId id="327" r:id="rId68"/>
    <p:sldId id="320" r:id="rId69"/>
    <p:sldId id="328" r:id="rId70"/>
    <p:sldId id="329" r:id="rId71"/>
    <p:sldId id="330" r:id="rId72"/>
    <p:sldId id="331" r:id="rId73"/>
    <p:sldId id="332" r:id="rId74"/>
    <p:sldId id="333" r:id="rId75"/>
    <p:sldId id="335" r:id="rId76"/>
    <p:sldId id="336" r:id="rId77"/>
    <p:sldId id="337" r:id="rId78"/>
    <p:sldId id="338" r:id="rId79"/>
    <p:sldId id="339" r:id="rId80"/>
    <p:sldId id="340" r:id="rId81"/>
    <p:sldId id="341" r:id="rId82"/>
    <p:sldId id="343" r:id="rId83"/>
    <p:sldId id="344" r:id="rId84"/>
    <p:sldId id="345" r:id="rId85"/>
    <p:sldId id="346" r:id="rId86"/>
    <p:sldId id="347" r:id="rId87"/>
    <p:sldId id="348" r:id="rId88"/>
    <p:sldId id="349" r:id="rId89"/>
    <p:sldId id="350" r:id="rId90"/>
    <p:sldId id="351" r:id="rId91"/>
    <p:sldId id="352" r:id="rId92"/>
    <p:sldId id="353" r:id="rId93"/>
    <p:sldId id="354" r:id="rId94"/>
    <p:sldId id="355" r:id="rId95"/>
    <p:sldId id="356" r:id="rId96"/>
    <p:sldId id="357" r:id="rId97"/>
    <p:sldId id="358" r:id="rId98"/>
    <p:sldId id="359" r:id="rId99"/>
    <p:sldId id="360" r:id="rId100"/>
    <p:sldId id="361" r:id="rId101"/>
    <p:sldId id="384" r:id="rId102"/>
    <p:sldId id="385" r:id="rId103"/>
    <p:sldId id="386" r:id="rId104"/>
    <p:sldId id="387" r:id="rId105"/>
    <p:sldId id="388" r:id="rId106"/>
    <p:sldId id="389" r:id="rId107"/>
    <p:sldId id="390" r:id="rId108"/>
    <p:sldId id="391" r:id="rId109"/>
    <p:sldId id="392" r:id="rId110"/>
    <p:sldId id="393" r:id="rId111"/>
    <p:sldId id="394" r:id="rId112"/>
    <p:sldId id="395" r:id="rId113"/>
    <p:sldId id="396" r:id="rId114"/>
    <p:sldId id="397" r:id="rId115"/>
    <p:sldId id="398" r:id="rId116"/>
    <p:sldId id="399" r:id="rId117"/>
    <p:sldId id="362" r:id="rId118"/>
    <p:sldId id="363" r:id="rId119"/>
    <p:sldId id="364" r:id="rId120"/>
    <p:sldId id="365" r:id="rId121"/>
    <p:sldId id="366" r:id="rId122"/>
    <p:sldId id="367" r:id="rId123"/>
    <p:sldId id="368" r:id="rId124"/>
    <p:sldId id="369" r:id="rId125"/>
    <p:sldId id="370" r:id="rId126"/>
    <p:sldId id="371" r:id="rId127"/>
    <p:sldId id="372" r:id="rId128"/>
    <p:sldId id="373" r:id="rId129"/>
    <p:sldId id="374" r:id="rId130"/>
    <p:sldId id="375" r:id="rId131"/>
    <p:sldId id="376" r:id="rId132"/>
    <p:sldId id="377" r:id="rId133"/>
    <p:sldId id="378" r:id="rId134"/>
    <p:sldId id="379" r:id="rId135"/>
    <p:sldId id="380" r:id="rId136"/>
    <p:sldId id="381" r:id="rId137"/>
    <p:sldId id="382" r:id="rId138"/>
    <p:sldId id="383" r:id="rId139"/>
    <p:sldId id="400" r:id="rId140"/>
    <p:sldId id="402" r:id="rId141"/>
    <p:sldId id="403" r:id="rId142"/>
    <p:sldId id="404" r:id="rId143"/>
    <p:sldId id="405" r:id="rId144"/>
    <p:sldId id="406" r:id="rId145"/>
    <p:sldId id="407" r:id="rId146"/>
    <p:sldId id="408" r:id="rId147"/>
    <p:sldId id="415" r:id="rId148"/>
    <p:sldId id="409" r:id="rId149"/>
    <p:sldId id="410" r:id="rId150"/>
    <p:sldId id="411" r:id="rId151"/>
    <p:sldId id="412" r:id="rId152"/>
    <p:sldId id="413" r:id="rId153"/>
    <p:sldId id="414" r:id="rId154"/>
    <p:sldId id="416" r:id="rId155"/>
    <p:sldId id="417" r:id="rId156"/>
    <p:sldId id="421" r:id="rId157"/>
    <p:sldId id="418" r:id="rId158"/>
    <p:sldId id="419" r:id="rId159"/>
    <p:sldId id="420" r:id="rId160"/>
    <p:sldId id="431" r:id="rId161"/>
    <p:sldId id="422" r:id="rId162"/>
    <p:sldId id="423" r:id="rId163"/>
    <p:sldId id="424" r:id="rId164"/>
    <p:sldId id="425" r:id="rId165"/>
    <p:sldId id="426" r:id="rId166"/>
    <p:sldId id="427" r:id="rId167"/>
    <p:sldId id="428" r:id="rId168"/>
    <p:sldId id="429" r:id="rId169"/>
    <p:sldId id="430" r:id="rId170"/>
    <p:sldId id="432" r:id="rId171"/>
    <p:sldId id="433" r:id="rId172"/>
    <p:sldId id="434" r:id="rId173"/>
    <p:sldId id="435" r:id="rId174"/>
    <p:sldId id="436" r:id="rId175"/>
    <p:sldId id="437" r:id="rId176"/>
    <p:sldId id="438" r:id="rId177"/>
    <p:sldId id="439" r:id="rId178"/>
    <p:sldId id="440" r:id="rId179"/>
    <p:sldId id="441" r:id="rId180"/>
    <p:sldId id="442" r:id="rId181"/>
    <p:sldId id="443" r:id="rId182"/>
    <p:sldId id="444" r:id="rId183"/>
    <p:sldId id="445" r:id="rId184"/>
    <p:sldId id="446" r:id="rId185"/>
    <p:sldId id="447" r:id="rId186"/>
    <p:sldId id="448" r:id="rId187"/>
    <p:sldId id="449" r:id="rId188"/>
    <p:sldId id="450" r:id="rId189"/>
    <p:sldId id="451" r:id="rId190"/>
    <p:sldId id="452" r:id="rId191"/>
    <p:sldId id="453" r:id="rId192"/>
    <p:sldId id="454" r:id="rId193"/>
    <p:sldId id="455" r:id="rId194"/>
    <p:sldId id="456" r:id="rId195"/>
    <p:sldId id="457" r:id="rId196"/>
    <p:sldId id="459" r:id="rId197"/>
    <p:sldId id="458" r:id="rId198"/>
    <p:sldId id="460" r:id="rId199"/>
    <p:sldId id="461" r:id="rId200"/>
    <p:sldId id="462" r:id="rId201"/>
    <p:sldId id="463" r:id="rId202"/>
    <p:sldId id="464" r:id="rId203"/>
    <p:sldId id="465" r:id="rId204"/>
    <p:sldId id="466" r:id="rId205"/>
    <p:sldId id="467" r:id="rId206"/>
    <p:sldId id="468" r:id="rId207"/>
    <p:sldId id="469" r:id="rId208"/>
    <p:sldId id="470" r:id="rId209"/>
    <p:sldId id="471" r:id="rId210"/>
    <p:sldId id="472" r:id="rId211"/>
    <p:sldId id="473" r:id="rId212"/>
    <p:sldId id="475" r:id="rId213"/>
    <p:sldId id="474" r:id="rId214"/>
    <p:sldId id="476" r:id="rId215"/>
    <p:sldId id="477" r:id="rId216"/>
    <p:sldId id="478" r:id="rId217"/>
    <p:sldId id="483" r:id="rId218"/>
    <p:sldId id="479" r:id="rId219"/>
    <p:sldId id="480" r:id="rId220"/>
    <p:sldId id="481" r:id="rId221"/>
    <p:sldId id="482" r:id="rId222"/>
    <p:sldId id="484" r:id="rId223"/>
    <p:sldId id="485" r:id="rId224"/>
    <p:sldId id="486" r:id="rId225"/>
    <p:sldId id="487" r:id="rId226"/>
    <p:sldId id="490" r:id="rId227"/>
    <p:sldId id="491" r:id="rId228"/>
    <p:sldId id="492" r:id="rId229"/>
    <p:sldId id="488" r:id="rId230"/>
    <p:sldId id="489" r:id="rId231"/>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94" autoAdjust="0"/>
    <p:restoredTop sz="94660"/>
  </p:normalViewPr>
  <p:slideViewPr>
    <p:cSldViewPr>
      <p:cViewPr>
        <p:scale>
          <a:sx n="75" d="100"/>
          <a:sy n="75" d="100"/>
        </p:scale>
        <p:origin x="-1248" y="-7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slide" Target="slides/slide22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71" Type="http://schemas.openxmlformats.org/officeDocument/2006/relationships/slide" Target="slides/slide170.xml"/><Relationship Id="rId176" Type="http://schemas.openxmlformats.org/officeDocument/2006/relationships/slide" Target="slides/slide175.xml"/><Relationship Id="rId192" Type="http://schemas.openxmlformats.org/officeDocument/2006/relationships/slide" Target="slides/slide191.xml"/><Relationship Id="rId197" Type="http://schemas.openxmlformats.org/officeDocument/2006/relationships/slide" Target="slides/slide196.xml"/><Relationship Id="rId206" Type="http://schemas.openxmlformats.org/officeDocument/2006/relationships/slide" Target="slides/slide205.xml"/><Relationship Id="rId227" Type="http://schemas.openxmlformats.org/officeDocument/2006/relationships/slide" Target="slides/slide226.xml"/><Relationship Id="rId201" Type="http://schemas.openxmlformats.org/officeDocument/2006/relationships/slide" Target="slides/slide200.xml"/><Relationship Id="rId222" Type="http://schemas.openxmlformats.org/officeDocument/2006/relationships/slide" Target="slides/slide221.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82" Type="http://schemas.openxmlformats.org/officeDocument/2006/relationships/slide" Target="slides/slide181.xml"/><Relationship Id="rId187" Type="http://schemas.openxmlformats.org/officeDocument/2006/relationships/slide" Target="slides/slide186.xml"/><Relationship Id="rId217" Type="http://schemas.openxmlformats.org/officeDocument/2006/relationships/slide" Target="slides/slide216.xml"/><Relationship Id="rId1" Type="http://schemas.openxmlformats.org/officeDocument/2006/relationships/slideMaster" Target="slideMasters/slideMaster1.xml"/><Relationship Id="rId6" Type="http://schemas.openxmlformats.org/officeDocument/2006/relationships/slide" Target="slides/slide5.xml"/><Relationship Id="rId212" Type="http://schemas.openxmlformats.org/officeDocument/2006/relationships/slide" Target="slides/slide211.xml"/><Relationship Id="rId233" Type="http://schemas.openxmlformats.org/officeDocument/2006/relationships/viewProps" Target="viewProps.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172" Type="http://schemas.openxmlformats.org/officeDocument/2006/relationships/slide" Target="slides/slide171.xml"/><Relationship Id="rId193" Type="http://schemas.openxmlformats.org/officeDocument/2006/relationships/slide" Target="slides/slide192.xml"/><Relationship Id="rId202" Type="http://schemas.openxmlformats.org/officeDocument/2006/relationships/slide" Target="slides/slide201.xml"/><Relationship Id="rId207" Type="http://schemas.openxmlformats.org/officeDocument/2006/relationships/slide" Target="slides/slide206.xml"/><Relationship Id="rId223" Type="http://schemas.openxmlformats.org/officeDocument/2006/relationships/slide" Target="slides/slide222.xml"/><Relationship Id="rId228" Type="http://schemas.openxmlformats.org/officeDocument/2006/relationships/slide" Target="slides/slide227.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13" Type="http://schemas.openxmlformats.org/officeDocument/2006/relationships/slide" Target="slides/slide212.xml"/><Relationship Id="rId218" Type="http://schemas.openxmlformats.org/officeDocument/2006/relationships/slide" Target="slides/slide217.xml"/><Relationship Id="rId234" Type="http://schemas.openxmlformats.org/officeDocument/2006/relationships/theme" Target="theme/theme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slide" Target="slides/slide198.xml"/><Relationship Id="rId203" Type="http://schemas.openxmlformats.org/officeDocument/2006/relationships/slide" Target="slides/slide202.xml"/><Relationship Id="rId208" Type="http://schemas.openxmlformats.org/officeDocument/2006/relationships/slide" Target="slides/slide207.xml"/><Relationship Id="rId229" Type="http://schemas.openxmlformats.org/officeDocument/2006/relationships/slide" Target="slides/slide228.xml"/><Relationship Id="rId19" Type="http://schemas.openxmlformats.org/officeDocument/2006/relationships/slide" Target="slides/slide18.xml"/><Relationship Id="rId224" Type="http://schemas.openxmlformats.org/officeDocument/2006/relationships/slide" Target="slides/slide223.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219" Type="http://schemas.openxmlformats.org/officeDocument/2006/relationships/slide" Target="slides/slide218.xml"/><Relationship Id="rId3" Type="http://schemas.openxmlformats.org/officeDocument/2006/relationships/slide" Target="slides/slide2.xml"/><Relationship Id="rId214" Type="http://schemas.openxmlformats.org/officeDocument/2006/relationships/slide" Target="slides/slide213.xml"/><Relationship Id="rId230" Type="http://schemas.openxmlformats.org/officeDocument/2006/relationships/slide" Target="slides/slide229.xml"/><Relationship Id="rId235" Type="http://schemas.openxmlformats.org/officeDocument/2006/relationships/tableStyles" Target="tableStyles.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220" Type="http://schemas.openxmlformats.org/officeDocument/2006/relationships/slide" Target="slides/slide219.xml"/><Relationship Id="rId225" Type="http://schemas.openxmlformats.org/officeDocument/2006/relationships/slide" Target="slides/slide224.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6" Type="http://schemas.openxmlformats.org/officeDocument/2006/relationships/slide" Target="slides/slide25.xml"/><Relationship Id="rId231" Type="http://schemas.openxmlformats.org/officeDocument/2006/relationships/slide" Target="slides/slide230.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presProps" Target="presProps.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2019-05-26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2019-05-26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2019-05-26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2019-05-26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2019-05-26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2019-05-26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2019-05-26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2019-05-26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2019-05-26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2019-05-26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2019-05-26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2019-05-26</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2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Python3</a:t>
            </a:r>
            <a:r>
              <a:rPr lang="zh-CN" altLang="en-US" dirty="0" smtClean="0"/>
              <a:t>教程</a:t>
            </a:r>
            <a:endParaRPr lang="zh-CN" altLang="en-US" dirty="0"/>
          </a:p>
        </p:txBody>
      </p:sp>
      <p:sp>
        <p:nvSpPr>
          <p:cNvPr id="3" name="副标题 2"/>
          <p:cNvSpPr>
            <a:spLocks noGrp="1"/>
          </p:cNvSpPr>
          <p:nvPr>
            <p:ph type="subTitle" idx="1"/>
          </p:nvPr>
        </p:nvSpPr>
        <p:spPr/>
        <p:txBody>
          <a:bodyPr/>
          <a:lstStyle/>
          <a:p>
            <a:endParaRPr lang="zh-CN"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习题</a:t>
            </a:r>
            <a:endParaRPr lang="zh-CN" altLang="en-US" dirty="0"/>
          </a:p>
        </p:txBody>
      </p:sp>
      <p:sp>
        <p:nvSpPr>
          <p:cNvPr id="3" name="内容占位符 2"/>
          <p:cNvSpPr>
            <a:spLocks noGrp="1"/>
          </p:cNvSpPr>
          <p:nvPr>
            <p:ph idx="1"/>
          </p:nvPr>
        </p:nvSpPr>
        <p:spPr/>
        <p:txBody>
          <a:bodyPr>
            <a:normAutofit fontScale="92500" lnSpcReduction="20000"/>
          </a:bodyPr>
          <a:lstStyle/>
          <a:p>
            <a:r>
              <a:rPr lang="en-US" altLang="zh-CN" dirty="0" smtClean="0"/>
              <a:t>1. </a:t>
            </a:r>
            <a:r>
              <a:rPr lang="zh-CN" altLang="en-US" dirty="0" smtClean="0"/>
              <a:t>在交互模式中，使用 </a:t>
            </a:r>
            <a:r>
              <a:rPr lang="en-US" altLang="zh-CN" dirty="0" smtClean="0"/>
              <a:t>Python </a:t>
            </a:r>
            <a:r>
              <a:rPr lang="zh-CN" altLang="en-US" dirty="0" smtClean="0"/>
              <a:t>计算一周有多少分钟。 </a:t>
            </a:r>
            <a:endParaRPr lang="en-US" altLang="zh-CN" dirty="0" smtClean="0"/>
          </a:p>
          <a:p>
            <a:r>
              <a:rPr lang="en-US" altLang="zh-CN" dirty="0" smtClean="0"/>
              <a:t>2.  </a:t>
            </a:r>
            <a:r>
              <a:rPr lang="zh-CN" altLang="en-US" dirty="0" smtClean="0"/>
              <a:t>编写一个简短的小程序，打印 </a:t>
            </a:r>
            <a:r>
              <a:rPr lang="en-US" altLang="zh-CN" dirty="0" smtClean="0"/>
              <a:t>3 </a:t>
            </a:r>
            <a:r>
              <a:rPr lang="zh-CN" altLang="en-US" dirty="0" smtClean="0"/>
              <a:t>行：你的名字、出生日期，还有你最喜欢的 颜色。打印结果应该类似这样：</a:t>
            </a:r>
          </a:p>
          <a:p>
            <a:pPr lvl="1"/>
            <a:r>
              <a:rPr lang="zh-CN" altLang="en-US" dirty="0" smtClean="0"/>
              <a:t> </a:t>
            </a:r>
            <a:r>
              <a:rPr lang="en-US" altLang="zh-CN" dirty="0" smtClean="0"/>
              <a:t>My name is Warren </a:t>
            </a:r>
            <a:r>
              <a:rPr lang="en-US" altLang="zh-CN" dirty="0" err="1" smtClean="0"/>
              <a:t>Sande</a:t>
            </a:r>
            <a:r>
              <a:rPr lang="en-US" altLang="zh-CN" dirty="0" smtClean="0"/>
              <a:t>. </a:t>
            </a:r>
          </a:p>
          <a:p>
            <a:pPr lvl="1"/>
            <a:r>
              <a:rPr lang="en-US" altLang="zh-CN" dirty="0" smtClean="0"/>
              <a:t>I was born January 1, 1970.</a:t>
            </a:r>
          </a:p>
          <a:p>
            <a:pPr lvl="1"/>
            <a:r>
              <a:rPr lang="en-US" altLang="zh-CN" dirty="0" smtClean="0"/>
              <a:t> My favorite color is blue.</a:t>
            </a:r>
          </a:p>
          <a:p>
            <a:pPr lvl="1">
              <a:buNone/>
            </a:pPr>
            <a:r>
              <a:rPr lang="zh-CN" altLang="en-US" dirty="0" smtClean="0"/>
              <a:t> </a:t>
            </a:r>
            <a:r>
              <a:rPr lang="en-US" altLang="zh-CN" dirty="0" smtClean="0"/>
              <a:t>	</a:t>
            </a:r>
            <a:r>
              <a:rPr lang="zh-CN" altLang="en-US" dirty="0" smtClean="0"/>
              <a:t>保存这个程序，然后运行。如果程序没有像你期望的那样运行，或者给出了 错误消息，试着改正错误，让它能够正确运行。</a:t>
            </a:r>
          </a:p>
          <a:p>
            <a:endParaRPr lang="zh-CN" altLang="en-US" dirty="0"/>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动手试一试</a:t>
            </a:r>
            <a:endParaRPr lang="zh-CN" altLang="en-US" dirty="0"/>
          </a:p>
        </p:txBody>
      </p:sp>
      <p:sp>
        <p:nvSpPr>
          <p:cNvPr id="3" name="内容占位符 2"/>
          <p:cNvSpPr>
            <a:spLocks noGrp="1"/>
          </p:cNvSpPr>
          <p:nvPr>
            <p:ph idx="1"/>
          </p:nvPr>
        </p:nvSpPr>
        <p:spPr/>
        <p:txBody>
          <a:bodyPr>
            <a:normAutofit fontScale="92500" lnSpcReduction="10000"/>
          </a:bodyPr>
          <a:lstStyle/>
          <a:p>
            <a:r>
              <a:rPr lang="en-US" altLang="zh-CN" dirty="0" smtClean="0"/>
              <a:t>1. </a:t>
            </a:r>
            <a:r>
              <a:rPr lang="zh-CN" altLang="en-US" dirty="0" smtClean="0"/>
              <a:t>写一个程序，让用户提供 </a:t>
            </a:r>
            <a:r>
              <a:rPr lang="en-US" altLang="zh-CN" dirty="0" smtClean="0"/>
              <a:t>5 </a:t>
            </a:r>
            <a:r>
              <a:rPr lang="zh-CN" altLang="en-US" dirty="0" smtClean="0"/>
              <a:t>个名字。程序要把这 </a:t>
            </a:r>
            <a:r>
              <a:rPr lang="en-US" altLang="zh-CN" dirty="0" smtClean="0"/>
              <a:t>5 </a:t>
            </a:r>
            <a:r>
              <a:rPr lang="zh-CN" altLang="en-US" dirty="0" smtClean="0"/>
              <a:t>个名字保存在一个列表中， 最后打印出来。就像这样：</a:t>
            </a:r>
            <a:endParaRPr lang="en-US" altLang="zh-CN" dirty="0" smtClean="0"/>
          </a:p>
          <a:p>
            <a:pPr lvl="1">
              <a:buNone/>
            </a:pPr>
            <a:r>
              <a:rPr lang="en-US" altLang="zh-CN" dirty="0" smtClean="0"/>
              <a:t>Enter 5 names: </a:t>
            </a:r>
          </a:p>
          <a:p>
            <a:pPr lvl="1">
              <a:buNone/>
            </a:pPr>
            <a:r>
              <a:rPr lang="en-US" altLang="zh-CN" dirty="0" smtClean="0"/>
              <a:t>Tony </a:t>
            </a:r>
          </a:p>
          <a:p>
            <a:pPr lvl="1">
              <a:buNone/>
            </a:pPr>
            <a:r>
              <a:rPr lang="en-US" altLang="zh-CN" dirty="0" smtClean="0"/>
              <a:t>Paul </a:t>
            </a:r>
          </a:p>
          <a:p>
            <a:pPr lvl="1">
              <a:buNone/>
            </a:pPr>
            <a:r>
              <a:rPr lang="en-US" altLang="zh-CN" dirty="0" smtClean="0"/>
              <a:t>Nick </a:t>
            </a:r>
          </a:p>
          <a:p>
            <a:pPr lvl="1">
              <a:buNone/>
            </a:pPr>
            <a:r>
              <a:rPr lang="en-US" altLang="zh-CN" dirty="0" smtClean="0"/>
              <a:t>Michel </a:t>
            </a:r>
          </a:p>
          <a:p>
            <a:pPr lvl="1">
              <a:buNone/>
            </a:pPr>
            <a:r>
              <a:rPr lang="en-US" altLang="zh-CN" dirty="0" smtClean="0"/>
              <a:t>Kevin </a:t>
            </a:r>
          </a:p>
          <a:p>
            <a:pPr lvl="1">
              <a:buNone/>
            </a:pPr>
            <a:r>
              <a:rPr lang="en-US" altLang="zh-CN" dirty="0" smtClean="0"/>
              <a:t>The names are Tony Paul Nick Michel Kevin</a:t>
            </a:r>
            <a:endParaRPr lang="zh-CN" altLang="en-US" dirty="0"/>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9</a:t>
            </a:r>
            <a:endParaRPr lang="zh-CN" altLang="en-US" dirty="0"/>
          </a:p>
        </p:txBody>
      </p:sp>
      <p:sp>
        <p:nvSpPr>
          <p:cNvPr id="3" name="内容占位符 2"/>
          <p:cNvSpPr>
            <a:spLocks noGrp="1"/>
          </p:cNvSpPr>
          <p:nvPr>
            <p:ph idx="1"/>
          </p:nvPr>
        </p:nvSpPr>
        <p:spPr/>
        <p:txBody>
          <a:bodyPr/>
          <a:lstStyle/>
          <a:p>
            <a:endParaRPr lang="zh-CN" altLang="en-US"/>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动手试一试</a:t>
            </a:r>
            <a:endParaRPr lang="zh-CN" altLang="en-US" dirty="0"/>
          </a:p>
        </p:txBody>
      </p:sp>
      <p:sp>
        <p:nvSpPr>
          <p:cNvPr id="3" name="内容占位符 2"/>
          <p:cNvSpPr>
            <a:spLocks noGrp="1"/>
          </p:cNvSpPr>
          <p:nvPr>
            <p:ph idx="1"/>
          </p:nvPr>
        </p:nvSpPr>
        <p:spPr/>
        <p:txBody>
          <a:bodyPr/>
          <a:lstStyle/>
          <a:p>
            <a:r>
              <a:rPr lang="en-US" altLang="zh-CN" dirty="0" smtClean="0"/>
              <a:t>2. </a:t>
            </a:r>
            <a:r>
              <a:rPr lang="zh-CN" altLang="en-US" dirty="0" smtClean="0"/>
              <a:t>修改第 </a:t>
            </a:r>
            <a:r>
              <a:rPr lang="en-US" altLang="zh-CN" dirty="0" smtClean="0"/>
              <a:t>1 </a:t>
            </a:r>
            <a:r>
              <a:rPr lang="zh-CN" altLang="en-US" dirty="0" smtClean="0"/>
              <a:t>题的程序，要求不仅显示原来的名字列表，还要显示出排序后的列表。</a:t>
            </a:r>
            <a:endParaRPr lang="en-US" altLang="zh-CN" dirty="0" smtClean="0"/>
          </a:p>
          <a:p>
            <a:r>
              <a:rPr lang="en-US" altLang="zh-CN" dirty="0" smtClean="0"/>
              <a:t>3. </a:t>
            </a:r>
            <a:r>
              <a:rPr lang="zh-CN" altLang="en-US" dirty="0" smtClean="0"/>
              <a:t>修改第 </a:t>
            </a:r>
            <a:r>
              <a:rPr lang="en-US" altLang="zh-CN" dirty="0" smtClean="0"/>
              <a:t>1 </a:t>
            </a:r>
            <a:r>
              <a:rPr lang="zh-CN" altLang="en-US" dirty="0" smtClean="0"/>
              <a:t>题的程序，要求只显示用户键入的第 </a:t>
            </a:r>
            <a:r>
              <a:rPr lang="en-US" altLang="zh-CN" dirty="0" smtClean="0"/>
              <a:t>3 </a:t>
            </a:r>
            <a:r>
              <a:rPr lang="zh-CN" altLang="en-US" dirty="0" smtClean="0"/>
              <a:t>个名字，就像这样：</a:t>
            </a:r>
            <a:endParaRPr lang="en-US" altLang="zh-CN" dirty="0" smtClean="0"/>
          </a:p>
          <a:p>
            <a:pPr lvl="1"/>
            <a:r>
              <a:rPr lang="en-US" altLang="zh-CN" dirty="0" smtClean="0"/>
              <a:t>The third name you entered is: Nick</a:t>
            </a:r>
          </a:p>
          <a:p>
            <a:r>
              <a:rPr lang="en-US" altLang="zh-CN" dirty="0" smtClean="0"/>
              <a:t>4. </a:t>
            </a:r>
            <a:r>
              <a:rPr lang="zh-CN" altLang="en-US" dirty="0" smtClean="0"/>
              <a:t>修改第 </a:t>
            </a:r>
            <a:r>
              <a:rPr lang="en-US" altLang="zh-CN" dirty="0" smtClean="0"/>
              <a:t>1 </a:t>
            </a:r>
            <a:r>
              <a:rPr lang="zh-CN" altLang="en-US" dirty="0" smtClean="0"/>
              <a:t>题的程序，让用户替换其中一个名字。用户应该能选择要替换哪个 名字，然后键入新名字。最后显示这个新的列表：</a:t>
            </a:r>
            <a:endParaRPr lang="en-US" altLang="zh-CN" dirty="0" smtClean="0"/>
          </a:p>
          <a:p>
            <a:endParaRPr lang="zh-CN" altLang="en-US" dirty="0"/>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动手试一试</a:t>
            </a:r>
            <a:endParaRPr lang="zh-CN" altLang="en-US" dirty="0"/>
          </a:p>
        </p:txBody>
      </p:sp>
      <p:sp>
        <p:nvSpPr>
          <p:cNvPr id="3" name="内容占位符 2"/>
          <p:cNvSpPr>
            <a:spLocks noGrp="1"/>
          </p:cNvSpPr>
          <p:nvPr>
            <p:ph idx="1"/>
          </p:nvPr>
        </p:nvSpPr>
        <p:spPr/>
        <p:txBody>
          <a:bodyPr>
            <a:normAutofit fontScale="92500" lnSpcReduction="10000"/>
          </a:bodyPr>
          <a:lstStyle/>
          <a:p>
            <a:pPr lvl="1"/>
            <a:r>
              <a:rPr lang="en-US" altLang="zh-CN" dirty="0" smtClean="0"/>
              <a:t>Enter 5 names: </a:t>
            </a:r>
          </a:p>
          <a:p>
            <a:pPr lvl="1"/>
            <a:r>
              <a:rPr lang="en-US" altLang="zh-CN" dirty="0" smtClean="0"/>
              <a:t>Tony</a:t>
            </a:r>
          </a:p>
          <a:p>
            <a:pPr lvl="1"/>
            <a:r>
              <a:rPr lang="en-US" altLang="zh-CN" dirty="0" smtClean="0"/>
              <a:t>Paul</a:t>
            </a:r>
          </a:p>
          <a:p>
            <a:pPr lvl="1"/>
            <a:r>
              <a:rPr lang="en-US" altLang="zh-CN" dirty="0" smtClean="0"/>
              <a:t> Nick </a:t>
            </a:r>
          </a:p>
          <a:p>
            <a:pPr lvl="1"/>
            <a:r>
              <a:rPr lang="en-US" altLang="zh-CN" dirty="0" smtClean="0"/>
              <a:t>Michel</a:t>
            </a:r>
          </a:p>
          <a:p>
            <a:pPr lvl="1"/>
            <a:r>
              <a:rPr lang="en-US" altLang="zh-CN" dirty="0" smtClean="0"/>
              <a:t> Kevin </a:t>
            </a:r>
          </a:p>
          <a:p>
            <a:pPr lvl="1"/>
            <a:r>
              <a:rPr lang="en-US" altLang="zh-CN" dirty="0" smtClean="0"/>
              <a:t>The names are Tony Paul Nick Michel Kevin </a:t>
            </a:r>
          </a:p>
          <a:p>
            <a:pPr lvl="1"/>
            <a:r>
              <a:rPr lang="en-US" altLang="zh-CN" dirty="0" smtClean="0"/>
              <a:t>Replace one name. Which one? (1-5): 4 </a:t>
            </a:r>
          </a:p>
          <a:p>
            <a:pPr lvl="1"/>
            <a:r>
              <a:rPr lang="en-US" altLang="zh-CN" dirty="0" smtClean="0"/>
              <a:t>New name: Peter </a:t>
            </a:r>
          </a:p>
          <a:p>
            <a:pPr lvl="1"/>
            <a:r>
              <a:rPr lang="en-US" altLang="zh-CN" dirty="0" smtClean="0"/>
              <a:t>The names are Tony Paul Nick Peter Kevin</a:t>
            </a:r>
            <a:endParaRPr lang="zh-CN" altLang="en-US" dirty="0"/>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动手试一试</a:t>
            </a:r>
            <a:endParaRPr lang="zh-CN" altLang="en-US" dirty="0"/>
          </a:p>
        </p:txBody>
      </p:sp>
      <p:sp>
        <p:nvSpPr>
          <p:cNvPr id="3" name="内容占位符 2"/>
          <p:cNvSpPr>
            <a:spLocks noGrp="1"/>
          </p:cNvSpPr>
          <p:nvPr>
            <p:ph idx="1"/>
          </p:nvPr>
        </p:nvSpPr>
        <p:spPr/>
        <p:txBody>
          <a:bodyPr>
            <a:normAutofit fontScale="77500" lnSpcReduction="20000"/>
          </a:bodyPr>
          <a:lstStyle/>
          <a:p>
            <a:r>
              <a:rPr lang="zh-CN" altLang="en-US" dirty="0" smtClean="0"/>
              <a:t>编写一个字典程序，让用户可以添加单词和定义，然后可以查找这些单词。 确保当要查找的单词不存在时，用户能够知晓。运行的时候，它应该是像这 样的：</a:t>
            </a:r>
            <a:endParaRPr lang="en-US" altLang="zh-CN" dirty="0" smtClean="0"/>
          </a:p>
          <a:p>
            <a:pPr lvl="1"/>
            <a:r>
              <a:rPr lang="en-US" altLang="zh-CN" dirty="0" smtClean="0"/>
              <a:t>Add or look up a word (a/l)? a </a:t>
            </a:r>
          </a:p>
          <a:p>
            <a:pPr lvl="1"/>
            <a:r>
              <a:rPr lang="en-US" altLang="zh-CN" dirty="0" smtClean="0"/>
              <a:t>Type the word: computer </a:t>
            </a:r>
          </a:p>
          <a:p>
            <a:pPr lvl="1"/>
            <a:r>
              <a:rPr lang="en-US" altLang="zh-CN" dirty="0" smtClean="0"/>
              <a:t>Type the definition: A machine that does very fast math </a:t>
            </a:r>
          </a:p>
          <a:p>
            <a:pPr lvl="1"/>
            <a:r>
              <a:rPr lang="en-US" altLang="zh-CN" dirty="0" smtClean="0"/>
              <a:t>Word added! </a:t>
            </a:r>
          </a:p>
          <a:p>
            <a:pPr lvl="1"/>
            <a:r>
              <a:rPr lang="en-US" altLang="zh-CN" dirty="0" smtClean="0"/>
              <a:t>Add or look up a word (a/l)? l </a:t>
            </a:r>
          </a:p>
          <a:p>
            <a:pPr lvl="1"/>
            <a:r>
              <a:rPr lang="en-US" altLang="zh-CN" dirty="0" smtClean="0"/>
              <a:t>Type the word: computer </a:t>
            </a:r>
          </a:p>
          <a:p>
            <a:pPr lvl="1"/>
            <a:r>
              <a:rPr lang="en-US" altLang="zh-CN" dirty="0" smtClean="0"/>
              <a:t>A machine that does very fast math </a:t>
            </a:r>
          </a:p>
          <a:p>
            <a:pPr lvl="1"/>
            <a:r>
              <a:rPr lang="en-US" altLang="zh-CN" dirty="0" smtClean="0"/>
              <a:t>Add or look up a word (a/l)? l </a:t>
            </a:r>
          </a:p>
          <a:p>
            <a:pPr lvl="1"/>
            <a:r>
              <a:rPr lang="en-US" altLang="zh-CN" dirty="0" smtClean="0"/>
              <a:t>Type the word: qwerty </a:t>
            </a:r>
          </a:p>
          <a:p>
            <a:pPr lvl="1"/>
            <a:r>
              <a:rPr lang="en-US" altLang="zh-CN" dirty="0" smtClean="0"/>
              <a:t>That word isn’t in the dictionary yet.</a:t>
            </a:r>
            <a:endParaRPr lang="zh-CN" altLang="en-US" dirty="0"/>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13  </a:t>
            </a:r>
            <a:r>
              <a:rPr lang="zh-CN" altLang="en-US" dirty="0" smtClean="0"/>
              <a:t>函　　数</a:t>
            </a:r>
            <a:endParaRPr lang="zh-CN" altLang="en-US" dirty="0"/>
          </a:p>
        </p:txBody>
      </p:sp>
      <p:sp>
        <p:nvSpPr>
          <p:cNvPr id="3" name="内容占位符 2"/>
          <p:cNvSpPr>
            <a:spLocks noGrp="1"/>
          </p:cNvSpPr>
          <p:nvPr>
            <p:ph idx="1"/>
          </p:nvPr>
        </p:nvSpPr>
        <p:spPr>
          <a:xfrm>
            <a:off x="457200" y="1600201"/>
            <a:ext cx="8229600" cy="2476871"/>
          </a:xfrm>
        </p:spPr>
        <p:txBody>
          <a:bodyPr>
            <a:normAutofit fontScale="62500" lnSpcReduction="20000"/>
          </a:bodyPr>
          <a:lstStyle/>
          <a:p>
            <a:r>
              <a:rPr lang="zh-CN" altLang="en-US" dirty="0" smtClean="0"/>
              <a:t>我们的程序很快就会变得越来越大，越来越复杂。需要一些方法把它们分成较 小的部分进行组织，这样更易于编写，也更容易明白。</a:t>
            </a:r>
            <a:endParaRPr lang="en-US" altLang="zh-CN" dirty="0" smtClean="0"/>
          </a:p>
          <a:p>
            <a:r>
              <a:rPr lang="zh-CN" altLang="en-US" dirty="0" smtClean="0"/>
              <a:t> 要把程序分解成较小的部分，主要有 </a:t>
            </a:r>
            <a:r>
              <a:rPr lang="en-US" altLang="zh-CN" dirty="0" smtClean="0"/>
              <a:t>3 </a:t>
            </a:r>
            <a:r>
              <a:rPr lang="zh-CN" altLang="en-US" dirty="0" smtClean="0"/>
              <a:t>种方法。</a:t>
            </a:r>
            <a:endParaRPr lang="en-US" altLang="zh-CN" dirty="0" smtClean="0"/>
          </a:p>
          <a:p>
            <a:pPr lvl="1"/>
            <a:r>
              <a:rPr lang="zh-CN" altLang="en-US" dirty="0" smtClean="0"/>
              <a:t>函数（</a:t>
            </a:r>
            <a:r>
              <a:rPr lang="en-US" altLang="zh-CN" dirty="0" smtClean="0"/>
              <a:t>function</a:t>
            </a:r>
            <a:r>
              <a:rPr lang="zh-CN" altLang="en-US" dirty="0" smtClean="0"/>
              <a:t>）就像是代码的 积木，可以反复地使用。</a:t>
            </a:r>
            <a:endParaRPr lang="en-US" altLang="zh-CN" dirty="0" smtClean="0"/>
          </a:p>
          <a:p>
            <a:pPr lvl="1"/>
            <a:r>
              <a:rPr lang="zh-CN" altLang="en-US" dirty="0" smtClean="0"/>
              <a:t>对象（</a:t>
            </a:r>
            <a:r>
              <a:rPr lang="en-US" altLang="zh-CN" dirty="0" smtClean="0"/>
              <a:t>object</a:t>
            </a:r>
            <a:r>
              <a:rPr lang="zh-CN" altLang="en-US" dirty="0" smtClean="0"/>
              <a:t>），可以把程序中的各部分描述为自包含 的单元。</a:t>
            </a:r>
            <a:endParaRPr lang="en-US" altLang="zh-CN" dirty="0" smtClean="0"/>
          </a:p>
          <a:p>
            <a:pPr lvl="1"/>
            <a:r>
              <a:rPr lang="zh-CN" altLang="en-US" dirty="0" smtClean="0"/>
              <a:t>模块（</a:t>
            </a:r>
            <a:r>
              <a:rPr lang="en-US" altLang="zh-CN" dirty="0" smtClean="0"/>
              <a:t>module</a:t>
            </a:r>
            <a:r>
              <a:rPr lang="zh-CN" altLang="en-US" dirty="0" smtClean="0"/>
              <a:t>）就是包含程序各部分的单独的文件。</a:t>
            </a:r>
            <a:endParaRPr lang="en-US" altLang="zh-CN" dirty="0" smtClean="0"/>
          </a:p>
          <a:p>
            <a:r>
              <a:rPr lang="zh-CN" altLang="en-US" dirty="0" smtClean="0"/>
              <a:t>在这一章中，我们将 学习函数，后面两章会讨论对象和模块。</a:t>
            </a:r>
            <a:endParaRPr lang="zh-CN" altLang="en-US" dirty="0"/>
          </a:p>
        </p:txBody>
      </p:sp>
      <p:pic>
        <p:nvPicPr>
          <p:cNvPr id="1027" name="Picture 3"/>
          <p:cNvPicPr>
            <a:picLocks noChangeAspect="1" noChangeArrowheads="1"/>
          </p:cNvPicPr>
          <p:nvPr/>
        </p:nvPicPr>
        <p:blipFill>
          <a:blip r:embed="rId2" cstate="print"/>
          <a:srcRect/>
          <a:stretch>
            <a:fillRect/>
          </a:stretch>
        </p:blipFill>
        <p:spPr bwMode="auto">
          <a:xfrm>
            <a:off x="2699792" y="4098379"/>
            <a:ext cx="3686175" cy="20669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13.1 </a:t>
            </a:r>
            <a:r>
              <a:rPr lang="zh-CN" altLang="en-US" dirty="0" smtClean="0"/>
              <a:t>函数</a:t>
            </a:r>
            <a:r>
              <a:rPr lang="en-US" altLang="zh-CN" dirty="0" smtClean="0"/>
              <a:t>-</a:t>
            </a:r>
            <a:r>
              <a:rPr lang="zh-CN" altLang="en-US" dirty="0" smtClean="0"/>
              <a:t>积木</a:t>
            </a:r>
            <a:endParaRPr lang="zh-CN" altLang="en-US" dirty="0"/>
          </a:p>
        </p:txBody>
      </p:sp>
      <p:sp>
        <p:nvSpPr>
          <p:cNvPr id="3" name="内容占位符 2"/>
          <p:cNvSpPr>
            <a:spLocks noGrp="1"/>
          </p:cNvSpPr>
          <p:nvPr>
            <p:ph idx="1"/>
          </p:nvPr>
        </p:nvSpPr>
        <p:spPr>
          <a:xfrm>
            <a:off x="457200" y="1639341"/>
            <a:ext cx="8229600" cy="4525963"/>
          </a:xfrm>
        </p:spPr>
        <p:txBody>
          <a:bodyPr>
            <a:normAutofit fontScale="92500" lnSpcReduction="20000"/>
          </a:bodyPr>
          <a:lstStyle/>
          <a:p>
            <a:r>
              <a:rPr lang="zh-CN" altLang="en-US" dirty="0" smtClean="0"/>
              <a:t>创建或定义函数要使用 </a:t>
            </a:r>
            <a:r>
              <a:rPr lang="en-US" altLang="zh-CN" dirty="0" smtClean="0"/>
              <a:t>Python </a:t>
            </a:r>
            <a:r>
              <a:rPr lang="zh-CN" altLang="en-US" dirty="0" smtClean="0"/>
              <a:t>的 </a:t>
            </a:r>
            <a:r>
              <a:rPr lang="en-US" altLang="zh-CN" dirty="0" smtClean="0"/>
              <a:t>def </a:t>
            </a:r>
            <a:r>
              <a:rPr lang="zh-CN" altLang="en-US" dirty="0" smtClean="0"/>
              <a:t>关键 字。然后可以利用函数名来使用或调用这个函数。</a:t>
            </a:r>
            <a:endParaRPr lang="en-US" altLang="zh-CN" dirty="0" smtClean="0"/>
          </a:p>
          <a:p>
            <a:r>
              <a:rPr lang="zh-CN" altLang="en-US" dirty="0" smtClean="0"/>
              <a:t>创建一个函数，打印地址：</a:t>
            </a:r>
            <a:endParaRPr lang="en-US" altLang="zh-CN" dirty="0" smtClean="0"/>
          </a:p>
          <a:p>
            <a:pPr lvl="1"/>
            <a:r>
              <a:rPr lang="en-US" altLang="zh-CN" dirty="0" smtClean="0"/>
              <a:t>def </a:t>
            </a:r>
            <a:r>
              <a:rPr lang="en-US" altLang="zh-CN" dirty="0" err="1" smtClean="0"/>
              <a:t>printMyAddress</a:t>
            </a:r>
            <a:r>
              <a:rPr lang="en-US" altLang="zh-CN" dirty="0" smtClean="0"/>
              <a:t>():                 </a:t>
            </a:r>
          </a:p>
          <a:p>
            <a:pPr lvl="1"/>
            <a:r>
              <a:rPr lang="en-US" altLang="zh-CN" dirty="0" smtClean="0"/>
              <a:t>    print "Warren </a:t>
            </a:r>
            <a:r>
              <a:rPr lang="en-US" altLang="zh-CN" dirty="0" err="1" smtClean="0"/>
              <a:t>Sande</a:t>
            </a:r>
            <a:r>
              <a:rPr lang="en-US" altLang="zh-CN" dirty="0" smtClean="0"/>
              <a:t>"              </a:t>
            </a:r>
          </a:p>
          <a:p>
            <a:pPr lvl="1"/>
            <a:r>
              <a:rPr lang="en-US" altLang="zh-CN" dirty="0" smtClean="0"/>
              <a:t>    print "123 Main Street"           </a:t>
            </a:r>
          </a:p>
          <a:p>
            <a:pPr lvl="1"/>
            <a:r>
              <a:rPr lang="en-US" altLang="zh-CN" dirty="0" smtClean="0"/>
              <a:t>    print "Ottawa, Ontario, Canada"           </a:t>
            </a:r>
          </a:p>
          <a:p>
            <a:pPr lvl="1"/>
            <a:r>
              <a:rPr lang="en-US" altLang="zh-CN" dirty="0" smtClean="0"/>
              <a:t>    print "K2M 2E9"                   </a:t>
            </a:r>
          </a:p>
          <a:p>
            <a:pPr lvl="1"/>
            <a:r>
              <a:rPr lang="en-US" altLang="zh-CN" dirty="0" smtClean="0"/>
              <a:t>    print                           </a:t>
            </a:r>
          </a:p>
          <a:p>
            <a:pPr lvl="1"/>
            <a:r>
              <a:rPr lang="en-US" altLang="zh-CN" dirty="0" smtClean="0"/>
              <a:t># main program starts here - call the function</a:t>
            </a:r>
          </a:p>
          <a:p>
            <a:pPr lvl="1"/>
            <a:r>
              <a:rPr lang="en-US" altLang="zh-CN" dirty="0" err="1" smtClean="0"/>
              <a:t>printMyAddress</a:t>
            </a:r>
            <a:r>
              <a:rPr lang="en-US" altLang="zh-CN" dirty="0" smtClean="0"/>
              <a:t>() </a:t>
            </a:r>
            <a:endParaRPr lang="zh-CN" altLang="en-US" dirty="0"/>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13.1 </a:t>
            </a:r>
            <a:r>
              <a:rPr lang="zh-CN" altLang="en-US" dirty="0" smtClean="0"/>
              <a:t>函数</a:t>
            </a:r>
            <a:endParaRPr lang="zh-CN" altLang="en-US" dirty="0"/>
          </a:p>
        </p:txBody>
      </p:sp>
      <p:sp>
        <p:nvSpPr>
          <p:cNvPr id="3" name="内容占位符 2"/>
          <p:cNvSpPr>
            <a:spLocks noGrp="1"/>
          </p:cNvSpPr>
          <p:nvPr>
            <p:ph idx="1"/>
          </p:nvPr>
        </p:nvSpPr>
        <p:spPr>
          <a:xfrm>
            <a:off x="457200" y="1600200"/>
            <a:ext cx="3898776" cy="4525963"/>
          </a:xfrm>
        </p:spPr>
        <p:txBody>
          <a:bodyPr>
            <a:normAutofit fontScale="92500" lnSpcReduction="10000"/>
          </a:bodyPr>
          <a:lstStyle/>
          <a:p>
            <a:r>
              <a:rPr lang="en-US" altLang="zh-CN" dirty="0" smtClean="0"/>
              <a:t>1. </a:t>
            </a:r>
            <a:r>
              <a:rPr lang="zh-CN" altLang="en-US" dirty="0" smtClean="0"/>
              <a:t>从这里开始。这是主程序的开始</a:t>
            </a:r>
            <a:endParaRPr lang="en-US" altLang="zh-CN" dirty="0" smtClean="0"/>
          </a:p>
          <a:p>
            <a:r>
              <a:rPr lang="en-US" altLang="zh-CN" dirty="0" smtClean="0"/>
              <a:t>2 . </a:t>
            </a:r>
            <a:r>
              <a:rPr lang="zh-CN" altLang="en-US" dirty="0" smtClean="0"/>
              <a:t>调用函数时，跳到函数中的第一行代码</a:t>
            </a:r>
            <a:endParaRPr lang="en-US" altLang="zh-CN" dirty="0" smtClean="0"/>
          </a:p>
          <a:p>
            <a:r>
              <a:rPr lang="en-US" altLang="zh-CN" dirty="0" smtClean="0"/>
              <a:t>3. </a:t>
            </a:r>
            <a:r>
              <a:rPr lang="zh-CN" altLang="en-US" dirty="0" smtClean="0"/>
              <a:t>执行函数中的每一行代码</a:t>
            </a:r>
            <a:endParaRPr lang="en-US" altLang="zh-CN" dirty="0" smtClean="0"/>
          </a:p>
          <a:p>
            <a:r>
              <a:rPr lang="en-US" altLang="zh-CN" dirty="0" smtClean="0"/>
              <a:t>4. </a:t>
            </a:r>
            <a:r>
              <a:rPr lang="zh-CN" altLang="en-US" dirty="0" smtClean="0"/>
              <a:t>函数完成时，从离开主程序的那个位置继续执行。</a:t>
            </a:r>
            <a:endParaRPr lang="zh-CN" altLang="en-US" dirty="0"/>
          </a:p>
        </p:txBody>
      </p:sp>
      <p:pic>
        <p:nvPicPr>
          <p:cNvPr id="2050" name="Picture 2"/>
          <p:cNvPicPr>
            <a:picLocks noChangeAspect="1" noChangeArrowheads="1"/>
          </p:cNvPicPr>
          <p:nvPr/>
        </p:nvPicPr>
        <p:blipFill>
          <a:blip r:embed="rId2" cstate="print"/>
          <a:srcRect/>
          <a:stretch>
            <a:fillRect/>
          </a:stretch>
        </p:blipFill>
        <p:spPr bwMode="auto">
          <a:xfrm>
            <a:off x="4211960" y="2708920"/>
            <a:ext cx="4680520" cy="25241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13.2 </a:t>
            </a:r>
            <a:r>
              <a:rPr lang="zh-CN" altLang="en-US" dirty="0" smtClean="0"/>
              <a:t>调用函数</a:t>
            </a:r>
            <a:endParaRPr lang="zh-CN" altLang="en-US" dirty="0"/>
          </a:p>
        </p:txBody>
      </p:sp>
      <p:sp>
        <p:nvSpPr>
          <p:cNvPr id="3" name="内容占位符 2"/>
          <p:cNvSpPr>
            <a:spLocks noGrp="1"/>
          </p:cNvSpPr>
          <p:nvPr>
            <p:ph idx="1"/>
          </p:nvPr>
        </p:nvSpPr>
        <p:spPr/>
        <p:txBody>
          <a:bodyPr>
            <a:normAutofit fontScale="85000" lnSpcReduction="20000"/>
          </a:bodyPr>
          <a:lstStyle/>
          <a:p>
            <a:r>
              <a:rPr lang="zh-CN" altLang="en-US" dirty="0" smtClean="0"/>
              <a:t>调用函数时要使用函数名和一对括号。有时括号里还会有些东西，有时也可能 什么也没有。</a:t>
            </a:r>
            <a:endParaRPr lang="en-US" altLang="zh-CN" dirty="0" smtClean="0"/>
          </a:p>
          <a:p>
            <a:r>
              <a:rPr lang="zh-CN" altLang="en-US" dirty="0" smtClean="0"/>
              <a:t>使用函数的主要原因是，一旦定义了函数，就可以通过调用反复地使用。所以如 果我们想把地址打印 </a:t>
            </a:r>
            <a:r>
              <a:rPr lang="en-US" altLang="zh-CN" dirty="0" smtClean="0"/>
              <a:t>5 </a:t>
            </a:r>
            <a:r>
              <a:rPr lang="zh-CN" altLang="en-US" dirty="0" smtClean="0"/>
              <a:t>次，可以这样做：</a:t>
            </a:r>
            <a:endParaRPr lang="en-US" altLang="zh-CN" dirty="0" smtClean="0"/>
          </a:p>
          <a:p>
            <a:pPr lvl="1"/>
            <a:r>
              <a:rPr lang="en-US" altLang="zh-CN" dirty="0" err="1" smtClean="0"/>
              <a:t>printMyAddress</a:t>
            </a:r>
            <a:r>
              <a:rPr lang="en-US" altLang="zh-CN" dirty="0" smtClean="0"/>
              <a:t>() </a:t>
            </a:r>
          </a:p>
          <a:p>
            <a:pPr lvl="1"/>
            <a:r>
              <a:rPr lang="en-US" altLang="zh-CN" dirty="0" err="1" smtClean="0"/>
              <a:t>printMyAddress</a:t>
            </a:r>
            <a:r>
              <a:rPr lang="en-US" altLang="zh-CN" dirty="0" smtClean="0"/>
              <a:t>()</a:t>
            </a:r>
          </a:p>
          <a:p>
            <a:pPr lvl="1"/>
            <a:r>
              <a:rPr lang="en-US" altLang="zh-CN" dirty="0" err="1" smtClean="0"/>
              <a:t>printMyAddress</a:t>
            </a:r>
            <a:r>
              <a:rPr lang="en-US" altLang="zh-CN" dirty="0" smtClean="0"/>
              <a:t>() </a:t>
            </a:r>
          </a:p>
          <a:p>
            <a:pPr lvl="1"/>
            <a:r>
              <a:rPr lang="en-US" altLang="zh-CN" dirty="0" err="1" smtClean="0"/>
              <a:t>printMyAddress</a:t>
            </a:r>
            <a:r>
              <a:rPr lang="en-US" altLang="zh-CN" dirty="0" smtClean="0"/>
              <a:t>() </a:t>
            </a:r>
          </a:p>
          <a:p>
            <a:pPr lvl="1"/>
            <a:r>
              <a:rPr lang="en-US" altLang="zh-CN" dirty="0" err="1" smtClean="0"/>
              <a:t>printMyAddress</a:t>
            </a:r>
            <a:r>
              <a:rPr lang="en-US" altLang="zh-CN" dirty="0" smtClean="0"/>
              <a:t>()</a:t>
            </a:r>
          </a:p>
          <a:p>
            <a:r>
              <a:rPr lang="zh-CN" altLang="en-US" dirty="0" smtClean="0"/>
              <a:t>你可能会说：可以不用函数，用循环也能做同样的事情。</a:t>
            </a:r>
            <a:endParaRPr lang="zh-CN" altLang="en-US" dirty="0"/>
          </a:p>
        </p:txBody>
      </p: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13.3</a:t>
            </a:r>
            <a:r>
              <a:rPr lang="zh-CN" altLang="en-US" dirty="0" smtClean="0"/>
              <a:t>向函数传递参数</a:t>
            </a:r>
            <a:endParaRPr lang="zh-CN" altLang="en-US" dirty="0"/>
          </a:p>
        </p:txBody>
      </p:sp>
      <p:sp>
        <p:nvSpPr>
          <p:cNvPr id="3" name="内容占位符 2"/>
          <p:cNvSpPr>
            <a:spLocks noGrp="1"/>
          </p:cNvSpPr>
          <p:nvPr>
            <p:ph idx="1"/>
          </p:nvPr>
        </p:nvSpPr>
        <p:spPr>
          <a:xfrm>
            <a:off x="457200" y="1600201"/>
            <a:ext cx="8229600" cy="1180728"/>
          </a:xfrm>
        </p:spPr>
        <p:txBody>
          <a:bodyPr/>
          <a:lstStyle/>
          <a:p>
            <a:r>
              <a:rPr lang="zh-CN" altLang="en-US" dirty="0" smtClean="0"/>
              <a:t>现在来看括号做什么用：它用来传递 参数（</a:t>
            </a:r>
            <a:r>
              <a:rPr lang="en-US" altLang="zh-CN" dirty="0" smtClean="0"/>
              <a:t>argument</a:t>
            </a:r>
            <a:r>
              <a:rPr lang="zh-CN" altLang="en-US" dirty="0" smtClean="0"/>
              <a:t>）！</a:t>
            </a:r>
            <a:endParaRPr lang="zh-CN" altLang="en-US" dirty="0"/>
          </a:p>
        </p:txBody>
      </p:sp>
      <p:pic>
        <p:nvPicPr>
          <p:cNvPr id="3074" name="Picture 2"/>
          <p:cNvPicPr>
            <a:picLocks noChangeAspect="1" noChangeArrowheads="1"/>
          </p:cNvPicPr>
          <p:nvPr/>
        </p:nvPicPr>
        <p:blipFill>
          <a:blip r:embed="rId2" cstate="print"/>
          <a:srcRect/>
          <a:stretch>
            <a:fillRect/>
          </a:stretch>
        </p:blipFill>
        <p:spPr bwMode="auto">
          <a:xfrm>
            <a:off x="1259632" y="2924944"/>
            <a:ext cx="6296025" cy="28384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第二章：内存和变量</a:t>
            </a:r>
            <a:endParaRPr lang="zh-CN" altLang="en-US" dirty="0"/>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13.4 </a:t>
            </a:r>
            <a:r>
              <a:rPr lang="zh-CN" altLang="en-US" dirty="0" smtClean="0"/>
              <a:t>有多个参数的函数</a:t>
            </a:r>
            <a:endParaRPr lang="zh-CN" altLang="en-US" dirty="0"/>
          </a:p>
        </p:txBody>
      </p:sp>
      <p:sp>
        <p:nvSpPr>
          <p:cNvPr id="3" name="内容占位符 2"/>
          <p:cNvSpPr>
            <a:spLocks noGrp="1"/>
          </p:cNvSpPr>
          <p:nvPr>
            <p:ph idx="1"/>
          </p:nvPr>
        </p:nvSpPr>
        <p:spPr>
          <a:xfrm>
            <a:off x="457200" y="1600201"/>
            <a:ext cx="8229600" cy="1756791"/>
          </a:xfrm>
        </p:spPr>
        <p:txBody>
          <a:bodyPr>
            <a:normAutofit fontScale="92500" lnSpcReduction="20000"/>
          </a:bodyPr>
          <a:lstStyle/>
          <a:p>
            <a:r>
              <a:rPr lang="zh-CN" altLang="en-US" dirty="0" smtClean="0"/>
              <a:t>在代码清单 </a:t>
            </a:r>
            <a:r>
              <a:rPr lang="en-US" altLang="zh-CN" dirty="0" smtClean="0"/>
              <a:t>13-2 </a:t>
            </a:r>
            <a:r>
              <a:rPr lang="zh-CN" altLang="en-US" dirty="0" smtClean="0"/>
              <a:t>中，我们的函数只有一个参数。不过函数完全可以有多个参数。 实际上，你想要有多少个参数就可以有多少个参数。</a:t>
            </a:r>
            <a:endParaRPr lang="en-US" altLang="zh-CN" dirty="0" smtClean="0"/>
          </a:p>
          <a:p>
            <a:r>
              <a:rPr lang="zh-CN" altLang="en-US" dirty="0" smtClean="0"/>
              <a:t>多少才算太多 </a:t>
            </a:r>
            <a:endParaRPr lang="zh-CN" altLang="en-US" dirty="0"/>
          </a:p>
        </p:txBody>
      </p:sp>
      <p:pic>
        <p:nvPicPr>
          <p:cNvPr id="4098" name="Picture 2"/>
          <p:cNvPicPr>
            <a:picLocks noChangeAspect="1" noChangeArrowheads="1"/>
          </p:cNvPicPr>
          <p:nvPr/>
        </p:nvPicPr>
        <p:blipFill>
          <a:blip r:embed="rId2" cstate="print"/>
          <a:srcRect/>
          <a:stretch>
            <a:fillRect/>
          </a:stretch>
        </p:blipFill>
        <p:spPr bwMode="auto">
          <a:xfrm>
            <a:off x="971600" y="3284984"/>
            <a:ext cx="7132637" cy="30099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13.5 </a:t>
            </a:r>
            <a:r>
              <a:rPr lang="zh-CN" altLang="en-US" dirty="0" smtClean="0"/>
              <a:t>返回值的函数</a:t>
            </a:r>
            <a:endParaRPr lang="zh-CN" altLang="en-US" dirty="0"/>
          </a:p>
        </p:txBody>
      </p:sp>
      <p:sp>
        <p:nvSpPr>
          <p:cNvPr id="3" name="内容占位符 2"/>
          <p:cNvSpPr>
            <a:spLocks noGrp="1"/>
          </p:cNvSpPr>
          <p:nvPr>
            <p:ph idx="1"/>
          </p:nvPr>
        </p:nvSpPr>
        <p:spPr>
          <a:xfrm>
            <a:off x="457200" y="1600201"/>
            <a:ext cx="8229600" cy="1684783"/>
          </a:xfrm>
        </p:spPr>
        <p:txBody>
          <a:bodyPr>
            <a:normAutofit fontScale="77500" lnSpcReduction="20000"/>
          </a:bodyPr>
          <a:lstStyle/>
          <a:p>
            <a:r>
              <a:rPr lang="zh-CN" altLang="en-US" dirty="0" smtClean="0"/>
              <a:t>目前为止，函数只是为我们做一些工作。不过函数的一个突出作用是：它们还 可以向你发回一些东西。 我们已经知道，可以向函数发送信息（参数），不过函数还可以向调用者发回信 息。从函数返回的值称为结果（</a:t>
            </a:r>
            <a:r>
              <a:rPr lang="en-US" altLang="zh-CN" dirty="0" smtClean="0"/>
              <a:t>result</a:t>
            </a:r>
            <a:r>
              <a:rPr lang="zh-CN" altLang="en-US" dirty="0" smtClean="0"/>
              <a:t>）或返回值（</a:t>
            </a:r>
            <a:r>
              <a:rPr lang="en-US" altLang="zh-CN" dirty="0" smtClean="0"/>
              <a:t>return value</a:t>
            </a:r>
            <a:r>
              <a:rPr lang="zh-CN" altLang="en-US" dirty="0" smtClean="0"/>
              <a:t>）。</a:t>
            </a:r>
            <a:endParaRPr lang="zh-CN" altLang="en-US" dirty="0"/>
          </a:p>
        </p:txBody>
      </p:sp>
      <p:pic>
        <p:nvPicPr>
          <p:cNvPr id="5122" name="Picture 2"/>
          <p:cNvPicPr>
            <a:picLocks noChangeAspect="1" noChangeArrowheads="1"/>
          </p:cNvPicPr>
          <p:nvPr/>
        </p:nvPicPr>
        <p:blipFill>
          <a:blip r:embed="rId2" cstate="print"/>
          <a:srcRect/>
          <a:stretch>
            <a:fillRect/>
          </a:stretch>
        </p:blipFill>
        <p:spPr bwMode="auto">
          <a:xfrm>
            <a:off x="899592" y="3429000"/>
            <a:ext cx="7523163" cy="293980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13.6 </a:t>
            </a:r>
            <a:r>
              <a:rPr lang="zh-CN" altLang="en-US" dirty="0" smtClean="0"/>
              <a:t>变量作用域</a:t>
            </a:r>
            <a:endParaRPr lang="zh-CN" altLang="en-US" dirty="0"/>
          </a:p>
        </p:txBody>
      </p:sp>
      <p:sp>
        <p:nvSpPr>
          <p:cNvPr id="3" name="内容占位符 2"/>
          <p:cNvSpPr>
            <a:spLocks noGrp="1"/>
          </p:cNvSpPr>
          <p:nvPr>
            <p:ph idx="1"/>
          </p:nvPr>
        </p:nvSpPr>
        <p:spPr>
          <a:xfrm>
            <a:off x="457200" y="1600201"/>
            <a:ext cx="8229600" cy="1972815"/>
          </a:xfrm>
        </p:spPr>
        <p:txBody>
          <a:bodyPr>
            <a:normAutofit fontScale="85000" lnSpcReduction="20000"/>
          </a:bodyPr>
          <a:lstStyle/>
          <a:p>
            <a:r>
              <a:rPr lang="zh-CN" altLang="en-US" dirty="0" smtClean="0"/>
              <a:t>函数运行时，函数之外的名字被搁置一边，而没有用到。只有函数内部的名字会 被用到。程序中使用（或者可以使用）变量的部分称为这个变量的作用域（</a:t>
            </a:r>
            <a:r>
              <a:rPr lang="en-US" altLang="zh-CN" dirty="0" smtClean="0"/>
              <a:t>scope</a:t>
            </a:r>
            <a:r>
              <a:rPr lang="zh-CN" altLang="en-US" dirty="0" smtClean="0"/>
              <a:t>）。</a:t>
            </a:r>
            <a:endParaRPr lang="en-US" altLang="zh-CN" dirty="0" smtClean="0"/>
          </a:p>
          <a:p>
            <a:pPr lvl="1"/>
            <a:r>
              <a:rPr lang="zh-CN" altLang="en-US" dirty="0" smtClean="0"/>
              <a:t>局部变量</a:t>
            </a:r>
            <a:endParaRPr lang="en-US" altLang="zh-CN" dirty="0" smtClean="0"/>
          </a:p>
        </p:txBody>
      </p:sp>
      <p:sp>
        <p:nvSpPr>
          <p:cNvPr id="7" name="内容占位符 2"/>
          <p:cNvSpPr txBox="1">
            <a:spLocks/>
          </p:cNvSpPr>
          <p:nvPr/>
        </p:nvSpPr>
        <p:spPr>
          <a:xfrm>
            <a:off x="539552" y="4653136"/>
            <a:ext cx="8229600" cy="360040"/>
          </a:xfrm>
          <a:prstGeom prst="rect">
            <a:avLst/>
          </a:prstGeom>
        </p:spPr>
        <p:txBody>
          <a:bodyPr vert="horz" lIns="91440" tIns="45720" rIns="91440" bIns="45720" rtlCol="0">
            <a:normAutofit fontScale="77500" lnSpcReduction="20000"/>
          </a:bodyPr>
          <a:lstStyle/>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zh-CN" altLang="en-US" sz="2800" dirty="0" smtClean="0"/>
              <a:t>全</a:t>
            </a:r>
            <a:r>
              <a:rPr kumimoji="0" lang="zh-CN" altLang="en-US" sz="2800" b="0" i="0" u="none" strike="noStrike" kern="1200" cap="none" spc="0" normalizeH="0" baseline="0" noProof="0" dirty="0" smtClean="0">
                <a:ln>
                  <a:noFill/>
                </a:ln>
                <a:solidFill>
                  <a:schemeClr val="tx1"/>
                </a:solidFill>
                <a:effectLst/>
                <a:uLnTx/>
                <a:uFillTx/>
                <a:latin typeface="+mn-lt"/>
                <a:ea typeface="+mn-ea"/>
                <a:cs typeface="+mn-cs"/>
              </a:rPr>
              <a:t>局变量</a:t>
            </a:r>
            <a:endParaRPr kumimoji="0" lang="en-US" altLang="zh-CN" sz="2800" b="0" i="0" u="none" strike="noStrike" kern="1200" cap="none" spc="0" normalizeH="0" baseline="0" noProof="0" dirty="0" smtClean="0">
              <a:ln>
                <a:noFill/>
              </a:ln>
              <a:solidFill>
                <a:schemeClr val="tx1"/>
              </a:solidFill>
              <a:effectLst/>
              <a:uLnTx/>
              <a:uFillTx/>
              <a:latin typeface="+mn-lt"/>
              <a:ea typeface="+mn-ea"/>
              <a:cs typeface="+mn-cs"/>
            </a:endParaRPr>
          </a:p>
        </p:txBody>
      </p:sp>
      <p:pic>
        <p:nvPicPr>
          <p:cNvPr id="6150" name="Picture 6"/>
          <p:cNvPicPr>
            <a:picLocks noChangeAspect="1" noChangeArrowheads="1"/>
          </p:cNvPicPr>
          <p:nvPr/>
        </p:nvPicPr>
        <p:blipFill>
          <a:blip r:embed="rId2" cstate="print"/>
          <a:srcRect/>
          <a:stretch>
            <a:fillRect/>
          </a:stretch>
        </p:blipFill>
        <p:spPr bwMode="auto">
          <a:xfrm>
            <a:off x="1475656" y="3450704"/>
            <a:ext cx="4343400" cy="914400"/>
          </a:xfrm>
          <a:prstGeom prst="rect">
            <a:avLst/>
          </a:prstGeom>
          <a:noFill/>
          <a:ln w="9525">
            <a:noFill/>
            <a:miter lim="800000"/>
            <a:headEnd/>
            <a:tailEnd/>
          </a:ln>
        </p:spPr>
      </p:pic>
      <p:pic>
        <p:nvPicPr>
          <p:cNvPr id="6151" name="Picture 7"/>
          <p:cNvPicPr>
            <a:picLocks noChangeAspect="1" noChangeArrowheads="1"/>
          </p:cNvPicPr>
          <p:nvPr/>
        </p:nvPicPr>
        <p:blipFill>
          <a:blip r:embed="rId3" cstate="print"/>
          <a:srcRect/>
          <a:stretch>
            <a:fillRect/>
          </a:stretch>
        </p:blipFill>
        <p:spPr bwMode="auto">
          <a:xfrm>
            <a:off x="1475656" y="5013176"/>
            <a:ext cx="4381500" cy="14382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13.7</a:t>
            </a:r>
            <a:r>
              <a:rPr lang="zh-CN" altLang="en-US" dirty="0" smtClean="0"/>
              <a:t> 强制为全局</a:t>
            </a:r>
            <a:endParaRPr lang="zh-CN" altLang="en-US" dirty="0"/>
          </a:p>
        </p:txBody>
      </p:sp>
      <p:sp>
        <p:nvSpPr>
          <p:cNvPr id="3" name="内容占位符 2"/>
          <p:cNvSpPr>
            <a:spLocks noGrp="1"/>
          </p:cNvSpPr>
          <p:nvPr>
            <p:ph idx="1"/>
          </p:nvPr>
        </p:nvSpPr>
        <p:spPr/>
        <p:txBody>
          <a:bodyPr/>
          <a:lstStyle/>
          <a:p>
            <a:r>
              <a:rPr lang="zh-CN" altLang="en-US" dirty="0" smtClean="0"/>
              <a:t>可以用 </a:t>
            </a:r>
            <a:r>
              <a:rPr lang="en-US" altLang="zh-CN" dirty="0" smtClean="0"/>
              <a:t>Python </a:t>
            </a:r>
            <a:r>
              <a:rPr lang="zh-CN" altLang="en-US" dirty="0" smtClean="0"/>
              <a:t>的一个关键字 </a:t>
            </a:r>
            <a:r>
              <a:rPr lang="en-US" altLang="zh-CN" dirty="0" smtClean="0"/>
              <a:t>global </a:t>
            </a:r>
            <a:r>
              <a:rPr lang="zh-CN" altLang="en-US" dirty="0" smtClean="0"/>
              <a:t>来做到。可以这样来使用</a:t>
            </a:r>
            <a:endParaRPr lang="en-US" altLang="zh-CN" dirty="0" smtClean="0"/>
          </a:p>
          <a:p>
            <a:pPr lvl="1"/>
            <a:r>
              <a:rPr lang="en-US" altLang="zh-CN" dirty="0" smtClean="0"/>
              <a:t>def </a:t>
            </a:r>
            <a:r>
              <a:rPr lang="en-US" altLang="zh-CN" dirty="0" err="1" smtClean="0"/>
              <a:t>calculate_tax</a:t>
            </a:r>
            <a:r>
              <a:rPr lang="en-US" altLang="zh-CN" dirty="0" smtClean="0"/>
              <a:t>(</a:t>
            </a:r>
            <a:r>
              <a:rPr lang="en-US" altLang="zh-CN" dirty="0" err="1" smtClean="0"/>
              <a:t>price,tax_rate</a:t>
            </a:r>
            <a:r>
              <a:rPr lang="en-US" altLang="zh-CN" dirty="0" smtClean="0"/>
              <a:t>) 	</a:t>
            </a:r>
          </a:p>
          <a:p>
            <a:pPr lvl="1"/>
            <a:r>
              <a:rPr lang="en-US" altLang="zh-CN" dirty="0" smtClean="0"/>
              <a:t>       global </a:t>
            </a:r>
            <a:r>
              <a:rPr lang="en-US" altLang="zh-CN" dirty="0" err="1" smtClean="0"/>
              <a:t>my_price</a:t>
            </a:r>
            <a:r>
              <a:rPr lang="en-US" altLang="zh-CN" dirty="0" smtClean="0"/>
              <a:t> </a:t>
            </a:r>
            <a:endParaRPr lang="zh-CN" altLang="en-US" dirty="0"/>
          </a:p>
        </p:txBody>
      </p:sp>
    </p:spTree>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13.8</a:t>
            </a:r>
            <a:r>
              <a:rPr lang="zh-CN" altLang="en-US" dirty="0" smtClean="0"/>
              <a:t> 关于变量命名的一点建议</a:t>
            </a:r>
            <a:endParaRPr lang="zh-CN" altLang="en-US" dirty="0"/>
          </a:p>
        </p:txBody>
      </p:sp>
      <p:sp>
        <p:nvSpPr>
          <p:cNvPr id="3" name="内容占位符 2"/>
          <p:cNvSpPr>
            <a:spLocks noGrp="1"/>
          </p:cNvSpPr>
          <p:nvPr>
            <p:ph idx="1"/>
          </p:nvPr>
        </p:nvSpPr>
        <p:spPr/>
        <p:txBody>
          <a:bodyPr/>
          <a:lstStyle/>
          <a:p>
            <a:r>
              <a:rPr lang="zh-CN" altLang="en-US" dirty="0" smtClean="0"/>
              <a:t>可以对全局变量和局部变量使用相同的变量名。 </a:t>
            </a:r>
            <a:r>
              <a:rPr lang="en-US" altLang="zh-CN" dirty="0" smtClean="0"/>
              <a:t>Python </a:t>
            </a:r>
            <a:r>
              <a:rPr lang="zh-CN" altLang="en-US" dirty="0" smtClean="0"/>
              <a:t>会在需要时自动创建新的局部变量，或者也可以用 </a:t>
            </a:r>
            <a:r>
              <a:rPr lang="en-US" altLang="zh-CN" dirty="0" smtClean="0"/>
              <a:t>global </a:t>
            </a:r>
            <a:r>
              <a:rPr lang="zh-CN" altLang="en-US" dirty="0" smtClean="0"/>
              <a:t>关键字阻止它创 建。</a:t>
            </a:r>
            <a:endParaRPr lang="en-US" altLang="zh-CN" dirty="0" smtClean="0"/>
          </a:p>
          <a:p>
            <a:r>
              <a:rPr lang="zh-CN" altLang="en-US" dirty="0" smtClean="0"/>
              <a:t>不过，强烈建议你不要重复使用变量名。</a:t>
            </a:r>
            <a:endParaRPr lang="zh-CN" altLang="en-US" dirty="0"/>
          </a:p>
        </p:txBody>
      </p:sp>
    </p:spTree>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你学到了什么</a:t>
            </a:r>
            <a:endParaRPr lang="zh-CN" altLang="en-US" dirty="0"/>
          </a:p>
        </p:txBody>
      </p:sp>
      <p:sp>
        <p:nvSpPr>
          <p:cNvPr id="3" name="内容占位符 2"/>
          <p:cNvSpPr>
            <a:spLocks noGrp="1"/>
          </p:cNvSpPr>
          <p:nvPr>
            <p:ph idx="1"/>
          </p:nvPr>
        </p:nvSpPr>
        <p:spPr>
          <a:xfrm>
            <a:off x="457200" y="1600200"/>
            <a:ext cx="8229600" cy="4709120"/>
          </a:xfrm>
        </p:spPr>
        <p:txBody>
          <a:bodyPr>
            <a:normAutofit/>
          </a:bodyPr>
          <a:lstStyle/>
          <a:p>
            <a:r>
              <a:rPr lang="zh-CN" altLang="en-US" dirty="0" smtClean="0"/>
              <a:t>什么是函数</a:t>
            </a:r>
            <a:endParaRPr lang="en-US" altLang="zh-CN" dirty="0" smtClean="0"/>
          </a:p>
          <a:p>
            <a:r>
              <a:rPr lang="zh-CN" altLang="en-US" dirty="0" smtClean="0"/>
              <a:t>什么是参数（</a:t>
            </a:r>
            <a:r>
              <a:rPr lang="en-US" altLang="zh-CN" dirty="0" smtClean="0"/>
              <a:t>argument </a:t>
            </a:r>
            <a:r>
              <a:rPr lang="zh-CN" altLang="en-US" dirty="0" smtClean="0"/>
              <a:t>或 </a:t>
            </a:r>
            <a:r>
              <a:rPr lang="en-US" altLang="zh-CN" dirty="0" smtClean="0"/>
              <a:t>parameter</a:t>
            </a:r>
            <a:r>
              <a:rPr lang="zh-CN" altLang="en-US" dirty="0" smtClean="0"/>
              <a:t>）</a:t>
            </a:r>
            <a:endParaRPr lang="en-US" altLang="zh-CN" dirty="0" smtClean="0"/>
          </a:p>
          <a:p>
            <a:r>
              <a:rPr lang="zh-CN" altLang="en-US" dirty="0" smtClean="0"/>
              <a:t>如何向函数传递一个参数</a:t>
            </a:r>
            <a:endParaRPr lang="en-US" altLang="zh-CN" dirty="0" smtClean="0"/>
          </a:p>
          <a:p>
            <a:r>
              <a:rPr lang="zh-CN" altLang="en-US" dirty="0" smtClean="0"/>
              <a:t>如何向函数传递多个参数</a:t>
            </a:r>
            <a:endParaRPr lang="en-US" altLang="zh-CN" dirty="0" smtClean="0"/>
          </a:p>
          <a:p>
            <a:r>
              <a:rPr lang="zh-CN" altLang="en-US" dirty="0" smtClean="0"/>
              <a:t>如何让函数向调用者返回一个值</a:t>
            </a:r>
            <a:endParaRPr lang="en-US" altLang="zh-CN" dirty="0" smtClean="0"/>
          </a:p>
          <a:p>
            <a:r>
              <a:rPr lang="zh-CN" altLang="en-US" dirty="0" smtClean="0"/>
              <a:t>变量作用域是什么，什么是局部变量和全局变量</a:t>
            </a:r>
            <a:endParaRPr lang="en-US" altLang="zh-CN" dirty="0" smtClean="0"/>
          </a:p>
          <a:p>
            <a:r>
              <a:rPr lang="zh-CN" altLang="en-US" dirty="0" smtClean="0"/>
              <a:t>如何在函数中使用全局变量</a:t>
            </a:r>
            <a:endParaRPr lang="zh-CN" altLang="en-US" dirty="0"/>
          </a:p>
        </p:txBody>
      </p:sp>
    </p:spTree>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动手试一试</a:t>
            </a:r>
            <a:endParaRPr lang="zh-CN" altLang="en-US" dirty="0"/>
          </a:p>
        </p:txBody>
      </p:sp>
      <p:sp>
        <p:nvSpPr>
          <p:cNvPr id="3" name="内容占位符 2"/>
          <p:cNvSpPr>
            <a:spLocks noGrp="1"/>
          </p:cNvSpPr>
          <p:nvPr>
            <p:ph idx="1"/>
          </p:nvPr>
        </p:nvSpPr>
        <p:spPr>
          <a:xfrm>
            <a:off x="457200" y="1600200"/>
            <a:ext cx="8229600" cy="4565104"/>
          </a:xfrm>
        </p:spPr>
        <p:txBody>
          <a:bodyPr>
            <a:normAutofit fontScale="92500" lnSpcReduction="20000"/>
          </a:bodyPr>
          <a:lstStyle/>
          <a:p>
            <a:r>
              <a:rPr lang="en-US" altLang="zh-CN" dirty="0" smtClean="0"/>
              <a:t>1. </a:t>
            </a:r>
            <a:r>
              <a:rPr lang="zh-CN" altLang="en-US" dirty="0" smtClean="0"/>
              <a:t>编写一个函数，用大写字母打印你的名字，就像这样</a:t>
            </a:r>
            <a:endParaRPr lang="en-US" altLang="zh-CN" dirty="0" smtClean="0"/>
          </a:p>
          <a:p>
            <a:r>
              <a:rPr lang="en-US" altLang="zh-CN" dirty="0" smtClean="0"/>
              <a:t>2. </a:t>
            </a:r>
            <a:r>
              <a:rPr lang="zh-CN" altLang="en-US" dirty="0" smtClean="0"/>
              <a:t>建立一个函数，可以打印全世界任何人名、地址、街道、城市、州或省、邮 政编码和国家。（提示：这需要 </a:t>
            </a:r>
            <a:r>
              <a:rPr lang="en-US" altLang="zh-CN" dirty="0" smtClean="0"/>
              <a:t>7 </a:t>
            </a:r>
            <a:r>
              <a:rPr lang="zh-CN" altLang="en-US" dirty="0" smtClean="0"/>
              <a:t>个参数。可以把它们作为单独的参数传入， 也可以作为一个列表。）</a:t>
            </a:r>
            <a:endParaRPr lang="en-US" altLang="zh-CN" dirty="0" smtClean="0"/>
          </a:p>
          <a:p>
            <a:r>
              <a:rPr lang="en-US" altLang="zh-CN" dirty="0" smtClean="0"/>
              <a:t>3. </a:t>
            </a:r>
            <a:r>
              <a:rPr lang="zh-CN" altLang="en-US" dirty="0" smtClean="0"/>
              <a:t>编写一个函数计算零钱的总面值，包括五分币、二分币和一分币（类似于 第 </a:t>
            </a:r>
            <a:r>
              <a:rPr lang="en-US" altLang="zh-CN" dirty="0" smtClean="0"/>
              <a:t>5 </a:t>
            </a:r>
            <a:r>
              <a:rPr lang="zh-CN" altLang="en-US" dirty="0" smtClean="0"/>
              <a:t>章中最后一个“动手试一试”问题）。函数应当返回这些硬币的总面 值。然后编写一个程序调用这个函数</a:t>
            </a:r>
            <a:endParaRPr lang="zh-CN" altLang="en-US" dirty="0"/>
          </a:p>
        </p:txBody>
      </p:sp>
    </p:spTree>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10</a:t>
            </a:r>
            <a:endParaRPr lang="zh-CN" altLang="en-US" dirty="0"/>
          </a:p>
        </p:txBody>
      </p:sp>
      <p:sp>
        <p:nvSpPr>
          <p:cNvPr id="3" name="内容占位符 2"/>
          <p:cNvSpPr>
            <a:spLocks noGrp="1"/>
          </p:cNvSpPr>
          <p:nvPr>
            <p:ph idx="1"/>
          </p:nvPr>
        </p:nvSpPr>
        <p:spPr/>
        <p:txBody>
          <a:bodyPr/>
          <a:lstStyle/>
          <a:p>
            <a:endParaRPr lang="zh-CN" altLang="en-US"/>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14 </a:t>
            </a:r>
            <a:r>
              <a:rPr lang="zh-CN" altLang="en-US" dirty="0" smtClean="0"/>
              <a:t>对象</a:t>
            </a:r>
            <a:endParaRPr lang="zh-CN" altLang="en-US" dirty="0"/>
          </a:p>
        </p:txBody>
      </p:sp>
      <p:sp>
        <p:nvSpPr>
          <p:cNvPr id="3" name="内容占位符 2"/>
          <p:cNvSpPr>
            <a:spLocks noGrp="1"/>
          </p:cNvSpPr>
          <p:nvPr>
            <p:ph idx="1"/>
          </p:nvPr>
        </p:nvSpPr>
        <p:spPr/>
        <p:txBody>
          <a:bodyPr/>
          <a:lstStyle/>
          <a:p>
            <a:r>
              <a:rPr lang="zh-CN" altLang="en-US" dirty="0" smtClean="0"/>
              <a:t>对象（</a:t>
            </a:r>
            <a:r>
              <a:rPr lang="en-US" altLang="zh-CN" dirty="0" smtClean="0"/>
              <a:t>object</a:t>
            </a:r>
            <a:r>
              <a:rPr lang="zh-CN" altLang="en-US" dirty="0" smtClean="0"/>
              <a:t>）则让这种收集的思想更向前迈进一步。对象可以把函数和数据收集在一起。</a:t>
            </a:r>
            <a:endParaRPr lang="en-US" altLang="zh-CN" dirty="0" smtClean="0"/>
          </a:p>
          <a:p>
            <a:r>
              <a:rPr lang="zh-CN" altLang="en-US" dirty="0" smtClean="0"/>
              <a:t>按编程的术语来讲，我们说</a:t>
            </a:r>
            <a:r>
              <a:rPr lang="en-US" altLang="zh-CN" dirty="0" smtClean="0"/>
              <a:t>Python </a:t>
            </a:r>
            <a:r>
              <a:rPr lang="zh-CN" altLang="en-US" dirty="0" smtClean="0"/>
              <a:t>是面向对象的（</a:t>
            </a:r>
            <a:r>
              <a:rPr lang="en-US" altLang="zh-CN" dirty="0" smtClean="0"/>
              <a:t>object oriented</a:t>
            </a:r>
            <a:r>
              <a:rPr lang="zh-CN" altLang="en-US" dirty="0" smtClean="0"/>
              <a:t>）。</a:t>
            </a:r>
            <a:endParaRPr lang="en-US" altLang="zh-CN" dirty="0" smtClean="0"/>
          </a:p>
          <a:p>
            <a:r>
              <a:rPr lang="zh-CN" altLang="en-US" dirty="0" smtClean="0"/>
              <a:t>后面几章开始处理图形时，我们将会大量使用对象。</a:t>
            </a:r>
            <a:endParaRPr lang="zh-CN" alt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14.1 </a:t>
            </a:r>
            <a:r>
              <a:rPr lang="zh-CN" altLang="en-US" b="1" dirty="0" smtClean="0"/>
              <a:t>真实世界中的对象</a:t>
            </a:r>
            <a:endParaRPr lang="zh-CN" altLang="en-US" dirty="0"/>
          </a:p>
        </p:txBody>
      </p:sp>
      <p:sp>
        <p:nvSpPr>
          <p:cNvPr id="3" name="内容占位符 2"/>
          <p:cNvSpPr>
            <a:spLocks noGrp="1"/>
          </p:cNvSpPr>
          <p:nvPr>
            <p:ph idx="1"/>
          </p:nvPr>
        </p:nvSpPr>
        <p:spPr>
          <a:xfrm>
            <a:off x="457200" y="1600201"/>
            <a:ext cx="8229600" cy="4709119"/>
          </a:xfrm>
        </p:spPr>
        <p:txBody>
          <a:bodyPr>
            <a:normAutofit fontScale="92500" lnSpcReduction="10000"/>
          </a:bodyPr>
          <a:lstStyle/>
          <a:p>
            <a:r>
              <a:rPr lang="zh-CN" altLang="en-US" dirty="0" smtClean="0"/>
              <a:t>在</a:t>
            </a:r>
            <a:r>
              <a:rPr lang="en-US" altLang="zh-CN" dirty="0" smtClean="0"/>
              <a:t>Python </a:t>
            </a:r>
            <a:r>
              <a:rPr lang="zh-CN" altLang="en-US" dirty="0" smtClean="0"/>
              <a:t>中定义什么是对象也可以作为一个很好的起点。拿球来举个例子。可以操作一个球，比如捡球、抛球、踢球或者充气（对于某些球来说）。我们把这些操作称为动作（</a:t>
            </a:r>
            <a:r>
              <a:rPr lang="en-US" altLang="zh-CN" dirty="0" smtClean="0"/>
              <a:t>action</a:t>
            </a:r>
            <a:r>
              <a:rPr lang="zh-CN" altLang="en-US" dirty="0" smtClean="0"/>
              <a:t>）。还可以通过指出球的颜色、大小和重量来描述一个球。这些就是球的属性（</a:t>
            </a:r>
            <a:r>
              <a:rPr lang="en-US" altLang="zh-CN" dirty="0" smtClean="0"/>
              <a:t>attribute)</a:t>
            </a:r>
          </a:p>
          <a:p>
            <a:endParaRPr lang="en-US" altLang="zh-CN" dirty="0" smtClean="0"/>
          </a:p>
          <a:p>
            <a:r>
              <a:rPr lang="zh-CN" altLang="en-US" dirty="0" smtClean="0"/>
              <a:t>真实世界的真实对象（物体）包括两个方面。</a:t>
            </a:r>
            <a:endParaRPr lang="en-US" altLang="zh-CN" dirty="0" smtClean="0"/>
          </a:p>
          <a:p>
            <a:pPr lvl="1"/>
            <a:r>
              <a:rPr lang="zh-CN" altLang="en-US" dirty="0" smtClean="0"/>
              <a:t>可以对它们做什么（动作）。</a:t>
            </a:r>
          </a:p>
          <a:p>
            <a:pPr lvl="1"/>
            <a:r>
              <a:rPr lang="zh-CN" altLang="en-US" dirty="0" smtClean="0"/>
              <a:t>如何描述（属性或特性）。</a:t>
            </a:r>
            <a:endParaRPr lang="zh-CN"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2.1</a:t>
            </a:r>
            <a:r>
              <a:rPr lang="zh-CN" altLang="en-US" dirty="0" smtClean="0"/>
              <a:t>输入、处理和输出</a:t>
            </a:r>
            <a:endParaRPr lang="zh-CN" altLang="en-US" dirty="0"/>
          </a:p>
        </p:txBody>
      </p:sp>
      <p:pic>
        <p:nvPicPr>
          <p:cNvPr id="1026" name="Picture 2"/>
          <p:cNvPicPr>
            <a:picLocks noGrp="1" noChangeAspect="1" noChangeArrowheads="1"/>
          </p:cNvPicPr>
          <p:nvPr>
            <p:ph idx="1"/>
          </p:nvPr>
        </p:nvPicPr>
        <p:blipFill>
          <a:blip r:embed="rId2" cstate="print"/>
          <a:srcRect/>
          <a:stretch>
            <a:fillRect/>
          </a:stretch>
        </p:blipFill>
        <p:spPr bwMode="auto">
          <a:xfrm>
            <a:off x="1429142" y="2496514"/>
            <a:ext cx="6285715" cy="273333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dirty="0" smtClean="0"/>
              <a:t>14.2 </a:t>
            </a:r>
            <a:r>
              <a:rPr lang="en-US" altLang="zh-CN" b="1" dirty="0" smtClean="0"/>
              <a:t>Python </a:t>
            </a:r>
            <a:r>
              <a:rPr lang="zh-CN" altLang="en-US" b="1" dirty="0" smtClean="0"/>
              <a:t>中的对象</a:t>
            </a:r>
            <a:endParaRPr lang="zh-CN" altLang="en-US" dirty="0"/>
          </a:p>
        </p:txBody>
      </p:sp>
      <p:sp>
        <p:nvSpPr>
          <p:cNvPr id="3" name="内容占位符 2"/>
          <p:cNvSpPr>
            <a:spLocks noGrp="1"/>
          </p:cNvSpPr>
          <p:nvPr>
            <p:ph idx="1"/>
          </p:nvPr>
        </p:nvSpPr>
        <p:spPr/>
        <p:txBody>
          <a:bodyPr>
            <a:normAutofit fontScale="85000" lnSpcReduction="20000"/>
          </a:bodyPr>
          <a:lstStyle/>
          <a:p>
            <a:r>
              <a:rPr lang="zh-CN" altLang="en-US" dirty="0" smtClean="0"/>
              <a:t>在</a:t>
            </a:r>
            <a:r>
              <a:rPr lang="en-US" altLang="zh-CN" dirty="0" smtClean="0"/>
              <a:t>Python </a:t>
            </a:r>
            <a:r>
              <a:rPr lang="zh-CN" altLang="en-US" dirty="0" smtClean="0"/>
              <a:t>中，一个对象的特征（或“你知道的事情”）也称为属性（</a:t>
            </a:r>
            <a:r>
              <a:rPr lang="en-US" altLang="zh-CN" dirty="0" smtClean="0"/>
              <a:t>attribute</a:t>
            </a:r>
            <a:r>
              <a:rPr lang="zh-CN" altLang="en-US" dirty="0" smtClean="0"/>
              <a:t>），这应该很好记。动作（或“能够对对象做的操作”）称为方法（</a:t>
            </a:r>
            <a:r>
              <a:rPr lang="en-US" altLang="zh-CN" dirty="0" smtClean="0"/>
              <a:t>method</a:t>
            </a:r>
            <a:r>
              <a:rPr lang="zh-CN" altLang="en-US" dirty="0" smtClean="0"/>
              <a:t>）</a:t>
            </a:r>
            <a:endParaRPr lang="en-US" altLang="zh-CN" dirty="0" smtClean="0"/>
          </a:p>
          <a:p>
            <a:r>
              <a:rPr lang="zh-CN" altLang="en-US" dirty="0" smtClean="0"/>
              <a:t>球就是一个对象</a:t>
            </a:r>
            <a:r>
              <a:rPr lang="en-US" altLang="zh-CN" dirty="0" smtClean="0"/>
              <a:t>,</a:t>
            </a:r>
            <a:r>
              <a:rPr lang="zh-CN" altLang="en-US" dirty="0" smtClean="0"/>
              <a:t>属性</a:t>
            </a:r>
            <a:r>
              <a:rPr lang="en-US" altLang="zh-CN" dirty="0" smtClean="0"/>
              <a:t>:</a:t>
            </a:r>
          </a:p>
          <a:p>
            <a:pPr lvl="1">
              <a:buNone/>
            </a:pPr>
            <a:r>
              <a:rPr lang="en-US" altLang="zh-CN" dirty="0" smtClean="0"/>
              <a:t>	</a:t>
            </a:r>
            <a:r>
              <a:rPr lang="en-US" altLang="zh-CN" dirty="0" err="1" smtClean="0"/>
              <a:t>ball.color</a:t>
            </a:r>
            <a:endParaRPr lang="en-US" altLang="zh-CN" dirty="0" smtClean="0"/>
          </a:p>
          <a:p>
            <a:pPr lvl="1">
              <a:buNone/>
            </a:pPr>
            <a:r>
              <a:rPr lang="en-US" altLang="zh-CN" dirty="0" smtClean="0"/>
              <a:t>	</a:t>
            </a:r>
            <a:r>
              <a:rPr lang="en-US" altLang="zh-CN" dirty="0" err="1" smtClean="0"/>
              <a:t>ball.size</a:t>
            </a:r>
            <a:endParaRPr lang="en-US" altLang="zh-CN" dirty="0" smtClean="0"/>
          </a:p>
          <a:p>
            <a:pPr lvl="1">
              <a:buNone/>
            </a:pPr>
            <a:r>
              <a:rPr lang="en-US" altLang="zh-CN" dirty="0" smtClean="0"/>
              <a:t>	</a:t>
            </a:r>
            <a:r>
              <a:rPr lang="en-US" altLang="zh-CN" smtClean="0"/>
              <a:t>ball.weight</a:t>
            </a:r>
            <a:endParaRPr lang="en-US" altLang="zh-CN" dirty="0" smtClean="0"/>
          </a:p>
          <a:p>
            <a:pPr lvl="1">
              <a:buNone/>
            </a:pPr>
            <a:r>
              <a:rPr lang="zh-CN" altLang="en-US" dirty="0" smtClean="0"/>
              <a:t>方法</a:t>
            </a:r>
            <a:r>
              <a:rPr lang="en-US" altLang="zh-CN" dirty="0" smtClean="0"/>
              <a:t>:</a:t>
            </a:r>
          </a:p>
          <a:p>
            <a:pPr lvl="1">
              <a:buNone/>
            </a:pPr>
            <a:r>
              <a:rPr lang="en-US" altLang="zh-CN" dirty="0" smtClean="0"/>
              <a:t>	</a:t>
            </a:r>
            <a:r>
              <a:rPr lang="en-US" altLang="zh-CN" dirty="0" err="1" smtClean="0"/>
              <a:t>ball.kick</a:t>
            </a:r>
            <a:r>
              <a:rPr lang="en-US" altLang="zh-CN" dirty="0" smtClean="0"/>
              <a:t>()</a:t>
            </a:r>
          </a:p>
          <a:p>
            <a:pPr lvl="1">
              <a:buNone/>
            </a:pPr>
            <a:r>
              <a:rPr lang="en-US" altLang="zh-CN" dirty="0" smtClean="0"/>
              <a:t>	</a:t>
            </a:r>
            <a:r>
              <a:rPr lang="en-US" altLang="zh-CN" dirty="0" err="1" smtClean="0"/>
              <a:t>ball.throw</a:t>
            </a:r>
            <a:r>
              <a:rPr lang="en-US" altLang="zh-CN" dirty="0" smtClean="0"/>
              <a:t>()</a:t>
            </a:r>
          </a:p>
          <a:p>
            <a:pPr lvl="1">
              <a:buNone/>
            </a:pPr>
            <a:r>
              <a:rPr lang="en-US" altLang="zh-CN" dirty="0" smtClean="0"/>
              <a:t>	</a:t>
            </a:r>
            <a:r>
              <a:rPr lang="en-US" altLang="zh-CN" dirty="0" err="1" smtClean="0"/>
              <a:t>ball.inflate</a:t>
            </a:r>
            <a:r>
              <a:rPr lang="en-US" altLang="zh-CN" dirty="0" smtClean="0"/>
              <a:t>()</a:t>
            </a:r>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dirty="0" smtClean="0"/>
              <a:t>14.3 </a:t>
            </a:r>
            <a:r>
              <a:rPr lang="zh-CN" altLang="en-US" dirty="0" smtClean="0"/>
              <a:t>对象</a:t>
            </a:r>
            <a:r>
              <a:rPr lang="en-US" altLang="zh-CN" dirty="0" smtClean="0"/>
              <a:t>=</a:t>
            </a:r>
            <a:r>
              <a:rPr lang="zh-CN" altLang="en-US" dirty="0" smtClean="0"/>
              <a:t>属性</a:t>
            </a:r>
            <a:r>
              <a:rPr lang="en-US" altLang="zh-CN" dirty="0" smtClean="0"/>
              <a:t>+</a:t>
            </a:r>
            <a:r>
              <a:rPr lang="zh-CN" altLang="en-US" dirty="0" smtClean="0"/>
              <a:t>方法</a:t>
            </a:r>
            <a:endParaRPr lang="zh-CN" altLang="en-US" dirty="0"/>
          </a:p>
        </p:txBody>
      </p:sp>
      <p:sp>
        <p:nvSpPr>
          <p:cNvPr id="3" name="内容占位符 2"/>
          <p:cNvSpPr>
            <a:spLocks noGrp="1"/>
          </p:cNvSpPr>
          <p:nvPr>
            <p:ph idx="1"/>
          </p:nvPr>
        </p:nvSpPr>
        <p:spPr/>
        <p:txBody>
          <a:bodyPr/>
          <a:lstStyle/>
          <a:p>
            <a:r>
              <a:rPr lang="zh-CN" altLang="en-US" dirty="0" smtClean="0"/>
              <a:t>所以利用对象，可以把一个东西的属性和方法（你知道的事情和你可以做的事情）收集在一起。属性是信息，方法是动作。</a:t>
            </a:r>
            <a:endParaRPr lang="zh-CN" alt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b="1" smtClean="0"/>
              <a:t>14.4</a:t>
            </a:r>
            <a:r>
              <a:rPr lang="zh-CN" altLang="en-US" b="1" smtClean="0"/>
              <a:t>　创建对象</a:t>
            </a:r>
            <a:endParaRPr lang="zh-CN" altLang="en-US"/>
          </a:p>
        </p:txBody>
      </p:sp>
      <p:sp>
        <p:nvSpPr>
          <p:cNvPr id="3" name="内容占位符 2"/>
          <p:cNvSpPr>
            <a:spLocks noGrp="1"/>
          </p:cNvSpPr>
          <p:nvPr>
            <p:ph idx="1"/>
          </p:nvPr>
        </p:nvSpPr>
        <p:spPr/>
        <p:txBody>
          <a:bodyPr/>
          <a:lstStyle/>
          <a:p>
            <a:r>
              <a:rPr lang="en-US" altLang="zh-CN" dirty="0" smtClean="0"/>
              <a:t>Python </a:t>
            </a:r>
            <a:r>
              <a:rPr lang="zh-CN" altLang="en-US" dirty="0" smtClean="0"/>
              <a:t>中创建对象包括两步</a:t>
            </a:r>
            <a:endParaRPr lang="en-US" altLang="zh-CN" dirty="0" smtClean="0"/>
          </a:p>
          <a:p>
            <a:pPr lvl="1"/>
            <a:r>
              <a:rPr lang="zh-CN" altLang="en-US" dirty="0" smtClean="0"/>
              <a:t>第一步是定义对象看上去什么样，会做什么，也就是它的属性和方法（蓝图）。</a:t>
            </a:r>
            <a:endParaRPr lang="en-US" altLang="zh-CN" dirty="0" smtClean="0"/>
          </a:p>
          <a:p>
            <a:pPr lvl="1"/>
            <a:r>
              <a:rPr lang="zh-CN" altLang="en-US" dirty="0" smtClean="0"/>
              <a:t>第二步是使用类来建立一个真正的对象</a:t>
            </a:r>
            <a:endParaRPr lang="en-US" altLang="zh-CN" dirty="0" smtClean="0"/>
          </a:p>
          <a:p>
            <a:r>
              <a:rPr lang="zh-CN" altLang="en-US" dirty="0" smtClean="0"/>
              <a:t>见代码 </a:t>
            </a:r>
            <a:r>
              <a:rPr lang="en-US" altLang="zh-CN" dirty="0" smtClean="0"/>
              <a:t>10-1</a:t>
            </a:r>
          </a:p>
          <a:p>
            <a:endParaRPr lang="en-US" altLang="zh-CN" dirty="0" smtClean="0"/>
          </a:p>
          <a:p>
            <a:r>
              <a:rPr lang="zh-CN" altLang="en-US" dirty="0" smtClean="0"/>
              <a:t>创建一个对象实例 </a:t>
            </a:r>
            <a:r>
              <a:rPr lang="en-US" altLang="zh-CN" dirty="0" err="1" smtClean="0"/>
              <a:t>myBall</a:t>
            </a:r>
            <a:r>
              <a:rPr lang="en-US" altLang="zh-CN" dirty="0" smtClean="0"/>
              <a:t> = Ball()</a:t>
            </a:r>
          </a:p>
          <a:p>
            <a:endParaRPr lang="en-US" altLang="zh-CN" dirty="0" smtClean="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b="1" smtClean="0"/>
              <a:t>14.4</a:t>
            </a:r>
            <a:r>
              <a:rPr lang="zh-CN" altLang="en-US" b="1" smtClean="0"/>
              <a:t>　创建对象</a:t>
            </a:r>
            <a:endParaRPr lang="zh-CN" altLang="en-US"/>
          </a:p>
        </p:txBody>
      </p:sp>
      <p:sp>
        <p:nvSpPr>
          <p:cNvPr id="3" name="内容占位符 2"/>
          <p:cNvSpPr>
            <a:spLocks noGrp="1"/>
          </p:cNvSpPr>
          <p:nvPr>
            <p:ph idx="1"/>
          </p:nvPr>
        </p:nvSpPr>
        <p:spPr/>
        <p:txBody>
          <a:bodyPr>
            <a:normAutofit/>
          </a:bodyPr>
          <a:lstStyle/>
          <a:p>
            <a:r>
              <a:rPr lang="zh-CN" altLang="en-US" dirty="0" smtClean="0"/>
              <a:t>初始化对象</a:t>
            </a:r>
            <a:endParaRPr lang="en-US" altLang="zh-CN" dirty="0" smtClean="0"/>
          </a:p>
          <a:p>
            <a:pPr lvl="1"/>
            <a:r>
              <a:rPr lang="zh-CN" altLang="en-US" dirty="0" smtClean="0"/>
              <a:t>初始化对象，可以在创建时设置属性</a:t>
            </a:r>
            <a:endParaRPr lang="en-US" altLang="zh-CN" dirty="0" smtClean="0"/>
          </a:p>
          <a:p>
            <a:pPr lvl="1"/>
            <a:r>
              <a:rPr lang="en-US" altLang="zh-CN" dirty="0" smtClean="0"/>
              <a:t>__init()__ </a:t>
            </a:r>
          </a:p>
          <a:p>
            <a:pPr lvl="1"/>
            <a:r>
              <a:rPr lang="zh-CN" altLang="en-US" dirty="0" smtClean="0"/>
              <a:t>见代码</a:t>
            </a:r>
            <a:r>
              <a:rPr lang="en-US" altLang="zh-CN" dirty="0" smtClean="0"/>
              <a:t>10-3</a:t>
            </a:r>
          </a:p>
          <a:p>
            <a:r>
              <a:rPr lang="zh-CN" altLang="en-US" dirty="0" smtClean="0"/>
              <a:t>“魔法”方法</a:t>
            </a:r>
            <a:r>
              <a:rPr lang="en-US" altLang="zh-CN" dirty="0" smtClean="0"/>
              <a:t>: </a:t>
            </a:r>
            <a:r>
              <a:rPr lang="en-US" altLang="zh-CN" b="1" dirty="0" smtClean="0"/>
              <a:t>__</a:t>
            </a:r>
            <a:r>
              <a:rPr lang="en-US" altLang="zh-CN" b="1" dirty="0" err="1" smtClean="0"/>
              <a:t>str</a:t>
            </a:r>
            <a:r>
              <a:rPr lang="en-US" altLang="zh-CN" b="1" dirty="0" smtClean="0"/>
              <a:t>__()</a:t>
            </a:r>
          </a:p>
          <a:p>
            <a:pPr lvl="1"/>
            <a:r>
              <a:rPr lang="zh-CN" altLang="en-US" dirty="0" smtClean="0"/>
              <a:t>这些只是在你创建类时</a:t>
            </a:r>
            <a:r>
              <a:rPr lang="en-US" altLang="zh-CN" dirty="0" smtClean="0"/>
              <a:t>Python </a:t>
            </a:r>
            <a:r>
              <a:rPr lang="zh-CN" altLang="en-US" dirty="0" smtClean="0"/>
              <a:t>自动包含的一些方法。</a:t>
            </a:r>
            <a:r>
              <a:rPr lang="en-US" altLang="zh-CN" dirty="0" smtClean="0"/>
              <a:t>Python </a:t>
            </a:r>
            <a:r>
              <a:rPr lang="zh-CN" altLang="en-US" dirty="0" smtClean="0"/>
              <a:t>程序员通常把它们叫做特殊方法（</a:t>
            </a:r>
            <a:r>
              <a:rPr lang="en-US" altLang="zh-CN" dirty="0" smtClean="0"/>
              <a:t>special method</a:t>
            </a:r>
            <a:r>
              <a:rPr lang="zh-CN" altLang="en-US" dirty="0" smtClean="0"/>
              <a:t>）。它会告诉</a:t>
            </a:r>
            <a:r>
              <a:rPr lang="en-US" altLang="zh-CN" dirty="0" smtClean="0"/>
              <a:t>Python </a:t>
            </a:r>
            <a:r>
              <a:rPr lang="zh-CN" altLang="en-US" dirty="0" smtClean="0"/>
              <a:t>打印（</a:t>
            </a:r>
            <a:r>
              <a:rPr lang="en-US" altLang="zh-CN" sz="2400" dirty="0" smtClean="0"/>
              <a:t>print</a:t>
            </a:r>
            <a:r>
              <a:rPr lang="zh-CN" altLang="en-US" dirty="0" smtClean="0"/>
              <a:t>）一个对象时具体显示什么内容。</a:t>
            </a:r>
            <a:endParaRPr lang="en-US" altLang="zh-CN" dirty="0" smtClean="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b="1" dirty="0" smtClean="0"/>
              <a:t>14.5</a:t>
            </a:r>
            <a:r>
              <a:rPr lang="zh-CN" altLang="en-US" b="1" dirty="0" smtClean="0"/>
              <a:t> 隐藏数据</a:t>
            </a:r>
            <a:endParaRPr lang="zh-CN" altLang="en-US" dirty="0"/>
          </a:p>
        </p:txBody>
      </p:sp>
      <p:sp>
        <p:nvSpPr>
          <p:cNvPr id="3" name="内容占位符 2"/>
          <p:cNvSpPr>
            <a:spLocks noGrp="1"/>
          </p:cNvSpPr>
          <p:nvPr>
            <p:ph idx="1"/>
          </p:nvPr>
        </p:nvSpPr>
        <p:spPr/>
        <p:txBody>
          <a:bodyPr/>
          <a:lstStyle/>
          <a:p>
            <a:r>
              <a:rPr lang="en-US" altLang="zh-CN" dirty="0" err="1" smtClean="0"/>
              <a:t>myDog.cooked_level</a:t>
            </a:r>
            <a:r>
              <a:rPr lang="en-US" altLang="zh-CN" dirty="0" smtClean="0"/>
              <a:t> = 5</a:t>
            </a:r>
          </a:p>
          <a:p>
            <a:r>
              <a:rPr lang="en-US" altLang="zh-CN" dirty="0" err="1" smtClean="0"/>
              <a:t>myDog.cook</a:t>
            </a:r>
            <a:r>
              <a:rPr lang="en-US" altLang="zh-CN" dirty="0" smtClean="0"/>
              <a:t>(5)</a:t>
            </a:r>
          </a:p>
          <a:p>
            <a:r>
              <a:rPr lang="zh-CN" altLang="en-US" dirty="0" smtClean="0"/>
              <a:t>我可以想到至少两个原因。</a:t>
            </a:r>
            <a:endParaRPr lang="en-US" altLang="zh-CN" dirty="0" smtClean="0"/>
          </a:p>
          <a:p>
            <a:pPr lvl="1"/>
            <a:r>
              <a:rPr lang="zh-CN" altLang="en-US" dirty="0" smtClean="0"/>
              <a:t>如果</a:t>
            </a:r>
            <a:r>
              <a:rPr lang="zh-CN" altLang="en-US" sz="2400" dirty="0" smtClean="0"/>
              <a:t> </a:t>
            </a:r>
            <a:r>
              <a:rPr lang="zh-CN" altLang="en-US" dirty="0" smtClean="0"/>
              <a:t>直接访问属性，烤热狗至少需要两部分：改变 </a:t>
            </a:r>
            <a:r>
              <a:rPr lang="en-US" altLang="zh-CN" sz="2400" dirty="0" err="1" smtClean="0"/>
              <a:t>cooked_level</a:t>
            </a:r>
            <a:r>
              <a:rPr lang="zh-CN" altLang="en-US" dirty="0" smtClean="0"/>
              <a:t>和改变</a:t>
            </a:r>
            <a:r>
              <a:rPr lang="en-US" altLang="zh-CN" sz="2400" dirty="0" err="1" smtClean="0"/>
              <a:t>cooked_string</a:t>
            </a:r>
            <a:r>
              <a:rPr lang="zh-CN" altLang="en-US" dirty="0" smtClean="0"/>
              <a:t>。而利用一个方法，可以只做一个方法调用，它就会完成我们需要的一切工作。</a:t>
            </a:r>
            <a:endParaRPr lang="en-US" altLang="zh-CN" dirty="0" smtClean="0"/>
          </a:p>
          <a:p>
            <a:pPr lvl="1"/>
            <a:r>
              <a:rPr lang="zh-CN" altLang="en-US" dirty="0" smtClean="0"/>
              <a:t>如果直接访问属性，就会有这样的结果：</a:t>
            </a:r>
            <a:r>
              <a:rPr lang="en-US" altLang="zh-CN" dirty="0" err="1" smtClean="0"/>
              <a:t>cooked_level</a:t>
            </a:r>
            <a:r>
              <a:rPr lang="en-US" altLang="zh-CN" dirty="0" smtClean="0"/>
              <a:t> = </a:t>
            </a:r>
            <a:r>
              <a:rPr lang="en-US" altLang="zh-CN" dirty="0" err="1" smtClean="0"/>
              <a:t>cooked_level</a:t>
            </a:r>
            <a:r>
              <a:rPr lang="en-US" altLang="zh-CN" dirty="0" smtClean="0"/>
              <a:t> – 2</a:t>
            </a:r>
          </a:p>
          <a:p>
            <a:pPr lvl="1">
              <a:buNone/>
            </a:pPr>
            <a:endParaRPr lang="zh-CN" alt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b="1" dirty="0" smtClean="0"/>
              <a:t>14.6</a:t>
            </a:r>
            <a:r>
              <a:rPr lang="zh-CN" altLang="en-US" b="1" dirty="0" smtClean="0"/>
              <a:t>　多态和继承</a:t>
            </a:r>
            <a:endParaRPr lang="zh-CN" altLang="en-US" dirty="0"/>
          </a:p>
        </p:txBody>
      </p:sp>
      <p:sp>
        <p:nvSpPr>
          <p:cNvPr id="3" name="内容占位符 2"/>
          <p:cNvSpPr>
            <a:spLocks noGrp="1"/>
          </p:cNvSpPr>
          <p:nvPr>
            <p:ph idx="1"/>
          </p:nvPr>
        </p:nvSpPr>
        <p:spPr/>
        <p:txBody>
          <a:bodyPr/>
          <a:lstStyle/>
          <a:p>
            <a:r>
              <a:rPr lang="zh-CN" altLang="en-US" dirty="0" smtClean="0"/>
              <a:t>我们来看对象最为重要的两个方面：多态（</a:t>
            </a:r>
            <a:r>
              <a:rPr lang="en-US" altLang="zh-CN" dirty="0" smtClean="0"/>
              <a:t>polymorphism</a:t>
            </a:r>
            <a:r>
              <a:rPr lang="zh-CN" altLang="en-US" dirty="0" smtClean="0"/>
              <a:t>）和继承（</a:t>
            </a:r>
            <a:r>
              <a:rPr lang="en-US" altLang="zh-CN" dirty="0" smtClean="0"/>
              <a:t>inheritance</a:t>
            </a:r>
            <a:r>
              <a:rPr lang="zh-CN" altLang="en-US" dirty="0" smtClean="0"/>
              <a:t>）</a:t>
            </a:r>
            <a:endParaRPr lang="en-US" altLang="zh-CN" dirty="0" smtClean="0"/>
          </a:p>
          <a:p>
            <a:pPr lvl="1"/>
            <a:r>
              <a:rPr lang="zh-CN" altLang="en-US" dirty="0" smtClean="0"/>
              <a:t>多态</a:t>
            </a:r>
            <a:r>
              <a:rPr lang="en-US" altLang="zh-CN" dirty="0" smtClean="0"/>
              <a:t>—</a:t>
            </a:r>
            <a:r>
              <a:rPr lang="zh-CN" altLang="en-US" dirty="0" smtClean="0"/>
              <a:t>同一个方法，不同的行为</a:t>
            </a:r>
            <a:endParaRPr lang="en-US" altLang="zh-CN" dirty="0" smtClean="0"/>
          </a:p>
          <a:p>
            <a:pPr lvl="1"/>
            <a:r>
              <a:rPr lang="zh-CN" altLang="en-US" dirty="0" smtClean="0"/>
              <a:t>继承</a:t>
            </a:r>
            <a:r>
              <a:rPr lang="en-US" altLang="zh-CN" dirty="0" smtClean="0"/>
              <a:t>—</a:t>
            </a:r>
            <a:r>
              <a:rPr lang="zh-CN" altLang="en-US" dirty="0" smtClean="0"/>
              <a:t>向父母学习</a:t>
            </a:r>
            <a:endParaRPr lang="zh-CN" alt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b="1" dirty="0" smtClean="0"/>
              <a:t>14.7</a:t>
            </a:r>
            <a:r>
              <a:rPr lang="zh-CN" altLang="en-US" b="1" dirty="0" smtClean="0"/>
              <a:t>　未雨绸缪</a:t>
            </a:r>
            <a:endParaRPr lang="zh-CN" altLang="en-US" dirty="0"/>
          </a:p>
        </p:txBody>
      </p:sp>
      <p:sp>
        <p:nvSpPr>
          <p:cNvPr id="3" name="内容占位符 2"/>
          <p:cNvSpPr>
            <a:spLocks noGrp="1"/>
          </p:cNvSpPr>
          <p:nvPr>
            <p:ph idx="1"/>
          </p:nvPr>
        </p:nvSpPr>
        <p:spPr/>
        <p:txBody>
          <a:bodyPr/>
          <a:lstStyle/>
          <a:p>
            <a:r>
              <a:rPr lang="zh-CN" altLang="en-US" dirty="0" smtClean="0"/>
              <a:t>程序员编写比较复杂的代码时通常就会采用这种做法来组织他们的想法。“空”函数或方法称为代码桩（</a:t>
            </a:r>
            <a:r>
              <a:rPr lang="en-US" altLang="zh-CN" dirty="0" smtClean="0"/>
              <a:t>code stub</a:t>
            </a:r>
            <a:r>
              <a:rPr lang="zh-CN" altLang="en-US" dirty="0" smtClean="0"/>
              <a:t>）</a:t>
            </a:r>
            <a:endParaRPr lang="en-US" altLang="zh-CN" dirty="0" smtClean="0"/>
          </a:p>
          <a:p>
            <a:r>
              <a:rPr lang="zh-CN" altLang="en-US" dirty="0" smtClean="0"/>
              <a:t>见代码</a:t>
            </a:r>
            <a:endParaRPr lang="en-US" altLang="zh-CN" dirty="0" smtClean="0"/>
          </a:p>
          <a:p>
            <a:endParaRPr lang="zh-CN" alt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测试题</a:t>
            </a:r>
            <a:endParaRPr lang="zh-CN" altLang="en-US" dirty="0"/>
          </a:p>
        </p:txBody>
      </p:sp>
      <p:sp>
        <p:nvSpPr>
          <p:cNvPr id="3" name="内容占位符 2"/>
          <p:cNvSpPr>
            <a:spLocks noGrp="1"/>
          </p:cNvSpPr>
          <p:nvPr>
            <p:ph idx="1"/>
          </p:nvPr>
        </p:nvSpPr>
        <p:spPr/>
        <p:txBody>
          <a:bodyPr/>
          <a:lstStyle/>
          <a:p>
            <a:r>
              <a:rPr lang="en-US" altLang="zh-CN" dirty="0" smtClean="0"/>
              <a:t>1. </a:t>
            </a:r>
            <a:r>
              <a:rPr lang="zh-CN" altLang="en-US" dirty="0" smtClean="0"/>
              <a:t>定义一个新的对象 类型时用什么关键字？</a:t>
            </a:r>
          </a:p>
          <a:p>
            <a:r>
              <a:rPr lang="en-US" altLang="zh-CN" dirty="0" smtClean="0"/>
              <a:t>2. </a:t>
            </a:r>
            <a:r>
              <a:rPr lang="zh-CN" altLang="en-US" dirty="0" smtClean="0"/>
              <a:t>什么是属性？</a:t>
            </a:r>
          </a:p>
          <a:p>
            <a:r>
              <a:rPr lang="en-US" altLang="zh-CN" dirty="0" smtClean="0"/>
              <a:t>3. </a:t>
            </a:r>
            <a:r>
              <a:rPr lang="zh-CN" altLang="en-US" dirty="0" smtClean="0"/>
              <a:t>什么是方法？</a:t>
            </a:r>
          </a:p>
          <a:p>
            <a:r>
              <a:rPr lang="en-US" altLang="zh-CN" dirty="0" smtClean="0"/>
              <a:t>4. </a:t>
            </a:r>
            <a:r>
              <a:rPr lang="zh-CN" altLang="en-US" dirty="0" smtClean="0"/>
              <a:t>类和实例之间有什么区别？</a:t>
            </a:r>
          </a:p>
          <a:p>
            <a:r>
              <a:rPr lang="en-US" altLang="zh-CN" dirty="0" smtClean="0"/>
              <a:t>5. </a:t>
            </a:r>
            <a:r>
              <a:rPr lang="zh-CN" altLang="en-US" dirty="0" smtClean="0"/>
              <a:t>方法中实例引用通常用什么名字？</a:t>
            </a:r>
          </a:p>
          <a:p>
            <a:r>
              <a:rPr lang="en-US" altLang="zh-CN" dirty="0" smtClean="0"/>
              <a:t>6. </a:t>
            </a:r>
            <a:r>
              <a:rPr lang="zh-CN" altLang="en-US" dirty="0" smtClean="0"/>
              <a:t>什么是多态？</a:t>
            </a:r>
          </a:p>
          <a:p>
            <a:r>
              <a:rPr lang="en-US" altLang="zh-CN" dirty="0" smtClean="0"/>
              <a:t>7. </a:t>
            </a:r>
            <a:r>
              <a:rPr lang="zh-CN" altLang="en-US" dirty="0" smtClean="0"/>
              <a:t>什么是继承？</a:t>
            </a:r>
            <a:endParaRPr lang="zh-CN" altLang="en-US" dirty="0"/>
          </a:p>
        </p:txBody>
      </p:sp>
    </p:spTree>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动手试一试</a:t>
            </a:r>
            <a:endParaRPr lang="zh-CN" altLang="en-US" dirty="0"/>
          </a:p>
        </p:txBody>
      </p:sp>
      <p:sp>
        <p:nvSpPr>
          <p:cNvPr id="3" name="内容占位符 2"/>
          <p:cNvSpPr>
            <a:spLocks noGrp="1"/>
          </p:cNvSpPr>
          <p:nvPr>
            <p:ph idx="1"/>
          </p:nvPr>
        </p:nvSpPr>
        <p:spPr/>
        <p:txBody>
          <a:bodyPr>
            <a:normAutofit fontScale="92500" lnSpcReduction="20000"/>
          </a:bodyPr>
          <a:lstStyle/>
          <a:p>
            <a:r>
              <a:rPr lang="en-US" altLang="zh-CN" dirty="0" smtClean="0"/>
              <a:t>1. </a:t>
            </a:r>
            <a:r>
              <a:rPr lang="zh-CN" altLang="en-US" dirty="0" smtClean="0"/>
              <a:t>为</a:t>
            </a:r>
            <a:r>
              <a:rPr lang="en-US" altLang="zh-CN" dirty="0" err="1" smtClean="0"/>
              <a:t>BankAccount</a:t>
            </a:r>
            <a:r>
              <a:rPr lang="en-US" altLang="zh-CN" dirty="0" smtClean="0"/>
              <a:t> </a:t>
            </a:r>
            <a:r>
              <a:rPr lang="zh-CN" altLang="en-US" dirty="0" smtClean="0"/>
              <a:t>建立一个类定义。它应该有一些属性，包括账户名（一个字符串）、账号（一个字符串或整数）和余额（一个浮点数），另外还要有一些方法显示余额、存钱和取钱。</a:t>
            </a:r>
            <a:endParaRPr lang="en-US" altLang="zh-CN" dirty="0" smtClean="0"/>
          </a:p>
          <a:p>
            <a:r>
              <a:rPr lang="en-US" altLang="zh-CN" dirty="0" smtClean="0"/>
              <a:t>2. </a:t>
            </a:r>
            <a:r>
              <a:rPr lang="zh-CN" altLang="en-US" dirty="0" smtClean="0"/>
              <a:t>建立一个可以挣利息的类，名为</a:t>
            </a:r>
            <a:r>
              <a:rPr lang="en-US" altLang="zh-CN" dirty="0" err="1" smtClean="0"/>
              <a:t>InterestAccount</a:t>
            </a:r>
            <a:r>
              <a:rPr lang="zh-CN" altLang="en-US" dirty="0" smtClean="0"/>
              <a:t>。这应当是</a:t>
            </a:r>
            <a:r>
              <a:rPr lang="en-US" altLang="zh-CN" dirty="0" err="1" smtClean="0"/>
              <a:t>BankAccount</a:t>
            </a:r>
            <a:r>
              <a:rPr lang="zh-CN" altLang="en-US" dirty="0" smtClean="0"/>
              <a:t>的一个子类（所以会继承</a:t>
            </a:r>
            <a:r>
              <a:rPr lang="en-US" altLang="zh-CN" dirty="0" err="1" smtClean="0"/>
              <a:t>BankAccount</a:t>
            </a:r>
            <a:r>
              <a:rPr lang="en-US" altLang="zh-CN" dirty="0" smtClean="0"/>
              <a:t> </a:t>
            </a:r>
            <a:r>
              <a:rPr lang="zh-CN" altLang="en-US" dirty="0" smtClean="0"/>
              <a:t>的属性和方法）。</a:t>
            </a:r>
            <a:r>
              <a:rPr lang="en-US" altLang="zh-CN" dirty="0" err="1" smtClean="0"/>
              <a:t>InterestAccount</a:t>
            </a:r>
            <a:r>
              <a:rPr lang="zh-CN" altLang="en-US" dirty="0" smtClean="0"/>
              <a:t>还应当有一个对应利息率的属性，另外有一个方法来增加利息。为了力求简单，假设每年会调用一次</a:t>
            </a:r>
            <a:r>
              <a:rPr lang="en-US" altLang="zh-CN" dirty="0" err="1" smtClean="0"/>
              <a:t>addInterest</a:t>
            </a:r>
            <a:r>
              <a:rPr lang="en-US" altLang="zh-CN" dirty="0" smtClean="0"/>
              <a:t>() </a:t>
            </a:r>
            <a:r>
              <a:rPr lang="zh-CN" altLang="en-US" dirty="0" smtClean="0"/>
              <a:t>方法计算利息并更新余额</a:t>
            </a:r>
            <a:endParaRPr lang="zh-CN" altLang="en-US" dirty="0"/>
          </a:p>
        </p:txBody>
      </p:sp>
    </p:spTree>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15 </a:t>
            </a:r>
            <a:r>
              <a:rPr lang="zh-CN" altLang="en-US" dirty="0" smtClean="0"/>
              <a:t>模块</a:t>
            </a:r>
            <a:endParaRPr lang="zh-CN" altLang="en-US" dirty="0"/>
          </a:p>
        </p:txBody>
      </p:sp>
      <p:sp>
        <p:nvSpPr>
          <p:cNvPr id="3" name="内容占位符 2"/>
          <p:cNvSpPr>
            <a:spLocks noGrp="1"/>
          </p:cNvSpPr>
          <p:nvPr>
            <p:ph idx="1"/>
          </p:nvPr>
        </p:nvSpPr>
        <p:spPr/>
        <p:txBody>
          <a:bodyPr/>
          <a:lstStyle/>
          <a:p>
            <a:endParaRPr lang="zh-CN" alt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2.2 </a:t>
            </a:r>
            <a:r>
              <a:rPr lang="zh-CN" altLang="en-US" dirty="0" smtClean="0"/>
              <a:t>名字</a:t>
            </a:r>
            <a:endParaRPr lang="zh-CN" altLang="en-US" dirty="0"/>
          </a:p>
        </p:txBody>
      </p:sp>
      <p:pic>
        <p:nvPicPr>
          <p:cNvPr id="2050" name="Picture 2"/>
          <p:cNvPicPr>
            <a:picLocks noGrp="1" noChangeAspect="1" noChangeArrowheads="1"/>
          </p:cNvPicPr>
          <p:nvPr>
            <p:ph idx="1"/>
          </p:nvPr>
        </p:nvPicPr>
        <p:blipFill>
          <a:blip r:embed="rId2" cstate="print"/>
          <a:srcRect/>
          <a:stretch>
            <a:fillRect/>
          </a:stretch>
        </p:blipFill>
        <p:spPr bwMode="auto">
          <a:xfrm>
            <a:off x="1403648" y="1916832"/>
            <a:ext cx="3676191" cy="2257143"/>
          </a:xfrm>
          <a:prstGeom prst="rect">
            <a:avLst/>
          </a:prstGeom>
          <a:noFill/>
          <a:ln w="9525">
            <a:noFill/>
            <a:miter lim="800000"/>
            <a:headEnd/>
            <a:tailEnd/>
          </a:ln>
        </p:spPr>
      </p:pic>
      <p:pic>
        <p:nvPicPr>
          <p:cNvPr id="2051" name="Picture 3"/>
          <p:cNvPicPr>
            <a:picLocks noChangeAspect="1" noChangeArrowheads="1"/>
          </p:cNvPicPr>
          <p:nvPr/>
        </p:nvPicPr>
        <p:blipFill>
          <a:blip r:embed="rId3" cstate="print"/>
          <a:srcRect/>
          <a:stretch>
            <a:fillRect/>
          </a:stretch>
        </p:blipFill>
        <p:spPr bwMode="auto">
          <a:xfrm>
            <a:off x="5364088" y="2636912"/>
            <a:ext cx="2695575" cy="1581150"/>
          </a:xfrm>
          <a:prstGeom prst="rect">
            <a:avLst/>
          </a:prstGeom>
          <a:noFill/>
          <a:ln w="9525">
            <a:noFill/>
            <a:miter lim="800000"/>
            <a:headEnd/>
            <a:tailEnd/>
          </a:ln>
        </p:spPr>
      </p:pic>
      <p:sp>
        <p:nvSpPr>
          <p:cNvPr id="6" name="矩形 5"/>
          <p:cNvSpPr/>
          <p:nvPr/>
        </p:nvSpPr>
        <p:spPr>
          <a:xfrm>
            <a:off x="1763688" y="5301208"/>
            <a:ext cx="2805127" cy="646331"/>
          </a:xfrm>
          <a:prstGeom prst="rect">
            <a:avLst/>
          </a:prstGeom>
        </p:spPr>
        <p:txBody>
          <a:bodyPr wrap="none">
            <a:spAutoFit/>
          </a:bodyPr>
          <a:lstStyle/>
          <a:p>
            <a:r>
              <a:rPr lang="en-US" altLang="zh-CN" dirty="0" smtClean="0"/>
              <a:t>&gt;&gt;&gt; Teacher = "Mr. Morton“</a:t>
            </a:r>
          </a:p>
          <a:p>
            <a:r>
              <a:rPr lang="en-US" altLang="zh-CN" dirty="0" smtClean="0"/>
              <a:t>&gt;&gt;&gt; print Teacher</a:t>
            </a:r>
            <a:endParaRPr lang="en-US" altLang="zh-CN" dirty="0"/>
          </a:p>
        </p:txBody>
      </p:sp>
    </p:spTree>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b="1" dirty="0" smtClean="0"/>
              <a:t>15.1</a:t>
            </a:r>
            <a:r>
              <a:rPr lang="zh-CN" altLang="en-US" b="1" dirty="0" smtClean="0"/>
              <a:t> 什么是模块</a:t>
            </a:r>
            <a:endParaRPr lang="zh-CN" altLang="en-US" dirty="0"/>
          </a:p>
        </p:txBody>
      </p:sp>
      <p:sp>
        <p:nvSpPr>
          <p:cNvPr id="3" name="内容占位符 2"/>
          <p:cNvSpPr>
            <a:spLocks noGrp="1"/>
          </p:cNvSpPr>
          <p:nvPr>
            <p:ph idx="1"/>
          </p:nvPr>
        </p:nvSpPr>
        <p:spPr/>
        <p:txBody>
          <a:bodyPr/>
          <a:lstStyle/>
          <a:p>
            <a:r>
              <a:rPr lang="zh-CN" altLang="en-US" dirty="0" smtClean="0"/>
              <a:t>模块就是某个东西的一部分。如果一个东西可以分为几部分，或者你可以很容易地把它分解成多个不同部分，我们就说这个东西是模块化的。</a:t>
            </a:r>
            <a:endParaRPr lang="en-US" altLang="zh-CN" dirty="0" smtClean="0"/>
          </a:p>
          <a:p>
            <a:r>
              <a:rPr lang="zh-CN" altLang="en-US" dirty="0" smtClean="0"/>
              <a:t>在</a:t>
            </a:r>
            <a:r>
              <a:rPr lang="en-US" altLang="zh-CN" dirty="0" smtClean="0"/>
              <a:t>Python </a:t>
            </a:r>
            <a:r>
              <a:rPr lang="zh-CN" altLang="en-US" dirty="0" smtClean="0"/>
              <a:t>中，模块（</a:t>
            </a:r>
            <a:r>
              <a:rPr lang="en-US" altLang="zh-CN" dirty="0" smtClean="0"/>
              <a:t>module</a:t>
            </a:r>
            <a:r>
              <a:rPr lang="zh-CN" altLang="en-US" dirty="0" smtClean="0"/>
              <a:t>）是包含在一个更大程序中的类似的部分。每个模块或部分都是硬盘上的一个单独的文件</a:t>
            </a:r>
            <a:endParaRPr lang="zh-CN" altLang="en-US" dirty="0"/>
          </a:p>
        </p:txBody>
      </p:sp>
    </p:spTree>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b="1" dirty="0" smtClean="0"/>
              <a:t>15.2</a:t>
            </a:r>
            <a:r>
              <a:rPr lang="zh-CN" altLang="en-US" b="1" dirty="0" smtClean="0"/>
              <a:t> 为什么使用模块</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smtClean="0"/>
              <a:t>这样做文件会更小，因而就能更容易地查找代码。</a:t>
            </a:r>
            <a:endParaRPr lang="en-US" altLang="zh-CN" dirty="0" smtClean="0"/>
          </a:p>
          <a:p>
            <a:r>
              <a:rPr lang="zh-CN" altLang="en-US" dirty="0" smtClean="0"/>
              <a:t>一旦创建模块，这个模块就能在很多程序中使用。这样下一次需要相同的功能时就不必再从头开始了。</a:t>
            </a:r>
            <a:endParaRPr lang="en-US" altLang="zh-CN" dirty="0" smtClean="0"/>
          </a:p>
          <a:p>
            <a:r>
              <a:rPr lang="zh-CN" altLang="en-US" dirty="0" smtClean="0"/>
              <a:t>并不是所有模块都要使用。模 块化意味着你可以使用各部分的不同组合来完成不同的任务，就像利用同样的一组乐高积木可以搭建不同的东西一样。</a:t>
            </a:r>
            <a:endParaRPr lang="zh-CN" altLang="en-US" dirty="0"/>
          </a:p>
        </p:txBody>
      </p:sp>
    </p:spTree>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15.3 </a:t>
            </a:r>
            <a:r>
              <a:rPr lang="zh-CN" altLang="en-US" dirty="0" smtClean="0"/>
              <a:t>积木桶</a:t>
            </a:r>
            <a:endParaRPr lang="zh-CN" altLang="en-US" dirty="0"/>
          </a:p>
        </p:txBody>
      </p:sp>
      <p:sp>
        <p:nvSpPr>
          <p:cNvPr id="3" name="内容占位符 2"/>
          <p:cNvSpPr>
            <a:spLocks noGrp="1"/>
          </p:cNvSpPr>
          <p:nvPr>
            <p:ph idx="1"/>
          </p:nvPr>
        </p:nvSpPr>
        <p:spPr>
          <a:xfrm>
            <a:off x="457200" y="1600201"/>
            <a:ext cx="8229600" cy="2044824"/>
          </a:xfrm>
        </p:spPr>
        <p:txBody>
          <a:bodyPr>
            <a:normAutofit fontScale="77500" lnSpcReduction="20000"/>
          </a:bodyPr>
          <a:lstStyle/>
          <a:p>
            <a:r>
              <a:rPr lang="zh-CN" altLang="en-US" dirty="0" smtClean="0"/>
              <a:t>我们说过函数就像积木，那么模块可以认为是一桶积木。根据需要，你可以从一个桶中取很多或者很少的积木，也可以有很多桶不同的积木。也许有一桶正方形积木，一桶长方形积木</a:t>
            </a:r>
            <a:r>
              <a:rPr lang="en-US" altLang="zh-CN" dirty="0" smtClean="0"/>
              <a:t>, </a:t>
            </a:r>
            <a:r>
              <a:rPr lang="zh-CN" altLang="en-US" dirty="0" smtClean="0"/>
              <a:t>还有一桶奇形怪状的积木。程序员通常也采用这种方法来使用模块，也就是说，他们会把类似的函数收集在一个模块中。</a:t>
            </a:r>
            <a:endParaRPr lang="zh-CN" altLang="en-US" dirty="0"/>
          </a:p>
        </p:txBody>
      </p:sp>
      <p:pic>
        <p:nvPicPr>
          <p:cNvPr id="1026" name="Picture 2"/>
          <p:cNvPicPr>
            <a:picLocks noChangeAspect="1" noChangeArrowheads="1"/>
          </p:cNvPicPr>
          <p:nvPr/>
        </p:nvPicPr>
        <p:blipFill>
          <a:blip r:embed="rId2" cstate="print"/>
          <a:srcRect/>
          <a:stretch>
            <a:fillRect/>
          </a:stretch>
        </p:blipFill>
        <p:spPr bwMode="auto">
          <a:xfrm>
            <a:off x="1043608" y="3933056"/>
            <a:ext cx="7227887" cy="21431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b="1" dirty="0" smtClean="0"/>
              <a:t>15.4</a:t>
            </a:r>
            <a:r>
              <a:rPr lang="zh-CN" altLang="en-US" b="1" dirty="0" smtClean="0"/>
              <a:t> 如何创建模块</a:t>
            </a:r>
            <a:endParaRPr lang="zh-CN" altLang="en-US" dirty="0"/>
          </a:p>
        </p:txBody>
      </p:sp>
      <p:sp>
        <p:nvSpPr>
          <p:cNvPr id="3" name="内容占位符 2"/>
          <p:cNvSpPr>
            <a:spLocks noGrp="1"/>
          </p:cNvSpPr>
          <p:nvPr>
            <p:ph idx="1"/>
          </p:nvPr>
        </p:nvSpPr>
        <p:spPr/>
        <p:txBody>
          <a:bodyPr/>
          <a:lstStyle/>
          <a:p>
            <a:r>
              <a:rPr lang="zh-CN" altLang="en-US" dirty="0" smtClean="0"/>
              <a:t>模块就是一个</a:t>
            </a:r>
            <a:r>
              <a:rPr lang="en-US" altLang="zh-CN" dirty="0" smtClean="0"/>
              <a:t>python</a:t>
            </a:r>
            <a:r>
              <a:rPr lang="zh-CN" altLang="en-US" dirty="0" smtClean="0"/>
              <a:t>文件，我们新建一个文件</a:t>
            </a:r>
            <a:r>
              <a:rPr lang="en-US" altLang="zh-CN" dirty="0" smtClean="0"/>
              <a:t>my_module.py</a:t>
            </a:r>
            <a:r>
              <a:rPr lang="zh-CN" altLang="en-US" dirty="0" smtClean="0"/>
              <a:t>，然后填写如下内容：</a:t>
            </a:r>
            <a:endParaRPr lang="en-US" altLang="zh-CN" dirty="0" smtClean="0"/>
          </a:p>
          <a:p>
            <a:pPr lvl="1"/>
            <a:r>
              <a:rPr lang="en-US" altLang="zh-CN" dirty="0" smtClean="0"/>
              <a:t>def </a:t>
            </a:r>
            <a:r>
              <a:rPr lang="en-US" altLang="zh-CN" dirty="0" err="1" smtClean="0"/>
              <a:t>c_to_f</a:t>
            </a:r>
            <a:r>
              <a:rPr lang="en-US" altLang="zh-CN" dirty="0" smtClean="0"/>
              <a:t>(</a:t>
            </a:r>
            <a:r>
              <a:rPr lang="en-US" altLang="zh-CN" dirty="0" err="1" smtClean="0"/>
              <a:t>celsius</a:t>
            </a:r>
            <a:r>
              <a:rPr lang="en-US" altLang="zh-CN" dirty="0" smtClean="0"/>
              <a:t>):</a:t>
            </a:r>
          </a:p>
          <a:p>
            <a:pPr lvl="2"/>
            <a:r>
              <a:rPr lang="de-DE" altLang="zh-CN" dirty="0" smtClean="0"/>
              <a:t>fahrenheit = celsius * 9.0 / 5 + 32</a:t>
            </a:r>
          </a:p>
          <a:p>
            <a:pPr lvl="2"/>
            <a:r>
              <a:rPr lang="en-US" altLang="zh-CN" dirty="0" smtClean="0"/>
              <a:t>return </a:t>
            </a:r>
            <a:r>
              <a:rPr lang="en-US" altLang="zh-CN" dirty="0" err="1" smtClean="0"/>
              <a:t>fahrenheit</a:t>
            </a:r>
            <a:endParaRPr lang="en-US" altLang="zh-CN" dirty="0" smtClean="0"/>
          </a:p>
          <a:p>
            <a:r>
              <a:rPr lang="zh-CN" altLang="en-US" dirty="0" smtClean="0"/>
              <a:t>就这么简单！这样就创建了一个模块！模块中只有一个函数，也就是</a:t>
            </a:r>
            <a:r>
              <a:rPr lang="en-US" altLang="zh-CN" dirty="0" err="1" smtClean="0"/>
              <a:t>c_to_f</a:t>
            </a:r>
            <a:r>
              <a:rPr lang="en-US" altLang="zh-CN" dirty="0" smtClean="0"/>
              <a:t>()</a:t>
            </a:r>
            <a:r>
              <a:rPr lang="zh-CN" altLang="en-US" dirty="0" smtClean="0"/>
              <a:t>函数</a:t>
            </a:r>
            <a:endParaRPr lang="zh-CN" altLang="en-US" dirty="0"/>
          </a:p>
        </p:txBody>
      </p:sp>
    </p:spTree>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15.5 </a:t>
            </a:r>
            <a:r>
              <a:rPr lang="zh-CN" altLang="en-US" dirty="0" smtClean="0"/>
              <a:t>如何使用模块</a:t>
            </a:r>
            <a:endParaRPr lang="zh-CN" altLang="en-US" dirty="0"/>
          </a:p>
        </p:txBody>
      </p:sp>
      <p:sp>
        <p:nvSpPr>
          <p:cNvPr id="3" name="内容占位符 2"/>
          <p:cNvSpPr>
            <a:spLocks noGrp="1"/>
          </p:cNvSpPr>
          <p:nvPr>
            <p:ph idx="1"/>
          </p:nvPr>
        </p:nvSpPr>
        <p:spPr/>
        <p:txBody>
          <a:bodyPr/>
          <a:lstStyle/>
          <a:p>
            <a:r>
              <a:rPr lang="en-US" altLang="zh-CN" dirty="0" smtClean="0"/>
              <a:t>import </a:t>
            </a:r>
            <a:r>
              <a:rPr lang="en-US" altLang="zh-CN" dirty="0" err="1" smtClean="0"/>
              <a:t>my_module</a:t>
            </a:r>
            <a:endParaRPr lang="en-US" altLang="zh-CN" dirty="0" smtClean="0"/>
          </a:p>
          <a:p>
            <a:r>
              <a:rPr lang="zh-CN" altLang="en-US" dirty="0" smtClean="0"/>
              <a:t>见代码</a:t>
            </a:r>
            <a:r>
              <a:rPr lang="en-US" altLang="zh-CN" dirty="0" smtClean="0"/>
              <a:t>10-8</a:t>
            </a:r>
          </a:p>
        </p:txBody>
      </p:sp>
    </p:spTree>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b="1" dirty="0" smtClean="0"/>
              <a:t>15.6</a:t>
            </a:r>
            <a:r>
              <a:rPr lang="zh-CN" altLang="en-US" b="1" dirty="0" smtClean="0"/>
              <a:t>　命名空间</a:t>
            </a:r>
            <a:endParaRPr lang="zh-CN" altLang="en-US" dirty="0"/>
          </a:p>
        </p:txBody>
      </p:sp>
      <p:pic>
        <p:nvPicPr>
          <p:cNvPr id="2050" name="Picture 2"/>
          <p:cNvPicPr>
            <a:picLocks noChangeAspect="1" noChangeArrowheads="1"/>
          </p:cNvPicPr>
          <p:nvPr/>
        </p:nvPicPr>
        <p:blipFill>
          <a:blip r:embed="rId2" cstate="print"/>
          <a:srcRect/>
          <a:stretch>
            <a:fillRect/>
          </a:stretch>
        </p:blipFill>
        <p:spPr bwMode="auto">
          <a:xfrm>
            <a:off x="1485900" y="1800225"/>
            <a:ext cx="6172200" cy="32575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b="1" dirty="0" smtClean="0"/>
              <a:t>15.7</a:t>
            </a:r>
            <a:r>
              <a:rPr lang="zh-CN" altLang="en-US" b="1" dirty="0" smtClean="0"/>
              <a:t>　标准模块</a:t>
            </a:r>
            <a:endParaRPr lang="zh-CN" altLang="en-US" dirty="0"/>
          </a:p>
        </p:txBody>
      </p:sp>
      <p:sp>
        <p:nvSpPr>
          <p:cNvPr id="3" name="内容占位符 2"/>
          <p:cNvSpPr>
            <a:spLocks noGrp="1"/>
          </p:cNvSpPr>
          <p:nvPr>
            <p:ph idx="1"/>
          </p:nvPr>
        </p:nvSpPr>
        <p:spPr/>
        <p:txBody>
          <a:bodyPr/>
          <a:lstStyle/>
          <a:p>
            <a:r>
              <a:rPr lang="en-US" altLang="zh-CN" dirty="0" smtClean="0"/>
              <a:t>Python </a:t>
            </a:r>
            <a:r>
              <a:rPr lang="zh-CN" altLang="en-US" dirty="0" smtClean="0"/>
              <a:t>提供了大量标准模块，可以用来完成很多工作，比如查找文件、报时（或计时）、生成随机数，以及很多其他功能。有时，人们说</a:t>
            </a:r>
            <a:r>
              <a:rPr lang="en-US" altLang="zh-CN" dirty="0" smtClean="0"/>
              <a:t>Python</a:t>
            </a:r>
            <a:r>
              <a:rPr lang="zh-CN" altLang="en-US" dirty="0" smtClean="0"/>
              <a:t>“配有电池”，指的就是</a:t>
            </a:r>
            <a:r>
              <a:rPr lang="en-US" altLang="zh-CN" dirty="0" smtClean="0"/>
              <a:t>Python </a:t>
            </a:r>
            <a:r>
              <a:rPr lang="zh-CN" altLang="en-US" dirty="0" smtClean="0"/>
              <a:t>的所有标准模块。这称为</a:t>
            </a:r>
            <a:r>
              <a:rPr lang="en-US" altLang="zh-CN" dirty="0" smtClean="0"/>
              <a:t>Python </a:t>
            </a:r>
            <a:r>
              <a:rPr lang="zh-CN" altLang="en-US" dirty="0" smtClean="0"/>
              <a:t>标准库</a:t>
            </a:r>
            <a:endParaRPr lang="en-US" altLang="zh-CN" dirty="0" smtClean="0"/>
          </a:p>
          <a:p>
            <a:pPr lvl="1"/>
            <a:r>
              <a:rPr lang="en-US" altLang="zh-CN" b="1" dirty="0" smtClean="0"/>
              <a:t>time</a:t>
            </a:r>
          </a:p>
          <a:p>
            <a:pPr lvl="1"/>
            <a:r>
              <a:rPr lang="en-US" altLang="zh-CN" dirty="0" smtClean="0"/>
              <a:t>random </a:t>
            </a:r>
            <a:endParaRPr lang="en-US" altLang="zh-CN" b="1" dirty="0" smtClean="0"/>
          </a:p>
          <a:p>
            <a:endParaRPr lang="zh-CN" altLang="en-US" dirty="0"/>
          </a:p>
        </p:txBody>
      </p:sp>
    </p:spTree>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你学到了什么</a:t>
            </a:r>
            <a:endParaRPr lang="zh-CN" altLang="en-US" dirty="0"/>
          </a:p>
        </p:txBody>
      </p:sp>
      <p:sp>
        <p:nvSpPr>
          <p:cNvPr id="3" name="内容占位符 2"/>
          <p:cNvSpPr>
            <a:spLocks noGrp="1"/>
          </p:cNvSpPr>
          <p:nvPr>
            <p:ph idx="1"/>
          </p:nvPr>
        </p:nvSpPr>
        <p:spPr/>
        <p:txBody>
          <a:bodyPr/>
          <a:lstStyle/>
          <a:p>
            <a:r>
              <a:rPr lang="zh-CN" altLang="en-US" dirty="0" smtClean="0"/>
              <a:t>什么是模块。</a:t>
            </a:r>
          </a:p>
          <a:p>
            <a:r>
              <a:rPr lang="zh-CN" altLang="en-US" dirty="0" smtClean="0"/>
              <a:t>如何创建模块。</a:t>
            </a:r>
          </a:p>
          <a:p>
            <a:r>
              <a:rPr lang="zh-CN" altLang="en-US" dirty="0" smtClean="0"/>
              <a:t>如何在另一个程序中使用模块。</a:t>
            </a:r>
          </a:p>
          <a:p>
            <a:r>
              <a:rPr lang="zh-CN" altLang="en-US" dirty="0" smtClean="0"/>
              <a:t>什么是命名空间。</a:t>
            </a:r>
          </a:p>
          <a:p>
            <a:r>
              <a:rPr lang="zh-CN" altLang="en-US" dirty="0" smtClean="0"/>
              <a:t>局部和全局命名空间和变量是什么意思。</a:t>
            </a:r>
            <a:endParaRPr lang="en-US" altLang="zh-CN" dirty="0" smtClean="0"/>
          </a:p>
          <a:p>
            <a:r>
              <a:rPr lang="zh-CN" altLang="en-US" dirty="0" smtClean="0"/>
              <a:t>如何把其他模块中的名字包含到你的命名空间中</a:t>
            </a:r>
            <a:endParaRPr lang="zh-CN" altLang="en-US" dirty="0"/>
          </a:p>
        </p:txBody>
      </p:sp>
    </p:spTree>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动手试一试</a:t>
            </a:r>
            <a:endParaRPr lang="zh-CN" altLang="en-US" dirty="0"/>
          </a:p>
        </p:txBody>
      </p:sp>
      <p:sp>
        <p:nvSpPr>
          <p:cNvPr id="3" name="内容占位符 2"/>
          <p:cNvSpPr>
            <a:spLocks noGrp="1"/>
          </p:cNvSpPr>
          <p:nvPr>
            <p:ph idx="1"/>
          </p:nvPr>
        </p:nvSpPr>
        <p:spPr/>
        <p:txBody>
          <a:bodyPr>
            <a:normAutofit fontScale="77500" lnSpcReduction="20000"/>
          </a:bodyPr>
          <a:lstStyle/>
          <a:p>
            <a:pPr>
              <a:buNone/>
            </a:pPr>
            <a:r>
              <a:rPr lang="en-US" altLang="zh-CN" dirty="0" smtClean="0"/>
              <a:t>1. </a:t>
            </a:r>
            <a:r>
              <a:rPr lang="zh-CN" altLang="en-US" dirty="0" smtClean="0"/>
              <a:t>编写一个模块，包含第</a:t>
            </a:r>
            <a:r>
              <a:rPr lang="en-US" altLang="zh-CN" dirty="0" smtClean="0"/>
              <a:t>13 </a:t>
            </a:r>
            <a:r>
              <a:rPr lang="zh-CN" altLang="en-US" dirty="0" smtClean="0"/>
              <a:t>章“动手试一试”中的“用大写字母打印名字”函数。然后编写一个程序导入这个模块，并调用这个函数。</a:t>
            </a:r>
          </a:p>
          <a:p>
            <a:pPr>
              <a:buNone/>
            </a:pPr>
            <a:r>
              <a:rPr lang="en-US" altLang="zh-CN" dirty="0" smtClean="0"/>
              <a:t>2. </a:t>
            </a:r>
            <a:r>
              <a:rPr lang="zh-CN" altLang="en-US" dirty="0" smtClean="0"/>
              <a:t>修改代码清单</a:t>
            </a:r>
            <a:r>
              <a:rPr lang="en-US" altLang="zh-CN" dirty="0" smtClean="0"/>
              <a:t>15-2 </a:t>
            </a:r>
            <a:r>
              <a:rPr lang="zh-CN" altLang="en-US" dirty="0" smtClean="0"/>
              <a:t>中的代码，把</a:t>
            </a:r>
            <a:r>
              <a:rPr lang="en-US" altLang="zh-CN" dirty="0" err="1" smtClean="0"/>
              <a:t>c_to_f</a:t>
            </a:r>
            <a:r>
              <a:rPr lang="en-US" altLang="zh-CN" dirty="0" smtClean="0"/>
              <a:t>() </a:t>
            </a:r>
            <a:r>
              <a:rPr lang="zh-CN" altLang="en-US" dirty="0" smtClean="0"/>
              <a:t>包含到主程序的命名空间里。也就是说，修改这个代码，从而可以写：</a:t>
            </a:r>
            <a:endParaRPr lang="en-US" altLang="zh-CN" dirty="0" smtClean="0"/>
          </a:p>
          <a:p>
            <a:pPr>
              <a:buNone/>
            </a:pPr>
            <a:r>
              <a:rPr lang="en-US" altLang="zh-CN" dirty="0" smtClean="0"/>
              <a:t>		</a:t>
            </a:r>
            <a:r>
              <a:rPr lang="en-US" altLang="zh-CN" dirty="0" err="1" smtClean="0"/>
              <a:t>fahrenheit</a:t>
            </a:r>
            <a:r>
              <a:rPr lang="en-US" altLang="zh-CN" dirty="0" smtClean="0"/>
              <a:t> = </a:t>
            </a:r>
            <a:r>
              <a:rPr lang="en-US" altLang="zh-CN" dirty="0" err="1" smtClean="0"/>
              <a:t>c_to_f</a:t>
            </a:r>
            <a:r>
              <a:rPr lang="en-US" altLang="zh-CN" dirty="0" smtClean="0"/>
              <a:t>(</a:t>
            </a:r>
            <a:r>
              <a:rPr lang="en-US" altLang="zh-CN" dirty="0" err="1" smtClean="0"/>
              <a:t>celsius</a:t>
            </a:r>
            <a:r>
              <a:rPr lang="en-US" altLang="zh-CN" dirty="0" smtClean="0"/>
              <a:t>)</a:t>
            </a:r>
            <a:endParaRPr lang="zh-CN" altLang="en-US" dirty="0" smtClean="0"/>
          </a:p>
          <a:p>
            <a:pPr>
              <a:buNone/>
            </a:pPr>
            <a:r>
              <a:rPr lang="en-US" altLang="zh-CN" dirty="0" smtClean="0"/>
              <a:t>	</a:t>
            </a:r>
            <a:r>
              <a:rPr lang="zh-CN" altLang="en-US" dirty="0" smtClean="0"/>
              <a:t>而不是</a:t>
            </a:r>
            <a:endParaRPr lang="en-US" altLang="zh-CN" dirty="0" smtClean="0"/>
          </a:p>
          <a:p>
            <a:pPr>
              <a:buNone/>
            </a:pPr>
            <a:r>
              <a:rPr lang="en-US" altLang="zh-CN" dirty="0" smtClean="0"/>
              <a:t>		</a:t>
            </a:r>
            <a:r>
              <a:rPr lang="en-US" altLang="zh-CN" dirty="0" err="1" smtClean="0"/>
              <a:t>fahrenheit</a:t>
            </a:r>
            <a:r>
              <a:rPr lang="en-US" altLang="zh-CN" dirty="0" smtClean="0"/>
              <a:t> = </a:t>
            </a:r>
            <a:r>
              <a:rPr lang="en-US" altLang="zh-CN" dirty="0" err="1" smtClean="0"/>
              <a:t>my_module.c_to_f</a:t>
            </a:r>
            <a:r>
              <a:rPr lang="en-US" altLang="zh-CN" dirty="0" smtClean="0"/>
              <a:t>(</a:t>
            </a:r>
            <a:r>
              <a:rPr lang="en-US" altLang="zh-CN" dirty="0" err="1" smtClean="0"/>
              <a:t>celsius</a:t>
            </a:r>
            <a:r>
              <a:rPr lang="en-US" altLang="zh-CN" dirty="0" smtClean="0"/>
              <a:t>)</a:t>
            </a:r>
          </a:p>
          <a:p>
            <a:pPr>
              <a:buNone/>
            </a:pPr>
            <a:r>
              <a:rPr lang="en-US" altLang="zh-CN" dirty="0" smtClean="0"/>
              <a:t>3. </a:t>
            </a:r>
            <a:r>
              <a:rPr lang="zh-CN" altLang="en-US" dirty="0" smtClean="0"/>
              <a:t>编写一个小程序，生成</a:t>
            </a:r>
            <a:r>
              <a:rPr lang="en-US" altLang="zh-CN" dirty="0" smtClean="0"/>
              <a:t>1 </a:t>
            </a:r>
            <a:r>
              <a:rPr lang="zh-CN" altLang="en-US" dirty="0" smtClean="0"/>
              <a:t>到</a:t>
            </a:r>
            <a:r>
              <a:rPr lang="en-US" altLang="zh-CN" dirty="0" smtClean="0"/>
              <a:t>20 </a:t>
            </a:r>
            <a:r>
              <a:rPr lang="zh-CN" altLang="en-US" dirty="0" smtClean="0"/>
              <a:t>之间的</a:t>
            </a:r>
            <a:r>
              <a:rPr lang="en-US" altLang="zh-CN" dirty="0" smtClean="0"/>
              <a:t>5 </a:t>
            </a:r>
            <a:r>
              <a:rPr lang="zh-CN" altLang="en-US" dirty="0" smtClean="0"/>
              <a:t>个随机整数的列表，并打印出来。</a:t>
            </a:r>
          </a:p>
          <a:p>
            <a:pPr>
              <a:buNone/>
            </a:pPr>
            <a:r>
              <a:rPr lang="en-US" altLang="zh-CN" dirty="0" smtClean="0"/>
              <a:t>4. </a:t>
            </a:r>
            <a:r>
              <a:rPr lang="zh-CN" altLang="en-US" dirty="0" smtClean="0"/>
              <a:t>编写一个小程序，要求它工作</a:t>
            </a:r>
            <a:r>
              <a:rPr lang="en-US" altLang="zh-CN" dirty="0" smtClean="0"/>
              <a:t>30 </a:t>
            </a:r>
            <a:r>
              <a:rPr lang="zh-CN" altLang="en-US" dirty="0" smtClean="0"/>
              <a:t>秒，每</a:t>
            </a:r>
            <a:r>
              <a:rPr lang="en-US" altLang="zh-CN" dirty="0" smtClean="0"/>
              <a:t>3 </a:t>
            </a:r>
            <a:r>
              <a:rPr lang="zh-CN" altLang="en-US" dirty="0" smtClean="0"/>
              <a:t>秒打印一个随机小数。</a:t>
            </a:r>
            <a:endParaRPr lang="zh-CN" altLang="en-US" dirty="0"/>
          </a:p>
        </p:txBody>
      </p:sp>
    </p:spTree>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11</a:t>
            </a:r>
            <a:endParaRPr lang="zh-CN" altLang="en-US" dirty="0"/>
          </a:p>
        </p:txBody>
      </p:sp>
      <p:sp>
        <p:nvSpPr>
          <p:cNvPr id="3" name="内容占位符 2"/>
          <p:cNvSpPr>
            <a:spLocks noGrp="1"/>
          </p:cNvSpPr>
          <p:nvPr>
            <p:ph idx="1"/>
          </p:nvPr>
        </p:nvSpPr>
        <p:spPr/>
        <p:txBody>
          <a:bodyPr/>
          <a:lstStyle/>
          <a:p>
            <a:endParaRPr lang="zh-CN" alt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2.3</a:t>
            </a:r>
            <a:r>
              <a:rPr lang="zh-CN" altLang="en-US" dirty="0" smtClean="0"/>
              <a:t>名字里是什么</a:t>
            </a:r>
            <a:endParaRPr lang="zh-CN" altLang="en-US" dirty="0"/>
          </a:p>
        </p:txBody>
      </p:sp>
      <p:sp>
        <p:nvSpPr>
          <p:cNvPr id="3" name="内容占位符 2"/>
          <p:cNvSpPr>
            <a:spLocks noGrp="1"/>
          </p:cNvSpPr>
          <p:nvPr>
            <p:ph idx="1"/>
          </p:nvPr>
        </p:nvSpPr>
        <p:spPr/>
        <p:txBody>
          <a:bodyPr>
            <a:normAutofit fontScale="85000" lnSpcReduction="10000"/>
          </a:bodyPr>
          <a:lstStyle/>
          <a:p>
            <a:r>
              <a:rPr lang="zh-CN" altLang="en-US" dirty="0" smtClean="0"/>
              <a:t>可以给变量取你喜欢的任何名字（严格地说，应该是几乎任何名字）。名字长短 由你来定，里面可以有字母和数字，还可以有下划线（</a:t>
            </a:r>
            <a:r>
              <a:rPr lang="en-US" altLang="zh-CN" dirty="0" smtClean="0"/>
              <a:t>_</a:t>
            </a:r>
            <a:r>
              <a:rPr lang="zh-CN" altLang="en-US" dirty="0" smtClean="0"/>
              <a:t>）。</a:t>
            </a:r>
          </a:p>
          <a:p>
            <a:r>
              <a:rPr lang="zh-CN" altLang="en-US" dirty="0" smtClean="0"/>
              <a:t>不过对于变量名还有几条规则。最重要的一点是名字是区分大小写的，即大写 和小写是不同的。所以 </a:t>
            </a:r>
            <a:r>
              <a:rPr lang="en-US" altLang="zh-CN" dirty="0" smtClean="0"/>
              <a:t>teacher </a:t>
            </a:r>
            <a:r>
              <a:rPr lang="zh-CN" altLang="en-US" dirty="0" smtClean="0"/>
              <a:t>和 </a:t>
            </a:r>
            <a:r>
              <a:rPr lang="en-US" altLang="zh-CN" dirty="0" smtClean="0"/>
              <a:t>TEACHER </a:t>
            </a:r>
            <a:r>
              <a:rPr lang="zh-CN" altLang="en-US" dirty="0" smtClean="0"/>
              <a:t>是两个完全不同的名字。同样，</a:t>
            </a:r>
            <a:r>
              <a:rPr lang="en-US" altLang="zh-CN" dirty="0" err="1" smtClean="0"/>
              <a:t>ﬁrst</a:t>
            </a:r>
            <a:r>
              <a:rPr lang="en-US" altLang="zh-CN" dirty="0" smtClean="0"/>
              <a:t> </a:t>
            </a:r>
            <a:r>
              <a:rPr lang="zh-CN" altLang="en-US" dirty="0" smtClean="0"/>
              <a:t>和 </a:t>
            </a:r>
            <a:r>
              <a:rPr lang="en-US" altLang="zh-CN" dirty="0" smtClean="0"/>
              <a:t>First</a:t>
            </a:r>
            <a:r>
              <a:rPr lang="zh-CN" altLang="en-US" dirty="0" smtClean="0"/>
              <a:t>也不相同。</a:t>
            </a:r>
          </a:p>
          <a:p>
            <a:r>
              <a:rPr lang="zh-CN" altLang="en-US" dirty="0" smtClean="0"/>
              <a:t>另一条规则是变量名必须以字母或下划线字符开头。不能以数字开头，所以 </a:t>
            </a:r>
            <a:r>
              <a:rPr lang="en-US" altLang="zh-CN" dirty="0" smtClean="0"/>
              <a:t>4fun</a:t>
            </a:r>
            <a:r>
              <a:rPr lang="zh-CN" altLang="en-US" dirty="0" smtClean="0"/>
              <a:t>不能作为变量名。</a:t>
            </a:r>
          </a:p>
          <a:p>
            <a:r>
              <a:rPr lang="zh-CN" altLang="en-US" dirty="0" smtClean="0"/>
              <a:t>还有一条规则，变量名中不能包含空格。</a:t>
            </a:r>
            <a:endParaRPr lang="zh-CN" altLang="en-US" dirty="0"/>
          </a:p>
        </p:txBody>
      </p:sp>
    </p:spTree>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786210"/>
          </a:xfrm>
        </p:spPr>
        <p:txBody>
          <a:bodyPr/>
          <a:lstStyle/>
          <a:p>
            <a:pPr algn="l"/>
            <a:r>
              <a:rPr lang="en-US" altLang="zh-CN" dirty="0" smtClean="0"/>
              <a:t>16 </a:t>
            </a:r>
            <a:r>
              <a:rPr lang="zh-CN" altLang="en-US" dirty="0" smtClean="0"/>
              <a:t>图形</a:t>
            </a:r>
            <a:endParaRPr lang="zh-CN" altLang="en-US" dirty="0"/>
          </a:p>
        </p:txBody>
      </p:sp>
    </p:spTree>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16.1 </a:t>
            </a:r>
            <a:r>
              <a:rPr lang="zh-CN" altLang="en-US" dirty="0" smtClean="0"/>
              <a:t>寻求帮助</a:t>
            </a:r>
            <a:r>
              <a:rPr lang="en-US" altLang="zh-CN" dirty="0" smtClean="0"/>
              <a:t>— </a:t>
            </a:r>
            <a:r>
              <a:rPr lang="en-US" altLang="zh-CN" dirty="0" err="1" smtClean="0"/>
              <a:t>Pygame</a:t>
            </a:r>
            <a:endParaRPr lang="zh-CN" altLang="en-US" dirty="0"/>
          </a:p>
        </p:txBody>
      </p:sp>
      <p:sp>
        <p:nvSpPr>
          <p:cNvPr id="3" name="内容占位符 2"/>
          <p:cNvSpPr>
            <a:spLocks noGrp="1"/>
          </p:cNvSpPr>
          <p:nvPr>
            <p:ph idx="1"/>
          </p:nvPr>
        </p:nvSpPr>
        <p:spPr/>
        <p:txBody>
          <a:bodyPr>
            <a:normAutofit/>
          </a:bodyPr>
          <a:lstStyle/>
          <a:p>
            <a:pPr>
              <a:buNone/>
            </a:pPr>
            <a:r>
              <a:rPr lang="zh-CN" altLang="en-US" dirty="0" smtClean="0"/>
              <a:t>    </a:t>
            </a:r>
            <a:r>
              <a:rPr lang="en-US" altLang="zh-CN" dirty="0" smtClean="0"/>
              <a:t>	</a:t>
            </a:r>
            <a:r>
              <a:rPr lang="zh-CN" altLang="en-US" dirty="0" smtClean="0"/>
              <a:t>要让图形（和声音）在 你的计算机上起作用，这 可能有点复杂。这涉及操作 系统和你的图形卡，还需要 大量底层代码（目前我们还不想考虑这些代码）。所以我们将使用一个名为 </a:t>
            </a:r>
            <a:r>
              <a:rPr lang="en-US" altLang="zh-CN" dirty="0" err="1" smtClean="0"/>
              <a:t>Pygame</a:t>
            </a:r>
            <a:r>
              <a:rPr lang="en-US" altLang="zh-CN" dirty="0" smtClean="0"/>
              <a:t> </a:t>
            </a:r>
            <a:r>
              <a:rPr lang="zh-CN" altLang="en-US" dirty="0" smtClean="0"/>
              <a:t>的 </a:t>
            </a:r>
            <a:r>
              <a:rPr lang="en-US" altLang="zh-CN" dirty="0" smtClean="0"/>
              <a:t>Python </a:t>
            </a:r>
            <a:r>
              <a:rPr lang="zh-CN" altLang="en-US" dirty="0" smtClean="0"/>
              <a:t>模块来提供帮助，让问题更简单一些。</a:t>
            </a:r>
            <a:endParaRPr lang="en-US" altLang="zh-CN" dirty="0" smtClean="0"/>
          </a:p>
          <a:p>
            <a:pPr>
              <a:buNone/>
            </a:pPr>
            <a:r>
              <a:rPr lang="en-US" altLang="zh-CN" dirty="0" smtClean="0"/>
              <a:t>		</a:t>
            </a:r>
            <a:r>
              <a:rPr lang="zh-CN" altLang="en-US" dirty="0" smtClean="0"/>
              <a:t>安装 </a:t>
            </a:r>
            <a:r>
              <a:rPr lang="en-US" altLang="zh-CN" dirty="0" err="1" smtClean="0"/>
              <a:t>Pygame</a:t>
            </a:r>
            <a:r>
              <a:rPr lang="zh-CN" altLang="en-US" dirty="0" smtClean="0"/>
              <a:t>，可以从 </a:t>
            </a:r>
            <a:r>
              <a:rPr lang="en-US" altLang="zh-CN" dirty="0" err="1" smtClean="0"/>
              <a:t>Pygame</a:t>
            </a:r>
            <a:r>
              <a:rPr lang="en-US" altLang="zh-CN" dirty="0" smtClean="0"/>
              <a:t> </a:t>
            </a:r>
            <a:r>
              <a:rPr lang="zh-CN" altLang="en-US" dirty="0" smtClean="0"/>
              <a:t>网站（</a:t>
            </a:r>
            <a:r>
              <a:rPr lang="en-US" altLang="zh-CN" dirty="0" smtClean="0"/>
              <a:t>www.pygame.org</a:t>
            </a:r>
            <a:r>
              <a:rPr lang="zh-CN" altLang="en-US" dirty="0" smtClean="0"/>
              <a:t>）得到</a:t>
            </a:r>
            <a:endParaRPr lang="zh-CN" altLang="en-US" dirty="0"/>
          </a:p>
        </p:txBody>
      </p:sp>
    </p:spTree>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16.2 </a:t>
            </a:r>
            <a:r>
              <a:rPr lang="en-US" altLang="zh-CN" dirty="0" err="1" smtClean="0"/>
              <a:t>Pygame</a:t>
            </a:r>
            <a:r>
              <a:rPr lang="en-US" altLang="zh-CN" dirty="0" smtClean="0"/>
              <a:t> </a:t>
            </a:r>
            <a:r>
              <a:rPr lang="zh-CN" altLang="en-US" dirty="0" smtClean="0"/>
              <a:t>窗口</a:t>
            </a:r>
            <a:endParaRPr lang="zh-CN" altLang="en-US" dirty="0"/>
          </a:p>
        </p:txBody>
      </p:sp>
      <p:sp>
        <p:nvSpPr>
          <p:cNvPr id="3" name="内容占位符 2"/>
          <p:cNvSpPr>
            <a:spLocks noGrp="1"/>
          </p:cNvSpPr>
          <p:nvPr>
            <p:ph idx="1"/>
          </p:nvPr>
        </p:nvSpPr>
        <p:spPr/>
        <p:txBody>
          <a:bodyPr>
            <a:normAutofit/>
          </a:bodyPr>
          <a:lstStyle/>
          <a:p>
            <a:pPr>
              <a:buNone/>
            </a:pPr>
            <a:r>
              <a:rPr lang="en-US" altLang="zh-CN" dirty="0" smtClean="0"/>
              <a:t>    import </a:t>
            </a:r>
            <a:r>
              <a:rPr lang="en-US" altLang="zh-CN" dirty="0" err="1" smtClean="0"/>
              <a:t>pygame</a:t>
            </a:r>
            <a:endParaRPr lang="en-US" altLang="zh-CN" dirty="0" smtClean="0"/>
          </a:p>
          <a:p>
            <a:pPr>
              <a:buNone/>
            </a:pPr>
            <a:r>
              <a:rPr lang="en-US" altLang="zh-CN" dirty="0" smtClean="0"/>
              <a:t>	</a:t>
            </a:r>
            <a:r>
              <a:rPr lang="en-US" altLang="zh-CN" dirty="0" err="1" smtClean="0"/>
              <a:t>pygame.init</a:t>
            </a:r>
            <a:r>
              <a:rPr lang="en-US" altLang="zh-CN" dirty="0" smtClean="0"/>
              <a:t>()</a:t>
            </a:r>
          </a:p>
          <a:p>
            <a:pPr>
              <a:buNone/>
            </a:pPr>
            <a:r>
              <a:rPr lang="en-US" altLang="zh-CN" dirty="0" smtClean="0"/>
              <a:t>	screen = </a:t>
            </a:r>
            <a:r>
              <a:rPr lang="en-US" altLang="zh-CN" dirty="0" err="1" smtClean="0"/>
              <a:t>pygame.display.set_mode</a:t>
            </a:r>
            <a:r>
              <a:rPr lang="en-US" altLang="zh-CN" dirty="0" smtClean="0"/>
              <a:t>([640, 480])</a:t>
            </a:r>
            <a:endParaRPr lang="zh-CN" altLang="en-US" dirty="0"/>
          </a:p>
        </p:txBody>
      </p:sp>
    </p:spTree>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16.3</a:t>
            </a:r>
            <a:r>
              <a:rPr lang="zh-CN" altLang="en-US" dirty="0" smtClean="0"/>
              <a:t> 在窗口中画图</a:t>
            </a:r>
            <a:endParaRPr lang="zh-CN" altLang="en-US" dirty="0"/>
          </a:p>
        </p:txBody>
      </p:sp>
      <p:sp>
        <p:nvSpPr>
          <p:cNvPr id="3" name="内容占位符 2"/>
          <p:cNvSpPr>
            <a:spLocks noGrp="1"/>
          </p:cNvSpPr>
          <p:nvPr>
            <p:ph idx="1"/>
          </p:nvPr>
        </p:nvSpPr>
        <p:spPr/>
        <p:txBody>
          <a:bodyPr>
            <a:normAutofit fontScale="92500" lnSpcReduction="10000"/>
          </a:bodyPr>
          <a:lstStyle/>
          <a:p>
            <a:pPr>
              <a:buNone/>
            </a:pPr>
            <a:r>
              <a:rPr lang="zh-CN" altLang="en-US" b="1" dirty="0" smtClean="0"/>
              <a:t>如何建立一个圆</a:t>
            </a:r>
            <a:r>
              <a:rPr lang="en-US" altLang="zh-CN" sz="2400" b="1" dirty="0" smtClean="0"/>
              <a:t>,</a:t>
            </a:r>
            <a:r>
              <a:rPr lang="zh-CN" altLang="en-US" b="1" dirty="0" smtClean="0"/>
              <a:t>必须告诉它以下 </a:t>
            </a:r>
            <a:r>
              <a:rPr lang="en-US" altLang="zh-CN" b="1" dirty="0" smtClean="0"/>
              <a:t>5 </a:t>
            </a:r>
            <a:r>
              <a:rPr lang="zh-CN" altLang="en-US" b="1" dirty="0" smtClean="0"/>
              <a:t>件事</a:t>
            </a:r>
            <a:r>
              <a:rPr lang="en-US" altLang="zh-CN" b="1" dirty="0" smtClean="0"/>
              <a:t>:</a:t>
            </a:r>
          </a:p>
          <a:p>
            <a:pPr>
              <a:buNone/>
            </a:pPr>
            <a:r>
              <a:rPr lang="en-US" altLang="zh-CN" dirty="0" smtClean="0"/>
              <a:t>	1.</a:t>
            </a:r>
            <a:r>
              <a:rPr lang="zh-CN" altLang="en-US" dirty="0" smtClean="0"/>
              <a:t>在哪个表面（</a:t>
            </a:r>
            <a:r>
              <a:rPr lang="en-US" altLang="zh-CN" dirty="0" smtClean="0"/>
              <a:t>surface</a:t>
            </a:r>
            <a:r>
              <a:rPr lang="zh-CN" altLang="en-US" dirty="0" smtClean="0"/>
              <a:t>）画这个圆。 </a:t>
            </a:r>
            <a:endParaRPr lang="en-US" altLang="zh-CN" dirty="0" smtClean="0"/>
          </a:p>
          <a:p>
            <a:pPr>
              <a:buNone/>
            </a:pPr>
            <a:r>
              <a:rPr lang="en-US" altLang="zh-CN" dirty="0" smtClean="0"/>
              <a:t>	2.</a:t>
            </a:r>
            <a:r>
              <a:rPr lang="zh-CN" altLang="en-US" dirty="0" smtClean="0"/>
              <a:t>用什么颜色来画。</a:t>
            </a:r>
            <a:endParaRPr lang="en-US" altLang="zh-CN" dirty="0" smtClean="0"/>
          </a:p>
          <a:p>
            <a:pPr>
              <a:buNone/>
            </a:pPr>
            <a:r>
              <a:rPr lang="en-US" altLang="zh-CN" dirty="0" smtClean="0"/>
              <a:t>	3.</a:t>
            </a:r>
            <a:r>
              <a:rPr lang="zh-CN" altLang="en-US" dirty="0" smtClean="0"/>
              <a:t>在什么位置画。</a:t>
            </a:r>
            <a:endParaRPr lang="en-US" altLang="zh-CN" dirty="0" smtClean="0"/>
          </a:p>
          <a:p>
            <a:pPr>
              <a:buNone/>
            </a:pPr>
            <a:r>
              <a:rPr lang="en-US" altLang="zh-CN" dirty="0" smtClean="0"/>
              <a:t>	4.</a:t>
            </a:r>
            <a:r>
              <a:rPr lang="zh-CN" altLang="en-US" dirty="0" smtClean="0"/>
              <a:t>圆的大小。</a:t>
            </a:r>
            <a:endParaRPr lang="en-US" altLang="zh-CN" dirty="0" smtClean="0"/>
          </a:p>
          <a:p>
            <a:pPr>
              <a:buNone/>
            </a:pPr>
            <a:r>
              <a:rPr lang="en-US" altLang="zh-CN" dirty="0" smtClean="0"/>
              <a:t>	5.</a:t>
            </a:r>
            <a:r>
              <a:rPr lang="zh-CN" altLang="en-US" dirty="0" smtClean="0"/>
              <a:t>线宽。</a:t>
            </a:r>
            <a:r>
              <a:rPr lang="en-US" altLang="zh-CN" dirty="0" smtClean="0"/>
              <a:t>(</a:t>
            </a:r>
            <a:r>
              <a:rPr lang="zh-CN" altLang="en-US" dirty="0" smtClean="0"/>
              <a:t>如果 </a:t>
            </a:r>
            <a:r>
              <a:rPr lang="en-US" altLang="zh-CN" dirty="0" smtClean="0"/>
              <a:t>width = 0</a:t>
            </a:r>
            <a:r>
              <a:rPr lang="zh-CN" altLang="en-US" dirty="0" smtClean="0"/>
              <a:t>，圆是完全填充的</a:t>
            </a:r>
            <a:r>
              <a:rPr lang="en-US" altLang="zh-CN" dirty="0" smtClean="0"/>
              <a:t>)</a:t>
            </a:r>
          </a:p>
          <a:p>
            <a:pPr>
              <a:buNone/>
            </a:pPr>
            <a:endParaRPr lang="en-US" altLang="zh-CN" dirty="0" smtClean="0"/>
          </a:p>
          <a:p>
            <a:pPr>
              <a:buNone/>
            </a:pPr>
            <a:r>
              <a:rPr lang="en-US" altLang="zh-CN" dirty="0" err="1" smtClean="0"/>
              <a:t>Pygame</a:t>
            </a:r>
            <a:r>
              <a:rPr lang="en-US" altLang="zh-CN" dirty="0" smtClean="0"/>
              <a:t> </a:t>
            </a:r>
            <a:r>
              <a:rPr lang="zh-CN" altLang="en-US" dirty="0" smtClean="0"/>
              <a:t>表面</a:t>
            </a:r>
            <a:r>
              <a:rPr lang="en-US" altLang="zh-CN" dirty="0" smtClean="0"/>
              <a:t>, </a:t>
            </a:r>
            <a:r>
              <a:rPr lang="en-US" altLang="zh-CN" dirty="0" err="1" smtClean="0"/>
              <a:t>Pygame</a:t>
            </a:r>
            <a:r>
              <a:rPr lang="en-US" altLang="zh-CN" dirty="0" smtClean="0"/>
              <a:t> </a:t>
            </a:r>
            <a:r>
              <a:rPr lang="zh-CN" altLang="en-US" dirty="0" smtClean="0"/>
              <a:t>中的颜色</a:t>
            </a:r>
            <a:r>
              <a:rPr lang="en-US" altLang="zh-CN" dirty="0" smtClean="0"/>
              <a:t>(RGB),</a:t>
            </a:r>
            <a:r>
              <a:rPr lang="zh-CN" altLang="en-US" dirty="0" smtClean="0"/>
              <a:t>为什么是 </a:t>
            </a:r>
            <a:r>
              <a:rPr lang="en-US" altLang="zh-CN" dirty="0" smtClean="0"/>
              <a:t>255 </a:t>
            </a:r>
            <a:r>
              <a:rPr lang="zh-CN" altLang="en-US" dirty="0" smtClean="0"/>
              <a:t>呢？</a:t>
            </a:r>
          </a:p>
        </p:txBody>
      </p:sp>
    </p:spTree>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16.3 </a:t>
            </a:r>
            <a:r>
              <a:rPr lang="zh-CN" altLang="en-US" dirty="0" smtClean="0"/>
              <a:t>在窗口中画图</a:t>
            </a:r>
            <a:endParaRPr lang="zh-CN" altLang="en-US" dirty="0"/>
          </a:p>
        </p:txBody>
      </p:sp>
      <p:sp>
        <p:nvSpPr>
          <p:cNvPr id="3" name="内容占位符 2"/>
          <p:cNvSpPr>
            <a:spLocks noGrp="1"/>
          </p:cNvSpPr>
          <p:nvPr>
            <p:ph idx="1"/>
          </p:nvPr>
        </p:nvSpPr>
        <p:spPr>
          <a:xfrm>
            <a:off x="457200" y="1600201"/>
            <a:ext cx="8229600" cy="676671"/>
          </a:xfrm>
        </p:spPr>
        <p:txBody>
          <a:bodyPr>
            <a:normAutofit/>
          </a:bodyPr>
          <a:lstStyle/>
          <a:p>
            <a:pPr>
              <a:buNone/>
            </a:pPr>
            <a:r>
              <a:rPr lang="zh-CN" altLang="en-US" dirty="0" smtClean="0"/>
              <a:t>位置</a:t>
            </a:r>
            <a:r>
              <a:rPr lang="en-US" altLang="zh-CN" dirty="0" smtClean="0"/>
              <a:t>—</a:t>
            </a:r>
            <a:r>
              <a:rPr lang="zh-CN" altLang="en-US" dirty="0" smtClean="0"/>
              <a:t>屏幕坐标</a:t>
            </a:r>
            <a:endParaRPr lang="zh-CN" altLang="en-US" dirty="0"/>
          </a:p>
        </p:txBody>
      </p:sp>
      <p:pic>
        <p:nvPicPr>
          <p:cNvPr id="1027" name="Picture 3"/>
          <p:cNvPicPr>
            <a:picLocks noChangeAspect="1" noChangeArrowheads="1"/>
          </p:cNvPicPr>
          <p:nvPr/>
        </p:nvPicPr>
        <p:blipFill>
          <a:blip r:embed="rId2" cstate="print"/>
          <a:srcRect/>
          <a:stretch>
            <a:fillRect/>
          </a:stretch>
        </p:blipFill>
        <p:spPr bwMode="auto">
          <a:xfrm>
            <a:off x="1187624" y="2348880"/>
            <a:ext cx="5101927" cy="348087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16.3 </a:t>
            </a:r>
            <a:r>
              <a:rPr lang="zh-CN" altLang="en-US" dirty="0" smtClean="0"/>
              <a:t>在窗口中画图</a:t>
            </a:r>
            <a:endParaRPr lang="zh-CN" altLang="en-US" dirty="0"/>
          </a:p>
        </p:txBody>
      </p:sp>
      <p:sp>
        <p:nvSpPr>
          <p:cNvPr id="3" name="内容占位符 2"/>
          <p:cNvSpPr>
            <a:spLocks noGrp="1"/>
          </p:cNvSpPr>
          <p:nvPr>
            <p:ph idx="1"/>
          </p:nvPr>
        </p:nvSpPr>
        <p:spPr>
          <a:xfrm>
            <a:off x="457200" y="1600201"/>
            <a:ext cx="8229600" cy="1684783"/>
          </a:xfrm>
        </p:spPr>
        <p:txBody>
          <a:bodyPr>
            <a:normAutofit fontScale="85000" lnSpcReduction="20000"/>
          </a:bodyPr>
          <a:lstStyle/>
          <a:p>
            <a:pPr>
              <a:buNone/>
            </a:pPr>
            <a:r>
              <a:rPr lang="zh-CN" altLang="en-US" b="1" dirty="0" smtClean="0"/>
              <a:t>线宽</a:t>
            </a:r>
            <a:r>
              <a:rPr lang="en-US" altLang="zh-CN" b="1" dirty="0" smtClean="0"/>
              <a:t>:</a:t>
            </a:r>
          </a:p>
          <a:p>
            <a:pPr>
              <a:buNone/>
            </a:pPr>
            <a:r>
              <a:rPr lang="en-US" altLang="zh-CN" dirty="0" smtClean="0"/>
              <a:t>	</a:t>
            </a:r>
            <a:r>
              <a:rPr lang="zh-CN" altLang="en-US" dirty="0" smtClean="0"/>
              <a:t>我们使用的线宽都是 </a:t>
            </a:r>
            <a:r>
              <a:rPr lang="en-US" altLang="zh-CN" dirty="0" smtClean="0"/>
              <a:t>0</a:t>
            </a:r>
            <a:r>
              <a:rPr lang="zh-CN" altLang="en-US" dirty="0" smtClean="0"/>
              <a:t>，这会填充整个形状。</a:t>
            </a:r>
            <a:endParaRPr lang="en-US" altLang="zh-CN" dirty="0" smtClean="0"/>
          </a:p>
          <a:p>
            <a:pPr>
              <a:buNone/>
            </a:pPr>
            <a:r>
              <a:rPr lang="zh-CN" altLang="en-US" b="1" dirty="0" smtClean="0"/>
              <a:t>现代艺术</a:t>
            </a:r>
            <a:r>
              <a:rPr lang="en-US" altLang="zh-CN" b="1" dirty="0" smtClean="0"/>
              <a:t>:</a:t>
            </a:r>
          </a:p>
          <a:p>
            <a:pPr>
              <a:buNone/>
            </a:pPr>
            <a:r>
              <a:rPr lang="en-US" altLang="zh-CN" b="1" dirty="0" smtClean="0"/>
              <a:t>	</a:t>
            </a:r>
            <a:r>
              <a:rPr lang="zh-CN" altLang="en-US" dirty="0" smtClean="0"/>
              <a:t>它会随机画 </a:t>
            </a:r>
            <a:r>
              <a:rPr lang="en-US" altLang="zh-CN" dirty="0" smtClean="0"/>
              <a:t>100 </a:t>
            </a:r>
            <a:r>
              <a:rPr lang="zh-CN" altLang="en-US" dirty="0" smtClean="0"/>
              <a:t>个大小不等、位置不同的矩 形。</a:t>
            </a:r>
            <a:endParaRPr lang="en-US" altLang="zh-CN" b="1" dirty="0" smtClean="0"/>
          </a:p>
          <a:p>
            <a:pPr>
              <a:buNone/>
            </a:pPr>
            <a:endParaRPr lang="zh-CN" altLang="en-US" dirty="0"/>
          </a:p>
        </p:txBody>
      </p:sp>
      <p:pic>
        <p:nvPicPr>
          <p:cNvPr id="2050" name="Picture 2"/>
          <p:cNvPicPr>
            <a:picLocks noChangeAspect="1" noChangeArrowheads="1"/>
          </p:cNvPicPr>
          <p:nvPr/>
        </p:nvPicPr>
        <p:blipFill>
          <a:blip r:embed="rId2" cstate="print"/>
          <a:srcRect/>
          <a:stretch>
            <a:fillRect/>
          </a:stretch>
        </p:blipFill>
        <p:spPr bwMode="auto">
          <a:xfrm>
            <a:off x="3347864" y="3310086"/>
            <a:ext cx="3635041" cy="278321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16.4</a:t>
            </a:r>
            <a:r>
              <a:rPr lang="zh-CN" altLang="en-US" dirty="0" smtClean="0"/>
              <a:t> 单个像素</a:t>
            </a:r>
            <a:endParaRPr lang="zh-CN" altLang="en-US" dirty="0"/>
          </a:p>
        </p:txBody>
      </p:sp>
      <p:sp>
        <p:nvSpPr>
          <p:cNvPr id="3" name="内容占位符 2"/>
          <p:cNvSpPr>
            <a:spLocks noGrp="1"/>
          </p:cNvSpPr>
          <p:nvPr>
            <p:ph idx="1"/>
          </p:nvPr>
        </p:nvSpPr>
        <p:spPr>
          <a:xfrm>
            <a:off x="457200" y="1600201"/>
            <a:ext cx="8229600" cy="1972815"/>
          </a:xfrm>
        </p:spPr>
        <p:txBody>
          <a:bodyPr>
            <a:normAutofit fontScale="85000" lnSpcReduction="20000"/>
          </a:bodyPr>
          <a:lstStyle/>
          <a:p>
            <a:pPr>
              <a:buNone/>
            </a:pPr>
            <a:r>
              <a:rPr lang="zh-CN" altLang="en-US" dirty="0" smtClean="0"/>
              <a:t>有时我们并不想画一个圆或矩形，而是希望画单个的点或像素。比如，我们要 创建数学程序，想画一条正弦曲线。</a:t>
            </a:r>
            <a:endParaRPr lang="en-US" altLang="zh-CN" dirty="0" smtClean="0"/>
          </a:p>
          <a:p>
            <a:pPr>
              <a:buNone/>
            </a:pPr>
            <a:r>
              <a:rPr lang="zh-CN" altLang="en-US" dirty="0" smtClean="0"/>
              <a:t>每个点都是宽和高分别为 </a:t>
            </a:r>
            <a:r>
              <a:rPr lang="en-US" altLang="zh-CN" dirty="0" smtClean="0"/>
              <a:t>1 </a:t>
            </a:r>
            <a:r>
              <a:rPr lang="zh-CN" altLang="en-US" dirty="0" smtClean="0"/>
              <a:t>像素的 矩形。注意我们使用的线宽为 </a:t>
            </a:r>
            <a:r>
              <a:rPr lang="en-US" altLang="zh-CN" dirty="0" smtClean="0"/>
              <a:t>1</a:t>
            </a:r>
            <a:r>
              <a:rPr lang="zh-CN" altLang="en-US" dirty="0" smtClean="0"/>
              <a:t>，而不是 </a:t>
            </a:r>
            <a:r>
              <a:rPr lang="en-US" altLang="zh-CN" dirty="0" smtClean="0"/>
              <a:t>0</a:t>
            </a:r>
            <a:r>
              <a:rPr lang="zh-CN" altLang="en-US" dirty="0" smtClean="0"/>
              <a:t>。</a:t>
            </a:r>
            <a:endParaRPr lang="zh-CN" altLang="en-US" dirty="0"/>
          </a:p>
        </p:txBody>
      </p:sp>
      <p:pic>
        <p:nvPicPr>
          <p:cNvPr id="3074" name="Picture 2"/>
          <p:cNvPicPr>
            <a:picLocks noChangeAspect="1" noChangeArrowheads="1"/>
          </p:cNvPicPr>
          <p:nvPr/>
        </p:nvPicPr>
        <p:blipFill>
          <a:blip r:embed="rId2" cstate="print"/>
          <a:srcRect/>
          <a:stretch>
            <a:fillRect/>
          </a:stretch>
        </p:blipFill>
        <p:spPr bwMode="auto">
          <a:xfrm>
            <a:off x="1115616" y="3573016"/>
            <a:ext cx="6105525" cy="242411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12</a:t>
            </a:r>
            <a:endParaRPr lang="zh-CN" altLang="en-US" dirty="0"/>
          </a:p>
        </p:txBody>
      </p:sp>
      <p:sp>
        <p:nvSpPr>
          <p:cNvPr id="3" name="内容占位符 2"/>
          <p:cNvSpPr>
            <a:spLocks noGrp="1"/>
          </p:cNvSpPr>
          <p:nvPr>
            <p:ph idx="1"/>
          </p:nvPr>
        </p:nvSpPr>
        <p:spPr/>
        <p:txBody>
          <a:bodyPr/>
          <a:lstStyle/>
          <a:p>
            <a:endParaRPr lang="zh-CN" altLang="en-US"/>
          </a:p>
        </p:txBody>
      </p:sp>
    </p:spTree>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16.5</a:t>
            </a:r>
            <a:r>
              <a:rPr lang="zh-CN" altLang="en-US" dirty="0" smtClean="0"/>
              <a:t> 图像</a:t>
            </a:r>
            <a:endParaRPr lang="zh-CN" altLang="en-US" dirty="0"/>
          </a:p>
        </p:txBody>
      </p:sp>
      <p:sp>
        <p:nvSpPr>
          <p:cNvPr id="3" name="内容占位符 2"/>
          <p:cNvSpPr>
            <a:spLocks noGrp="1"/>
          </p:cNvSpPr>
          <p:nvPr>
            <p:ph idx="1"/>
          </p:nvPr>
        </p:nvSpPr>
        <p:spPr/>
        <p:txBody>
          <a:bodyPr>
            <a:normAutofit fontScale="85000" lnSpcReduction="20000"/>
          </a:bodyPr>
          <a:lstStyle/>
          <a:p>
            <a:pPr>
              <a:buNone/>
            </a:pPr>
            <a:r>
              <a:rPr lang="zh-CN" altLang="en-US" dirty="0" smtClean="0"/>
              <a:t>在屏幕上画形状、线和单个像素只是制作图形的一种方式。有时我们还想用从 别处得来的图片、可能是数码照片、从网上下载的图片或者在图像编辑程序中创建 的图片。在 </a:t>
            </a:r>
            <a:r>
              <a:rPr lang="en-US" altLang="zh-CN" dirty="0" err="1" smtClean="0"/>
              <a:t>Pygame</a:t>
            </a:r>
            <a:r>
              <a:rPr lang="en-US" altLang="zh-CN" dirty="0" smtClean="0"/>
              <a:t> </a:t>
            </a:r>
            <a:r>
              <a:rPr lang="zh-CN" altLang="en-US" dirty="0" smtClean="0"/>
              <a:t>中，使用图像最简单的方法就是利用 </a:t>
            </a:r>
            <a:r>
              <a:rPr lang="en-US" altLang="zh-CN" dirty="0" smtClean="0"/>
              <a:t>image </a:t>
            </a:r>
            <a:r>
              <a:rPr lang="zh-CN" altLang="en-US" dirty="0" smtClean="0"/>
              <a:t>函数。</a:t>
            </a:r>
            <a:endParaRPr lang="en-US" altLang="zh-CN" dirty="0" smtClean="0"/>
          </a:p>
          <a:p>
            <a:pPr>
              <a:buNone/>
            </a:pPr>
            <a:r>
              <a:rPr lang="en-US" altLang="zh-CN" dirty="0" err="1" smtClean="0"/>
              <a:t>pygame.image</a:t>
            </a:r>
            <a:r>
              <a:rPr lang="en-US" altLang="zh-CN" dirty="0" smtClean="0"/>
              <a:t>. load() </a:t>
            </a:r>
            <a:r>
              <a:rPr lang="zh-CN" altLang="en-US" dirty="0" smtClean="0"/>
              <a:t>函数从硬盘加载一个图像，并创建一个名为 </a:t>
            </a:r>
            <a:r>
              <a:rPr lang="en-US" altLang="zh-CN" dirty="0" err="1" smtClean="0"/>
              <a:t>my_ball</a:t>
            </a:r>
            <a:r>
              <a:rPr lang="en-US" altLang="zh-CN" dirty="0" smtClean="0"/>
              <a:t> </a:t>
            </a:r>
            <a:r>
              <a:rPr lang="zh-CN" altLang="en-US" dirty="0" smtClean="0"/>
              <a:t>的对象。</a:t>
            </a:r>
            <a:r>
              <a:rPr lang="en-US" altLang="zh-CN" dirty="0" err="1" smtClean="0"/>
              <a:t>my_ball</a:t>
            </a:r>
            <a:r>
              <a:rPr lang="en-US" altLang="zh-CN" dirty="0" smtClean="0"/>
              <a:t> </a:t>
            </a:r>
            <a:r>
              <a:rPr lang="zh-CN" altLang="en-US" dirty="0" smtClean="0"/>
              <a:t>对象 是一个表面（前面讨论过表面）。不过我们看不到这个表面，它只在内存中。我们唯 一能看到的表面是显示表面，名为 </a:t>
            </a:r>
            <a:r>
              <a:rPr lang="en-US" altLang="zh-CN" dirty="0" smtClean="0"/>
              <a:t>screen</a:t>
            </a:r>
            <a:r>
              <a:rPr lang="zh-CN" altLang="en-US" dirty="0" smtClean="0"/>
              <a:t>（这在第 </a:t>
            </a:r>
            <a:r>
              <a:rPr lang="en-US" altLang="zh-CN" dirty="0" smtClean="0"/>
              <a:t>3 </a:t>
            </a:r>
            <a:r>
              <a:rPr lang="zh-CN" altLang="en-US" dirty="0" smtClean="0"/>
              <a:t>行创建）。第 </a:t>
            </a:r>
            <a:r>
              <a:rPr lang="en-US" altLang="zh-CN" dirty="0" smtClean="0"/>
              <a:t>6 </a:t>
            </a:r>
            <a:r>
              <a:rPr lang="zh-CN" altLang="en-US" dirty="0" smtClean="0"/>
              <a:t>行把 </a:t>
            </a:r>
            <a:r>
              <a:rPr lang="en-US" altLang="zh-CN" dirty="0" err="1" smtClean="0"/>
              <a:t>my_ball</a:t>
            </a:r>
            <a:r>
              <a:rPr lang="en-US" altLang="zh-CN" dirty="0" smtClean="0"/>
              <a:t> </a:t>
            </a:r>
            <a:r>
              <a:rPr lang="zh-CN" altLang="en-US" dirty="0" smtClean="0"/>
              <a:t>表面复制到 </a:t>
            </a:r>
            <a:r>
              <a:rPr lang="en-US" altLang="zh-CN" dirty="0" smtClean="0"/>
              <a:t>screen </a:t>
            </a:r>
            <a:r>
              <a:rPr lang="zh-CN" altLang="en-US" dirty="0" smtClean="0"/>
              <a:t>表面上。然后像前面一样，通过 </a:t>
            </a:r>
            <a:r>
              <a:rPr lang="en-US" altLang="zh-CN" dirty="0" err="1" smtClean="0"/>
              <a:t>display.flip</a:t>
            </a:r>
            <a:r>
              <a:rPr lang="en-US" altLang="zh-CN" dirty="0" smtClean="0"/>
              <a:t>() </a:t>
            </a:r>
            <a:r>
              <a:rPr lang="zh-CN" altLang="en-US" dirty="0" smtClean="0"/>
              <a:t>调用使它可见。</a:t>
            </a:r>
            <a:endParaRPr lang="zh-CN" altLang="en-US" dirty="0"/>
          </a:p>
        </p:txBody>
      </p:sp>
    </p:spTree>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16.6</a:t>
            </a:r>
            <a:r>
              <a:rPr lang="zh-CN" altLang="en-US" dirty="0" smtClean="0"/>
              <a:t> 动起来</a:t>
            </a:r>
            <a:endParaRPr lang="zh-CN" altLang="en-US" dirty="0"/>
          </a:p>
        </p:txBody>
      </p:sp>
      <p:sp>
        <p:nvSpPr>
          <p:cNvPr id="3" name="内容占位符 2"/>
          <p:cNvSpPr>
            <a:spLocks noGrp="1"/>
          </p:cNvSpPr>
          <p:nvPr>
            <p:ph idx="1"/>
          </p:nvPr>
        </p:nvSpPr>
        <p:spPr/>
        <p:txBody>
          <a:bodyPr>
            <a:normAutofit lnSpcReduction="10000"/>
          </a:bodyPr>
          <a:lstStyle/>
          <a:p>
            <a:pPr>
              <a:buNone/>
            </a:pPr>
            <a:r>
              <a:rPr lang="zh-CN" altLang="en-US" dirty="0" smtClean="0"/>
              <a:t>要移动沙滩球，就要改变它的位置。首先，先试着左右移动。为了确保能看到它 的运动，下面把它向右移动 </a:t>
            </a:r>
            <a:r>
              <a:rPr lang="en-US" altLang="zh-CN" dirty="0" smtClean="0"/>
              <a:t>100 </a:t>
            </a:r>
            <a:r>
              <a:rPr lang="zh-CN" altLang="en-US" dirty="0" smtClean="0"/>
              <a:t>像素。在指定位置的一对数中，第一个数对应左右方 向（水平方向），所以要向右移动 </a:t>
            </a:r>
            <a:r>
              <a:rPr lang="en-US" altLang="zh-CN" dirty="0" smtClean="0"/>
              <a:t>100 </a:t>
            </a:r>
            <a:r>
              <a:rPr lang="zh-CN" altLang="en-US" dirty="0" smtClean="0"/>
              <a:t>像素，需要把第一个数增加 </a:t>
            </a:r>
            <a:r>
              <a:rPr lang="en-US" altLang="zh-CN" dirty="0" smtClean="0"/>
              <a:t>100</a:t>
            </a:r>
            <a:r>
              <a:rPr lang="zh-CN" altLang="en-US" dirty="0" smtClean="0"/>
              <a:t>。</a:t>
            </a:r>
            <a:endParaRPr lang="en-US" altLang="zh-CN" dirty="0" smtClean="0"/>
          </a:p>
          <a:p>
            <a:pPr>
              <a:buNone/>
            </a:pPr>
            <a:r>
              <a:rPr lang="en-US" altLang="zh-CN" dirty="0" smtClean="0"/>
              <a:t>	</a:t>
            </a:r>
            <a:r>
              <a:rPr lang="en-US" altLang="zh-CN" dirty="0" err="1" smtClean="0"/>
              <a:t>pygame.time.delay</a:t>
            </a:r>
            <a:r>
              <a:rPr lang="en-US" altLang="zh-CN" dirty="0" smtClean="0"/>
              <a:t>(2000) </a:t>
            </a:r>
            <a:r>
              <a:rPr lang="en-US" altLang="zh-CN" dirty="0" err="1" smtClean="0"/>
              <a:t>screen.blit</a:t>
            </a:r>
            <a:r>
              <a:rPr lang="en-US" altLang="zh-CN" dirty="0" smtClean="0"/>
              <a:t>(</a:t>
            </a:r>
            <a:r>
              <a:rPr lang="en-US" altLang="zh-CN" dirty="0" err="1" smtClean="0"/>
              <a:t>my_ball</a:t>
            </a:r>
            <a:r>
              <a:rPr lang="en-US" altLang="zh-CN" dirty="0" smtClean="0"/>
              <a:t>,[150, 50]) </a:t>
            </a:r>
            <a:r>
              <a:rPr lang="en-US" altLang="zh-CN" dirty="0" err="1" smtClean="0"/>
              <a:t>pygame.display.flip</a:t>
            </a:r>
            <a:r>
              <a:rPr lang="en-US" altLang="zh-CN" dirty="0" smtClean="0"/>
              <a:t>() </a:t>
            </a:r>
            <a:endParaRPr lang="zh-CN" alt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测试题</a:t>
            </a:r>
            <a:endParaRPr lang="zh-CN" altLang="en-US" dirty="0"/>
          </a:p>
        </p:txBody>
      </p:sp>
      <p:sp>
        <p:nvSpPr>
          <p:cNvPr id="3" name="内容占位符 2"/>
          <p:cNvSpPr>
            <a:spLocks noGrp="1"/>
          </p:cNvSpPr>
          <p:nvPr>
            <p:ph idx="1"/>
          </p:nvPr>
        </p:nvSpPr>
        <p:spPr/>
        <p:txBody>
          <a:bodyPr>
            <a:normAutofit fontScale="85000" lnSpcReduction="20000"/>
          </a:bodyPr>
          <a:lstStyle/>
          <a:p>
            <a:r>
              <a:rPr lang="en-US" altLang="zh-CN" dirty="0" smtClean="0"/>
              <a:t>1. </a:t>
            </a:r>
            <a:r>
              <a:rPr lang="zh-CN" altLang="en-US" dirty="0" smtClean="0"/>
              <a:t>如何告诉 </a:t>
            </a:r>
            <a:r>
              <a:rPr lang="en-US" altLang="zh-CN" dirty="0" smtClean="0"/>
              <a:t>Python </a:t>
            </a:r>
            <a:r>
              <a:rPr lang="zh-CN" altLang="en-US" dirty="0" smtClean="0"/>
              <a:t>变量是字符串（字符）而不是数字？ </a:t>
            </a:r>
            <a:endParaRPr lang="en-US" altLang="zh-CN" dirty="0" smtClean="0"/>
          </a:p>
          <a:p>
            <a:r>
              <a:rPr lang="en-US" altLang="zh-CN" dirty="0" smtClean="0"/>
              <a:t>2. </a:t>
            </a:r>
            <a:r>
              <a:rPr lang="zh-CN" altLang="en-US" dirty="0" smtClean="0"/>
              <a:t>一旦创建一个变量，能不能改变赋给这个变量的值？ </a:t>
            </a:r>
            <a:endParaRPr lang="en-US" altLang="zh-CN" dirty="0" smtClean="0"/>
          </a:p>
          <a:p>
            <a:r>
              <a:rPr lang="en-US" altLang="zh-CN" dirty="0" smtClean="0"/>
              <a:t>3. </a:t>
            </a:r>
            <a:r>
              <a:rPr lang="zh-CN" altLang="en-US" dirty="0" smtClean="0"/>
              <a:t>变量名 </a:t>
            </a:r>
            <a:r>
              <a:rPr lang="en-US" altLang="zh-CN" dirty="0" smtClean="0"/>
              <a:t>TEACHER </a:t>
            </a:r>
            <a:r>
              <a:rPr lang="zh-CN" altLang="en-US" dirty="0" smtClean="0"/>
              <a:t>与 </a:t>
            </a:r>
            <a:r>
              <a:rPr lang="en-US" altLang="zh-CN" dirty="0" err="1" smtClean="0"/>
              <a:t>TEACHEr</a:t>
            </a:r>
            <a:r>
              <a:rPr lang="en-US" altLang="zh-CN" dirty="0" smtClean="0"/>
              <a:t> </a:t>
            </a:r>
            <a:r>
              <a:rPr lang="zh-CN" altLang="en-US" dirty="0" smtClean="0"/>
              <a:t>相同吗？ </a:t>
            </a:r>
            <a:endParaRPr lang="en-US" altLang="zh-CN" dirty="0" smtClean="0"/>
          </a:p>
          <a:p>
            <a:r>
              <a:rPr lang="en-US" altLang="zh-CN" dirty="0" smtClean="0"/>
              <a:t>4. </a:t>
            </a:r>
            <a:r>
              <a:rPr lang="zh-CN" altLang="en-US" dirty="0" smtClean="0"/>
              <a:t>对 </a:t>
            </a:r>
            <a:r>
              <a:rPr lang="en-US" altLang="zh-CN" dirty="0" smtClean="0"/>
              <a:t>Python </a:t>
            </a:r>
            <a:r>
              <a:rPr lang="zh-CN" altLang="en-US" dirty="0" smtClean="0"/>
              <a:t>来说，</a:t>
            </a:r>
            <a:r>
              <a:rPr lang="en-US" altLang="zh-CN" dirty="0" smtClean="0"/>
              <a:t>'Blah' </a:t>
            </a:r>
            <a:r>
              <a:rPr lang="zh-CN" altLang="en-US" dirty="0" smtClean="0"/>
              <a:t>与 </a:t>
            </a:r>
            <a:r>
              <a:rPr lang="en-US" altLang="zh-CN" dirty="0" smtClean="0"/>
              <a:t>"Blah" </a:t>
            </a:r>
            <a:r>
              <a:rPr lang="zh-CN" altLang="en-US" dirty="0" smtClean="0"/>
              <a:t>一样吗？ </a:t>
            </a:r>
            <a:endParaRPr lang="en-US" altLang="zh-CN" dirty="0" smtClean="0"/>
          </a:p>
          <a:p>
            <a:r>
              <a:rPr lang="en-US" altLang="zh-CN" dirty="0" smtClean="0"/>
              <a:t>5. </a:t>
            </a:r>
            <a:r>
              <a:rPr lang="zh-CN" altLang="en-US" dirty="0" smtClean="0"/>
              <a:t>对 </a:t>
            </a:r>
            <a:r>
              <a:rPr lang="en-US" altLang="zh-CN" dirty="0" smtClean="0"/>
              <a:t>Python </a:t>
            </a:r>
            <a:r>
              <a:rPr lang="zh-CN" altLang="en-US" dirty="0" smtClean="0"/>
              <a:t>来说，</a:t>
            </a:r>
            <a:r>
              <a:rPr lang="en-US" altLang="zh-CN" dirty="0" smtClean="0"/>
              <a:t>'4' </a:t>
            </a:r>
            <a:r>
              <a:rPr lang="zh-CN" altLang="en-US" dirty="0" smtClean="0"/>
              <a:t>是不是等同于 </a:t>
            </a:r>
            <a:r>
              <a:rPr lang="en-US" altLang="zh-CN" dirty="0" smtClean="0"/>
              <a:t>4 </a:t>
            </a:r>
            <a:r>
              <a:rPr lang="zh-CN" altLang="en-US" dirty="0" smtClean="0"/>
              <a:t>？ </a:t>
            </a:r>
            <a:endParaRPr lang="en-US" altLang="zh-CN" dirty="0" smtClean="0"/>
          </a:p>
          <a:p>
            <a:r>
              <a:rPr lang="en-US" altLang="zh-CN" dirty="0" smtClean="0"/>
              <a:t>6. </a:t>
            </a:r>
            <a:r>
              <a:rPr lang="zh-CN" altLang="en-US" dirty="0" smtClean="0"/>
              <a:t>下面哪个变量名不正确？为什么？</a:t>
            </a:r>
            <a:endParaRPr lang="en-US" altLang="zh-CN" dirty="0" smtClean="0"/>
          </a:p>
          <a:p>
            <a:pPr marL="1200150" lvl="3" indent="-342900"/>
            <a:r>
              <a:rPr lang="en-US" altLang="zh-CN" dirty="0" smtClean="0"/>
              <a:t>(a) Teacher2 (b) 2Teacher (c) teacher_25 (d) </a:t>
            </a:r>
            <a:r>
              <a:rPr lang="en-US" altLang="zh-CN" dirty="0" err="1" smtClean="0"/>
              <a:t>TeaCher</a:t>
            </a:r>
            <a:r>
              <a:rPr lang="en-US" altLang="zh-CN" dirty="0" smtClean="0"/>
              <a:t> </a:t>
            </a:r>
            <a:r>
              <a:rPr lang="zh-CN" altLang="en-US" dirty="0" smtClean="0"/>
              <a:t> </a:t>
            </a:r>
            <a:endParaRPr lang="en-US" altLang="zh-CN" dirty="0" smtClean="0"/>
          </a:p>
          <a:p>
            <a:r>
              <a:rPr lang="en-US" altLang="zh-CN" dirty="0" smtClean="0"/>
              <a:t>7. </a:t>
            </a:r>
            <a:r>
              <a:rPr lang="zh-CN" altLang="en-US" dirty="0" smtClean="0"/>
              <a:t>人们总是说没有足够的时间做到尽善尽美。如果一天有 </a:t>
            </a:r>
            <a:r>
              <a:rPr lang="en-US" altLang="zh-CN" dirty="0" smtClean="0"/>
              <a:t>26 </a:t>
            </a:r>
            <a:r>
              <a:rPr lang="zh-CN" altLang="en-US" dirty="0" smtClean="0"/>
              <a:t>个小时，那么每周喝多少升？（提示：改变 </a:t>
            </a:r>
            <a:r>
              <a:rPr lang="en-US" altLang="zh-CN" dirty="0" err="1" smtClean="0"/>
              <a:t>HoursPerDay</a:t>
            </a:r>
            <a:r>
              <a:rPr lang="en-US" altLang="zh-CN" dirty="0" smtClean="0"/>
              <a:t> </a:t>
            </a:r>
            <a:r>
              <a:rPr lang="zh-CN" altLang="en-US" dirty="0" smtClean="0"/>
              <a:t>变量。）</a:t>
            </a:r>
            <a:endParaRPr lang="en-US" altLang="zh-CN" dirty="0" smtClean="0"/>
          </a:p>
        </p:txBody>
      </p:sp>
    </p:spTree>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16.7</a:t>
            </a:r>
            <a:r>
              <a:rPr lang="zh-CN" altLang="en-US" dirty="0" smtClean="0"/>
              <a:t> 动画</a:t>
            </a:r>
            <a:endParaRPr lang="zh-CN" altLang="en-US" dirty="0"/>
          </a:p>
        </p:txBody>
      </p:sp>
      <p:sp>
        <p:nvSpPr>
          <p:cNvPr id="3" name="内容占位符 2"/>
          <p:cNvSpPr>
            <a:spLocks noGrp="1"/>
          </p:cNvSpPr>
          <p:nvPr>
            <p:ph idx="1"/>
          </p:nvPr>
        </p:nvSpPr>
        <p:spPr/>
        <p:txBody>
          <a:bodyPr>
            <a:normAutofit fontScale="92500" lnSpcReduction="20000"/>
          </a:bodyPr>
          <a:lstStyle/>
          <a:p>
            <a:pPr>
              <a:buNone/>
            </a:pPr>
            <a:r>
              <a:rPr lang="zh-CN" altLang="en-US" b="1" dirty="0" smtClean="0"/>
              <a:t>利用计算机图形做动画时，移动一个东西要完成两个步骤</a:t>
            </a:r>
            <a:r>
              <a:rPr lang="zh-CN" altLang="en-US" dirty="0" smtClean="0"/>
              <a:t>。 </a:t>
            </a:r>
            <a:endParaRPr lang="en-US" altLang="zh-CN" dirty="0" smtClean="0"/>
          </a:p>
          <a:p>
            <a:pPr>
              <a:buNone/>
            </a:pPr>
            <a:r>
              <a:rPr lang="en-US" altLang="zh-CN" dirty="0" smtClean="0"/>
              <a:t>	(1) </a:t>
            </a:r>
            <a:r>
              <a:rPr lang="zh-CN" altLang="en-US" dirty="0" smtClean="0"/>
              <a:t>在新的位置上画出图形。</a:t>
            </a:r>
            <a:endParaRPr lang="en-US" altLang="zh-CN" dirty="0" smtClean="0"/>
          </a:p>
          <a:p>
            <a:pPr>
              <a:buNone/>
            </a:pPr>
            <a:r>
              <a:rPr lang="en-US" altLang="zh-CN" dirty="0" smtClean="0"/>
              <a:t>   </a:t>
            </a:r>
            <a:r>
              <a:rPr lang="zh-CN" altLang="en-US" dirty="0" smtClean="0"/>
              <a:t> </a:t>
            </a:r>
            <a:r>
              <a:rPr lang="en-US" altLang="zh-CN" dirty="0" smtClean="0"/>
              <a:t>(2) </a:t>
            </a:r>
            <a:r>
              <a:rPr lang="zh-CN" altLang="en-US" dirty="0" smtClean="0"/>
              <a:t>把原来的图形擦掉。</a:t>
            </a:r>
            <a:endParaRPr lang="en-US" altLang="zh-CN" dirty="0" smtClean="0"/>
          </a:p>
          <a:p>
            <a:pPr>
              <a:buNone/>
            </a:pPr>
            <a:r>
              <a:rPr lang="zh-CN" altLang="en-US" b="1" dirty="0" smtClean="0"/>
              <a:t>擦掉图像</a:t>
            </a:r>
            <a:endParaRPr lang="en-US" altLang="zh-CN" b="1" dirty="0" smtClean="0"/>
          </a:p>
          <a:p>
            <a:pPr>
              <a:buNone/>
            </a:pPr>
            <a:r>
              <a:rPr lang="en-US" altLang="zh-CN" dirty="0" smtClean="0"/>
              <a:t>	</a:t>
            </a:r>
            <a:r>
              <a:rPr lang="zh-CN" altLang="en-US" dirty="0" smtClean="0"/>
              <a:t>在第一个沙滩球上画了一个白色矩形</a:t>
            </a:r>
            <a:r>
              <a:rPr lang="en-US" altLang="zh-CN" dirty="0" smtClean="0"/>
              <a:t>,</a:t>
            </a:r>
            <a:r>
              <a:rPr lang="zh-CN" altLang="en-US" dirty="0" smtClean="0"/>
              <a:t>覆盖原来的图像</a:t>
            </a:r>
            <a:endParaRPr lang="en-US" altLang="zh-CN" dirty="0" smtClean="0"/>
          </a:p>
          <a:p>
            <a:pPr>
              <a:buNone/>
            </a:pPr>
            <a:r>
              <a:rPr lang="zh-CN" altLang="en-US" b="1" dirty="0" smtClean="0"/>
              <a:t>底下有什么</a:t>
            </a:r>
            <a:endParaRPr lang="en-US" altLang="zh-CN" b="1" dirty="0" smtClean="0"/>
          </a:p>
          <a:p>
            <a:pPr>
              <a:buNone/>
            </a:pPr>
            <a:r>
              <a:rPr lang="en-US" altLang="zh-CN" dirty="0" smtClean="0"/>
              <a:t>	</a:t>
            </a:r>
            <a:r>
              <a:rPr lang="zh-CN" altLang="en-US" dirty="0" smtClean="0"/>
              <a:t>如果要擦掉的内容下面不是纯色的，就比较困难</a:t>
            </a:r>
            <a:endParaRPr lang="zh-CN" altLang="en-US" dirty="0"/>
          </a:p>
        </p:txBody>
      </p:sp>
    </p:spTree>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16.8</a:t>
            </a:r>
            <a:r>
              <a:rPr lang="zh-CN" altLang="en-US" dirty="0" smtClean="0"/>
              <a:t> 让球反弹</a:t>
            </a:r>
            <a:endParaRPr lang="zh-CN" altLang="en-US" dirty="0"/>
          </a:p>
        </p:txBody>
      </p:sp>
      <p:sp>
        <p:nvSpPr>
          <p:cNvPr id="3" name="内容占位符 2"/>
          <p:cNvSpPr>
            <a:spLocks noGrp="1"/>
          </p:cNvSpPr>
          <p:nvPr>
            <p:ph idx="1"/>
          </p:nvPr>
        </p:nvSpPr>
        <p:spPr/>
        <p:txBody>
          <a:bodyPr>
            <a:normAutofit/>
          </a:bodyPr>
          <a:lstStyle/>
          <a:p>
            <a:pPr>
              <a:buNone/>
            </a:pPr>
            <a:r>
              <a:rPr lang="zh-CN" altLang="en-US" b="1" dirty="0" smtClean="0"/>
              <a:t>在左边界</a:t>
            </a:r>
            <a:r>
              <a:rPr lang="zh-CN" altLang="en-US" dirty="0" smtClean="0"/>
              <a:t>，这很容易，因为我们只需要检查球的位置是不是等于 </a:t>
            </a:r>
            <a:r>
              <a:rPr lang="en-US" altLang="zh-CN" dirty="0" smtClean="0"/>
              <a:t>0</a:t>
            </a:r>
            <a:r>
              <a:rPr lang="zh-CN" altLang="en-US" dirty="0" smtClean="0"/>
              <a:t>。 </a:t>
            </a:r>
            <a:endParaRPr lang="en-US" altLang="zh-CN" dirty="0" smtClean="0"/>
          </a:p>
          <a:p>
            <a:pPr>
              <a:buNone/>
            </a:pPr>
            <a:r>
              <a:rPr lang="zh-CN" altLang="en-US" b="1" dirty="0" smtClean="0"/>
              <a:t>在右边界</a:t>
            </a:r>
            <a:r>
              <a:rPr lang="zh-CN" altLang="en-US" dirty="0" smtClean="0"/>
              <a:t>，就要查看球的右边界是不是在窗口的右边界上。不过，球的位置是 按它的左边界（左上角）而不是右边界设置的。所以必须减去球的宽度</a:t>
            </a:r>
            <a:endParaRPr lang="en-US" altLang="zh-CN" dirty="0" smtClean="0"/>
          </a:p>
          <a:p>
            <a:pPr>
              <a:buNone/>
            </a:pPr>
            <a:r>
              <a:rPr lang="zh-CN" altLang="en-US" b="1" dirty="0" smtClean="0"/>
              <a:t>在 </a:t>
            </a:r>
            <a:r>
              <a:rPr lang="en-US" altLang="zh-CN" b="1" dirty="0" smtClean="0"/>
              <a:t>2D </a:t>
            </a:r>
            <a:r>
              <a:rPr lang="zh-CN" altLang="en-US" b="1" dirty="0" smtClean="0"/>
              <a:t>空间中反弹，</a:t>
            </a:r>
            <a:r>
              <a:rPr lang="zh-CN" altLang="en-US" dirty="0" smtClean="0"/>
              <a:t>现在，让 它同时上下、左右移动。</a:t>
            </a:r>
            <a:endParaRPr lang="zh-CN" altLang="en-US" b="1" dirty="0"/>
          </a:p>
        </p:txBody>
      </p:sp>
    </p:spTree>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测试题</a:t>
            </a:r>
            <a:endParaRPr lang="zh-CN" altLang="en-US" dirty="0"/>
          </a:p>
        </p:txBody>
      </p:sp>
      <p:sp>
        <p:nvSpPr>
          <p:cNvPr id="3" name="内容占位符 2"/>
          <p:cNvSpPr>
            <a:spLocks noGrp="1"/>
          </p:cNvSpPr>
          <p:nvPr>
            <p:ph idx="1"/>
          </p:nvPr>
        </p:nvSpPr>
        <p:spPr/>
        <p:txBody>
          <a:bodyPr>
            <a:normAutofit/>
          </a:bodyPr>
          <a:lstStyle/>
          <a:p>
            <a:pPr marL="514350" indent="-514350">
              <a:buAutoNum type="arabicPeriod"/>
            </a:pPr>
            <a:r>
              <a:rPr lang="en-US" altLang="zh-CN" dirty="0" smtClean="0"/>
              <a:t>RGB </a:t>
            </a:r>
            <a:r>
              <a:rPr lang="zh-CN" altLang="en-US" dirty="0" smtClean="0"/>
              <a:t>值 </a:t>
            </a:r>
            <a:r>
              <a:rPr lang="en-US" altLang="zh-CN" dirty="0" smtClean="0"/>
              <a:t>[255, 255, 255] </a:t>
            </a:r>
            <a:r>
              <a:rPr lang="zh-CN" altLang="en-US" dirty="0" smtClean="0"/>
              <a:t>会得到什么颜色？ </a:t>
            </a:r>
            <a:endParaRPr lang="en-US" altLang="zh-CN" dirty="0" smtClean="0"/>
          </a:p>
          <a:p>
            <a:pPr marL="514350" indent="-514350">
              <a:buAutoNum type="arabicPeriod"/>
            </a:pPr>
            <a:r>
              <a:rPr lang="en-US" altLang="zh-CN" dirty="0" smtClean="0"/>
              <a:t>RGB </a:t>
            </a:r>
            <a:r>
              <a:rPr lang="zh-CN" altLang="en-US" dirty="0" smtClean="0"/>
              <a:t>值 </a:t>
            </a:r>
            <a:r>
              <a:rPr lang="en-US" altLang="zh-CN" dirty="0" smtClean="0"/>
              <a:t>[0, 255, 0] </a:t>
            </a:r>
            <a:r>
              <a:rPr lang="zh-CN" altLang="en-US" dirty="0" smtClean="0"/>
              <a:t>会得到什么颜色？ </a:t>
            </a:r>
            <a:endParaRPr lang="en-US" altLang="zh-CN" dirty="0" smtClean="0"/>
          </a:p>
          <a:p>
            <a:pPr marL="514350" indent="-514350">
              <a:buAutoNum type="arabicPeriod"/>
            </a:pPr>
            <a:r>
              <a:rPr lang="zh-CN" altLang="en-US" dirty="0" smtClean="0"/>
              <a:t>使用哪个 </a:t>
            </a:r>
            <a:r>
              <a:rPr lang="en-US" altLang="zh-CN" dirty="0" err="1" smtClean="0"/>
              <a:t>Pygame</a:t>
            </a:r>
            <a:r>
              <a:rPr lang="en-US" altLang="zh-CN" dirty="0" smtClean="0"/>
              <a:t> </a:t>
            </a:r>
            <a:r>
              <a:rPr lang="zh-CN" altLang="en-US" dirty="0" smtClean="0"/>
              <a:t>方法来画矩形？ </a:t>
            </a:r>
            <a:endParaRPr lang="en-US" altLang="zh-CN" dirty="0" smtClean="0"/>
          </a:p>
          <a:p>
            <a:pPr marL="514350" indent="-514350">
              <a:buAutoNum type="arabicPeriod"/>
            </a:pPr>
            <a:r>
              <a:rPr lang="zh-CN" altLang="en-US" dirty="0" smtClean="0"/>
              <a:t>使用哪个 </a:t>
            </a:r>
            <a:r>
              <a:rPr lang="en-US" altLang="zh-CN" dirty="0" err="1" smtClean="0"/>
              <a:t>Pygame</a:t>
            </a:r>
            <a:r>
              <a:rPr lang="en-US" altLang="zh-CN" dirty="0" smtClean="0"/>
              <a:t> </a:t>
            </a:r>
            <a:r>
              <a:rPr lang="zh-CN" altLang="en-US" dirty="0" smtClean="0"/>
              <a:t>方法来画线将多个点连接在一起？ </a:t>
            </a:r>
            <a:endParaRPr lang="en-US" altLang="zh-CN" dirty="0" smtClean="0"/>
          </a:p>
          <a:p>
            <a:pPr marL="514350" indent="-514350">
              <a:buAutoNum type="arabicPeriod"/>
            </a:pPr>
            <a:r>
              <a:rPr lang="en-US" altLang="zh-CN" dirty="0" smtClean="0"/>
              <a:t>“</a:t>
            </a:r>
            <a:r>
              <a:rPr lang="zh-CN" altLang="en-US" dirty="0" smtClean="0"/>
              <a:t>像素”是什么意思？ </a:t>
            </a:r>
            <a:endParaRPr lang="en-US" altLang="zh-CN" dirty="0" smtClean="0"/>
          </a:p>
          <a:p>
            <a:pPr marL="514350" indent="-514350">
              <a:buAutoNum type="arabicPeriod"/>
            </a:pPr>
            <a:r>
              <a:rPr lang="zh-CN" altLang="en-US" dirty="0" smtClean="0"/>
              <a:t>在 </a:t>
            </a:r>
            <a:r>
              <a:rPr lang="en-US" altLang="zh-CN" dirty="0" err="1" smtClean="0"/>
              <a:t>Pygame</a:t>
            </a:r>
            <a:r>
              <a:rPr lang="en-US" altLang="zh-CN" dirty="0" smtClean="0"/>
              <a:t> </a:t>
            </a:r>
            <a:r>
              <a:rPr lang="zh-CN" altLang="en-US" dirty="0" smtClean="0"/>
              <a:t>窗口中，位置 </a:t>
            </a:r>
            <a:r>
              <a:rPr lang="en-US" altLang="zh-CN" dirty="0" smtClean="0"/>
              <a:t>[0, 0] </a:t>
            </a:r>
            <a:r>
              <a:rPr lang="zh-CN" altLang="en-US" dirty="0" smtClean="0"/>
              <a:t>在哪里？</a:t>
            </a:r>
            <a:endParaRPr lang="zh-CN" altLang="en-US" b="1" dirty="0"/>
          </a:p>
        </p:txBody>
      </p:sp>
    </p:spTree>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动手试一试</a:t>
            </a:r>
            <a:endParaRPr lang="zh-CN" altLang="en-US" dirty="0"/>
          </a:p>
        </p:txBody>
      </p:sp>
      <p:sp>
        <p:nvSpPr>
          <p:cNvPr id="3" name="内容占位符 2"/>
          <p:cNvSpPr>
            <a:spLocks noGrp="1"/>
          </p:cNvSpPr>
          <p:nvPr>
            <p:ph idx="1"/>
          </p:nvPr>
        </p:nvSpPr>
        <p:spPr/>
        <p:txBody>
          <a:bodyPr>
            <a:normAutofit/>
          </a:bodyPr>
          <a:lstStyle/>
          <a:p>
            <a:pPr marL="514350" indent="-514350">
              <a:buAutoNum type="arabicPeriod"/>
            </a:pPr>
            <a:r>
              <a:rPr lang="zh-CN" altLang="en-US" dirty="0" smtClean="0"/>
              <a:t>试着改变代码清单 </a:t>
            </a:r>
            <a:r>
              <a:rPr lang="en-US" altLang="zh-CN" dirty="0" smtClean="0"/>
              <a:t>16-15 </a:t>
            </a:r>
            <a:r>
              <a:rPr lang="zh-CN" altLang="en-US" dirty="0" smtClean="0"/>
              <a:t>或代码清单 </a:t>
            </a:r>
            <a:r>
              <a:rPr lang="en-US" altLang="zh-CN" dirty="0" smtClean="0"/>
              <a:t>16-16 </a:t>
            </a:r>
            <a:r>
              <a:rPr lang="zh-CN" altLang="en-US" dirty="0" smtClean="0"/>
              <a:t>中的 </a:t>
            </a:r>
            <a:r>
              <a:rPr lang="en-US" altLang="zh-CN" dirty="0" err="1" smtClean="0"/>
              <a:t>x_speed</a:t>
            </a:r>
            <a:r>
              <a:rPr lang="en-US" altLang="zh-CN" dirty="0" smtClean="0"/>
              <a:t> </a:t>
            </a:r>
            <a:r>
              <a:rPr lang="zh-CN" altLang="en-US" dirty="0" smtClean="0"/>
              <a:t>和 </a:t>
            </a:r>
            <a:r>
              <a:rPr lang="en-US" altLang="zh-CN" dirty="0" err="1" smtClean="0"/>
              <a:t>y_speed</a:t>
            </a:r>
            <a:r>
              <a:rPr lang="en-US" altLang="zh-CN" dirty="0" smtClean="0"/>
              <a:t> </a:t>
            </a:r>
            <a:r>
              <a:rPr lang="zh-CN" altLang="en-US" dirty="0" smtClean="0"/>
              <a:t>值，让 球移动得更快或更慢，并在不同方向上移动</a:t>
            </a:r>
            <a:endParaRPr lang="en-US" altLang="zh-CN" dirty="0" smtClean="0"/>
          </a:p>
          <a:p>
            <a:pPr marL="514350" indent="-514350">
              <a:buAutoNum type="arabicPeriod"/>
            </a:pPr>
            <a:r>
              <a:rPr lang="zh-CN" altLang="en-US" dirty="0" smtClean="0"/>
              <a:t>试着修改代码清单 </a:t>
            </a:r>
            <a:r>
              <a:rPr lang="en-US" altLang="zh-CN" dirty="0" smtClean="0"/>
              <a:t>16-15</a:t>
            </a:r>
            <a:r>
              <a:rPr lang="zh-CN" altLang="en-US" smtClean="0"/>
              <a:t>，让球在隐形的墙或地板（不是窗口边界）上反弹。</a:t>
            </a:r>
            <a:endParaRPr lang="zh-CN" altLang="en-US" b="1" dirty="0"/>
          </a:p>
        </p:txBody>
      </p:sp>
    </p:spTree>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17  </a:t>
            </a:r>
            <a:r>
              <a:rPr lang="zh-CN" altLang="en-US" dirty="0" smtClean="0"/>
              <a:t>动画精灵和碰撞检测 </a:t>
            </a:r>
            <a:endParaRPr lang="zh-CN" altLang="en-US" dirty="0"/>
          </a:p>
        </p:txBody>
      </p:sp>
    </p:spTree>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17.1</a:t>
            </a:r>
            <a:r>
              <a:rPr lang="zh-CN" altLang="en-US" dirty="0" smtClean="0"/>
              <a:t> 动画精灵</a:t>
            </a:r>
            <a:endParaRPr lang="zh-CN" altLang="en-US" dirty="0"/>
          </a:p>
        </p:txBody>
      </p:sp>
      <p:sp>
        <p:nvSpPr>
          <p:cNvPr id="3" name="内容占位符 2"/>
          <p:cNvSpPr>
            <a:spLocks noGrp="1"/>
          </p:cNvSpPr>
          <p:nvPr>
            <p:ph idx="1"/>
          </p:nvPr>
        </p:nvSpPr>
        <p:spPr/>
        <p:txBody>
          <a:bodyPr>
            <a:normAutofit/>
          </a:bodyPr>
          <a:lstStyle/>
          <a:p>
            <a:pPr marL="514350" indent="-514350">
              <a:buAutoNum type="arabicPeriod"/>
            </a:pPr>
            <a:r>
              <a:rPr lang="zh-CN" altLang="en-US" dirty="0" smtClean="0"/>
              <a:t>什么是动画精灵</a:t>
            </a:r>
            <a:endParaRPr lang="en-US" altLang="zh-CN" dirty="0" smtClean="0"/>
          </a:p>
          <a:p>
            <a:pPr marL="914400" lvl="1" indent="-514350">
              <a:buNone/>
            </a:pPr>
            <a:r>
              <a:rPr lang="zh-CN" altLang="en-US" dirty="0" smtClean="0"/>
              <a:t>大多数动画精灵都有以下两个基本属性</a:t>
            </a:r>
            <a:r>
              <a:rPr lang="en-US" altLang="zh-CN" dirty="0" smtClean="0"/>
              <a:t>:</a:t>
            </a:r>
          </a:p>
          <a:p>
            <a:pPr marL="914400" lvl="1" indent="-514350">
              <a:buNone/>
            </a:pPr>
            <a:r>
              <a:rPr lang="en-US" altLang="zh-CN" dirty="0" smtClean="0"/>
              <a:t>	</a:t>
            </a:r>
            <a:r>
              <a:rPr lang="zh-CN" altLang="en-US" dirty="0" smtClean="0"/>
              <a:t>图像：为动画精灵显示的图片。</a:t>
            </a:r>
            <a:endParaRPr lang="en-US" altLang="zh-CN" dirty="0" smtClean="0"/>
          </a:p>
          <a:p>
            <a:pPr marL="914400" lvl="1" indent="-514350">
              <a:buNone/>
            </a:pPr>
            <a:r>
              <a:rPr lang="en-US" altLang="zh-CN" dirty="0" smtClean="0"/>
              <a:t>	</a:t>
            </a:r>
            <a:r>
              <a:rPr lang="zh-CN" altLang="en-US" dirty="0" smtClean="0"/>
              <a:t>矩形区：包含动画精灵的矩形区域。</a:t>
            </a:r>
            <a:endParaRPr lang="en-US" altLang="zh-CN" dirty="0" smtClean="0"/>
          </a:p>
          <a:p>
            <a:pPr marL="514350" indent="-514350">
              <a:buAutoNum type="arabicPeriod"/>
            </a:pPr>
            <a:r>
              <a:rPr lang="en-US" altLang="zh-CN" dirty="0" smtClean="0"/>
              <a:t>Sprite </a:t>
            </a:r>
            <a:r>
              <a:rPr lang="zh-CN" altLang="en-US" dirty="0" smtClean="0"/>
              <a:t>类</a:t>
            </a:r>
            <a:endParaRPr lang="en-US" altLang="zh-CN" dirty="0" smtClean="0"/>
          </a:p>
          <a:p>
            <a:pPr marL="914400" lvl="1" indent="-514350">
              <a:buNone/>
            </a:pPr>
            <a:r>
              <a:rPr lang="en-US" altLang="zh-CN" dirty="0" err="1" smtClean="0"/>
              <a:t>pygame</a:t>
            </a:r>
            <a:r>
              <a:rPr lang="en-US" altLang="zh-CN" dirty="0" smtClean="0"/>
              <a:t> </a:t>
            </a:r>
            <a:r>
              <a:rPr lang="zh-CN" altLang="en-US" dirty="0" smtClean="0"/>
              <a:t>的 </a:t>
            </a:r>
            <a:r>
              <a:rPr lang="en-US" altLang="zh-CN" dirty="0" smtClean="0"/>
              <a:t>sprite </a:t>
            </a:r>
            <a:r>
              <a:rPr lang="zh-CN" altLang="en-US" dirty="0" smtClean="0"/>
              <a:t>模块提供了一个动画精灵基类，名为 </a:t>
            </a:r>
            <a:r>
              <a:rPr lang="en-US" altLang="zh-CN" dirty="0" smtClean="0"/>
              <a:t>Sprite</a:t>
            </a:r>
            <a:r>
              <a:rPr lang="zh-CN" altLang="en-US" dirty="0" smtClean="0"/>
              <a:t>。</a:t>
            </a:r>
            <a:endParaRPr lang="zh-CN" altLang="en-US" b="1"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13</a:t>
            </a:r>
            <a:endParaRPr lang="zh-CN" altLang="en-US" dirty="0"/>
          </a:p>
        </p:txBody>
      </p:sp>
      <p:sp>
        <p:nvSpPr>
          <p:cNvPr id="3" name="内容占位符 2"/>
          <p:cNvSpPr>
            <a:spLocks noGrp="1"/>
          </p:cNvSpPr>
          <p:nvPr>
            <p:ph idx="1"/>
          </p:nvPr>
        </p:nvSpPr>
        <p:spPr/>
        <p:txBody>
          <a:bodyPr/>
          <a:lstStyle/>
          <a:p>
            <a:endParaRPr lang="zh-CN" altLang="en-US"/>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17.2 </a:t>
            </a:r>
            <a:r>
              <a:rPr lang="zh-CN" altLang="en-US" dirty="0" smtClean="0"/>
              <a:t>嘣 </a:t>
            </a:r>
            <a:r>
              <a:rPr lang="en-US" altLang="zh-CN" dirty="0" smtClean="0"/>
              <a:t>! </a:t>
            </a:r>
            <a:r>
              <a:rPr lang="zh-CN" altLang="en-US" dirty="0" smtClean="0"/>
              <a:t>碰撞检测</a:t>
            </a:r>
            <a:endParaRPr lang="zh-CN" altLang="en-US" dirty="0"/>
          </a:p>
        </p:txBody>
      </p:sp>
      <p:sp>
        <p:nvSpPr>
          <p:cNvPr id="3" name="内容占位符 2"/>
          <p:cNvSpPr>
            <a:spLocks noGrp="1"/>
          </p:cNvSpPr>
          <p:nvPr>
            <p:ph idx="1"/>
          </p:nvPr>
        </p:nvSpPr>
        <p:spPr/>
        <p:txBody>
          <a:bodyPr>
            <a:normAutofit fontScale="85000" lnSpcReduction="20000"/>
          </a:bodyPr>
          <a:lstStyle/>
          <a:p>
            <a:pPr marL="514350" indent="-514350">
              <a:buNone/>
            </a:pPr>
            <a:r>
              <a:rPr lang="en-US" altLang="zh-CN" dirty="0" smtClean="0"/>
              <a:t>		    </a:t>
            </a:r>
            <a:r>
              <a:rPr lang="zh-CN" altLang="en-US" dirty="0" smtClean="0"/>
              <a:t>碰撞检测（</a:t>
            </a:r>
            <a:r>
              <a:rPr lang="en-US" altLang="zh-CN" dirty="0" smtClean="0"/>
              <a:t>collision detection</a:t>
            </a:r>
            <a:r>
              <a:rPr lang="zh-CN" altLang="en-US" dirty="0" smtClean="0"/>
              <a:t>）指的是了解两个动画精灵何时接 触或重叠。两个移动的东西相互碰到一起，这就是一个碰撞（</a:t>
            </a:r>
            <a:r>
              <a:rPr lang="en-US" altLang="zh-CN" dirty="0" smtClean="0"/>
              <a:t>collision</a:t>
            </a:r>
            <a:r>
              <a:rPr lang="zh-CN" altLang="en-US" dirty="0" smtClean="0"/>
              <a:t>）。</a:t>
            </a:r>
            <a:endParaRPr lang="en-US" altLang="zh-CN" dirty="0" smtClean="0"/>
          </a:p>
          <a:p>
            <a:pPr marL="514350" indent="-514350">
              <a:buNone/>
            </a:pPr>
            <a:r>
              <a:rPr lang="en-US" altLang="zh-CN" b="1" dirty="0" smtClean="0"/>
              <a:t>	</a:t>
            </a:r>
            <a:r>
              <a:rPr lang="zh-CN" altLang="en-US" dirty="0" smtClean="0"/>
              <a:t> </a:t>
            </a:r>
            <a:r>
              <a:rPr lang="en-US" altLang="zh-CN" dirty="0" smtClean="0"/>
              <a:t>	    </a:t>
            </a:r>
            <a:r>
              <a:rPr lang="en-US" altLang="zh-CN" dirty="0" err="1" smtClean="0"/>
              <a:t>Pygame</a:t>
            </a:r>
            <a:r>
              <a:rPr lang="en-US" altLang="zh-CN" dirty="0" smtClean="0"/>
              <a:t> </a:t>
            </a:r>
            <a:r>
              <a:rPr lang="zh-CN" altLang="en-US" dirty="0" smtClean="0"/>
              <a:t>还提供了一种方法对动画精灵分组。</a:t>
            </a:r>
            <a:r>
              <a:rPr lang="en-US" altLang="zh-CN" dirty="0" smtClean="0"/>
              <a:t> </a:t>
            </a:r>
            <a:r>
              <a:rPr lang="en-US" altLang="zh-CN" dirty="0" err="1" smtClean="0"/>
              <a:t>pygame.sprite.Group</a:t>
            </a:r>
            <a:r>
              <a:rPr lang="en-US" altLang="zh-CN" dirty="0" smtClean="0"/>
              <a:t>() </a:t>
            </a:r>
          </a:p>
          <a:p>
            <a:pPr marL="514350" indent="-514350">
              <a:buNone/>
            </a:pPr>
            <a:r>
              <a:rPr lang="en-US" altLang="zh-CN" b="1" dirty="0" smtClean="0"/>
              <a:t>		</a:t>
            </a:r>
            <a:r>
              <a:rPr lang="en-US" altLang="zh-CN" dirty="0" smtClean="0"/>
              <a:t>    </a:t>
            </a:r>
            <a:r>
              <a:rPr lang="en-US" altLang="zh-CN" dirty="0" err="1" smtClean="0"/>
              <a:t>Pygame</a:t>
            </a:r>
            <a:r>
              <a:rPr lang="en-US" altLang="zh-CN" dirty="0" smtClean="0"/>
              <a:t> sprite </a:t>
            </a:r>
            <a:r>
              <a:rPr lang="zh-CN" altLang="en-US" dirty="0" smtClean="0"/>
              <a:t>模块有一个 </a:t>
            </a:r>
            <a:r>
              <a:rPr lang="en-US" altLang="zh-CN" dirty="0" err="1" smtClean="0"/>
              <a:t>spritecollide</a:t>
            </a:r>
            <a:r>
              <a:rPr lang="en-US" altLang="zh-CN" dirty="0" smtClean="0"/>
              <a:t>() </a:t>
            </a:r>
            <a:r>
              <a:rPr lang="zh-CN" altLang="en-US" dirty="0" smtClean="0"/>
              <a:t>函数。它会查找一个</a:t>
            </a:r>
            <a:r>
              <a:rPr lang="en-US" altLang="zh-CN" smtClean="0"/>
              <a:t>	</a:t>
            </a:r>
            <a:r>
              <a:rPr lang="zh-CN" altLang="en-US" smtClean="0"/>
              <a:t>精灵</a:t>
            </a:r>
            <a:r>
              <a:rPr lang="zh-CN" altLang="en-US" dirty="0" smtClean="0"/>
              <a:t>与一个组中所有精灵之间的碰撞。要完成碰撞检测需要</a:t>
            </a:r>
            <a:r>
              <a:rPr lang="en-US" altLang="zh-CN" dirty="0" smtClean="0"/>
              <a:t>3</a:t>
            </a:r>
            <a:r>
              <a:rPr lang="zh-CN" altLang="en-US" dirty="0" smtClean="0"/>
              <a:t>步</a:t>
            </a:r>
            <a:r>
              <a:rPr lang="en-US" altLang="zh-CN" dirty="0" smtClean="0"/>
              <a:t>:</a:t>
            </a:r>
          </a:p>
          <a:p>
            <a:pPr marL="514350" indent="-514350">
              <a:buNone/>
            </a:pPr>
            <a:r>
              <a:rPr lang="en-US" altLang="zh-CN" dirty="0" smtClean="0"/>
              <a:t>		1. </a:t>
            </a:r>
            <a:r>
              <a:rPr lang="zh-CN" altLang="en-US" dirty="0" smtClean="0"/>
              <a:t>从这个组中删除这个精灵；</a:t>
            </a:r>
            <a:endParaRPr lang="en-US" altLang="zh-CN" dirty="0" smtClean="0"/>
          </a:p>
          <a:p>
            <a:pPr marL="514350" indent="-514350">
              <a:buNone/>
            </a:pPr>
            <a:r>
              <a:rPr lang="en-US" altLang="zh-CN" dirty="0" smtClean="0"/>
              <a:t>		2. </a:t>
            </a:r>
            <a:r>
              <a:rPr lang="zh-CN" altLang="en-US" dirty="0" smtClean="0"/>
              <a:t>检查这个精灵与组中其他精灵之间的碰撞；</a:t>
            </a:r>
            <a:endParaRPr lang="en-US" altLang="zh-CN" dirty="0" smtClean="0"/>
          </a:p>
          <a:p>
            <a:pPr marL="514350" indent="-514350">
              <a:buNone/>
            </a:pPr>
            <a:r>
              <a:rPr lang="en-US" altLang="zh-CN" dirty="0" smtClean="0"/>
              <a:t>		3. </a:t>
            </a:r>
            <a:r>
              <a:rPr lang="zh-CN" altLang="en-US" dirty="0" smtClean="0"/>
              <a:t>把这个精灵添加回原来的组中</a:t>
            </a:r>
            <a:endParaRPr lang="zh-CN" altLang="en-US" b="1"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17.3</a:t>
            </a:r>
            <a:r>
              <a:rPr lang="zh-CN" altLang="en-US" dirty="0" smtClean="0"/>
              <a:t> 统计时间</a:t>
            </a:r>
            <a:endParaRPr lang="zh-CN" altLang="en-US" dirty="0"/>
          </a:p>
        </p:txBody>
      </p:sp>
      <p:sp>
        <p:nvSpPr>
          <p:cNvPr id="3" name="内容占位符 2"/>
          <p:cNvSpPr>
            <a:spLocks noGrp="1"/>
          </p:cNvSpPr>
          <p:nvPr>
            <p:ph idx="1"/>
          </p:nvPr>
        </p:nvSpPr>
        <p:spPr/>
        <p:txBody>
          <a:bodyPr>
            <a:normAutofit/>
          </a:bodyPr>
          <a:lstStyle/>
          <a:p>
            <a:pPr marL="514350" indent="-514350">
              <a:buNone/>
            </a:pPr>
            <a:r>
              <a:rPr lang="en-US" altLang="zh-CN" dirty="0" smtClean="0"/>
              <a:t>		</a:t>
            </a:r>
            <a:r>
              <a:rPr lang="zh-CN" altLang="en-US" b="1" dirty="0" smtClean="0"/>
              <a:t>帧速率</a:t>
            </a:r>
            <a:r>
              <a:rPr lang="en-US" altLang="zh-CN" dirty="0" smtClean="0"/>
              <a:t>:</a:t>
            </a:r>
            <a:r>
              <a:rPr lang="zh-CN" altLang="en-US" dirty="0" smtClean="0"/>
              <a:t>在计算机图形学中，每个动画步叫做一帧</a:t>
            </a:r>
            <a:r>
              <a:rPr lang="en-US" altLang="zh-CN" dirty="0" smtClean="0"/>
              <a:t>,</a:t>
            </a:r>
            <a:r>
              <a:rPr lang="zh-CN" altLang="en-US" dirty="0" smtClean="0"/>
              <a:t>每秒的帧个数就是帧速率。我们可以用 </a:t>
            </a:r>
            <a:r>
              <a:rPr lang="en-US" altLang="zh-CN" dirty="0" err="1" smtClean="0"/>
              <a:t>pygame.time.Clock</a:t>
            </a:r>
            <a:r>
              <a:rPr lang="en-US" altLang="zh-CN" dirty="0" smtClean="0"/>
              <a:t>() </a:t>
            </a:r>
            <a:r>
              <a:rPr lang="zh-CN" altLang="en-US" dirty="0" smtClean="0"/>
              <a:t>控制帧速率。</a:t>
            </a:r>
            <a:endParaRPr lang="en-US" altLang="zh-CN" dirty="0" smtClean="0"/>
          </a:p>
          <a:p>
            <a:pPr marL="514350" indent="-514350">
              <a:buNone/>
            </a:pPr>
            <a:r>
              <a:rPr lang="en-US" altLang="zh-CN" dirty="0" smtClean="0"/>
              <a:t>		</a:t>
            </a:r>
            <a:r>
              <a:rPr lang="zh-CN" altLang="en-US" b="1" dirty="0" smtClean="0"/>
              <a:t>调整帧速率：</a:t>
            </a:r>
            <a:endParaRPr lang="en-US" altLang="zh-CN" dirty="0" smtClean="0"/>
          </a:p>
          <a:p>
            <a:pPr marL="514350" indent="-514350">
              <a:buNone/>
            </a:pPr>
            <a:r>
              <a:rPr lang="en-US" altLang="zh-CN" dirty="0" smtClean="0"/>
              <a:t>		1. </a:t>
            </a:r>
            <a:r>
              <a:rPr lang="en-US" altLang="zh-CN" dirty="0" err="1" smtClean="0"/>
              <a:t>clock.get_fps</a:t>
            </a:r>
            <a:r>
              <a:rPr lang="en-US" altLang="zh-CN" dirty="0" smtClean="0"/>
              <a:t>() </a:t>
            </a:r>
            <a:r>
              <a:rPr lang="zh-CN" altLang="en-US" dirty="0" smtClean="0"/>
              <a:t>获取实际的帧速率</a:t>
            </a:r>
            <a:endParaRPr lang="en-US" altLang="zh-CN" dirty="0" smtClean="0"/>
          </a:p>
          <a:p>
            <a:pPr marL="514350" indent="-514350">
              <a:buNone/>
            </a:pPr>
            <a:r>
              <a:rPr lang="en-US" altLang="zh-CN" dirty="0" smtClean="0"/>
              <a:t>		2. </a:t>
            </a:r>
            <a:r>
              <a:rPr lang="zh-CN" altLang="en-US" dirty="0" smtClean="0"/>
              <a:t>由下面的公式计算</a:t>
            </a:r>
            <a:endParaRPr lang="en-US" altLang="zh-CN" dirty="0" smtClean="0"/>
          </a:p>
          <a:p>
            <a:pPr marL="514350" indent="-514350">
              <a:buNone/>
            </a:pPr>
            <a:r>
              <a:rPr lang="en-US" altLang="zh-CN" b="1" dirty="0" smtClean="0"/>
              <a:t>	</a:t>
            </a:r>
            <a:r>
              <a:rPr lang="en-US" altLang="zh-CN" dirty="0" smtClean="0"/>
              <a:t>	</a:t>
            </a:r>
            <a:r>
              <a:rPr lang="en-US" altLang="zh-CN" dirty="0" err="1" smtClean="0"/>
              <a:t>object_speed</a:t>
            </a:r>
            <a:r>
              <a:rPr lang="en-US" altLang="zh-CN" dirty="0" smtClean="0"/>
              <a:t> = </a:t>
            </a:r>
            <a:r>
              <a:rPr lang="en-US" altLang="zh-CN" dirty="0" err="1" smtClean="0"/>
              <a:t>current_speed</a:t>
            </a:r>
            <a:r>
              <a:rPr lang="en-US" altLang="zh-CN" dirty="0" smtClean="0"/>
              <a:t> * (desired fps / actual fps)</a:t>
            </a:r>
          </a:p>
          <a:p>
            <a:pPr marL="514350" indent="-514350">
              <a:buNone/>
            </a:pPr>
            <a:endParaRPr lang="zh-CN" alt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测试题</a:t>
            </a:r>
            <a:endParaRPr lang="zh-CN" altLang="en-US" dirty="0"/>
          </a:p>
        </p:txBody>
      </p:sp>
      <p:sp>
        <p:nvSpPr>
          <p:cNvPr id="3" name="内容占位符 2"/>
          <p:cNvSpPr>
            <a:spLocks noGrp="1"/>
          </p:cNvSpPr>
          <p:nvPr>
            <p:ph idx="1"/>
          </p:nvPr>
        </p:nvSpPr>
        <p:spPr/>
        <p:txBody>
          <a:bodyPr>
            <a:normAutofit fontScale="92500" lnSpcReduction="10000"/>
          </a:bodyPr>
          <a:lstStyle/>
          <a:p>
            <a:pPr marL="514350" indent="-514350">
              <a:buAutoNum type="arabicPeriod"/>
            </a:pPr>
            <a:r>
              <a:rPr lang="zh-CN" altLang="en-US" dirty="0" smtClean="0"/>
              <a:t>什么是碰撞检测？ </a:t>
            </a:r>
            <a:endParaRPr lang="en-US" altLang="zh-CN" dirty="0" smtClean="0"/>
          </a:p>
          <a:p>
            <a:pPr marL="514350" indent="-514350">
              <a:buAutoNum type="arabicPeriod"/>
            </a:pPr>
            <a:r>
              <a:rPr lang="zh-CN" altLang="en-US" dirty="0" smtClean="0"/>
              <a:t>什么是像素完美碰撞检测？它与矩形碰撞检测有什么区别？ </a:t>
            </a:r>
            <a:endParaRPr lang="en-US" altLang="zh-CN" dirty="0" smtClean="0"/>
          </a:p>
          <a:p>
            <a:pPr marL="514350" indent="-514350">
              <a:buAutoNum type="arabicPeriod"/>
            </a:pPr>
            <a:r>
              <a:rPr lang="zh-CN" altLang="en-US" dirty="0" smtClean="0"/>
              <a:t>可以利用哪两种方法跟踪多个在一起的动画精灵对象？ </a:t>
            </a:r>
            <a:endParaRPr lang="en-US" altLang="zh-CN" dirty="0" smtClean="0"/>
          </a:p>
          <a:p>
            <a:pPr marL="514350" indent="-514350">
              <a:buAutoNum type="arabicPeriod"/>
            </a:pPr>
            <a:r>
              <a:rPr lang="zh-CN" altLang="en-US" dirty="0" smtClean="0"/>
              <a:t>在代码中控制动画的速度有哪两种方法？ </a:t>
            </a:r>
            <a:endParaRPr lang="en-US" altLang="zh-CN" dirty="0" smtClean="0"/>
          </a:p>
          <a:p>
            <a:pPr marL="514350" indent="-514350">
              <a:buAutoNum type="arabicPeriod"/>
            </a:pPr>
            <a:r>
              <a:rPr lang="zh-CN" altLang="en-US" dirty="0" smtClean="0"/>
              <a:t>为什么使用 </a:t>
            </a:r>
            <a:r>
              <a:rPr lang="en-US" altLang="zh-CN" dirty="0" err="1" smtClean="0"/>
              <a:t>pygame.clock</a:t>
            </a:r>
            <a:r>
              <a:rPr lang="en-US" altLang="zh-CN" dirty="0" smtClean="0"/>
              <a:t> </a:t>
            </a:r>
            <a:r>
              <a:rPr lang="zh-CN" altLang="en-US" dirty="0" smtClean="0"/>
              <a:t>比使用 </a:t>
            </a:r>
            <a:r>
              <a:rPr lang="en-US" altLang="zh-CN" dirty="0" err="1" smtClean="0"/>
              <a:t>pygame.time.delay</a:t>
            </a:r>
            <a:r>
              <a:rPr lang="en-US" altLang="zh-CN" dirty="0" smtClean="0"/>
              <a:t>() </a:t>
            </a:r>
            <a:r>
              <a:rPr lang="zh-CN" altLang="en-US" dirty="0" smtClean="0"/>
              <a:t>更准确？ </a:t>
            </a:r>
            <a:endParaRPr lang="en-US" altLang="zh-CN" smtClean="0"/>
          </a:p>
          <a:p>
            <a:pPr marL="514350" indent="-514350">
              <a:buAutoNum type="arabicPeriod"/>
            </a:pPr>
            <a:r>
              <a:rPr lang="zh-CN" altLang="en-US" smtClean="0"/>
              <a:t>怎么</a:t>
            </a:r>
            <a:r>
              <a:rPr lang="zh-CN" altLang="en-US" dirty="0" smtClean="0"/>
              <a:t>得出你的程序运行的帧速率？</a:t>
            </a:r>
            <a:endParaRPr lang="zh-CN"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a:t>
            </a:r>
            <a:endParaRPr lang="zh-CN" altLang="en-US" dirty="0"/>
          </a:p>
        </p:txBody>
      </p:sp>
      <p:sp>
        <p:nvSpPr>
          <p:cNvPr id="3" name="内容占位符 2"/>
          <p:cNvSpPr>
            <a:spLocks noGrp="1"/>
          </p:cNvSpPr>
          <p:nvPr>
            <p:ph idx="1"/>
          </p:nvPr>
        </p:nvSpPr>
        <p:spPr/>
        <p:txBody>
          <a:bodyPr/>
          <a:lstStyle/>
          <a:p>
            <a:endParaRPr lang="zh-CN" altLang="en-US"/>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14</a:t>
            </a:r>
            <a:endParaRPr lang="zh-CN" altLang="en-US" dirty="0"/>
          </a:p>
        </p:txBody>
      </p:sp>
      <p:sp>
        <p:nvSpPr>
          <p:cNvPr id="3" name="内容占位符 2"/>
          <p:cNvSpPr>
            <a:spLocks noGrp="1"/>
          </p:cNvSpPr>
          <p:nvPr>
            <p:ph idx="1"/>
          </p:nvPr>
        </p:nvSpPr>
        <p:spPr/>
        <p:txBody>
          <a:bodyPr/>
          <a:lstStyle/>
          <a:p>
            <a:endParaRPr lang="zh-CN" altLang="en-US"/>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dirty="0" smtClean="0"/>
              <a:t>18     </a:t>
            </a:r>
            <a:r>
              <a:rPr lang="zh-CN" altLang="en-US" dirty="0" smtClean="0"/>
              <a:t>一种新的输入</a:t>
            </a:r>
            <a:r>
              <a:rPr lang="en-US" altLang="zh-CN" dirty="0" smtClean="0"/>
              <a:t>—</a:t>
            </a:r>
            <a:r>
              <a:rPr lang="zh-CN" altLang="en-US" dirty="0" smtClean="0"/>
              <a:t>事件</a:t>
            </a:r>
            <a:endParaRPr lang="zh-CN" alt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18.1</a:t>
            </a:r>
            <a:r>
              <a:rPr lang="zh-CN" altLang="en-US" dirty="0" smtClean="0"/>
              <a:t>　事件</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smtClean="0"/>
              <a:t>移动或点击鼠标</a:t>
            </a:r>
            <a:endParaRPr lang="en-US" altLang="zh-CN" dirty="0" smtClean="0"/>
          </a:p>
          <a:p>
            <a:r>
              <a:rPr lang="zh-CN" altLang="en-US" dirty="0" smtClean="0"/>
              <a:t>按键</a:t>
            </a:r>
            <a:endParaRPr lang="en-US" altLang="zh-CN" dirty="0" smtClean="0"/>
          </a:p>
          <a:p>
            <a:r>
              <a:rPr lang="zh-CN" altLang="en-US" dirty="0" smtClean="0"/>
              <a:t>经过了段时间</a:t>
            </a:r>
            <a:endParaRPr lang="en-US" altLang="zh-CN" dirty="0" smtClean="0"/>
          </a:p>
          <a:p>
            <a:pPr>
              <a:buNone/>
            </a:pPr>
            <a:r>
              <a:rPr lang="zh-CN" altLang="en-US" dirty="0" smtClean="0"/>
              <a:t>            事件驱动程 序（</a:t>
            </a:r>
            <a:r>
              <a:rPr lang="en-US" altLang="zh-CN" dirty="0" smtClean="0"/>
              <a:t>event-driven program</a:t>
            </a:r>
            <a:r>
              <a:rPr lang="zh-CN" altLang="en-US" dirty="0" smtClean="0"/>
              <a:t>），它们的做法完全不同。事件驱动程序基本上只是“原地 不动”，什么也不做，等待着有事件发生。一旦事件确实发生，它们就会做出反应， 完成所有必要的工作来处理这个事件。</a:t>
            </a:r>
          </a:p>
          <a:p>
            <a:pPr>
              <a:buNone/>
            </a:pPr>
            <a:endParaRPr lang="zh-CN" altLang="en-US" dirty="0"/>
          </a:p>
        </p:txBody>
      </p:sp>
    </p:spTree>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18.1</a:t>
            </a:r>
            <a:r>
              <a:rPr lang="zh-CN" altLang="en-US" dirty="0" smtClean="0"/>
              <a:t>　事件</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smtClean="0"/>
              <a:t>事件循环</a:t>
            </a:r>
            <a:endParaRPr lang="en-US" altLang="zh-CN" dirty="0" smtClean="0"/>
          </a:p>
          <a:p>
            <a:pPr lvl="1"/>
            <a:r>
              <a:rPr lang="zh-CN" altLang="en-US" dirty="0" smtClean="0"/>
              <a:t>。不断寻找事件的这个特殊循环叫做事件循环（</a:t>
            </a:r>
            <a:r>
              <a:rPr lang="en-US" altLang="zh-CN" dirty="0" smtClean="0"/>
              <a:t>event loop</a:t>
            </a:r>
            <a:r>
              <a:rPr lang="zh-CN" altLang="en-US" dirty="0" smtClean="0"/>
              <a:t>）。</a:t>
            </a:r>
            <a:endParaRPr lang="en-US" altLang="zh-CN" dirty="0" smtClean="0"/>
          </a:p>
          <a:p>
            <a:r>
              <a:rPr lang="zh-CN" altLang="en-US" dirty="0" smtClean="0"/>
              <a:t>事件队列</a:t>
            </a:r>
            <a:endParaRPr lang="en-US" altLang="zh-CN" dirty="0" smtClean="0"/>
          </a:p>
          <a:p>
            <a:pPr lvl="1"/>
            <a:r>
              <a:rPr lang="zh-CN" altLang="en-US" dirty="0" smtClean="0"/>
              <a:t>内存中存 储事件的部分叫做事件队列（</a:t>
            </a:r>
            <a:r>
              <a:rPr lang="en-US" altLang="zh-CN" dirty="0" smtClean="0"/>
              <a:t>event queue</a:t>
            </a:r>
            <a:r>
              <a:rPr lang="zh-CN" altLang="en-US" dirty="0" smtClean="0"/>
              <a:t>）。</a:t>
            </a:r>
            <a:endParaRPr lang="en-US" altLang="zh-CN" dirty="0" smtClean="0"/>
          </a:p>
          <a:p>
            <a:r>
              <a:rPr lang="zh-CN" altLang="en-US" dirty="0" smtClean="0"/>
              <a:t>事件处理器</a:t>
            </a:r>
            <a:endParaRPr lang="en-US" altLang="zh-CN" dirty="0" smtClean="0"/>
          </a:p>
          <a:p>
            <a:pPr lvl="1"/>
            <a:r>
              <a:rPr lang="zh-CN" altLang="en-US" dirty="0" smtClean="0"/>
              <a:t>。程序中处理某个事件的部分称为一个事件处理器（</a:t>
            </a:r>
            <a:r>
              <a:rPr lang="en-US" altLang="zh-CN" dirty="0" smtClean="0"/>
              <a:t>event handler</a:t>
            </a:r>
            <a:r>
              <a:rPr lang="zh-CN" altLang="en-US" dirty="0" smtClean="0"/>
              <a:t>）。</a:t>
            </a:r>
            <a:endParaRPr lang="en-US" altLang="zh-CN" dirty="0" smtClean="0"/>
          </a:p>
          <a:p>
            <a:endParaRPr lang="en-US" altLang="zh-CN" dirty="0" smtClean="0"/>
          </a:p>
        </p:txBody>
      </p:sp>
    </p:spTree>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18.2</a:t>
            </a:r>
            <a:r>
              <a:rPr lang="zh-CN" altLang="en-US" dirty="0" smtClean="0"/>
              <a:t>　键盘事件</a:t>
            </a:r>
            <a:endParaRPr lang="zh-CN" altLang="en-US" dirty="0"/>
          </a:p>
        </p:txBody>
      </p:sp>
      <p:sp>
        <p:nvSpPr>
          <p:cNvPr id="3" name="内容占位符 2"/>
          <p:cNvSpPr>
            <a:spLocks noGrp="1"/>
          </p:cNvSpPr>
          <p:nvPr>
            <p:ph idx="1"/>
          </p:nvPr>
        </p:nvSpPr>
        <p:spPr/>
        <p:txBody>
          <a:bodyPr>
            <a:normAutofit/>
          </a:bodyPr>
          <a:lstStyle/>
          <a:p>
            <a:r>
              <a:rPr lang="zh-CN" altLang="en-US" dirty="0" smtClean="0"/>
              <a:t>按键事件</a:t>
            </a:r>
          </a:p>
          <a:p>
            <a:pPr lvl="1"/>
            <a:r>
              <a:rPr lang="en-US" altLang="zh-CN" dirty="0" smtClean="0"/>
              <a:t>if </a:t>
            </a:r>
            <a:r>
              <a:rPr lang="en-US" altLang="zh-CN" dirty="0" err="1" smtClean="0"/>
              <a:t>event.type</a:t>
            </a:r>
            <a:r>
              <a:rPr lang="en-US" altLang="zh-CN" dirty="0" smtClean="0"/>
              <a:t> == </a:t>
            </a:r>
            <a:r>
              <a:rPr lang="en-US" altLang="zh-CN" dirty="0" err="1" smtClean="0"/>
              <a:t>pygame.KEYDOWN</a:t>
            </a:r>
            <a:endParaRPr lang="en-US" altLang="zh-CN" dirty="0" smtClean="0"/>
          </a:p>
          <a:p>
            <a:r>
              <a:rPr lang="zh-CN" altLang="en-US" dirty="0" smtClean="0"/>
              <a:t>重复按键</a:t>
            </a:r>
            <a:endParaRPr lang="en-US" altLang="zh-CN" dirty="0" smtClean="0"/>
          </a:p>
          <a:p>
            <a:pPr lvl="1"/>
            <a:r>
              <a:rPr lang="en-US" altLang="zh-CN" dirty="0" err="1" smtClean="0"/>
              <a:t>pygame.key.set_repeat</a:t>
            </a:r>
            <a:r>
              <a:rPr lang="en-US" altLang="zh-CN" dirty="0" smtClean="0"/>
              <a:t>(delay, interval)</a:t>
            </a:r>
          </a:p>
          <a:p>
            <a:r>
              <a:rPr lang="zh-CN" altLang="en-US" dirty="0" smtClean="0"/>
              <a:t>事件名和按键名</a:t>
            </a:r>
            <a:endParaRPr lang="en-US" altLang="zh-CN" dirty="0" smtClean="0"/>
          </a:p>
          <a:p>
            <a:pPr lvl="1"/>
            <a:r>
              <a:rPr lang="en-US" altLang="zh-CN" dirty="0" smtClean="0"/>
              <a:t>QUIT </a:t>
            </a:r>
          </a:p>
          <a:p>
            <a:pPr lvl="1"/>
            <a:r>
              <a:rPr lang="en-US" altLang="zh-CN" dirty="0" smtClean="0"/>
              <a:t>KEYDOWN </a:t>
            </a:r>
          </a:p>
          <a:p>
            <a:pPr lvl="1"/>
            <a:r>
              <a:rPr lang="en-US" altLang="zh-CN" dirty="0" smtClean="0"/>
              <a:t>KEYUP</a:t>
            </a:r>
          </a:p>
        </p:txBody>
      </p:sp>
    </p:spTree>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dirty="0" smtClean="0"/>
              <a:t>18.3</a:t>
            </a:r>
            <a:r>
              <a:rPr lang="zh-CN" altLang="en-US" dirty="0" smtClean="0"/>
              <a:t>鼠标事件</a:t>
            </a:r>
            <a:endParaRPr lang="zh-CN" altLang="en-US" dirty="0"/>
          </a:p>
        </p:txBody>
      </p:sp>
      <p:sp>
        <p:nvSpPr>
          <p:cNvPr id="3" name="内容占位符 2"/>
          <p:cNvSpPr>
            <a:spLocks noGrp="1"/>
          </p:cNvSpPr>
          <p:nvPr>
            <p:ph idx="1"/>
          </p:nvPr>
        </p:nvSpPr>
        <p:spPr/>
        <p:txBody>
          <a:bodyPr>
            <a:normAutofit/>
          </a:bodyPr>
          <a:lstStyle/>
          <a:p>
            <a:r>
              <a:rPr lang="en-US" altLang="zh-CN" dirty="0" smtClean="0"/>
              <a:t>MOUSEBUTTONUP</a:t>
            </a:r>
          </a:p>
          <a:p>
            <a:r>
              <a:rPr lang="en-US" altLang="zh-CN" dirty="0" smtClean="0"/>
              <a:t>MOUSEBUTTONDOWN</a:t>
            </a:r>
          </a:p>
          <a:p>
            <a:r>
              <a:rPr lang="en-US" altLang="zh-CN" dirty="0" smtClean="0"/>
              <a:t>MOUSEMOTION</a:t>
            </a:r>
          </a:p>
          <a:p>
            <a:r>
              <a:rPr lang="zh-CN" altLang="en-US" dirty="0" smtClean="0"/>
              <a:t>实现拖拽动作</a:t>
            </a:r>
          </a:p>
        </p:txBody>
      </p:sp>
    </p:spTree>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dirty="0" smtClean="0"/>
              <a:t>18.4</a:t>
            </a:r>
            <a:r>
              <a:rPr lang="zh-CN" altLang="en-US" dirty="0" smtClean="0"/>
              <a:t>时间事件</a:t>
            </a:r>
            <a:endParaRPr lang="zh-CN" altLang="en-US" dirty="0"/>
          </a:p>
        </p:txBody>
      </p:sp>
      <p:sp>
        <p:nvSpPr>
          <p:cNvPr id="3" name="内容占位符 2"/>
          <p:cNvSpPr>
            <a:spLocks noGrp="1"/>
          </p:cNvSpPr>
          <p:nvPr>
            <p:ph idx="1"/>
          </p:nvPr>
        </p:nvSpPr>
        <p:spPr/>
        <p:txBody>
          <a:bodyPr>
            <a:normAutofit/>
          </a:bodyPr>
          <a:lstStyle/>
          <a:p>
            <a:r>
              <a:rPr lang="zh-CN" altLang="en-US" dirty="0" smtClean="0"/>
              <a:t>定时器事件（</a:t>
            </a:r>
            <a:r>
              <a:rPr lang="en-US" altLang="zh-CN" dirty="0" smtClean="0"/>
              <a:t>timer event</a:t>
            </a:r>
            <a:r>
              <a:rPr lang="zh-CN" altLang="en-US" dirty="0" smtClean="0"/>
              <a:t>）</a:t>
            </a:r>
            <a:r>
              <a:rPr lang="en-US" altLang="zh-CN" dirty="0" smtClean="0"/>
              <a:t>,</a:t>
            </a:r>
            <a:r>
              <a:rPr lang="zh-CN" altLang="en-US" dirty="0" smtClean="0"/>
              <a:t> 定时器会按固定的间隔生成事件。</a:t>
            </a:r>
            <a:endParaRPr lang="en-US" altLang="zh-CN" dirty="0" smtClean="0"/>
          </a:p>
          <a:p>
            <a:r>
              <a:rPr lang="en-US" altLang="zh-CN" dirty="0" err="1" smtClean="0"/>
              <a:t>pygame.time.set_timer</a:t>
            </a:r>
            <a:r>
              <a:rPr lang="en-US" altLang="zh-CN" dirty="0" smtClean="0"/>
              <a:t>(EVENT_NUMBER, interval)</a:t>
            </a:r>
          </a:p>
        </p:txBody>
      </p:sp>
    </p:spTree>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dirty="0" smtClean="0"/>
              <a:t>18.5 </a:t>
            </a:r>
            <a:r>
              <a:rPr lang="en-US" altLang="zh-CN" dirty="0" err="1" smtClean="0"/>
              <a:t>pypong</a:t>
            </a:r>
            <a:endParaRPr lang="zh-CN" altLang="en-US" dirty="0"/>
          </a:p>
        </p:txBody>
      </p:sp>
      <p:sp>
        <p:nvSpPr>
          <p:cNvPr id="3" name="内容占位符 2"/>
          <p:cNvSpPr>
            <a:spLocks noGrp="1"/>
          </p:cNvSpPr>
          <p:nvPr>
            <p:ph idx="1"/>
          </p:nvPr>
        </p:nvSpPr>
        <p:spPr/>
        <p:txBody>
          <a:bodyPr>
            <a:normAutofit/>
          </a:bodyPr>
          <a:lstStyle/>
          <a:p>
            <a:r>
              <a:rPr lang="zh-CN" altLang="en-US" dirty="0" smtClean="0"/>
              <a:t>一个来回反弹的球</a:t>
            </a:r>
            <a:endParaRPr lang="en-US" altLang="zh-CN" dirty="0" smtClean="0"/>
          </a:p>
          <a:p>
            <a:r>
              <a:rPr lang="zh-CN" altLang="en-US" dirty="0" smtClean="0"/>
              <a:t>一个打球的球拍</a:t>
            </a:r>
            <a:endParaRPr lang="en-US" altLang="zh-CN" dirty="0" smtClean="0"/>
          </a:p>
          <a:p>
            <a:r>
              <a:rPr lang="zh-CN" altLang="en-US" dirty="0" smtClean="0"/>
              <a:t>一种控制球拍的方法</a:t>
            </a:r>
            <a:endParaRPr lang="en-US" altLang="zh-CN" dirty="0" smtClean="0"/>
          </a:p>
          <a:p>
            <a:r>
              <a:rPr lang="zh-CN" altLang="en-US" dirty="0" smtClean="0"/>
              <a:t> 一种记录分数并在窗口上显示分数的方法</a:t>
            </a:r>
            <a:endParaRPr lang="en-US" altLang="zh-CN" dirty="0" smtClean="0"/>
          </a:p>
          <a:p>
            <a:r>
              <a:rPr lang="zh-CN" altLang="en-US" dirty="0" smtClean="0"/>
              <a:t>一种确定有几条“命”的方法 </a:t>
            </a:r>
            <a:r>
              <a:rPr lang="en-US" altLang="zh-CN" dirty="0" smtClean="0"/>
              <a:t>—</a:t>
            </a:r>
            <a:r>
              <a:rPr lang="zh-CN" altLang="en-US" dirty="0" smtClean="0"/>
              <a:t>你有几次机</a:t>
            </a:r>
            <a:endParaRPr lang="en-US" altLang="zh-CN" dirty="0" smtClean="0"/>
          </a:p>
        </p:txBody>
      </p:sp>
    </p:spTree>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dirty="0" smtClean="0"/>
              <a:t>测试题</a:t>
            </a:r>
            <a:endParaRPr lang="zh-CN" altLang="en-US" dirty="0"/>
          </a:p>
        </p:txBody>
      </p:sp>
      <p:sp>
        <p:nvSpPr>
          <p:cNvPr id="3" name="内容占位符 2"/>
          <p:cNvSpPr>
            <a:spLocks noGrp="1"/>
          </p:cNvSpPr>
          <p:nvPr>
            <p:ph idx="1"/>
          </p:nvPr>
        </p:nvSpPr>
        <p:spPr/>
        <p:txBody>
          <a:bodyPr>
            <a:normAutofit fontScale="77500" lnSpcReduction="20000"/>
          </a:bodyPr>
          <a:lstStyle/>
          <a:p>
            <a:r>
              <a:rPr lang="en-US" altLang="zh-CN" dirty="0" smtClean="0"/>
              <a:t>1. </a:t>
            </a:r>
            <a:r>
              <a:rPr lang="zh-CN" altLang="en-US" dirty="0" smtClean="0"/>
              <a:t>程序可以响应哪些事件？ </a:t>
            </a:r>
            <a:endParaRPr lang="en-US" altLang="zh-CN" dirty="0" smtClean="0"/>
          </a:p>
          <a:p>
            <a:r>
              <a:rPr lang="en-US" altLang="zh-CN" dirty="0" smtClean="0"/>
              <a:t>2. </a:t>
            </a:r>
            <a:r>
              <a:rPr lang="zh-CN" altLang="en-US" dirty="0" smtClean="0"/>
              <a:t>处理事件的代码叫什么？</a:t>
            </a:r>
          </a:p>
          <a:p>
            <a:r>
              <a:rPr lang="en-US" altLang="zh-CN" dirty="0" smtClean="0"/>
              <a:t>3. </a:t>
            </a:r>
            <a:r>
              <a:rPr lang="en-US" altLang="zh-CN" dirty="0" err="1" smtClean="0"/>
              <a:t>Pygame</a:t>
            </a:r>
            <a:r>
              <a:rPr lang="en-US" altLang="zh-CN" dirty="0" smtClean="0"/>
              <a:t> </a:t>
            </a:r>
            <a:r>
              <a:rPr lang="zh-CN" altLang="en-US" dirty="0" smtClean="0"/>
              <a:t>检测按键时使用的事件类型名是什么？ </a:t>
            </a:r>
            <a:endParaRPr lang="en-US" altLang="zh-CN" dirty="0" smtClean="0"/>
          </a:p>
          <a:p>
            <a:r>
              <a:rPr lang="en-US" altLang="zh-CN" dirty="0" smtClean="0"/>
              <a:t>4. MOUSEMOVE</a:t>
            </a:r>
            <a:r>
              <a:rPr lang="zh-CN" altLang="en-US" dirty="0" smtClean="0"/>
              <a:t>事件的哪个属性指出了鼠标位于窗口的哪个位置？ </a:t>
            </a:r>
            <a:endParaRPr lang="en-US" altLang="zh-CN" dirty="0" smtClean="0"/>
          </a:p>
          <a:p>
            <a:r>
              <a:rPr lang="en-US" altLang="zh-CN" dirty="0" smtClean="0"/>
              <a:t>5.  </a:t>
            </a:r>
            <a:r>
              <a:rPr lang="zh-CN" altLang="en-US" dirty="0" smtClean="0"/>
              <a:t>如何找出 </a:t>
            </a:r>
            <a:r>
              <a:rPr lang="en-US" altLang="zh-CN" dirty="0" err="1" smtClean="0"/>
              <a:t>Pygame</a:t>
            </a:r>
            <a:r>
              <a:rPr lang="en-US" altLang="zh-CN" dirty="0" smtClean="0"/>
              <a:t> </a:t>
            </a:r>
            <a:r>
              <a:rPr lang="zh-CN" altLang="en-US" dirty="0" smtClean="0"/>
              <a:t>中下一个可用的事件编号（例如，如果你想添加一个用户事 件）？ </a:t>
            </a:r>
            <a:endParaRPr lang="en-US" altLang="zh-CN" dirty="0" smtClean="0"/>
          </a:p>
          <a:p>
            <a:r>
              <a:rPr lang="en-US" altLang="zh-CN" dirty="0" smtClean="0"/>
              <a:t>6. </a:t>
            </a:r>
            <a:r>
              <a:rPr lang="zh-CN" altLang="en-US" dirty="0" smtClean="0"/>
              <a:t>如何创建一个定时器在 </a:t>
            </a:r>
            <a:r>
              <a:rPr lang="en-US" altLang="zh-CN" dirty="0" err="1" smtClean="0"/>
              <a:t>Pygame</a:t>
            </a:r>
            <a:r>
              <a:rPr lang="en-US" altLang="zh-CN" dirty="0" smtClean="0"/>
              <a:t> </a:t>
            </a:r>
            <a:r>
              <a:rPr lang="zh-CN" altLang="en-US" dirty="0" smtClean="0"/>
              <a:t>中生成定时器事件？ </a:t>
            </a:r>
            <a:endParaRPr lang="en-US" altLang="zh-CN" dirty="0" smtClean="0"/>
          </a:p>
          <a:p>
            <a:r>
              <a:rPr lang="en-US" altLang="zh-CN" dirty="0" smtClean="0"/>
              <a:t>7. </a:t>
            </a:r>
            <a:r>
              <a:rPr lang="zh-CN" altLang="en-US" dirty="0" smtClean="0"/>
              <a:t>在 </a:t>
            </a:r>
            <a:r>
              <a:rPr lang="en-US" altLang="zh-CN" dirty="0" err="1" smtClean="0"/>
              <a:t>Pygame</a:t>
            </a:r>
            <a:r>
              <a:rPr lang="en-US" altLang="zh-CN" dirty="0" smtClean="0"/>
              <a:t> </a:t>
            </a:r>
            <a:r>
              <a:rPr lang="zh-CN" altLang="en-US" dirty="0" smtClean="0"/>
              <a:t>窗口中显示文本时要使用什么对象？ </a:t>
            </a:r>
            <a:endParaRPr lang="en-US" altLang="zh-CN" dirty="0" smtClean="0"/>
          </a:p>
          <a:p>
            <a:r>
              <a:rPr lang="en-US" altLang="zh-CN" dirty="0" smtClean="0"/>
              <a:t>8. </a:t>
            </a:r>
            <a:r>
              <a:rPr lang="zh-CN" altLang="en-US" dirty="0" smtClean="0"/>
              <a:t>要让文本出现在一个 </a:t>
            </a:r>
            <a:r>
              <a:rPr lang="en-US" altLang="zh-CN" dirty="0" err="1" smtClean="0"/>
              <a:t>Pygame</a:t>
            </a:r>
            <a:r>
              <a:rPr lang="en-US" altLang="zh-CN" dirty="0" smtClean="0"/>
              <a:t> </a:t>
            </a:r>
            <a:r>
              <a:rPr lang="zh-CN" altLang="en-US" dirty="0" smtClean="0"/>
              <a:t>窗口中，需要哪 </a:t>
            </a:r>
            <a:r>
              <a:rPr lang="en-US" altLang="zh-CN" dirty="0" smtClean="0"/>
              <a:t>3 </a:t>
            </a:r>
            <a:r>
              <a:rPr lang="zh-CN" altLang="en-US" dirty="0" smtClean="0"/>
              <a:t>个步骤？</a:t>
            </a:r>
            <a:endParaRPr lang="en-US" altLang="zh-CN" dirty="0" smtClean="0"/>
          </a:p>
        </p:txBody>
      </p:sp>
    </p:spTree>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dirty="0" smtClean="0"/>
              <a:t>动手试一试</a:t>
            </a:r>
            <a:endParaRPr lang="zh-CN" altLang="en-US" dirty="0"/>
          </a:p>
        </p:txBody>
      </p:sp>
      <p:sp>
        <p:nvSpPr>
          <p:cNvPr id="3" name="内容占位符 2"/>
          <p:cNvSpPr>
            <a:spLocks noGrp="1"/>
          </p:cNvSpPr>
          <p:nvPr>
            <p:ph idx="1"/>
          </p:nvPr>
        </p:nvSpPr>
        <p:spPr/>
        <p:txBody>
          <a:bodyPr>
            <a:normAutofit fontScale="85000" lnSpcReduction="10000"/>
          </a:bodyPr>
          <a:lstStyle/>
          <a:p>
            <a:r>
              <a:rPr lang="en-US" altLang="zh-CN" dirty="0" smtClean="0"/>
              <a:t>1.  </a:t>
            </a:r>
            <a:r>
              <a:rPr lang="zh-CN" altLang="en-US" dirty="0" smtClean="0"/>
              <a:t>如果球没有碰到球拍的顶边，而是碰到了球拍的左右两边，有没有什么奇怪 的现象发生？它会在球拍中间持续反弹一段时间。你明白这是为什么吗？你 能解决这个问题吗？我在后面的答案中给出了一个解决方案，不过在看答案 之前你自己先试试看。 </a:t>
            </a:r>
            <a:endParaRPr lang="en-US" altLang="zh-CN" dirty="0" smtClean="0"/>
          </a:p>
          <a:p>
            <a:r>
              <a:rPr lang="en-US" altLang="zh-CN" dirty="0" smtClean="0"/>
              <a:t>2.  </a:t>
            </a:r>
            <a:r>
              <a:rPr lang="zh-CN" altLang="en-US" dirty="0" smtClean="0"/>
              <a:t>试着重写这个程序（代码清单 </a:t>
            </a:r>
            <a:r>
              <a:rPr lang="en-US" altLang="zh-CN" dirty="0" smtClean="0"/>
              <a:t>18-4 </a:t>
            </a:r>
            <a:r>
              <a:rPr lang="zh-CN" altLang="en-US" dirty="0" smtClean="0"/>
              <a:t>或代码清单 </a:t>
            </a:r>
            <a:r>
              <a:rPr lang="en-US" altLang="zh-CN" dirty="0" smtClean="0"/>
              <a:t>18-5</a:t>
            </a:r>
            <a:r>
              <a:rPr lang="zh-CN" altLang="en-US" dirty="0" smtClean="0"/>
              <a:t>），让球的反弹有点随 机性。可以改变球在球拍或墙上反弹的方式，使用随机的速度，或者也可 以采用你能想到的其他做法。 （我们在第 </a:t>
            </a:r>
            <a:r>
              <a:rPr lang="en-US" altLang="zh-CN" dirty="0" smtClean="0"/>
              <a:t>15 </a:t>
            </a:r>
            <a:r>
              <a:rPr lang="zh-CN" altLang="en-US" dirty="0" smtClean="0"/>
              <a:t>章见过 </a:t>
            </a:r>
            <a:r>
              <a:rPr lang="en-US" altLang="zh-CN" dirty="0" err="1" smtClean="0"/>
              <a:t>random.randint</a:t>
            </a:r>
            <a:r>
              <a:rPr lang="en-US" altLang="zh-CN" dirty="0" smtClean="0"/>
              <a:t>() </a:t>
            </a:r>
            <a:r>
              <a:rPr lang="zh-CN" altLang="en-US" dirty="0" smtClean="0"/>
              <a:t>和 </a:t>
            </a:r>
            <a:r>
              <a:rPr lang="en-US" altLang="zh-CN" dirty="0" err="1" smtClean="0"/>
              <a:t>random.random</a:t>
            </a:r>
            <a:r>
              <a:rPr lang="en-US" altLang="zh-CN" dirty="0" smtClean="0"/>
              <a:t>()</a:t>
            </a:r>
            <a:r>
              <a:rPr lang="zh-CN" altLang="en-US" dirty="0" smtClean="0"/>
              <a:t>，所以你应该知道如何生成随机数，包括整数和浮点数。）</a:t>
            </a:r>
          </a:p>
          <a:p>
            <a:endParaRPr lang="en-US" altLang="zh-CN" dirty="0"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3.</a:t>
            </a:r>
            <a:r>
              <a:rPr lang="zh-CN" altLang="en-US" dirty="0" smtClean="0"/>
              <a:t>基本数学运算</a:t>
            </a:r>
            <a:endParaRPr lang="zh-CN" altLang="en-US" dirty="0"/>
          </a:p>
        </p:txBody>
      </p:sp>
    </p:spTree>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15</a:t>
            </a:r>
            <a:endParaRPr lang="zh-CN" altLang="en-US" dirty="0"/>
          </a:p>
        </p:txBody>
      </p:sp>
      <p:sp>
        <p:nvSpPr>
          <p:cNvPr id="3" name="内容占位符 2"/>
          <p:cNvSpPr>
            <a:spLocks noGrp="1"/>
          </p:cNvSpPr>
          <p:nvPr>
            <p:ph idx="1"/>
          </p:nvPr>
        </p:nvSpPr>
        <p:spPr/>
        <p:txBody>
          <a:bodyPr/>
          <a:lstStyle/>
          <a:p>
            <a:endParaRPr lang="zh-CN" altLang="en-US"/>
          </a:p>
        </p:txBody>
      </p:sp>
    </p:spTree>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19 </a:t>
            </a:r>
            <a:r>
              <a:rPr lang="zh-CN" altLang="en-US" dirty="0" smtClean="0"/>
              <a:t>声音</a:t>
            </a:r>
            <a:endParaRPr lang="zh-CN" altLang="en-US" dirty="0"/>
          </a:p>
        </p:txBody>
      </p:sp>
      <p:sp>
        <p:nvSpPr>
          <p:cNvPr id="3" name="内容占位符 2"/>
          <p:cNvSpPr>
            <a:spLocks noGrp="1"/>
          </p:cNvSpPr>
          <p:nvPr>
            <p:ph idx="1"/>
          </p:nvPr>
        </p:nvSpPr>
        <p:spPr/>
        <p:txBody>
          <a:bodyPr/>
          <a:lstStyle/>
          <a:p>
            <a:endParaRPr lang="zh-CN" altLang="en-US" dirty="0"/>
          </a:p>
        </p:txBody>
      </p:sp>
    </p:spTree>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lgn="l"/>
            <a:r>
              <a:rPr lang="en-US" altLang="zh-CN" dirty="0" smtClean="0"/>
              <a:t>19.1</a:t>
            </a:r>
            <a:r>
              <a:rPr lang="zh-CN" altLang="en-US" dirty="0" smtClean="0"/>
              <a:t>  从</a:t>
            </a:r>
            <a:r>
              <a:rPr lang="en-US" altLang="zh-CN" dirty="0" err="1" smtClean="0"/>
              <a:t>Pygame</a:t>
            </a:r>
            <a:r>
              <a:rPr lang="zh-CN" altLang="en-US" dirty="0" smtClean="0"/>
              <a:t>寻求更多帮助</a:t>
            </a:r>
            <a:r>
              <a:rPr lang="en-US" altLang="zh-CN" dirty="0" smtClean="0"/>
              <a:t>—mixer</a:t>
            </a:r>
            <a:endParaRPr lang="zh-CN" altLang="en-US" dirty="0"/>
          </a:p>
        </p:txBody>
      </p:sp>
      <p:sp>
        <p:nvSpPr>
          <p:cNvPr id="3" name="内容占位符 2"/>
          <p:cNvSpPr>
            <a:spLocks noGrp="1"/>
          </p:cNvSpPr>
          <p:nvPr>
            <p:ph idx="1"/>
          </p:nvPr>
        </p:nvSpPr>
        <p:spPr/>
        <p:txBody>
          <a:bodyPr/>
          <a:lstStyle/>
          <a:p>
            <a:r>
              <a:rPr lang="en-US" altLang="zh-CN" dirty="0" err="1" smtClean="0"/>
              <a:t>Pygame</a:t>
            </a:r>
            <a:r>
              <a:rPr lang="en-US" altLang="zh-CN" dirty="0" smtClean="0"/>
              <a:t> </a:t>
            </a:r>
            <a:r>
              <a:rPr lang="zh-CN" altLang="en-US" dirty="0" smtClean="0"/>
              <a:t>有一个处理声音的模块，名为 </a:t>
            </a:r>
            <a:r>
              <a:rPr lang="en-US" altLang="zh-CN" dirty="0" err="1" smtClean="0"/>
              <a:t>pygame.mixer</a:t>
            </a:r>
            <a:r>
              <a:rPr lang="zh-CN" altLang="en-US" dirty="0" smtClean="0"/>
              <a:t>。在真实世界中，取不同 的声音并把它们混合在一起的设备叫做“混音器”（</a:t>
            </a:r>
            <a:r>
              <a:rPr lang="en-US" altLang="zh-CN" dirty="0" smtClean="0"/>
              <a:t>mixer</a:t>
            </a:r>
            <a:r>
              <a:rPr lang="zh-CN" altLang="en-US" dirty="0" smtClean="0"/>
              <a:t>），</a:t>
            </a:r>
            <a:r>
              <a:rPr lang="en-US" altLang="zh-CN" dirty="0" err="1" smtClean="0"/>
              <a:t>Pygame</a:t>
            </a:r>
            <a:r>
              <a:rPr lang="en-US" altLang="zh-CN" dirty="0" smtClean="0"/>
              <a:t> </a:t>
            </a:r>
            <a:r>
              <a:rPr lang="zh-CN" altLang="en-US" dirty="0" smtClean="0"/>
              <a:t>中的模块也正是 因此得名。</a:t>
            </a:r>
          </a:p>
          <a:p>
            <a:endParaRPr lang="zh-CN" altLang="en-US" dirty="0"/>
          </a:p>
        </p:txBody>
      </p:sp>
    </p:spTree>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dirty="0" smtClean="0"/>
              <a:t>19.2</a:t>
            </a:r>
            <a:r>
              <a:rPr lang="zh-CN" altLang="en-US" dirty="0" smtClean="0"/>
              <a:t>　制造声音与播放声音</a:t>
            </a:r>
          </a:p>
        </p:txBody>
      </p:sp>
      <p:sp>
        <p:nvSpPr>
          <p:cNvPr id="3" name="内容占位符 2"/>
          <p:cNvSpPr>
            <a:spLocks noGrp="1"/>
          </p:cNvSpPr>
          <p:nvPr>
            <p:ph idx="1"/>
          </p:nvPr>
        </p:nvSpPr>
        <p:spPr/>
        <p:txBody>
          <a:bodyPr/>
          <a:lstStyle/>
          <a:p>
            <a:r>
              <a:rPr lang="zh-CN" altLang="en-US" dirty="0" smtClean="0"/>
              <a:t>程序产生声音有两种基本方式。</a:t>
            </a:r>
            <a:endParaRPr lang="en-US" altLang="zh-CN" dirty="0" smtClean="0"/>
          </a:p>
          <a:p>
            <a:pPr lvl="1"/>
            <a:r>
              <a:rPr lang="zh-CN" altLang="en-US" dirty="0" smtClean="0"/>
              <a:t>程序可以生成或合成声音</a:t>
            </a:r>
            <a:r>
              <a:rPr lang="en-US" altLang="zh-CN" dirty="0" smtClean="0"/>
              <a:t>—</a:t>
            </a:r>
            <a:r>
              <a:rPr lang="zh-CN" altLang="en-US" dirty="0" smtClean="0"/>
              <a:t>这是指制造不同 音高和音量的声波来从头创建声音。</a:t>
            </a:r>
            <a:endParaRPr lang="en-US" altLang="zh-CN" dirty="0" smtClean="0"/>
          </a:p>
          <a:p>
            <a:pPr lvl="1"/>
            <a:r>
              <a:rPr lang="zh-CN" altLang="en-US" dirty="0" smtClean="0"/>
              <a:t>或者程序也可以播放一段录制的声音。这可以 是 </a:t>
            </a:r>
            <a:r>
              <a:rPr lang="en-US" altLang="zh-CN" dirty="0" smtClean="0"/>
              <a:t>CD </a:t>
            </a:r>
            <a:r>
              <a:rPr lang="zh-CN" altLang="en-US" dirty="0" smtClean="0"/>
              <a:t>上的一段音乐、一个 </a:t>
            </a:r>
            <a:r>
              <a:rPr lang="en-US" altLang="zh-CN" dirty="0" smtClean="0"/>
              <a:t>MP3 </a:t>
            </a:r>
            <a:r>
              <a:rPr lang="zh-CN" altLang="en-US" dirty="0" smtClean="0"/>
              <a:t>声音文件，或者其他类型的声音文件。</a:t>
            </a:r>
            <a:endParaRPr lang="en-US" altLang="zh-CN" dirty="0" smtClean="0"/>
          </a:p>
          <a:p>
            <a:r>
              <a:rPr lang="zh-CN" altLang="en-US" dirty="0" smtClean="0"/>
              <a:t>我们只学习如何播放声音。</a:t>
            </a:r>
            <a:endParaRPr lang="zh-CN" altLang="en-US" dirty="0"/>
          </a:p>
        </p:txBody>
      </p:sp>
    </p:spTree>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dirty="0" smtClean="0"/>
              <a:t>19.3 </a:t>
            </a:r>
            <a:r>
              <a:rPr lang="zh-CN" altLang="en-US" dirty="0" smtClean="0"/>
              <a:t>播放声音</a:t>
            </a:r>
            <a:endParaRPr lang="zh-CN" altLang="en-US" dirty="0"/>
          </a:p>
        </p:txBody>
      </p:sp>
      <p:sp>
        <p:nvSpPr>
          <p:cNvPr id="3" name="内容占位符 2"/>
          <p:cNvSpPr>
            <a:spLocks noGrp="1"/>
          </p:cNvSpPr>
          <p:nvPr>
            <p:ph idx="1"/>
          </p:nvPr>
        </p:nvSpPr>
        <p:spPr/>
        <p:txBody>
          <a:bodyPr>
            <a:normAutofit fontScale="92500"/>
          </a:bodyPr>
          <a:lstStyle/>
          <a:p>
            <a:r>
              <a:rPr lang="zh-CN" altLang="en-US" dirty="0" smtClean="0"/>
              <a:t>播放声音时，要从硬盘（或从 </a:t>
            </a:r>
            <a:r>
              <a:rPr lang="en-US" altLang="zh-CN" dirty="0" smtClean="0"/>
              <a:t>CD</a:t>
            </a:r>
            <a:r>
              <a:rPr lang="zh-CN" altLang="en-US" dirty="0" smtClean="0"/>
              <a:t>，或者有时从互联网）得到一个声音文件，把 它转换成可以在计算机的扬声器或耳机上听到的声音。</a:t>
            </a:r>
            <a:endParaRPr lang="en-US" altLang="zh-CN" dirty="0" smtClean="0"/>
          </a:p>
          <a:p>
            <a:r>
              <a:rPr lang="zh-CN" altLang="en-US" dirty="0" smtClean="0"/>
              <a:t>计算机上可以使用多种不同 类型的声音文件。以下是比较常见的类型：</a:t>
            </a:r>
            <a:endParaRPr lang="en-US" altLang="zh-CN" dirty="0" smtClean="0"/>
          </a:p>
          <a:p>
            <a:pPr lvl="1"/>
            <a:r>
              <a:rPr lang="zh-CN" altLang="en-US" dirty="0" smtClean="0"/>
              <a:t>波形文件 </a:t>
            </a:r>
            <a:r>
              <a:rPr lang="en-US" altLang="zh-CN" dirty="0" smtClean="0"/>
              <a:t>—</a:t>
            </a:r>
            <a:r>
              <a:rPr lang="zh-CN" altLang="en-US" dirty="0" smtClean="0"/>
              <a:t>文件名以 </a:t>
            </a:r>
            <a:r>
              <a:rPr lang="en-US" altLang="zh-CN" dirty="0" smtClean="0"/>
              <a:t>.wav </a:t>
            </a:r>
            <a:r>
              <a:rPr lang="zh-CN" altLang="en-US" dirty="0" smtClean="0"/>
              <a:t>结尾，如 </a:t>
            </a:r>
            <a:r>
              <a:rPr lang="en-US" altLang="zh-CN" dirty="0" smtClean="0"/>
              <a:t>hello.wav</a:t>
            </a:r>
          </a:p>
          <a:p>
            <a:pPr lvl="1"/>
            <a:r>
              <a:rPr lang="en-US" altLang="zh-CN" dirty="0" smtClean="0"/>
              <a:t>MP3 </a:t>
            </a:r>
            <a:r>
              <a:rPr lang="zh-CN" altLang="en-US" dirty="0" smtClean="0"/>
              <a:t>文件 </a:t>
            </a:r>
            <a:r>
              <a:rPr lang="en-US" altLang="zh-CN" dirty="0" smtClean="0"/>
              <a:t>—</a:t>
            </a:r>
            <a:r>
              <a:rPr lang="zh-CN" altLang="en-US" dirty="0" smtClean="0"/>
              <a:t>文件名以 </a:t>
            </a:r>
            <a:r>
              <a:rPr lang="en-US" altLang="zh-CN" dirty="0" smtClean="0"/>
              <a:t>.mp3 </a:t>
            </a:r>
            <a:r>
              <a:rPr lang="zh-CN" altLang="en-US" dirty="0" smtClean="0"/>
              <a:t>结尾，如</a:t>
            </a:r>
            <a:r>
              <a:rPr lang="en-US" altLang="zh-CN" dirty="0" smtClean="0"/>
              <a:t>song.mp3</a:t>
            </a:r>
          </a:p>
          <a:p>
            <a:pPr lvl="1"/>
            <a:r>
              <a:rPr lang="en-US" altLang="zh-CN" dirty="0" smtClean="0"/>
              <a:t>WMA(Windows Media Audio)</a:t>
            </a:r>
            <a:r>
              <a:rPr lang="zh-CN" altLang="en-US" dirty="0" smtClean="0"/>
              <a:t>文件</a:t>
            </a:r>
            <a:r>
              <a:rPr lang="en-US" altLang="zh-CN" dirty="0" smtClean="0"/>
              <a:t>,</a:t>
            </a:r>
            <a:r>
              <a:rPr lang="zh-CN" altLang="en-US" dirty="0" smtClean="0"/>
              <a:t>如</a:t>
            </a:r>
            <a:r>
              <a:rPr lang="en-US" altLang="zh-CN" dirty="0" smtClean="0"/>
              <a:t>song.wma</a:t>
            </a:r>
          </a:p>
          <a:p>
            <a:pPr lvl="1"/>
            <a:r>
              <a:rPr lang="en-US" altLang="zh-CN" dirty="0" err="1" smtClean="0"/>
              <a:t>Ogg</a:t>
            </a:r>
            <a:r>
              <a:rPr lang="en-US" altLang="zh-CN" dirty="0" smtClean="0"/>
              <a:t> </a:t>
            </a:r>
            <a:r>
              <a:rPr lang="en-US" altLang="zh-CN" dirty="0" err="1" smtClean="0"/>
              <a:t>Vorbis</a:t>
            </a:r>
            <a:r>
              <a:rPr lang="en-US" altLang="zh-CN" dirty="0" smtClean="0"/>
              <a:t> </a:t>
            </a:r>
            <a:r>
              <a:rPr lang="zh-CN" altLang="en-US" dirty="0" smtClean="0"/>
              <a:t>文件  </a:t>
            </a:r>
            <a:r>
              <a:rPr lang="en-US" altLang="zh-CN" dirty="0" smtClean="0"/>
              <a:t>.</a:t>
            </a:r>
            <a:r>
              <a:rPr lang="en-US" altLang="zh-CN" dirty="0" err="1" smtClean="0"/>
              <a:t>ogg</a:t>
            </a:r>
            <a:r>
              <a:rPr lang="en-US" altLang="zh-CN" dirty="0" smtClean="0"/>
              <a:t> </a:t>
            </a:r>
            <a:r>
              <a:rPr lang="zh-CN" altLang="en-US" dirty="0" smtClean="0"/>
              <a:t>结尾，如 </a:t>
            </a:r>
            <a:r>
              <a:rPr lang="en-US" altLang="zh-CN" dirty="0" smtClean="0"/>
              <a:t>yourSong.ogg</a:t>
            </a:r>
            <a:r>
              <a:rPr lang="zh-CN" altLang="en-US" dirty="0" smtClean="0"/>
              <a:t>。</a:t>
            </a:r>
            <a:endParaRPr lang="zh-CN" altLang="en-US" dirty="0"/>
          </a:p>
        </p:txBody>
      </p:sp>
    </p:spTree>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19.3 </a:t>
            </a:r>
            <a:r>
              <a:rPr lang="zh-CN" altLang="en-US" dirty="0" smtClean="0"/>
              <a:t>播放声音</a:t>
            </a:r>
            <a:endParaRPr lang="zh-CN" altLang="en-US" dirty="0"/>
          </a:p>
        </p:txBody>
      </p:sp>
      <p:sp>
        <p:nvSpPr>
          <p:cNvPr id="3" name="内容占位符 2"/>
          <p:cNvSpPr>
            <a:spLocks noGrp="1"/>
          </p:cNvSpPr>
          <p:nvPr>
            <p:ph idx="1"/>
          </p:nvPr>
        </p:nvSpPr>
        <p:spPr/>
        <p:txBody>
          <a:bodyPr>
            <a:normAutofit fontScale="85000" lnSpcReduction="20000"/>
          </a:bodyPr>
          <a:lstStyle/>
          <a:p>
            <a:r>
              <a:rPr lang="zh-CN" altLang="en-US" dirty="0" smtClean="0"/>
              <a:t>启动 </a:t>
            </a:r>
            <a:r>
              <a:rPr lang="en-US" altLang="zh-CN" dirty="0" err="1" smtClean="0"/>
              <a:t>pygame.mixer</a:t>
            </a:r>
            <a:endParaRPr lang="en-US" altLang="zh-CN" dirty="0" smtClean="0"/>
          </a:p>
          <a:p>
            <a:pPr lvl="1"/>
            <a:r>
              <a:rPr lang="en-US" altLang="zh-CN" dirty="0" smtClean="0"/>
              <a:t>import </a:t>
            </a:r>
            <a:r>
              <a:rPr lang="en-US" altLang="zh-CN" dirty="0" err="1" smtClean="0"/>
              <a:t>pygame</a:t>
            </a:r>
            <a:r>
              <a:rPr lang="en-US" altLang="zh-CN" dirty="0" smtClean="0"/>
              <a:t> </a:t>
            </a:r>
          </a:p>
          <a:p>
            <a:pPr lvl="1"/>
            <a:r>
              <a:rPr lang="en-US" altLang="zh-CN" dirty="0" err="1" smtClean="0"/>
              <a:t>pygame.init</a:t>
            </a:r>
            <a:r>
              <a:rPr lang="en-US" altLang="zh-CN" dirty="0" smtClean="0"/>
              <a:t>() </a:t>
            </a:r>
          </a:p>
          <a:p>
            <a:pPr lvl="1"/>
            <a:r>
              <a:rPr lang="en-US" altLang="zh-CN" dirty="0" err="1" smtClean="0"/>
              <a:t>pygame.mixer.init</a:t>
            </a:r>
            <a:r>
              <a:rPr lang="en-US" altLang="zh-CN" dirty="0" smtClean="0"/>
              <a:t>()</a:t>
            </a:r>
          </a:p>
          <a:p>
            <a:pPr lvl="1"/>
            <a:r>
              <a:rPr lang="en-US" altLang="zh-CN" dirty="0" smtClean="0"/>
              <a:t>splat = </a:t>
            </a:r>
            <a:r>
              <a:rPr lang="en-US" altLang="zh-CN" dirty="0" err="1" smtClean="0"/>
              <a:t>pygame.mixer.Sound</a:t>
            </a:r>
            <a:r>
              <a:rPr lang="en-US" altLang="zh-CN" dirty="0" smtClean="0"/>
              <a:t>("splat.wav") </a:t>
            </a:r>
          </a:p>
          <a:p>
            <a:pPr lvl="1"/>
            <a:r>
              <a:rPr lang="en-US" altLang="zh-CN" dirty="0" err="1" smtClean="0"/>
              <a:t>splat.play</a:t>
            </a:r>
            <a:r>
              <a:rPr lang="en-US" altLang="zh-CN" dirty="0" smtClean="0"/>
              <a:t>()</a:t>
            </a:r>
          </a:p>
          <a:p>
            <a:r>
              <a:rPr lang="zh-CN" altLang="en-US" dirty="0" smtClean="0"/>
              <a:t>另一种大量使用的声音是音乐。音乐大多存储在 </a:t>
            </a:r>
            <a:r>
              <a:rPr lang="en-US" altLang="zh-CN" dirty="0" smtClean="0"/>
              <a:t>.mp3</a:t>
            </a:r>
            <a:r>
              <a:rPr lang="zh-CN" altLang="en-US" dirty="0" smtClean="0"/>
              <a:t>、</a:t>
            </a:r>
            <a:r>
              <a:rPr lang="en-US" altLang="zh-CN" dirty="0" smtClean="0"/>
              <a:t>.wma </a:t>
            </a:r>
            <a:r>
              <a:rPr lang="zh-CN" altLang="en-US" dirty="0" smtClean="0"/>
              <a:t>或 </a:t>
            </a:r>
            <a:r>
              <a:rPr lang="en-US" altLang="zh-CN" dirty="0" smtClean="0"/>
              <a:t>.</a:t>
            </a:r>
            <a:r>
              <a:rPr lang="en-US" altLang="zh-CN" dirty="0" err="1" smtClean="0"/>
              <a:t>ogg</a:t>
            </a:r>
            <a:r>
              <a:rPr lang="en-US" altLang="zh-CN" dirty="0" smtClean="0"/>
              <a:t> </a:t>
            </a:r>
            <a:r>
              <a:rPr lang="zh-CN" altLang="en-US" dirty="0" smtClean="0"/>
              <a:t>文件中。 要播放这些音乐， </a:t>
            </a:r>
            <a:r>
              <a:rPr lang="en-US" altLang="zh-CN" dirty="0" err="1" smtClean="0"/>
              <a:t>Pygame</a:t>
            </a:r>
            <a:r>
              <a:rPr lang="en-US" altLang="zh-CN" dirty="0" smtClean="0"/>
              <a:t> </a:t>
            </a:r>
            <a:r>
              <a:rPr lang="zh-CN" altLang="en-US" dirty="0" smtClean="0"/>
              <a:t>会使用 </a:t>
            </a:r>
            <a:r>
              <a:rPr lang="en-US" altLang="zh-CN" dirty="0" smtClean="0"/>
              <a:t>mixer</a:t>
            </a:r>
            <a:r>
              <a:rPr lang="zh-CN" altLang="en-US" dirty="0" smtClean="0"/>
              <a:t>中的 </a:t>
            </a:r>
            <a:r>
              <a:rPr lang="en-US" altLang="zh-CN" dirty="0" smtClean="0"/>
              <a:t>music</a:t>
            </a:r>
            <a:r>
              <a:rPr lang="zh-CN" altLang="en-US" dirty="0" smtClean="0"/>
              <a:t>模块。可以这样来使用：</a:t>
            </a:r>
            <a:endParaRPr lang="en-US" altLang="zh-CN" dirty="0" smtClean="0"/>
          </a:p>
          <a:p>
            <a:r>
              <a:rPr lang="en-US" altLang="zh-CN" dirty="0" err="1" smtClean="0"/>
              <a:t>pygame.mixer.music.load</a:t>
            </a:r>
            <a:r>
              <a:rPr lang="en-US" altLang="zh-CN" dirty="0" smtClean="0"/>
              <a:t>("bg_music.mp3") </a:t>
            </a:r>
            <a:r>
              <a:rPr lang="en-US" altLang="zh-CN" dirty="0" err="1" smtClean="0"/>
              <a:t>pygame.mixer.music.play</a:t>
            </a:r>
            <a:r>
              <a:rPr lang="en-US" altLang="zh-CN" dirty="0" smtClean="0"/>
              <a:t>()</a:t>
            </a:r>
          </a:p>
          <a:p>
            <a:endParaRPr lang="en-US" altLang="zh-CN" dirty="0" smtClean="0"/>
          </a:p>
          <a:p>
            <a:pPr lvl="1"/>
            <a:endParaRPr lang="en-US" altLang="zh-CN" dirty="0" smtClean="0"/>
          </a:p>
          <a:p>
            <a:pPr lvl="1"/>
            <a:endParaRPr lang="zh-CN" altLang="en-US" dirty="0"/>
          </a:p>
        </p:txBody>
      </p:sp>
    </p:spTree>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19.4</a:t>
            </a:r>
            <a:r>
              <a:rPr lang="zh-CN" altLang="en-US" dirty="0" smtClean="0"/>
              <a:t>　控制音量</a:t>
            </a:r>
            <a:endParaRPr lang="zh-CN" altLang="en-US" dirty="0"/>
          </a:p>
        </p:txBody>
      </p:sp>
      <p:sp>
        <p:nvSpPr>
          <p:cNvPr id="3" name="内容占位符 2"/>
          <p:cNvSpPr>
            <a:spLocks noGrp="1"/>
          </p:cNvSpPr>
          <p:nvPr>
            <p:ph idx="1"/>
          </p:nvPr>
        </p:nvSpPr>
        <p:spPr/>
        <p:txBody>
          <a:bodyPr/>
          <a:lstStyle/>
          <a:p>
            <a:r>
              <a:rPr lang="zh-CN" altLang="en-US" dirty="0" smtClean="0"/>
              <a:t>好在我们可以单独控制每个声音的音量， 例如，可以让音乐音量小一些，让“啪哒” 声更响一些。</a:t>
            </a:r>
            <a:endParaRPr lang="en-US" altLang="zh-CN" dirty="0" smtClean="0"/>
          </a:p>
          <a:p>
            <a:pPr lvl="1"/>
            <a:r>
              <a:rPr lang="zh-CN" altLang="en-US" dirty="0" smtClean="0"/>
              <a:t>用 </a:t>
            </a:r>
            <a:r>
              <a:rPr lang="en-US" altLang="zh-CN" dirty="0" err="1" smtClean="0"/>
              <a:t>pygame.mixer</a:t>
            </a:r>
            <a:r>
              <a:rPr lang="en-US" altLang="zh-CN" dirty="0" smtClean="0"/>
              <a:t>. </a:t>
            </a:r>
            <a:r>
              <a:rPr lang="en-US" altLang="zh-CN" dirty="0" err="1" smtClean="0"/>
              <a:t>music.set_volume</a:t>
            </a:r>
            <a:r>
              <a:rPr lang="en-US" altLang="zh-CN" dirty="0" smtClean="0"/>
              <a:t>()</a:t>
            </a:r>
            <a:r>
              <a:rPr lang="zh-CN" altLang="en-US" dirty="0" smtClean="0"/>
              <a:t>。</a:t>
            </a:r>
            <a:endParaRPr lang="en-US" altLang="zh-CN" dirty="0" smtClean="0"/>
          </a:p>
          <a:p>
            <a:pPr lvl="1"/>
            <a:r>
              <a:rPr lang="zh-CN" altLang="en-US" dirty="0" smtClean="0"/>
              <a:t>音量是一 个介于 </a:t>
            </a:r>
            <a:r>
              <a:rPr lang="en-US" altLang="zh-CN" dirty="0" smtClean="0"/>
              <a:t>0 </a:t>
            </a:r>
            <a:r>
              <a:rPr lang="zh-CN" altLang="en-US" dirty="0" smtClean="0"/>
              <a:t>到 </a:t>
            </a:r>
            <a:r>
              <a:rPr lang="en-US" altLang="zh-CN" dirty="0" smtClean="0"/>
              <a:t>1 </a:t>
            </a:r>
            <a:r>
              <a:rPr lang="zh-CN" altLang="en-US" dirty="0" smtClean="0"/>
              <a:t>的浮点数；例如，</a:t>
            </a:r>
            <a:r>
              <a:rPr lang="en-US" altLang="zh-CN" dirty="0" smtClean="0"/>
              <a:t>0.5 </a:t>
            </a:r>
            <a:r>
              <a:rPr lang="zh-CN" altLang="en-US" dirty="0" smtClean="0"/>
              <a:t>就是最大音量的 </a:t>
            </a:r>
            <a:r>
              <a:rPr lang="en-US" altLang="zh-CN" dirty="0" smtClean="0"/>
              <a:t>50% </a:t>
            </a:r>
            <a:r>
              <a:rPr lang="zh-CN" altLang="en-US" dirty="0" smtClean="0"/>
              <a:t>或一半</a:t>
            </a:r>
          </a:p>
          <a:p>
            <a:endParaRPr lang="zh-CN" altLang="en-US" dirty="0"/>
          </a:p>
        </p:txBody>
      </p:sp>
    </p:spTree>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dirty="0" smtClean="0"/>
              <a:t>19.5</a:t>
            </a:r>
            <a:r>
              <a:rPr lang="zh-CN" altLang="en-US" dirty="0" smtClean="0"/>
              <a:t>　重复音乐</a:t>
            </a:r>
            <a:endParaRPr lang="zh-CN" altLang="en-US" dirty="0"/>
          </a:p>
        </p:txBody>
      </p:sp>
      <p:sp>
        <p:nvSpPr>
          <p:cNvPr id="3" name="内容占位符 2"/>
          <p:cNvSpPr>
            <a:spLocks noGrp="1"/>
          </p:cNvSpPr>
          <p:nvPr>
            <p:ph idx="1"/>
          </p:nvPr>
        </p:nvSpPr>
        <p:spPr>
          <a:xfrm>
            <a:off x="457200" y="1600200"/>
            <a:ext cx="8363272" cy="4525963"/>
          </a:xfrm>
        </p:spPr>
        <p:txBody>
          <a:bodyPr/>
          <a:lstStyle/>
          <a:p>
            <a:r>
              <a:rPr lang="zh-CN" altLang="en-US" dirty="0" smtClean="0"/>
              <a:t>如果要使用一首歌作为游戏的背景音 乐，你可能希望只要程序在运行，音乐就 一直继续下去</a:t>
            </a:r>
            <a:endParaRPr lang="en-US" altLang="zh-CN" dirty="0" smtClean="0"/>
          </a:p>
          <a:p>
            <a:r>
              <a:rPr lang="zh-CN" altLang="en-US" dirty="0" smtClean="0"/>
              <a:t>可以让音乐重复播放一定的次数，比 如： </a:t>
            </a:r>
            <a:r>
              <a:rPr lang="en-US" altLang="zh-CN" dirty="0" err="1" smtClean="0"/>
              <a:t>pygame.mixer.music.play</a:t>
            </a:r>
            <a:r>
              <a:rPr lang="en-US" altLang="zh-CN" dirty="0" smtClean="0"/>
              <a:t>(3)</a:t>
            </a:r>
          </a:p>
          <a:p>
            <a:r>
              <a:rPr lang="zh-CN" altLang="en-US" dirty="0" smtClean="0"/>
              <a:t>还可以传入一个特殊值 </a:t>
            </a:r>
            <a:r>
              <a:rPr lang="en-US" altLang="zh-CN" dirty="0" smtClean="0"/>
              <a:t>-1</a:t>
            </a:r>
            <a:r>
              <a:rPr lang="zh-CN" altLang="en-US" dirty="0" smtClean="0"/>
              <a:t>，这会让歌 曲永远重复下去，如：</a:t>
            </a:r>
            <a:r>
              <a:rPr lang="en-US" altLang="zh-CN" dirty="0" err="1" smtClean="0"/>
              <a:t>pygame.mixer.music.play</a:t>
            </a:r>
            <a:r>
              <a:rPr lang="en-US" altLang="zh-CN" dirty="0" smtClean="0"/>
              <a:t>(-1)</a:t>
            </a:r>
            <a:endParaRPr lang="zh-CN" altLang="en-US" dirty="0"/>
          </a:p>
        </p:txBody>
      </p:sp>
    </p:spTree>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19.6</a:t>
            </a:r>
            <a:r>
              <a:rPr lang="zh-CN" altLang="en-US" dirty="0" smtClean="0"/>
              <a:t>　为</a:t>
            </a:r>
            <a:r>
              <a:rPr lang="en-US" altLang="zh-CN" dirty="0" err="1" smtClean="0"/>
              <a:t>PyPong</a:t>
            </a:r>
            <a:r>
              <a:rPr lang="zh-CN" altLang="en-US" dirty="0" smtClean="0"/>
              <a:t>增加声音</a:t>
            </a:r>
            <a:endParaRPr lang="zh-CN" altLang="en-US" dirty="0"/>
          </a:p>
        </p:txBody>
      </p:sp>
      <p:sp>
        <p:nvSpPr>
          <p:cNvPr id="3" name="内容占位符 2"/>
          <p:cNvSpPr>
            <a:spLocks noGrp="1"/>
          </p:cNvSpPr>
          <p:nvPr>
            <p:ph idx="1"/>
          </p:nvPr>
        </p:nvSpPr>
        <p:spPr/>
        <p:txBody>
          <a:bodyPr/>
          <a:lstStyle/>
          <a:p>
            <a:r>
              <a:rPr lang="zh-CN" altLang="en-US" dirty="0" smtClean="0"/>
              <a:t>我们已经了解了播放声音的基础知识，下面向我们的</a:t>
            </a:r>
            <a:r>
              <a:rPr lang="en-US" altLang="zh-CN" dirty="0" err="1" smtClean="0"/>
              <a:t>PyPong</a:t>
            </a:r>
            <a:r>
              <a:rPr lang="zh-CN" altLang="en-US" dirty="0" smtClean="0"/>
              <a:t>游戏添加一些声音。</a:t>
            </a:r>
          </a:p>
          <a:p>
            <a:pPr lvl="1"/>
            <a:r>
              <a:rPr lang="zh-CN" altLang="en-US" dirty="0" smtClean="0"/>
              <a:t>每次球碰到球拍时要增加一个声音</a:t>
            </a:r>
            <a:endParaRPr lang="en-US" altLang="zh-CN" dirty="0" smtClean="0"/>
          </a:p>
          <a:p>
            <a:pPr lvl="1"/>
            <a:r>
              <a:rPr lang="zh-CN" altLang="en-US" dirty="0" smtClean="0"/>
              <a:t>球碰到两边的墙壁时</a:t>
            </a:r>
            <a:r>
              <a:rPr lang="en-US" altLang="zh-CN" dirty="0" smtClean="0"/>
              <a:t>;</a:t>
            </a:r>
          </a:p>
          <a:p>
            <a:pPr lvl="1"/>
            <a:r>
              <a:rPr lang="zh-CN" altLang="en-US" dirty="0" smtClean="0"/>
              <a:t>球碰到顶边，而且得分时；</a:t>
            </a:r>
            <a:endParaRPr lang="en-US" altLang="zh-CN" dirty="0" smtClean="0"/>
          </a:p>
          <a:p>
            <a:pPr lvl="1"/>
            <a:r>
              <a:rPr lang="zh-CN" altLang="en-US" dirty="0" smtClean="0"/>
              <a:t>球碰到底边时</a:t>
            </a:r>
            <a:endParaRPr lang="en-US" altLang="zh-CN" dirty="0" smtClean="0"/>
          </a:p>
          <a:p>
            <a:pPr lvl="1"/>
            <a:r>
              <a:rPr lang="zh-CN" altLang="en-US" dirty="0" smtClean="0"/>
              <a:t>新的一条命开始时</a:t>
            </a:r>
            <a:endParaRPr lang="en-US" altLang="zh-CN" dirty="0" smtClean="0"/>
          </a:p>
          <a:p>
            <a:pPr lvl="1"/>
            <a:r>
              <a:rPr lang="zh-CN" altLang="en-US" dirty="0" smtClean="0"/>
              <a:t>游戏结束时</a:t>
            </a:r>
            <a:endParaRPr lang="zh-CN" altLang="en-US" dirty="0"/>
          </a:p>
        </p:txBody>
      </p:sp>
    </p:spTree>
  </p:cSld>
  <p:clrMapOvr>
    <a:masterClrMapping/>
  </p:clrMapOvr>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dirty="0" smtClean="0"/>
              <a:t>你学到了什么</a:t>
            </a:r>
            <a:endParaRPr lang="zh-CN" altLang="en-US" dirty="0"/>
          </a:p>
        </p:txBody>
      </p:sp>
      <p:sp>
        <p:nvSpPr>
          <p:cNvPr id="3" name="内容占位符 2"/>
          <p:cNvSpPr>
            <a:spLocks noGrp="1"/>
          </p:cNvSpPr>
          <p:nvPr>
            <p:ph idx="1"/>
          </p:nvPr>
        </p:nvSpPr>
        <p:spPr/>
        <p:txBody>
          <a:bodyPr/>
          <a:lstStyle/>
          <a:p>
            <a:r>
              <a:rPr lang="zh-CN" altLang="en-US" dirty="0" smtClean="0"/>
              <a:t>如何向程序添加声音</a:t>
            </a:r>
            <a:endParaRPr lang="en-US" altLang="zh-CN" dirty="0" smtClean="0"/>
          </a:p>
          <a:p>
            <a:r>
              <a:rPr lang="zh-CN" altLang="en-US" dirty="0" smtClean="0"/>
              <a:t> 如何播放声音片段（通常是 </a:t>
            </a:r>
            <a:r>
              <a:rPr lang="en-US" altLang="zh-CN" dirty="0" smtClean="0"/>
              <a:t>.wav </a:t>
            </a:r>
            <a:r>
              <a:rPr lang="zh-CN" altLang="en-US" dirty="0" smtClean="0"/>
              <a:t>文件） </a:t>
            </a:r>
            <a:endParaRPr lang="en-US" altLang="zh-CN" dirty="0" smtClean="0"/>
          </a:p>
          <a:p>
            <a:r>
              <a:rPr lang="zh-CN" altLang="en-US" dirty="0" smtClean="0"/>
              <a:t>如何播放音乐文件（通常是 </a:t>
            </a:r>
            <a:r>
              <a:rPr lang="en-US" altLang="zh-CN" dirty="0" smtClean="0"/>
              <a:t>.mp3 </a:t>
            </a:r>
            <a:r>
              <a:rPr lang="zh-CN" altLang="en-US" dirty="0" smtClean="0"/>
              <a:t>文件） </a:t>
            </a:r>
            <a:endParaRPr lang="en-US" altLang="zh-CN" dirty="0" smtClean="0"/>
          </a:p>
          <a:p>
            <a:r>
              <a:rPr lang="zh-CN" altLang="en-US" dirty="0" smtClean="0"/>
              <a:t>如何知道一个声音已经播放完毕</a:t>
            </a:r>
            <a:endParaRPr lang="en-US" altLang="zh-CN" dirty="0" smtClean="0"/>
          </a:p>
          <a:p>
            <a:r>
              <a:rPr lang="zh-CN" altLang="en-US" dirty="0" smtClean="0"/>
              <a:t>如何控制音效和音乐的音量</a:t>
            </a:r>
            <a:endParaRPr lang="en-US" altLang="zh-CN" dirty="0" smtClean="0"/>
          </a:p>
          <a:p>
            <a:r>
              <a:rPr lang="zh-CN" altLang="en-US" dirty="0" smtClean="0"/>
              <a:t>如何让音乐重复，使它反复播放</a:t>
            </a:r>
            <a:endParaRPr lang="en-US" altLang="zh-CN" dirty="0" smtClean="0"/>
          </a:p>
          <a:p>
            <a:r>
              <a:rPr lang="zh-CN" altLang="en-US" dirty="0" smtClean="0"/>
              <a:t>如何让音乐淡出</a:t>
            </a:r>
            <a:endParaRPr lang="zh-CN" alt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　</a:t>
            </a:r>
            <a:r>
              <a:rPr lang="en-US" altLang="zh-CN" dirty="0" smtClean="0"/>
              <a:t>3.1</a:t>
            </a:r>
            <a:r>
              <a:rPr lang="zh-CN" altLang="en-US" dirty="0" smtClean="0"/>
              <a:t>四大基本运算</a:t>
            </a:r>
            <a:endParaRPr lang="zh-CN" altLang="en-US" dirty="0"/>
          </a:p>
        </p:txBody>
      </p:sp>
      <p:sp>
        <p:nvSpPr>
          <p:cNvPr id="3" name="内容占位符 2"/>
          <p:cNvSpPr>
            <a:spLocks noGrp="1"/>
          </p:cNvSpPr>
          <p:nvPr>
            <p:ph idx="1"/>
          </p:nvPr>
        </p:nvSpPr>
        <p:spPr/>
        <p:txBody>
          <a:bodyPr/>
          <a:lstStyle/>
          <a:p>
            <a:r>
              <a:rPr lang="zh-CN" altLang="en-US" dirty="0" smtClean="0"/>
              <a:t>在第 </a:t>
            </a:r>
            <a:r>
              <a:rPr lang="en-US" altLang="zh-CN" dirty="0" smtClean="0"/>
              <a:t>1 </a:t>
            </a:r>
            <a:r>
              <a:rPr lang="zh-CN" altLang="en-US" dirty="0" smtClean="0"/>
              <a:t>章中我们已经看到 </a:t>
            </a:r>
            <a:r>
              <a:rPr lang="en-US" altLang="zh-CN" dirty="0" smtClean="0"/>
              <a:t>Python </a:t>
            </a:r>
            <a:r>
              <a:rPr lang="zh-CN" altLang="en-US" dirty="0" smtClean="0"/>
              <a:t>可以做一些数学运算：使用加号（</a:t>
            </a:r>
            <a:r>
              <a:rPr lang="en-US" altLang="zh-CN" dirty="0" smtClean="0"/>
              <a:t>+</a:t>
            </a:r>
            <a:r>
              <a:rPr lang="zh-CN" altLang="en-US" dirty="0" smtClean="0"/>
              <a:t>）完成加 法，另外使用星号（*）完成乘法</a:t>
            </a:r>
            <a:endParaRPr lang="en-US" altLang="zh-CN" dirty="0" smtClean="0"/>
          </a:p>
          <a:p>
            <a:r>
              <a:rPr lang="zh-CN" altLang="en-US" dirty="0" smtClean="0"/>
              <a:t>如你所料，</a:t>
            </a:r>
            <a:r>
              <a:rPr lang="en-US" altLang="zh-CN" dirty="0" smtClean="0"/>
              <a:t>Python </a:t>
            </a:r>
            <a:r>
              <a:rPr lang="zh-CN" altLang="en-US" dirty="0" smtClean="0"/>
              <a:t>使用连字号（</a:t>
            </a:r>
            <a:r>
              <a:rPr lang="en-US" altLang="zh-CN" dirty="0" smtClean="0"/>
              <a:t>-</a:t>
            </a:r>
            <a:r>
              <a:rPr lang="zh-CN" altLang="en-US" dirty="0" smtClean="0"/>
              <a:t>）（也称为减号）来做减法</a:t>
            </a:r>
            <a:endParaRPr lang="en-US" altLang="zh-CN" dirty="0" smtClean="0"/>
          </a:p>
          <a:p>
            <a:r>
              <a:rPr lang="zh-CN" altLang="en-US" dirty="0" smtClean="0"/>
              <a:t>由于计算机键盘上没有除号（</a:t>
            </a:r>
            <a:r>
              <a:rPr lang="en-US" altLang="zh-CN" dirty="0" smtClean="0"/>
              <a:t>÷</a:t>
            </a:r>
            <a:r>
              <a:rPr lang="zh-CN" altLang="en-US" dirty="0" smtClean="0"/>
              <a:t>），所以所有程序都使用前斜杠（</a:t>
            </a:r>
            <a:r>
              <a:rPr lang="en-US" altLang="zh-CN" dirty="0" smtClean="0"/>
              <a:t>/</a:t>
            </a:r>
            <a:r>
              <a:rPr lang="zh-CN" altLang="en-US" dirty="0" smtClean="0"/>
              <a:t>）表示除法。</a:t>
            </a:r>
            <a:endParaRPr lang="en-US" altLang="zh-CN" dirty="0" smtClean="0"/>
          </a:p>
          <a:p>
            <a:r>
              <a:rPr lang="zh-CN" altLang="en-US" dirty="0" smtClean="0"/>
              <a:t>整除用（</a:t>
            </a:r>
            <a:r>
              <a:rPr lang="en-US" altLang="zh-CN" dirty="0" smtClean="0"/>
              <a:t>//</a:t>
            </a:r>
            <a:r>
              <a:rPr lang="zh-CN" altLang="en-US" dirty="0" smtClean="0"/>
              <a:t>） </a:t>
            </a:r>
            <a:r>
              <a:rPr lang="en-US" altLang="zh-CN" dirty="0" smtClean="0"/>
              <a:t>3//2=1</a:t>
            </a:r>
          </a:p>
        </p:txBody>
      </p:sp>
    </p:spTree>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测试题</a:t>
            </a:r>
            <a:endParaRPr lang="zh-CN" altLang="en-US" dirty="0"/>
          </a:p>
        </p:txBody>
      </p:sp>
      <p:sp>
        <p:nvSpPr>
          <p:cNvPr id="3" name="内容占位符 2"/>
          <p:cNvSpPr>
            <a:spLocks noGrp="1"/>
          </p:cNvSpPr>
          <p:nvPr>
            <p:ph idx="1"/>
          </p:nvPr>
        </p:nvSpPr>
        <p:spPr/>
        <p:txBody>
          <a:bodyPr/>
          <a:lstStyle/>
          <a:p>
            <a:r>
              <a:rPr lang="en-US" altLang="zh-CN" dirty="0" smtClean="0"/>
              <a:t>1. </a:t>
            </a:r>
            <a:r>
              <a:rPr lang="zh-CN" altLang="en-US" dirty="0" smtClean="0"/>
              <a:t>可以用哪几种类型的文件存储声音？ </a:t>
            </a:r>
            <a:endParaRPr lang="en-US" altLang="zh-CN" dirty="0" smtClean="0"/>
          </a:p>
          <a:p>
            <a:r>
              <a:rPr lang="en-US" altLang="zh-CN" dirty="0" smtClean="0"/>
              <a:t>2. </a:t>
            </a:r>
            <a:r>
              <a:rPr lang="zh-CN" altLang="en-US" dirty="0" smtClean="0"/>
              <a:t>哪个 </a:t>
            </a:r>
            <a:r>
              <a:rPr lang="en-US" altLang="zh-CN" dirty="0" err="1" smtClean="0"/>
              <a:t>Pygame</a:t>
            </a:r>
            <a:r>
              <a:rPr lang="en-US" altLang="zh-CN" dirty="0" smtClean="0"/>
              <a:t> </a:t>
            </a:r>
            <a:r>
              <a:rPr lang="zh-CN" altLang="en-US" dirty="0" smtClean="0"/>
              <a:t>模块用来播放音乐？ </a:t>
            </a:r>
            <a:endParaRPr lang="en-US" altLang="zh-CN" dirty="0" smtClean="0"/>
          </a:p>
          <a:p>
            <a:r>
              <a:rPr lang="en-US" altLang="zh-CN" dirty="0" smtClean="0"/>
              <a:t>3. </a:t>
            </a:r>
            <a:r>
              <a:rPr lang="zh-CN" altLang="en-US" dirty="0" smtClean="0"/>
              <a:t>如何设置一个 </a:t>
            </a:r>
            <a:r>
              <a:rPr lang="en-US" altLang="zh-CN" dirty="0" err="1" smtClean="0"/>
              <a:t>Pygame</a:t>
            </a:r>
            <a:r>
              <a:rPr lang="en-US" altLang="zh-CN" dirty="0" smtClean="0"/>
              <a:t> </a:t>
            </a:r>
            <a:r>
              <a:rPr lang="zh-CN" altLang="en-US" dirty="0" smtClean="0"/>
              <a:t>声音对象的音量？ </a:t>
            </a:r>
            <a:endParaRPr lang="en-US" altLang="zh-CN" dirty="0" smtClean="0"/>
          </a:p>
          <a:p>
            <a:r>
              <a:rPr lang="en-US" altLang="zh-CN" dirty="0" smtClean="0"/>
              <a:t>4. </a:t>
            </a:r>
            <a:r>
              <a:rPr lang="zh-CN" altLang="en-US" dirty="0" smtClean="0"/>
              <a:t>如何设置背景音乐的音量？ </a:t>
            </a:r>
            <a:endParaRPr lang="en-US" altLang="zh-CN" smtClean="0"/>
          </a:p>
          <a:p>
            <a:r>
              <a:rPr lang="en-US" altLang="zh-CN" smtClean="0"/>
              <a:t>5</a:t>
            </a:r>
            <a:r>
              <a:rPr lang="en-US" altLang="zh-CN" dirty="0" smtClean="0"/>
              <a:t>. </a:t>
            </a:r>
            <a:r>
              <a:rPr lang="zh-CN" altLang="en-US" dirty="0" smtClean="0"/>
              <a:t>如何让音乐淡出</a:t>
            </a:r>
            <a:endParaRPr lang="zh-CN" altLang="en-US" dirty="0"/>
          </a:p>
        </p:txBody>
      </p:sp>
    </p:spTree>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16</a:t>
            </a:r>
            <a:endParaRPr lang="zh-CN" altLang="en-US" dirty="0"/>
          </a:p>
        </p:txBody>
      </p:sp>
      <p:sp>
        <p:nvSpPr>
          <p:cNvPr id="3" name="内容占位符 2"/>
          <p:cNvSpPr>
            <a:spLocks noGrp="1"/>
          </p:cNvSpPr>
          <p:nvPr>
            <p:ph idx="1"/>
          </p:nvPr>
        </p:nvSpPr>
        <p:spPr/>
        <p:txBody>
          <a:bodyPr/>
          <a:lstStyle/>
          <a:p>
            <a:endParaRPr lang="zh-CN" alt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dirty="0" smtClean="0"/>
              <a:t>20 </a:t>
            </a:r>
            <a:r>
              <a:rPr lang="zh-CN" altLang="en-US" dirty="0" smtClean="0"/>
              <a:t>文件输入与输出</a:t>
            </a:r>
            <a:endParaRPr lang="zh-CN" altLang="en-US" dirty="0"/>
          </a:p>
        </p:txBody>
      </p:sp>
      <p:sp>
        <p:nvSpPr>
          <p:cNvPr id="3" name="内容占位符 2"/>
          <p:cNvSpPr>
            <a:spLocks noGrp="1"/>
          </p:cNvSpPr>
          <p:nvPr>
            <p:ph idx="1"/>
          </p:nvPr>
        </p:nvSpPr>
        <p:spPr/>
        <p:txBody>
          <a:bodyPr/>
          <a:lstStyle/>
          <a:p>
            <a:r>
              <a:rPr lang="zh-CN" altLang="en-US" dirty="0" smtClean="0"/>
              <a:t>在本章，我们将了解如何打开文件以及如何读写文件（从文件获取信息和在文 件中存储信息）。</a:t>
            </a:r>
            <a:endParaRPr lang="zh-CN" alt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19.1</a:t>
            </a:r>
            <a:r>
              <a:rPr lang="zh-CN" altLang="en-US" dirty="0" smtClean="0"/>
              <a:t>　什么是文件</a:t>
            </a:r>
            <a:endParaRPr lang="zh-CN" altLang="en-US" dirty="0"/>
          </a:p>
        </p:txBody>
      </p:sp>
      <p:sp>
        <p:nvSpPr>
          <p:cNvPr id="3" name="内容占位符 2"/>
          <p:cNvSpPr>
            <a:spLocks noGrp="1"/>
          </p:cNvSpPr>
          <p:nvPr>
            <p:ph idx="1"/>
          </p:nvPr>
        </p:nvSpPr>
        <p:spPr/>
        <p:txBody>
          <a:bodyPr>
            <a:normAutofit fontScale="85000" lnSpcReduction="20000"/>
          </a:bodyPr>
          <a:lstStyle/>
          <a:p>
            <a:r>
              <a:rPr lang="zh-CN" altLang="en-US" dirty="0" smtClean="0"/>
              <a:t>前面说过，计算机按二进制格式存储信息，二进制只使用 </a:t>
            </a:r>
            <a:r>
              <a:rPr lang="en-US" altLang="zh-CN" dirty="0" smtClean="0"/>
              <a:t>1 </a:t>
            </a:r>
            <a:r>
              <a:rPr lang="zh-CN" altLang="en-US" dirty="0" smtClean="0"/>
              <a:t>和 </a:t>
            </a:r>
            <a:r>
              <a:rPr lang="en-US" altLang="zh-CN" dirty="0" smtClean="0"/>
              <a:t>0</a:t>
            </a:r>
            <a:r>
              <a:rPr lang="zh-CN" altLang="en-US" dirty="0" smtClean="0"/>
              <a:t>。每个 </a:t>
            </a:r>
            <a:r>
              <a:rPr lang="en-US" altLang="zh-CN" dirty="0" smtClean="0"/>
              <a:t>1 </a:t>
            </a:r>
            <a:r>
              <a:rPr lang="zh-CN" altLang="en-US" dirty="0" smtClean="0"/>
              <a:t>或 </a:t>
            </a:r>
            <a:r>
              <a:rPr lang="en-US" altLang="zh-CN" dirty="0" smtClean="0"/>
              <a:t>0</a:t>
            </a:r>
            <a:r>
              <a:rPr lang="zh-CN" altLang="en-US" dirty="0" smtClean="0"/>
              <a:t>称为一位（</a:t>
            </a:r>
            <a:r>
              <a:rPr lang="en-US" altLang="zh-CN" dirty="0" smtClean="0"/>
              <a:t>bit</a:t>
            </a:r>
            <a:r>
              <a:rPr lang="zh-CN" altLang="en-US" dirty="0" smtClean="0"/>
              <a:t>），</a:t>
            </a:r>
            <a:r>
              <a:rPr lang="en-US" altLang="zh-CN" dirty="0" smtClean="0"/>
              <a:t>8 </a:t>
            </a:r>
            <a:r>
              <a:rPr lang="zh-CN" altLang="en-US" dirty="0" smtClean="0"/>
              <a:t>位一组称为一个字节（</a:t>
            </a:r>
            <a:r>
              <a:rPr lang="en-US" altLang="zh-CN" dirty="0" smtClean="0"/>
              <a:t>byte</a:t>
            </a:r>
            <a:r>
              <a:rPr lang="zh-CN" altLang="en-US" dirty="0" smtClean="0"/>
              <a:t>）。文件是有名字的字节集合，存储在硬 盘、</a:t>
            </a:r>
            <a:r>
              <a:rPr lang="en-US" altLang="zh-CN" dirty="0" smtClean="0"/>
              <a:t>CD</a:t>
            </a:r>
            <a:r>
              <a:rPr lang="zh-CN" altLang="en-US" dirty="0" smtClean="0"/>
              <a:t>、</a:t>
            </a:r>
            <a:r>
              <a:rPr lang="en-US" altLang="zh-CN" dirty="0" smtClean="0"/>
              <a:t>DVD</a:t>
            </a:r>
            <a:r>
              <a:rPr lang="zh-CN" altLang="en-US" dirty="0" smtClean="0"/>
              <a:t>、软盘、</a:t>
            </a:r>
            <a:r>
              <a:rPr lang="en-US" altLang="zh-CN" dirty="0" err="1" smtClean="0"/>
              <a:t>ﬂash</a:t>
            </a:r>
            <a:r>
              <a:rPr lang="en-US" altLang="zh-CN" dirty="0" smtClean="0"/>
              <a:t> </a:t>
            </a:r>
            <a:r>
              <a:rPr lang="zh-CN" altLang="en-US" dirty="0" smtClean="0"/>
              <a:t>盘或其他存储介质上。计算机硬盘上的所有内容都以文件的形式存储。</a:t>
            </a:r>
            <a:endParaRPr lang="en-US" altLang="zh-CN" dirty="0" smtClean="0"/>
          </a:p>
          <a:p>
            <a:r>
              <a:rPr lang="zh-CN" altLang="en-US" dirty="0" smtClean="0"/>
              <a:t>文件有以下属性：</a:t>
            </a:r>
          </a:p>
          <a:p>
            <a:pPr lvl="1"/>
            <a:r>
              <a:rPr lang="zh-CN" altLang="en-US" dirty="0" smtClean="0"/>
              <a:t>名字 </a:t>
            </a:r>
            <a:endParaRPr lang="en-US" altLang="zh-CN" dirty="0" smtClean="0"/>
          </a:p>
          <a:p>
            <a:pPr lvl="1"/>
            <a:r>
              <a:rPr lang="zh-CN" altLang="en-US" dirty="0" smtClean="0"/>
              <a:t>类型，表明文件中包含什么类型的数据（图片、音乐、文本）</a:t>
            </a:r>
            <a:endParaRPr lang="en-US" altLang="zh-CN" dirty="0" smtClean="0"/>
          </a:p>
          <a:p>
            <a:pPr lvl="1"/>
            <a:r>
              <a:rPr lang="zh-CN" altLang="en-US" dirty="0" smtClean="0"/>
              <a:t> 位置（文件存储在哪里）</a:t>
            </a:r>
            <a:endParaRPr lang="en-US" altLang="zh-CN" dirty="0" smtClean="0"/>
          </a:p>
          <a:p>
            <a:pPr lvl="1"/>
            <a:r>
              <a:rPr lang="zh-CN" altLang="en-US" dirty="0" smtClean="0"/>
              <a:t> 大小（文件中有多少字节）</a:t>
            </a:r>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dirty="0" smtClean="0"/>
              <a:t>19.2</a:t>
            </a:r>
            <a:r>
              <a:rPr lang="zh-CN" altLang="en-US" dirty="0" smtClean="0"/>
              <a:t>　文件名</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smtClean="0"/>
              <a:t>大多数操作系统中（包括 </a:t>
            </a:r>
            <a:r>
              <a:rPr lang="en-US" altLang="zh-CN" dirty="0" smtClean="0"/>
              <a:t>Windows</a:t>
            </a:r>
            <a:r>
              <a:rPr lang="zh-CN" altLang="en-US" dirty="0" smtClean="0"/>
              <a:t>），文件名中有一部分用来指示文件中包含什 么类型的数据。文件名中通常至少有一个点（</a:t>
            </a:r>
            <a:r>
              <a:rPr lang="en-US" altLang="zh-CN" dirty="0" smtClean="0"/>
              <a:t>.</a:t>
            </a:r>
            <a:r>
              <a:rPr lang="zh-CN" altLang="en-US" dirty="0" smtClean="0"/>
              <a:t>），点后面的部分指出了文件的类型。 这一部分称为扩展名（</a:t>
            </a:r>
            <a:r>
              <a:rPr lang="en-US" altLang="zh-CN" dirty="0" smtClean="0"/>
              <a:t>extension</a:t>
            </a:r>
            <a:r>
              <a:rPr lang="zh-CN" altLang="en-US" dirty="0" smtClean="0"/>
              <a:t>）例如：</a:t>
            </a:r>
            <a:endParaRPr lang="en-US" altLang="zh-CN" dirty="0" smtClean="0"/>
          </a:p>
          <a:p>
            <a:pPr lvl="1"/>
            <a:r>
              <a:rPr lang="en-US" altLang="zh-CN" dirty="0" smtClean="0"/>
              <a:t>my_letter.txt </a:t>
            </a:r>
            <a:r>
              <a:rPr lang="zh-CN" altLang="en-US" dirty="0" smtClean="0"/>
              <a:t>中的扩展名是 </a:t>
            </a:r>
            <a:r>
              <a:rPr lang="en-US" altLang="zh-CN" dirty="0" smtClean="0"/>
              <a:t>.txt</a:t>
            </a:r>
          </a:p>
          <a:p>
            <a:pPr lvl="1"/>
            <a:r>
              <a:rPr lang="en-US" altLang="zh-CN" dirty="0" smtClean="0"/>
              <a:t>my_song.mp3 </a:t>
            </a:r>
            <a:r>
              <a:rPr lang="zh-CN" altLang="en-US" dirty="0" smtClean="0"/>
              <a:t>中，扩展名是 </a:t>
            </a:r>
            <a:r>
              <a:rPr lang="en-US" altLang="zh-CN" dirty="0" smtClean="0"/>
              <a:t>.mp3</a:t>
            </a:r>
          </a:p>
          <a:p>
            <a:pPr lvl="1"/>
            <a:r>
              <a:rPr lang="en-US" altLang="zh-CN" dirty="0" smtClean="0"/>
              <a:t> my_program.exe </a:t>
            </a:r>
            <a:r>
              <a:rPr lang="zh-CN" altLang="en-US" dirty="0" smtClean="0"/>
              <a:t>中，扩展名是 </a:t>
            </a:r>
            <a:r>
              <a:rPr lang="en-US" altLang="zh-CN" dirty="0" smtClean="0"/>
              <a:t>.exe</a:t>
            </a:r>
          </a:p>
          <a:p>
            <a:pPr lvl="1"/>
            <a:r>
              <a:rPr lang="zh-CN" altLang="en-US" dirty="0" smtClean="0"/>
              <a:t>在 </a:t>
            </a:r>
            <a:r>
              <a:rPr lang="en-US" altLang="zh-CN" dirty="0" smtClean="0"/>
              <a:t>my_cool_game.py </a:t>
            </a:r>
            <a:r>
              <a:rPr lang="zh-CN" altLang="en-US" dirty="0" smtClean="0"/>
              <a:t>中，扩展名是 </a:t>
            </a:r>
            <a:r>
              <a:rPr lang="en-US" altLang="zh-CN" dirty="0" smtClean="0"/>
              <a:t>.</a:t>
            </a:r>
            <a:r>
              <a:rPr lang="en-US" altLang="zh-CN" dirty="0" err="1" smtClean="0"/>
              <a:t>py</a:t>
            </a:r>
            <a:endParaRPr lang="zh-CN" alt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19.</a:t>
            </a:r>
            <a:r>
              <a:rPr lang="zh-CN" altLang="en-US" dirty="0" smtClean="0"/>
              <a:t> </a:t>
            </a:r>
            <a:r>
              <a:rPr lang="en-US" altLang="zh-CN" dirty="0" smtClean="0"/>
              <a:t>3</a:t>
            </a:r>
            <a:r>
              <a:rPr lang="zh-CN" altLang="en-US" dirty="0" smtClean="0"/>
              <a:t>　文件位置</a:t>
            </a:r>
            <a:endParaRPr lang="zh-CN" altLang="en-US" dirty="0"/>
          </a:p>
        </p:txBody>
      </p:sp>
      <p:sp>
        <p:nvSpPr>
          <p:cNvPr id="3" name="内容占位符 2"/>
          <p:cNvSpPr>
            <a:spLocks noGrp="1"/>
          </p:cNvSpPr>
          <p:nvPr>
            <p:ph idx="1"/>
          </p:nvPr>
        </p:nvSpPr>
        <p:spPr/>
        <p:txBody>
          <a:bodyPr>
            <a:normAutofit fontScale="92500" lnSpcReduction="20000"/>
          </a:bodyPr>
          <a:lstStyle/>
          <a:p>
            <a:r>
              <a:rPr lang="zh-CN" altLang="en-US" dirty="0" smtClean="0"/>
              <a:t>每个文件都要存储在某个地方，所以除了文件名外，每个文件还有自己的位置。硬盘和其他存储介质都组织为文件夹 或目录。文件夹（</a:t>
            </a:r>
            <a:r>
              <a:rPr lang="en-US" altLang="zh-CN" dirty="0" smtClean="0"/>
              <a:t>folder</a:t>
            </a:r>
            <a:r>
              <a:rPr lang="zh-CN" altLang="en-US" dirty="0" smtClean="0"/>
              <a:t>）和目录（</a:t>
            </a:r>
            <a:r>
              <a:rPr lang="en-US" altLang="zh-CN" dirty="0" err="1" smtClean="0"/>
              <a:t>directorie</a:t>
            </a:r>
            <a:r>
              <a:rPr lang="zh-CN" altLang="en-US" dirty="0" smtClean="0"/>
              <a:t>）表示的是同一样东西</a:t>
            </a:r>
            <a:endParaRPr lang="en-US" altLang="zh-CN" dirty="0" smtClean="0"/>
          </a:p>
          <a:p>
            <a:r>
              <a:rPr lang="zh-CN" altLang="en-US" dirty="0" smtClean="0"/>
              <a:t>不过，从程序访问文件时，这种树型想法就不适用了。 你的程序不能点击文件夹，不能通过浏览整棵树来查找 某个文件，它需要一种更直接的方法来查找文件：</a:t>
            </a:r>
            <a:endParaRPr lang="en-US" altLang="zh-CN" dirty="0" smtClean="0"/>
          </a:p>
          <a:p>
            <a:pPr lvl="1"/>
            <a:r>
              <a:rPr lang="en-US" altLang="zh-CN" dirty="0" err="1" smtClean="0"/>
              <a:t>image_file</a:t>
            </a:r>
            <a:r>
              <a:rPr lang="en-US" altLang="zh-CN" dirty="0" smtClean="0"/>
              <a:t> = "c:/program files/beachball.png</a:t>
            </a:r>
          </a:p>
          <a:p>
            <a:r>
              <a:rPr lang="zh-CN" altLang="en-US" dirty="0" smtClean="0"/>
              <a:t>看看你在哪</a:t>
            </a:r>
            <a:endParaRPr lang="en-US" altLang="zh-CN" dirty="0" smtClean="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19.4 </a:t>
            </a:r>
            <a:r>
              <a:rPr lang="zh-CN" altLang="en-US" dirty="0" smtClean="0"/>
              <a:t>打开文件</a:t>
            </a:r>
            <a:endParaRPr lang="zh-CN" altLang="en-US" dirty="0"/>
          </a:p>
        </p:txBody>
      </p:sp>
      <p:sp>
        <p:nvSpPr>
          <p:cNvPr id="3" name="内容占位符 2"/>
          <p:cNvSpPr>
            <a:spLocks noGrp="1"/>
          </p:cNvSpPr>
          <p:nvPr>
            <p:ph idx="1"/>
          </p:nvPr>
        </p:nvSpPr>
        <p:spPr>
          <a:xfrm>
            <a:off x="457200" y="1124744"/>
            <a:ext cx="8229600" cy="3629000"/>
          </a:xfrm>
        </p:spPr>
        <p:txBody>
          <a:bodyPr>
            <a:normAutofit fontScale="92500" lnSpcReduction="20000"/>
          </a:bodyPr>
          <a:lstStyle/>
          <a:p>
            <a:r>
              <a:rPr lang="zh-CN" altLang="en-US" dirty="0" smtClean="0"/>
              <a:t>打开文件之前，需要知道你要对文件做些什么：</a:t>
            </a:r>
          </a:p>
          <a:p>
            <a:pPr lvl="1"/>
            <a:r>
              <a:rPr lang="zh-CN" altLang="en-US" dirty="0" smtClean="0"/>
              <a:t>如果你要使用这个文件作为输入（只查看文件中有什么，而不做任何改变）， 就是要打开文件完成读； </a:t>
            </a:r>
            <a:endParaRPr lang="en-US" altLang="zh-CN" dirty="0" smtClean="0"/>
          </a:p>
          <a:p>
            <a:pPr lvl="1"/>
            <a:r>
              <a:rPr lang="zh-CN" altLang="en-US" dirty="0" smtClean="0"/>
              <a:t>如果要创建一个全新的文件或者用某个全新的文件替换现有的文件，就是要 打开文件完成写； </a:t>
            </a:r>
            <a:endParaRPr lang="en-US" altLang="zh-CN" dirty="0" smtClean="0"/>
          </a:p>
          <a:p>
            <a:pPr lvl="1"/>
            <a:r>
              <a:rPr lang="zh-CN" altLang="en-US" dirty="0" smtClean="0"/>
              <a:t>如果要为一个现有文件增加内容，就是要打开文件完成追加。</a:t>
            </a:r>
            <a:endParaRPr lang="en-US" altLang="zh-CN" dirty="0" smtClean="0"/>
          </a:p>
          <a:p>
            <a:r>
              <a:rPr lang="zh-CN" altLang="en-US" dirty="0" smtClean="0"/>
              <a:t>一定要了解文件对象和文件名之区别</a:t>
            </a:r>
            <a:endParaRPr lang="zh-CN" altLang="en-US" dirty="0"/>
          </a:p>
        </p:txBody>
      </p:sp>
      <p:pic>
        <p:nvPicPr>
          <p:cNvPr id="6" name="Picture 2"/>
          <p:cNvPicPr>
            <a:picLocks noChangeAspect="1" noChangeArrowheads="1"/>
          </p:cNvPicPr>
          <p:nvPr/>
        </p:nvPicPr>
        <p:blipFill>
          <a:blip r:embed="rId2" cstate="print"/>
          <a:srcRect/>
          <a:stretch>
            <a:fillRect/>
          </a:stretch>
        </p:blipFill>
        <p:spPr bwMode="auto">
          <a:xfrm>
            <a:off x="1763688" y="4509120"/>
            <a:ext cx="4142857" cy="876191"/>
          </a:xfrm>
          <a:prstGeom prst="rect">
            <a:avLst/>
          </a:prstGeom>
          <a:noFill/>
          <a:ln w="9525">
            <a:noFill/>
            <a:miter lim="800000"/>
            <a:headEnd/>
            <a:tailEnd/>
          </a:ln>
        </p:spPr>
      </p:pic>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19.5 </a:t>
            </a:r>
            <a:r>
              <a:rPr lang="zh-CN" altLang="en-US" dirty="0" smtClean="0"/>
              <a:t>读文件</a:t>
            </a:r>
            <a:endParaRPr lang="zh-CN" altLang="en-US" dirty="0"/>
          </a:p>
        </p:txBody>
      </p:sp>
      <p:sp>
        <p:nvSpPr>
          <p:cNvPr id="3" name="内容占位符 2"/>
          <p:cNvSpPr>
            <a:spLocks noGrp="1"/>
          </p:cNvSpPr>
          <p:nvPr>
            <p:ph idx="1"/>
          </p:nvPr>
        </p:nvSpPr>
        <p:spPr/>
        <p:txBody>
          <a:bodyPr/>
          <a:lstStyle/>
          <a:p>
            <a:r>
              <a:rPr lang="zh-CN" altLang="en-US" dirty="0" smtClean="0"/>
              <a:t>上一节提到，可以使用 </a:t>
            </a:r>
            <a:r>
              <a:rPr lang="en-US" altLang="zh-CN" dirty="0" smtClean="0"/>
              <a:t>open()</a:t>
            </a:r>
            <a:r>
              <a:rPr lang="zh-CN" altLang="en-US" dirty="0" smtClean="0"/>
              <a:t>函数打开文件并创建文件对象。这是 </a:t>
            </a:r>
            <a:r>
              <a:rPr lang="en-US" altLang="zh-CN" dirty="0" smtClean="0"/>
              <a:t>Python </a:t>
            </a:r>
            <a:r>
              <a:rPr lang="zh-CN" altLang="en-US" dirty="0" smtClean="0"/>
              <a:t>的 内置功能之一。要打开文件来完成读，需要使用 </a:t>
            </a:r>
            <a:r>
              <a:rPr lang="en-US" altLang="zh-CN" dirty="0" smtClean="0"/>
              <a:t>'r'</a:t>
            </a:r>
            <a:r>
              <a:rPr lang="zh-CN" altLang="en-US" dirty="0" smtClean="0"/>
              <a:t>作为第二个参数，</a:t>
            </a:r>
            <a:endParaRPr lang="en-US" altLang="zh-CN" dirty="0" smtClean="0"/>
          </a:p>
          <a:p>
            <a:pPr lvl="1"/>
            <a:r>
              <a:rPr lang="en-US" altLang="zh-CN" dirty="0" smtClean="0"/>
              <a:t>lines = </a:t>
            </a:r>
            <a:r>
              <a:rPr lang="en-US" altLang="zh-CN" dirty="0" err="1" smtClean="0"/>
              <a:t>my_file.readlines</a:t>
            </a:r>
            <a:r>
              <a:rPr lang="en-US" altLang="zh-CN" dirty="0" smtClean="0"/>
              <a:t>()</a:t>
            </a:r>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dirty="0" smtClean="0"/>
              <a:t>19.6 </a:t>
            </a:r>
            <a:r>
              <a:rPr lang="zh-CN" altLang="en-US" dirty="0" smtClean="0"/>
              <a:t>文本文件和二进制文件</a:t>
            </a:r>
            <a:endParaRPr lang="zh-CN" altLang="en-US" dirty="0"/>
          </a:p>
        </p:txBody>
      </p:sp>
      <p:sp>
        <p:nvSpPr>
          <p:cNvPr id="3" name="内容占位符 2"/>
          <p:cNvSpPr>
            <a:spLocks noGrp="1"/>
          </p:cNvSpPr>
          <p:nvPr>
            <p:ph idx="1"/>
          </p:nvPr>
        </p:nvSpPr>
        <p:spPr/>
        <p:txBody>
          <a:bodyPr/>
          <a:lstStyle/>
          <a:p>
            <a:r>
              <a:rPr lang="zh-CN" altLang="en-US" dirty="0" smtClean="0"/>
              <a:t>到目前为止，打开文件和读取文本行的所有例子都有一个假设，认为文件中实 际上都包含有文本。要记住，文件能够存储任何内容，文本只是其中的一种。程序 员把所有其他类型的文件都统称为二进制文件（</a:t>
            </a:r>
            <a:r>
              <a:rPr lang="en-US" altLang="zh-CN" dirty="0" smtClean="0"/>
              <a:t>binary file)</a:t>
            </a:r>
          </a:p>
          <a:p>
            <a:r>
              <a:rPr lang="en-US" altLang="zh-CN" dirty="0" err="1" smtClean="0"/>
              <a:t>my_music_file</a:t>
            </a:r>
            <a:r>
              <a:rPr lang="en-US" altLang="zh-CN" dirty="0" smtClean="0"/>
              <a:t> = open(‘bg_music.mp3’, ‘</a:t>
            </a:r>
            <a:r>
              <a:rPr lang="en-US" altLang="zh-CN" dirty="0" err="1" smtClean="0"/>
              <a:t>rb</a:t>
            </a:r>
            <a:r>
              <a:rPr lang="en-US" altLang="zh-CN" dirty="0" smtClean="0"/>
              <a:t>’)</a:t>
            </a:r>
            <a:endParaRPr lang="zh-CN" alt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dirty="0" smtClean="0"/>
              <a:t>19.7</a:t>
            </a:r>
            <a:r>
              <a:rPr lang="zh-CN" altLang="en-US" dirty="0" smtClean="0"/>
              <a:t> 写文件</a:t>
            </a:r>
            <a:endParaRPr lang="zh-CN" altLang="en-US" dirty="0"/>
          </a:p>
        </p:txBody>
      </p:sp>
      <p:sp>
        <p:nvSpPr>
          <p:cNvPr id="3" name="内容占位符 2"/>
          <p:cNvSpPr>
            <a:spLocks noGrp="1"/>
          </p:cNvSpPr>
          <p:nvPr>
            <p:ph idx="1"/>
          </p:nvPr>
        </p:nvSpPr>
        <p:spPr/>
        <p:txBody>
          <a:bodyPr>
            <a:normAutofit fontScale="92500" lnSpcReduction="10000"/>
          </a:bodyPr>
          <a:lstStyle/>
          <a:p>
            <a:r>
              <a:rPr lang="zh-CN" altLang="en-US" dirty="0" smtClean="0"/>
              <a:t>比较好的做法是把信息保存在硬盘上，这样一来，即使程序不再运行（即计算 机已经关机），你的数据仍然能保留下来，供以后使用。其实你早已经这么做了。每 次保存学校作业、图片、歌曲或者 </a:t>
            </a:r>
            <a:r>
              <a:rPr lang="en-US" altLang="zh-CN" dirty="0" smtClean="0"/>
              <a:t>Python </a:t>
            </a:r>
            <a:r>
              <a:rPr lang="zh-CN" altLang="en-US" dirty="0" smtClean="0"/>
              <a:t>程序时，实际上都是将它们存储到硬盘上</a:t>
            </a:r>
            <a:endParaRPr lang="en-US" altLang="zh-CN" dirty="0" smtClean="0"/>
          </a:p>
          <a:p>
            <a:r>
              <a:rPr lang="zh-CN" altLang="en-US" dirty="0" smtClean="0"/>
              <a:t>前面已经提到，在文件中添加内容有两种方法。</a:t>
            </a:r>
          </a:p>
          <a:p>
            <a:pPr lvl="1"/>
            <a:r>
              <a:rPr lang="zh-CN" altLang="en-US" dirty="0" smtClean="0"/>
              <a:t>写 </a:t>
            </a:r>
            <a:r>
              <a:rPr lang="en-US" altLang="zh-CN" dirty="0" smtClean="0"/>
              <a:t>—</a:t>
            </a:r>
            <a:r>
              <a:rPr lang="zh-CN" altLang="en-US" dirty="0" smtClean="0"/>
              <a:t>这表示开始新文件，或者覆盖现有的文件。 </a:t>
            </a:r>
            <a:endParaRPr lang="en-US" altLang="zh-CN" dirty="0" smtClean="0"/>
          </a:p>
          <a:p>
            <a:pPr lvl="1"/>
            <a:r>
              <a:rPr lang="zh-CN" altLang="en-US" dirty="0" smtClean="0"/>
              <a:t>追加 </a:t>
            </a:r>
            <a:r>
              <a:rPr lang="en-US" altLang="zh-CN" dirty="0" smtClean="0"/>
              <a:t>—</a:t>
            </a:r>
            <a:r>
              <a:rPr lang="zh-CN" altLang="en-US" dirty="0" smtClean="0"/>
              <a:t>这表示增加到现有的文件，保留原来已有的内容</a:t>
            </a:r>
            <a:endParaRPr lang="zh-CN" alt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术语箱</a:t>
            </a:r>
            <a:endParaRPr lang="zh-CN" altLang="en-US" dirty="0"/>
          </a:p>
        </p:txBody>
      </p:sp>
      <p:sp>
        <p:nvSpPr>
          <p:cNvPr id="3" name="内容占位符 2"/>
          <p:cNvSpPr>
            <a:spLocks noGrp="1"/>
          </p:cNvSpPr>
          <p:nvPr>
            <p:ph idx="1"/>
          </p:nvPr>
        </p:nvSpPr>
        <p:spPr/>
        <p:txBody>
          <a:bodyPr>
            <a:normAutofit fontScale="92500" lnSpcReduction="20000"/>
          </a:bodyPr>
          <a:lstStyle/>
          <a:p>
            <a:r>
              <a:rPr lang="zh-CN" altLang="en-US" dirty="0" smtClean="0"/>
              <a:t>整数（</a:t>
            </a:r>
            <a:r>
              <a:rPr lang="en-US" altLang="zh-CN" dirty="0" smtClean="0"/>
              <a:t>integer</a:t>
            </a:r>
            <a:r>
              <a:rPr lang="zh-CN" altLang="en-US" dirty="0" smtClean="0"/>
              <a:t>）就是我们平常数数时所说的数，如 </a:t>
            </a:r>
            <a:r>
              <a:rPr lang="en-US" altLang="zh-CN" dirty="0" smtClean="0"/>
              <a:t>1</a:t>
            </a:r>
            <a:r>
              <a:rPr lang="zh-CN" altLang="en-US" dirty="0" smtClean="0"/>
              <a:t>、</a:t>
            </a:r>
            <a:r>
              <a:rPr lang="en-US" altLang="zh-CN" dirty="0" smtClean="0"/>
              <a:t>2</a:t>
            </a:r>
            <a:r>
              <a:rPr lang="zh-CN" altLang="en-US" dirty="0" smtClean="0"/>
              <a:t>、</a:t>
            </a:r>
            <a:r>
              <a:rPr lang="en-US" altLang="zh-CN" dirty="0" smtClean="0"/>
              <a:t>3</a:t>
            </a:r>
            <a:r>
              <a:rPr lang="zh-CN" altLang="en-US" dirty="0" smtClean="0"/>
              <a:t>，另外还包括 </a:t>
            </a:r>
            <a:r>
              <a:rPr lang="en-US" altLang="zh-CN" dirty="0" smtClean="0"/>
              <a:t>0 </a:t>
            </a:r>
            <a:r>
              <a:rPr lang="zh-CN" altLang="en-US" dirty="0" smtClean="0"/>
              <a:t>和负数，如 </a:t>
            </a:r>
            <a:r>
              <a:rPr lang="en-US" altLang="zh-CN" dirty="0" smtClean="0"/>
              <a:t>-1</a:t>
            </a:r>
            <a:r>
              <a:rPr lang="zh-CN" altLang="en-US" dirty="0" smtClean="0"/>
              <a:t>、</a:t>
            </a:r>
            <a:r>
              <a:rPr lang="en-US" altLang="zh-CN" dirty="0" smtClean="0"/>
              <a:t>-2</a:t>
            </a:r>
            <a:r>
              <a:rPr lang="zh-CN" altLang="en-US" dirty="0" smtClean="0"/>
              <a:t>、</a:t>
            </a:r>
            <a:r>
              <a:rPr lang="en-US" altLang="zh-CN" dirty="0" smtClean="0"/>
              <a:t>-3</a:t>
            </a:r>
            <a:r>
              <a:rPr lang="zh-CN" altLang="en-US" dirty="0" smtClean="0"/>
              <a:t>。</a:t>
            </a:r>
          </a:p>
          <a:p>
            <a:r>
              <a:rPr lang="zh-CN" altLang="en-US" dirty="0" smtClean="0"/>
              <a:t>小数（</a:t>
            </a:r>
            <a:r>
              <a:rPr lang="en-US" altLang="zh-CN" dirty="0" smtClean="0"/>
              <a:t>decimal number</a:t>
            </a:r>
            <a:r>
              <a:rPr lang="zh-CN" altLang="en-US" dirty="0" smtClean="0"/>
              <a:t>）也称为实数（</a:t>
            </a:r>
            <a:r>
              <a:rPr lang="en-US" altLang="zh-CN" dirty="0" smtClean="0"/>
              <a:t>real number</a:t>
            </a:r>
            <a:r>
              <a:rPr lang="zh-CN" altLang="en-US" dirty="0" smtClean="0"/>
              <a:t>），这些数有小数点而且 后面有小数位，如 </a:t>
            </a:r>
            <a:r>
              <a:rPr lang="en-US" altLang="zh-CN" dirty="0" smtClean="0"/>
              <a:t>1.25</a:t>
            </a:r>
            <a:r>
              <a:rPr lang="zh-CN" altLang="en-US" dirty="0" smtClean="0"/>
              <a:t>、</a:t>
            </a:r>
            <a:r>
              <a:rPr lang="en-US" altLang="zh-CN" dirty="0" smtClean="0"/>
              <a:t>0.3752 </a:t>
            </a:r>
            <a:r>
              <a:rPr lang="zh-CN" altLang="en-US" dirty="0" smtClean="0"/>
              <a:t>和 </a:t>
            </a:r>
            <a:r>
              <a:rPr lang="en-US" altLang="zh-CN" dirty="0" smtClean="0"/>
              <a:t>-101.2</a:t>
            </a:r>
            <a:r>
              <a:rPr lang="zh-CN" altLang="en-US" dirty="0" smtClean="0"/>
              <a:t>。</a:t>
            </a:r>
          </a:p>
          <a:p>
            <a:r>
              <a:rPr lang="zh-CN" altLang="en-US" dirty="0" smtClean="0"/>
              <a:t>在计算机编程中，小数也称为浮点数（</a:t>
            </a:r>
            <a:r>
              <a:rPr lang="en-US" altLang="zh-CN" dirty="0" smtClean="0"/>
              <a:t>floating-point number</a:t>
            </a:r>
            <a:r>
              <a:rPr lang="zh-CN" altLang="en-US" dirty="0" smtClean="0"/>
              <a:t>，有时简写为 </a:t>
            </a:r>
            <a:r>
              <a:rPr lang="en-US" altLang="zh-CN" dirty="0" smtClean="0"/>
              <a:t>floats</a:t>
            </a:r>
            <a:r>
              <a:rPr lang="zh-CN" altLang="en-US" dirty="0" smtClean="0"/>
              <a:t>，或者如果只有一个浮点数，就简写为 </a:t>
            </a:r>
            <a:r>
              <a:rPr lang="en-US" altLang="zh-CN" dirty="0" smtClean="0"/>
              <a:t>float</a:t>
            </a:r>
            <a:r>
              <a:rPr lang="zh-CN" altLang="en-US" dirty="0" smtClean="0"/>
              <a:t>）。这是因为小数点会“浮动”。 </a:t>
            </a:r>
            <a:r>
              <a:rPr lang="en-US" altLang="zh-CN" dirty="0" smtClean="0"/>
              <a:t>0.00123456 </a:t>
            </a:r>
            <a:r>
              <a:rPr lang="zh-CN" altLang="en-US" dirty="0" smtClean="0"/>
              <a:t>或 </a:t>
            </a:r>
            <a:r>
              <a:rPr lang="en-US" altLang="zh-CN" dirty="0" smtClean="0"/>
              <a:t>12345.6 </a:t>
            </a:r>
            <a:r>
              <a:rPr lang="zh-CN" altLang="en-US" dirty="0" smtClean="0"/>
              <a:t>都是浮点数</a:t>
            </a:r>
            <a:endParaRPr lang="zh-CN" altLang="en-US" dirty="0"/>
          </a:p>
        </p:txBody>
      </p:sp>
    </p:spTree>
  </p:cSld>
  <p:clrMapOvr>
    <a:masterClrMapping/>
  </p:clrMapOvr>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19</a:t>
            </a:r>
            <a:r>
              <a:rPr lang="zh-CN" altLang="en-US" dirty="0" smtClean="0"/>
              <a:t> </a:t>
            </a:r>
            <a:r>
              <a:rPr lang="en-US" altLang="zh-CN" dirty="0" smtClean="0"/>
              <a:t>.8</a:t>
            </a:r>
            <a:r>
              <a:rPr lang="zh-CN" altLang="en-US" dirty="0" smtClean="0"/>
              <a:t>　在文件中保存内容</a:t>
            </a:r>
            <a:endParaRPr lang="zh-CN" altLang="en-US" dirty="0"/>
          </a:p>
        </p:txBody>
      </p:sp>
      <p:sp>
        <p:nvSpPr>
          <p:cNvPr id="3" name="内容占位符 2"/>
          <p:cNvSpPr>
            <a:spLocks noGrp="1"/>
          </p:cNvSpPr>
          <p:nvPr>
            <p:ph idx="1"/>
          </p:nvPr>
        </p:nvSpPr>
        <p:spPr/>
        <p:txBody>
          <a:bodyPr/>
          <a:lstStyle/>
          <a:p>
            <a:r>
              <a:rPr lang="zh-CN" altLang="en-US" dirty="0" smtClean="0"/>
              <a:t>如果你想存储列表或对象之类的 内容呢？有时列表中的元素可能是字 符串，不过并不一定是这样。另外， 对象又该怎么存储呢？也许可以把 所有对象的属性都转换为字符串，再 写到一个文本文件中，但是之后你还得 把这个过程反过来，从文件恢复对象。这 就复杂化了。</a:t>
            </a:r>
            <a:endParaRPr lang="zh-CN" alt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学到了什么</a:t>
            </a:r>
            <a:endParaRPr lang="zh-CN" altLang="en-US" dirty="0"/>
          </a:p>
        </p:txBody>
      </p:sp>
      <p:sp>
        <p:nvSpPr>
          <p:cNvPr id="3" name="内容占位符 2"/>
          <p:cNvSpPr>
            <a:spLocks noGrp="1"/>
          </p:cNvSpPr>
          <p:nvPr>
            <p:ph idx="1"/>
          </p:nvPr>
        </p:nvSpPr>
        <p:spPr/>
        <p:txBody>
          <a:bodyPr/>
          <a:lstStyle/>
          <a:p>
            <a:r>
              <a:rPr lang="zh-CN" altLang="en-US" dirty="0" smtClean="0"/>
              <a:t>什么是文件</a:t>
            </a:r>
            <a:endParaRPr lang="en-US" altLang="zh-CN" dirty="0" smtClean="0"/>
          </a:p>
          <a:p>
            <a:r>
              <a:rPr lang="zh-CN" altLang="en-US" dirty="0" smtClean="0"/>
              <a:t>如何打开和关闭文件</a:t>
            </a:r>
            <a:endParaRPr lang="en-US" altLang="zh-CN" dirty="0" smtClean="0"/>
          </a:p>
          <a:p>
            <a:r>
              <a:rPr lang="zh-CN" altLang="en-US" dirty="0" smtClean="0"/>
              <a:t>打开文件的不同方式：读、写和追加</a:t>
            </a:r>
            <a:endParaRPr lang="en-US" altLang="zh-CN" dirty="0" smtClean="0"/>
          </a:p>
          <a:p>
            <a:r>
              <a:rPr lang="en-US" altLang="zh-CN" dirty="0" smtClean="0"/>
              <a:t>pickle</a:t>
            </a:r>
            <a:r>
              <a:rPr lang="zh-CN" altLang="en-US" dirty="0" smtClean="0"/>
              <a:t>在文件中保存列表和对象（以及其他 </a:t>
            </a:r>
            <a:r>
              <a:rPr lang="en-US" altLang="zh-CN" dirty="0" smtClean="0"/>
              <a:t>Python </a:t>
            </a:r>
            <a:r>
              <a:rPr lang="zh-CN" altLang="en-US" dirty="0" smtClean="0"/>
              <a:t>数据结构）</a:t>
            </a:r>
            <a:endParaRPr lang="en-US" altLang="zh-CN" dirty="0" smtClean="0"/>
          </a:p>
          <a:p>
            <a:r>
              <a:rPr lang="zh-CN" altLang="en-US" dirty="0" smtClean="0"/>
              <a:t>许多与文件夹（也称为目录）、文件位置和路径相关的内容。</a:t>
            </a:r>
            <a:endParaRPr lang="zh-CN" alt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测试题</a:t>
            </a:r>
            <a:endParaRPr lang="zh-CN" altLang="en-US" dirty="0"/>
          </a:p>
        </p:txBody>
      </p:sp>
      <p:sp>
        <p:nvSpPr>
          <p:cNvPr id="3" name="内容占位符 2"/>
          <p:cNvSpPr>
            <a:spLocks noGrp="1"/>
          </p:cNvSpPr>
          <p:nvPr>
            <p:ph idx="1"/>
          </p:nvPr>
        </p:nvSpPr>
        <p:spPr/>
        <p:txBody>
          <a:bodyPr>
            <a:noAutofit/>
          </a:bodyPr>
          <a:lstStyle/>
          <a:p>
            <a:r>
              <a:rPr lang="en-US" altLang="zh-CN" sz="2300" dirty="0" smtClean="0"/>
              <a:t>1. Python </a:t>
            </a:r>
            <a:r>
              <a:rPr lang="zh-CN" altLang="en-US" sz="2300" dirty="0" smtClean="0"/>
              <a:t>中用来处理文件的对象称为 </a:t>
            </a:r>
            <a:r>
              <a:rPr lang="en-US" altLang="zh-CN" sz="2300" dirty="0" smtClean="0"/>
              <a:t>_______</a:t>
            </a:r>
            <a:r>
              <a:rPr lang="zh-CN" altLang="en-US" sz="2300" dirty="0" smtClean="0"/>
              <a:t>。 </a:t>
            </a:r>
            <a:endParaRPr lang="en-US" altLang="zh-CN" sz="2300" dirty="0" smtClean="0"/>
          </a:p>
          <a:p>
            <a:r>
              <a:rPr lang="en-US" altLang="zh-CN" sz="2300" dirty="0" smtClean="0"/>
              <a:t>2. </a:t>
            </a:r>
            <a:r>
              <a:rPr lang="zh-CN" altLang="en-US" sz="2300" dirty="0" smtClean="0"/>
              <a:t>如何创建一个文件对象？ </a:t>
            </a:r>
            <a:endParaRPr lang="en-US" altLang="zh-CN" sz="2300" dirty="0" smtClean="0"/>
          </a:p>
          <a:p>
            <a:r>
              <a:rPr lang="en-US" altLang="zh-CN" sz="2300" dirty="0" smtClean="0"/>
              <a:t>3. </a:t>
            </a:r>
            <a:r>
              <a:rPr lang="zh-CN" altLang="en-US" sz="2300" dirty="0" smtClean="0"/>
              <a:t>文件对象和文件名之间有什么区别？ </a:t>
            </a:r>
            <a:endParaRPr lang="en-US" altLang="zh-CN" sz="2300" dirty="0" smtClean="0"/>
          </a:p>
          <a:p>
            <a:r>
              <a:rPr lang="en-US" altLang="zh-CN" sz="2300" dirty="0" smtClean="0"/>
              <a:t>4. </a:t>
            </a:r>
            <a:r>
              <a:rPr lang="zh-CN" altLang="en-US" sz="2300" dirty="0" smtClean="0"/>
              <a:t>完成文件读写时应该对文件做什么操作？ </a:t>
            </a:r>
            <a:endParaRPr lang="en-US" altLang="zh-CN" sz="2300" dirty="0" smtClean="0"/>
          </a:p>
          <a:p>
            <a:r>
              <a:rPr lang="en-US" altLang="zh-CN" sz="2300" dirty="0" smtClean="0"/>
              <a:t>5. </a:t>
            </a:r>
            <a:r>
              <a:rPr lang="zh-CN" altLang="en-US" sz="2300" dirty="0" smtClean="0"/>
              <a:t>如果用追加模式打开一个文件然后在文件中写入内容会怎样？ </a:t>
            </a:r>
            <a:endParaRPr lang="en-US" altLang="zh-CN" sz="2300" dirty="0" smtClean="0"/>
          </a:p>
          <a:p>
            <a:r>
              <a:rPr lang="en-US" altLang="zh-CN" sz="2300" dirty="0" smtClean="0"/>
              <a:t>6. </a:t>
            </a:r>
            <a:r>
              <a:rPr lang="zh-CN" altLang="en-US" sz="2300" dirty="0" smtClean="0"/>
              <a:t>如果用写模式打开一个文件然后在文件中写入内容会怎样？ </a:t>
            </a:r>
            <a:endParaRPr lang="en-US" altLang="zh-CN" sz="2300" dirty="0" smtClean="0"/>
          </a:p>
          <a:p>
            <a:r>
              <a:rPr lang="en-US" altLang="zh-CN" sz="2300" dirty="0" smtClean="0"/>
              <a:t>7. </a:t>
            </a:r>
            <a:r>
              <a:rPr lang="zh-CN" altLang="en-US" sz="2300" dirty="0" smtClean="0"/>
              <a:t>读过文件的一部分之后如何从文件起始位置开始读？ </a:t>
            </a:r>
            <a:endParaRPr lang="en-US" altLang="zh-CN" sz="2300" dirty="0" smtClean="0"/>
          </a:p>
          <a:p>
            <a:r>
              <a:rPr lang="en-US" altLang="zh-CN" sz="2300" dirty="0" smtClean="0"/>
              <a:t>8. </a:t>
            </a:r>
            <a:r>
              <a:rPr lang="zh-CN" altLang="en-US" sz="2300" dirty="0" smtClean="0"/>
              <a:t>将一个 </a:t>
            </a:r>
            <a:r>
              <a:rPr lang="en-US" altLang="zh-CN" sz="2300" dirty="0" smtClean="0"/>
              <a:t>Python </a:t>
            </a:r>
            <a:r>
              <a:rPr lang="zh-CN" altLang="en-US" sz="2300" dirty="0" smtClean="0"/>
              <a:t>对象保存到文件中要使用哪个 </a:t>
            </a:r>
            <a:r>
              <a:rPr lang="en-US" altLang="zh-CN" sz="2300" dirty="0" smtClean="0"/>
              <a:t>pickle</a:t>
            </a:r>
            <a:r>
              <a:rPr lang="zh-CN" altLang="en-US" sz="2300" dirty="0" smtClean="0"/>
              <a:t>函数？ </a:t>
            </a:r>
            <a:endParaRPr lang="en-US" altLang="zh-CN" sz="2300" dirty="0" smtClean="0"/>
          </a:p>
          <a:p>
            <a:r>
              <a:rPr lang="en-US" altLang="zh-CN" sz="2300" dirty="0" smtClean="0"/>
              <a:t>9.  </a:t>
            </a:r>
            <a:r>
              <a:rPr lang="zh-CN" altLang="en-US" sz="2300" dirty="0" smtClean="0"/>
              <a:t>要“还原”一个对象 </a:t>
            </a:r>
            <a:r>
              <a:rPr lang="en-US" altLang="zh-CN" sz="2300" dirty="0" smtClean="0"/>
              <a:t>( </a:t>
            </a:r>
            <a:r>
              <a:rPr lang="zh-CN" altLang="en-US" sz="2300" dirty="0" smtClean="0"/>
              <a:t>从 </a:t>
            </a:r>
            <a:r>
              <a:rPr lang="en-US" altLang="zh-CN" sz="2300" dirty="0" smtClean="0"/>
              <a:t>pickle </a:t>
            </a:r>
            <a:r>
              <a:rPr lang="zh-CN" altLang="en-US" sz="2300" dirty="0" smtClean="0"/>
              <a:t>文件得到对象 </a:t>
            </a:r>
            <a:r>
              <a:rPr lang="en-US" altLang="zh-CN" sz="2300" dirty="0" smtClean="0"/>
              <a:t>, </a:t>
            </a:r>
            <a:r>
              <a:rPr lang="zh-CN" altLang="en-US" sz="2300" dirty="0" smtClean="0"/>
              <a:t>并放回到 </a:t>
            </a:r>
            <a:r>
              <a:rPr lang="en-US" altLang="zh-CN" sz="2300" dirty="0" smtClean="0"/>
              <a:t>Python </a:t>
            </a:r>
            <a:r>
              <a:rPr lang="zh-CN" altLang="en-US" sz="2300" dirty="0" smtClean="0"/>
              <a:t>变量中 </a:t>
            </a:r>
            <a:r>
              <a:rPr lang="en-US" altLang="zh-CN" sz="2300" dirty="0" smtClean="0"/>
              <a:t>)</a:t>
            </a:r>
            <a:r>
              <a:rPr lang="zh-CN" altLang="en-US" sz="2300" dirty="0" smtClean="0"/>
              <a:t>， 应当使用哪个 </a:t>
            </a:r>
            <a:r>
              <a:rPr lang="en-US" altLang="zh-CN" sz="2300" dirty="0" smtClean="0"/>
              <a:t>pickle</a:t>
            </a:r>
            <a:r>
              <a:rPr lang="zh-CN" altLang="en-US" sz="2300" dirty="0" smtClean="0"/>
              <a:t>方法？</a:t>
            </a:r>
            <a:endParaRPr lang="zh-CN" altLang="en-US" sz="2300"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动手试一试</a:t>
            </a:r>
            <a:endParaRPr lang="zh-CN" altLang="en-US" dirty="0"/>
          </a:p>
        </p:txBody>
      </p:sp>
      <p:sp>
        <p:nvSpPr>
          <p:cNvPr id="3" name="内容占位符 2"/>
          <p:cNvSpPr>
            <a:spLocks noGrp="1"/>
          </p:cNvSpPr>
          <p:nvPr>
            <p:ph idx="1"/>
          </p:nvPr>
        </p:nvSpPr>
        <p:spPr/>
        <p:txBody>
          <a:bodyPr/>
          <a:lstStyle/>
          <a:p>
            <a:r>
              <a:rPr lang="en-US" altLang="zh-CN" smtClean="0"/>
              <a:t>1. </a:t>
            </a:r>
            <a:r>
              <a:rPr lang="zh-CN" altLang="en-US" smtClean="0"/>
              <a:t>编写</a:t>
            </a:r>
            <a:r>
              <a:rPr lang="zh-CN" altLang="en-US" dirty="0" smtClean="0"/>
              <a:t>一个程序，让用户输入名字、年龄、最喜欢的颜色和最喜欢的食物。程 序要把所有这 </a:t>
            </a:r>
            <a:r>
              <a:rPr lang="en-US" altLang="zh-CN" dirty="0" smtClean="0"/>
              <a:t>4 </a:t>
            </a:r>
            <a:r>
              <a:rPr lang="zh-CN" altLang="en-US" dirty="0" smtClean="0"/>
              <a:t>项保存在一个文本文件中，每一项分别放在单独的一行上。 </a:t>
            </a:r>
            <a:endParaRPr lang="en-US" altLang="zh-CN" dirty="0" smtClean="0"/>
          </a:p>
          <a:p>
            <a:r>
              <a:rPr lang="en-US" altLang="zh-CN" dirty="0" smtClean="0"/>
              <a:t>2.  </a:t>
            </a:r>
            <a:r>
              <a:rPr lang="zh-CN" altLang="en-US" dirty="0" smtClean="0"/>
              <a:t>完成第 </a:t>
            </a:r>
            <a:r>
              <a:rPr lang="en-US" altLang="zh-CN" dirty="0" smtClean="0"/>
              <a:t>2 </a:t>
            </a:r>
            <a:r>
              <a:rPr lang="zh-CN" altLang="en-US" dirty="0" smtClean="0"/>
              <a:t>题的任务，不过使用 </a:t>
            </a:r>
            <a:r>
              <a:rPr lang="en-US" altLang="zh-CN" dirty="0" smtClean="0"/>
              <a:t>pickle</a:t>
            </a:r>
            <a:r>
              <a:rPr lang="zh-CN" altLang="en-US" dirty="0" smtClean="0"/>
              <a:t>将数据保存到一个文件。（提示：如果 先把数据放在一个列表中就会很容易做到。）</a:t>
            </a:r>
            <a:endParaRPr lang="zh-CN" alt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algn="ctr"/>
            <a:r>
              <a:rPr lang="en-US" altLang="zh-CN" dirty="0" smtClean="0"/>
              <a:t>17</a:t>
            </a:r>
            <a:endParaRPr lang="zh-CN" alt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20 </a:t>
            </a:r>
            <a:r>
              <a:rPr lang="zh-CN" altLang="en-US" dirty="0" smtClean="0"/>
              <a:t>碰运气</a:t>
            </a:r>
            <a:r>
              <a:rPr lang="en-US" altLang="zh-CN" dirty="0" smtClean="0"/>
              <a:t>—</a:t>
            </a:r>
            <a:r>
              <a:rPr lang="zh-CN" altLang="en-US" dirty="0" smtClean="0"/>
              <a:t>随机性</a:t>
            </a:r>
            <a:endParaRPr lang="zh-CN" altLang="en-US" dirty="0"/>
          </a:p>
        </p:txBody>
      </p:sp>
      <p:sp>
        <p:nvSpPr>
          <p:cNvPr id="3" name="内容占位符 2"/>
          <p:cNvSpPr>
            <a:spLocks noGrp="1"/>
          </p:cNvSpPr>
          <p:nvPr>
            <p:ph idx="1"/>
          </p:nvPr>
        </p:nvSpPr>
        <p:spPr/>
        <p:txBody>
          <a:bodyPr/>
          <a:lstStyle/>
          <a:p>
            <a:r>
              <a:rPr lang="zh-CN" altLang="en-US" dirty="0" smtClean="0"/>
              <a:t>游戏最有意思的一个方面就是你永远也不知道会发生什么。游戏是不可预测的。它们是随机的。正是这种随机性才让游戏很有趣。</a:t>
            </a:r>
            <a:endParaRPr lang="zh-CN" alt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20.1 </a:t>
            </a:r>
            <a:r>
              <a:rPr lang="zh-CN" altLang="en-US" b="1" dirty="0" smtClean="0"/>
              <a:t>什么是随机性</a:t>
            </a:r>
            <a:endParaRPr lang="zh-CN" altLang="en-US" dirty="0"/>
          </a:p>
        </p:txBody>
      </p:sp>
      <p:sp>
        <p:nvSpPr>
          <p:cNvPr id="3" name="内容占位符 2"/>
          <p:cNvSpPr>
            <a:spLocks noGrp="1"/>
          </p:cNvSpPr>
          <p:nvPr>
            <p:ph idx="1"/>
          </p:nvPr>
        </p:nvSpPr>
        <p:spPr/>
        <p:txBody>
          <a:bodyPr>
            <a:normAutofit fontScale="92500"/>
          </a:bodyPr>
          <a:lstStyle/>
          <a:p>
            <a:r>
              <a:rPr lang="zh-CN" altLang="en-US" dirty="0" smtClean="0"/>
              <a:t>以扔硬币为例。如果把一个硬币抛向空中，让它着地，可能正面朝上，也可能背面朝上。每次抛的时候，你都无法知道会得到什么。因为抛一次的结果不能预测，我们称之为随机。</a:t>
            </a:r>
            <a:endParaRPr lang="en-US" altLang="zh-CN" dirty="0" smtClean="0"/>
          </a:p>
          <a:p>
            <a:r>
              <a:rPr lang="zh-CN" altLang="en-US" dirty="0" smtClean="0"/>
              <a:t>随机事件就是可能有两个或多个结果的事件，你无法预测会得到哪一个结果。这里所说的结果可能是一副牌中的纸牌顺序，或者是掷骰子时的点数，或者是一个硬币哪一面朝上。</a:t>
            </a:r>
            <a:endParaRPr lang="zh-CN" alt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20.2</a:t>
            </a:r>
            <a:r>
              <a:rPr lang="zh-CN" altLang="en-US" b="1" dirty="0" smtClean="0"/>
              <a:t>　掷骰子</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smtClean="0"/>
              <a:t>骰子在程序中很容易模拟，</a:t>
            </a:r>
            <a:r>
              <a:rPr lang="en-US" altLang="zh-CN" dirty="0" smtClean="0"/>
              <a:t>Python </a:t>
            </a:r>
            <a:r>
              <a:rPr lang="zh-CN" altLang="en-US" dirty="0" smtClean="0"/>
              <a:t>的</a:t>
            </a:r>
            <a:r>
              <a:rPr lang="en-US" altLang="zh-CN" dirty="0" smtClean="0"/>
              <a:t>random </a:t>
            </a:r>
            <a:r>
              <a:rPr lang="zh-CN" altLang="en-US" dirty="0" smtClean="0"/>
              <a:t>模块提供了两种方法来完成这项工作。一种方法是使用</a:t>
            </a:r>
            <a:r>
              <a:rPr lang="en-US" altLang="zh-CN" dirty="0" err="1" smtClean="0"/>
              <a:t>randint</a:t>
            </a:r>
            <a:r>
              <a:rPr lang="en-US" altLang="zh-CN" dirty="0" smtClean="0"/>
              <a:t>():</a:t>
            </a:r>
          </a:p>
          <a:p>
            <a:pPr lvl="1">
              <a:buNone/>
            </a:pPr>
            <a:r>
              <a:rPr lang="en-US" altLang="zh-CN" dirty="0" smtClean="0"/>
              <a:t>die_1 = </a:t>
            </a:r>
            <a:r>
              <a:rPr lang="en-US" altLang="zh-CN" dirty="0" err="1" smtClean="0"/>
              <a:t>random.randint</a:t>
            </a:r>
            <a:r>
              <a:rPr lang="en-US" altLang="zh-CN" dirty="0" smtClean="0"/>
              <a:t>(1, 6)</a:t>
            </a:r>
          </a:p>
          <a:p>
            <a:pPr marL="342900" lvl="1" indent="-342900">
              <a:buFont typeface="Arial" pitchFamily="34" charset="0"/>
              <a:buChar char="•"/>
            </a:pPr>
            <a:r>
              <a:rPr lang="zh-CN" altLang="en-US" sz="3200" dirty="0" smtClean="0"/>
              <a:t>另一种方法是建立一个列表，然后使用</a:t>
            </a:r>
            <a:r>
              <a:rPr lang="en-US" altLang="zh-CN" sz="3200" dirty="0" smtClean="0"/>
              <a:t>choice()</a:t>
            </a:r>
            <a:r>
              <a:rPr lang="zh-CN" altLang="en-US" sz="3200" dirty="0" smtClean="0"/>
              <a:t>函数，从其中选择一个结果：</a:t>
            </a:r>
            <a:endParaRPr lang="en-US" altLang="zh-CN" sz="3200" dirty="0" smtClean="0"/>
          </a:p>
          <a:p>
            <a:pPr lvl="1">
              <a:buNone/>
            </a:pPr>
            <a:r>
              <a:rPr lang="en-US" altLang="zh-CN" dirty="0" smtClean="0"/>
              <a:t>import random</a:t>
            </a:r>
          </a:p>
          <a:p>
            <a:pPr lvl="1">
              <a:buNone/>
            </a:pPr>
            <a:r>
              <a:rPr lang="da-DK" altLang="zh-CN" dirty="0" smtClean="0"/>
              <a:t>sides = [1, 2, 3, 4, 5, 6]</a:t>
            </a:r>
          </a:p>
          <a:p>
            <a:pPr lvl="1">
              <a:buNone/>
            </a:pPr>
            <a:r>
              <a:rPr lang="en-US" altLang="zh-CN" dirty="0" smtClean="0"/>
              <a:t>die_1 = </a:t>
            </a:r>
            <a:r>
              <a:rPr lang="en-US" altLang="zh-CN" dirty="0" err="1" smtClean="0"/>
              <a:t>random.choice</a:t>
            </a:r>
            <a:r>
              <a:rPr lang="en-US" altLang="zh-CN" dirty="0" smtClean="0"/>
              <a:t>(sides)</a:t>
            </a:r>
            <a:endParaRPr lang="en-US" altLang="zh-CN" sz="9200" dirty="0" smtClean="0"/>
          </a:p>
          <a:p>
            <a:pPr lvl="1">
              <a:buNone/>
            </a:pPr>
            <a:endParaRPr lang="zh-CN" alt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p:cNvPicPr>
            <a:picLocks noChangeAspect="1" noChangeArrowheads="1"/>
          </p:cNvPicPr>
          <p:nvPr/>
        </p:nvPicPr>
        <p:blipFill>
          <a:blip r:embed="rId2" cstate="print"/>
          <a:srcRect/>
          <a:stretch>
            <a:fillRect/>
          </a:stretch>
        </p:blipFill>
        <p:spPr bwMode="auto">
          <a:xfrm>
            <a:off x="755577" y="2924944"/>
            <a:ext cx="7481962" cy="3744416"/>
          </a:xfrm>
          <a:prstGeom prst="rect">
            <a:avLst/>
          </a:prstGeom>
          <a:noFill/>
          <a:ln w="9525">
            <a:noFill/>
            <a:miter lim="800000"/>
            <a:headEnd/>
            <a:tailEnd/>
          </a:ln>
        </p:spPr>
      </p:pic>
      <p:sp>
        <p:nvSpPr>
          <p:cNvPr id="2" name="标题 1"/>
          <p:cNvSpPr>
            <a:spLocks noGrp="1"/>
          </p:cNvSpPr>
          <p:nvPr>
            <p:ph type="title"/>
          </p:nvPr>
        </p:nvSpPr>
        <p:spPr/>
        <p:txBody>
          <a:bodyPr/>
          <a:lstStyle/>
          <a:p>
            <a:pPr algn="l"/>
            <a:r>
              <a:rPr lang="en-US" altLang="zh-CN" dirty="0" smtClean="0"/>
              <a:t>20.2</a:t>
            </a:r>
            <a:r>
              <a:rPr lang="zh-CN" altLang="en-US" b="1" dirty="0" smtClean="0"/>
              <a:t>　掷骰子</a:t>
            </a:r>
            <a:endParaRPr lang="zh-CN" altLang="en-US" dirty="0"/>
          </a:p>
        </p:txBody>
      </p:sp>
      <p:sp>
        <p:nvSpPr>
          <p:cNvPr id="3" name="内容占位符 2"/>
          <p:cNvSpPr>
            <a:spLocks noGrp="1"/>
          </p:cNvSpPr>
          <p:nvPr>
            <p:ph idx="1"/>
          </p:nvPr>
        </p:nvSpPr>
        <p:spPr>
          <a:xfrm>
            <a:off x="457200" y="1600201"/>
            <a:ext cx="8229600" cy="1612775"/>
          </a:xfrm>
        </p:spPr>
        <p:txBody>
          <a:bodyPr>
            <a:normAutofit/>
          </a:bodyPr>
          <a:lstStyle/>
          <a:p>
            <a:r>
              <a:rPr lang="zh-CN" altLang="en-US" sz="2400" dirty="0" smtClean="0"/>
              <a:t>多个骰子</a:t>
            </a:r>
            <a:endParaRPr lang="en-US" altLang="zh-CN" sz="2400" dirty="0" smtClean="0"/>
          </a:p>
          <a:p>
            <a:pPr lvl="1"/>
            <a:r>
              <a:rPr lang="zh-CN" altLang="en-US" sz="2000" dirty="0" smtClean="0"/>
              <a:t>如果想模拟掷两个骰子呢？如果你只是想把两个骰子的结果相加来得到总数，可能会考虑这样做</a:t>
            </a:r>
            <a:r>
              <a:rPr lang="en-US" altLang="zh-CN" sz="2000" dirty="0" smtClean="0"/>
              <a:t>:  </a:t>
            </a:r>
            <a:r>
              <a:rPr lang="en-US" altLang="zh-CN" sz="2000" dirty="0" err="1" smtClean="0"/>
              <a:t>two_dice</a:t>
            </a:r>
            <a:r>
              <a:rPr lang="en-US" altLang="zh-CN" sz="2000" dirty="0" smtClean="0"/>
              <a:t> = </a:t>
            </a:r>
            <a:r>
              <a:rPr lang="en-US" altLang="zh-CN" sz="2000" dirty="0" err="1" smtClean="0"/>
              <a:t>random.randint</a:t>
            </a:r>
            <a:r>
              <a:rPr lang="en-US" altLang="zh-CN" sz="2000" dirty="0" smtClean="0"/>
              <a:t>(2, 12)</a:t>
            </a:r>
          </a:p>
          <a:p>
            <a:pPr>
              <a:buNone/>
            </a:pPr>
            <a:endParaRPr lang="en-US" altLang="zh-CN" dirty="0" smtClean="0"/>
          </a:p>
          <a:p>
            <a:pPr>
              <a:buNone/>
            </a:pPr>
            <a:endParaRPr lang="en-US" altLang="zh-CN" dirty="0" smtClean="0"/>
          </a:p>
          <a:p>
            <a:pPr>
              <a:buNone/>
            </a:pPr>
            <a:endParaRPr lang="zh-CN" alt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20.2</a:t>
            </a:r>
            <a:r>
              <a:rPr lang="zh-CN" altLang="en-US" b="1" dirty="0" smtClean="0"/>
              <a:t>　掷骰子</a:t>
            </a:r>
            <a:endParaRPr lang="zh-CN" altLang="en-US" dirty="0"/>
          </a:p>
        </p:txBody>
      </p:sp>
      <p:sp>
        <p:nvSpPr>
          <p:cNvPr id="5" name="内容占位符 4"/>
          <p:cNvSpPr>
            <a:spLocks noGrp="1"/>
          </p:cNvSpPr>
          <p:nvPr>
            <p:ph idx="1"/>
          </p:nvPr>
        </p:nvSpPr>
        <p:spPr/>
        <p:txBody>
          <a:bodyPr>
            <a:noAutofit/>
          </a:bodyPr>
          <a:lstStyle/>
          <a:p>
            <a:r>
              <a:rPr lang="en-US" altLang="zh-CN" sz="1600" dirty="0" smtClean="0"/>
              <a:t>1+1 = 2 1+2 = 3 1+3 = 4 1+4 = 5 1+5 = 6 1+6 = 7</a:t>
            </a:r>
          </a:p>
          <a:p>
            <a:r>
              <a:rPr lang="en-US" altLang="zh-CN" sz="1600" dirty="0" smtClean="0"/>
              <a:t>2+1 = 3 2+2 = 4 2+3 = 5 2+4 = 6 2+5 = 7 2+6 = 8</a:t>
            </a:r>
          </a:p>
          <a:p>
            <a:r>
              <a:rPr lang="en-US" altLang="zh-CN" sz="1600" dirty="0" smtClean="0"/>
              <a:t>3+1 = 4 3+2 = 5 3+3 = 6 3+4 = 7 3+5 = 8 3+6 = 9</a:t>
            </a:r>
          </a:p>
          <a:p>
            <a:r>
              <a:rPr lang="en-US" altLang="zh-CN" sz="1600" dirty="0" smtClean="0"/>
              <a:t>4+1 = 5 4+2 = 6 4+3 = 7 4+4 = 8 4+5 = 9 4+6 = 10</a:t>
            </a:r>
          </a:p>
          <a:p>
            <a:r>
              <a:rPr lang="en-US" altLang="zh-CN" sz="1600" dirty="0" smtClean="0"/>
              <a:t>5+1 = 6 5+2 = 7 5+3 = 8 5+4 = 9 5+5 = 10 5+6 = 11</a:t>
            </a:r>
          </a:p>
          <a:p>
            <a:r>
              <a:rPr lang="en-US" altLang="zh-CN" sz="1600" dirty="0" smtClean="0"/>
              <a:t>6+1 = 7 6+2 = 8 6+3 = 9 6+4 = 10 6+5 = 11 6+6 = 12</a:t>
            </a:r>
          </a:p>
          <a:p>
            <a:r>
              <a:rPr lang="zh-CN" altLang="en-US" sz="1600" dirty="0" smtClean="0">
                <a:latin typeface="FZSSJW--GB1-0"/>
              </a:rPr>
              <a:t>共有</a:t>
            </a:r>
            <a:r>
              <a:rPr lang="en-US" altLang="zh-CN" sz="1600" dirty="0" smtClean="0">
                <a:latin typeface="TimesNewRomanPSMT"/>
              </a:rPr>
              <a:t>36 </a:t>
            </a:r>
            <a:r>
              <a:rPr lang="zh-CN" altLang="en-US" sz="1600" dirty="0" smtClean="0">
                <a:latin typeface="FZSSJW--GB1-0"/>
              </a:rPr>
              <a:t>种可能的组合</a:t>
            </a:r>
            <a:r>
              <a:rPr lang="zh-CN" altLang="en-US" sz="1600" dirty="0" smtClean="0">
                <a:latin typeface="宋体"/>
              </a:rPr>
              <a:t>。</a:t>
            </a:r>
            <a:r>
              <a:rPr lang="zh-CN" altLang="en-US" sz="1600" dirty="0" smtClean="0">
                <a:latin typeface="FZSSJW--GB1-0"/>
              </a:rPr>
              <a:t>现在来看每个总数出现的次数</a:t>
            </a:r>
            <a:r>
              <a:rPr lang="zh-CN" altLang="en-US" sz="1600" dirty="0" smtClean="0">
                <a:latin typeface="宋体"/>
              </a:rPr>
              <a:t>：</a:t>
            </a:r>
            <a:endParaRPr lang="en-US" altLang="zh-CN" sz="1600" dirty="0" smtClean="0"/>
          </a:p>
          <a:p>
            <a:r>
              <a:rPr lang="zh-CN" altLang="en-US" sz="1600" dirty="0" smtClean="0"/>
              <a:t>总数 </a:t>
            </a:r>
            <a:r>
              <a:rPr lang="en-US" altLang="zh-CN" sz="1600" dirty="0" smtClean="0"/>
              <a:t>2 </a:t>
            </a:r>
            <a:r>
              <a:rPr lang="zh-CN" altLang="en-US" sz="1600" dirty="0" smtClean="0"/>
              <a:t>出现 </a:t>
            </a:r>
            <a:r>
              <a:rPr lang="en-US" altLang="zh-CN" sz="1600" dirty="0" smtClean="0"/>
              <a:t>1 </a:t>
            </a:r>
            <a:r>
              <a:rPr lang="zh-CN" altLang="en-US" sz="1600" dirty="0" smtClean="0"/>
              <a:t>次；   总数 </a:t>
            </a:r>
            <a:r>
              <a:rPr lang="en-US" altLang="zh-CN" sz="1600" dirty="0" smtClean="0"/>
              <a:t>3 </a:t>
            </a:r>
            <a:r>
              <a:rPr lang="zh-CN" altLang="en-US" sz="1600" dirty="0" smtClean="0"/>
              <a:t>出现 </a:t>
            </a:r>
            <a:r>
              <a:rPr lang="en-US" altLang="zh-CN" sz="1600" dirty="0" smtClean="0"/>
              <a:t>2 </a:t>
            </a:r>
            <a:r>
              <a:rPr lang="zh-CN" altLang="en-US" sz="1600" dirty="0" smtClean="0"/>
              <a:t>次；</a:t>
            </a:r>
          </a:p>
          <a:p>
            <a:r>
              <a:rPr lang="zh-CN" altLang="en-US" sz="1600" dirty="0" smtClean="0"/>
              <a:t>总数 </a:t>
            </a:r>
            <a:r>
              <a:rPr lang="en-US" altLang="zh-CN" sz="1600" dirty="0" smtClean="0"/>
              <a:t>4 </a:t>
            </a:r>
            <a:r>
              <a:rPr lang="zh-CN" altLang="en-US" sz="1600" dirty="0" smtClean="0"/>
              <a:t>出现 </a:t>
            </a:r>
            <a:r>
              <a:rPr lang="en-US" altLang="zh-CN" sz="1600" dirty="0" smtClean="0"/>
              <a:t>3 </a:t>
            </a:r>
            <a:r>
              <a:rPr lang="zh-CN" altLang="en-US" sz="1600" dirty="0" smtClean="0"/>
              <a:t>次；    总数 </a:t>
            </a:r>
            <a:r>
              <a:rPr lang="en-US" altLang="zh-CN" sz="1600" dirty="0" smtClean="0"/>
              <a:t>5 </a:t>
            </a:r>
            <a:r>
              <a:rPr lang="zh-CN" altLang="en-US" sz="1600" dirty="0" smtClean="0"/>
              <a:t>出现 </a:t>
            </a:r>
            <a:r>
              <a:rPr lang="en-US" altLang="zh-CN" sz="1600" dirty="0" smtClean="0"/>
              <a:t>4 </a:t>
            </a:r>
            <a:r>
              <a:rPr lang="zh-CN" altLang="en-US" sz="1600" dirty="0" smtClean="0"/>
              <a:t>次；</a:t>
            </a:r>
          </a:p>
          <a:p>
            <a:r>
              <a:rPr lang="zh-CN" altLang="en-US" sz="1600" dirty="0" smtClean="0"/>
              <a:t>总数 </a:t>
            </a:r>
            <a:r>
              <a:rPr lang="en-US" altLang="zh-CN" sz="1600" dirty="0" smtClean="0"/>
              <a:t>6 </a:t>
            </a:r>
            <a:r>
              <a:rPr lang="zh-CN" altLang="en-US" sz="1600" dirty="0" smtClean="0"/>
              <a:t>出现 </a:t>
            </a:r>
            <a:r>
              <a:rPr lang="en-US" altLang="zh-CN" sz="1600" dirty="0" smtClean="0"/>
              <a:t>5 </a:t>
            </a:r>
            <a:r>
              <a:rPr lang="zh-CN" altLang="en-US" sz="1600" dirty="0" smtClean="0"/>
              <a:t>次；   总数 </a:t>
            </a:r>
            <a:r>
              <a:rPr lang="en-US" altLang="zh-CN" sz="1600" dirty="0" smtClean="0"/>
              <a:t>7 </a:t>
            </a:r>
            <a:r>
              <a:rPr lang="zh-CN" altLang="en-US" sz="1600" dirty="0" smtClean="0"/>
              <a:t>出现 </a:t>
            </a:r>
            <a:r>
              <a:rPr lang="en-US" altLang="zh-CN" sz="1600" dirty="0" smtClean="0"/>
              <a:t>6 </a:t>
            </a:r>
            <a:r>
              <a:rPr lang="zh-CN" altLang="en-US" sz="1600" dirty="0" smtClean="0"/>
              <a:t>次；</a:t>
            </a:r>
          </a:p>
          <a:p>
            <a:r>
              <a:rPr lang="zh-CN" altLang="en-US" sz="1600" dirty="0" smtClean="0"/>
              <a:t>总数 </a:t>
            </a:r>
            <a:r>
              <a:rPr lang="en-US" altLang="zh-CN" sz="1600" dirty="0" smtClean="0"/>
              <a:t>8 </a:t>
            </a:r>
            <a:r>
              <a:rPr lang="zh-CN" altLang="en-US" sz="1600" dirty="0" smtClean="0"/>
              <a:t>出现 </a:t>
            </a:r>
            <a:r>
              <a:rPr lang="en-US" altLang="zh-CN" sz="1600" dirty="0" smtClean="0"/>
              <a:t>5 </a:t>
            </a:r>
            <a:r>
              <a:rPr lang="zh-CN" altLang="en-US" sz="1600" dirty="0" smtClean="0"/>
              <a:t>次；   总数 </a:t>
            </a:r>
            <a:r>
              <a:rPr lang="en-US" altLang="zh-CN" sz="1600" dirty="0" smtClean="0"/>
              <a:t>9 </a:t>
            </a:r>
            <a:r>
              <a:rPr lang="zh-CN" altLang="en-US" sz="1600" dirty="0" smtClean="0"/>
              <a:t>出现 </a:t>
            </a:r>
            <a:r>
              <a:rPr lang="en-US" altLang="zh-CN" sz="1600" dirty="0" smtClean="0"/>
              <a:t>4 </a:t>
            </a:r>
            <a:r>
              <a:rPr lang="zh-CN" altLang="en-US" sz="1600" dirty="0" smtClean="0"/>
              <a:t>次；</a:t>
            </a:r>
          </a:p>
          <a:p>
            <a:r>
              <a:rPr lang="zh-CN" altLang="en-US" sz="1600" dirty="0" smtClean="0"/>
              <a:t>总数 </a:t>
            </a:r>
            <a:r>
              <a:rPr lang="en-US" altLang="zh-CN" sz="1600" dirty="0" smtClean="0"/>
              <a:t>10 </a:t>
            </a:r>
            <a:r>
              <a:rPr lang="zh-CN" altLang="en-US" sz="1600" dirty="0" smtClean="0"/>
              <a:t>出现 </a:t>
            </a:r>
            <a:r>
              <a:rPr lang="en-US" altLang="zh-CN" sz="1600" dirty="0" smtClean="0"/>
              <a:t>3 </a:t>
            </a:r>
            <a:r>
              <a:rPr lang="zh-CN" altLang="en-US" sz="1600" dirty="0" smtClean="0"/>
              <a:t>次； 总数 </a:t>
            </a:r>
            <a:r>
              <a:rPr lang="en-US" altLang="zh-CN" sz="1600" dirty="0" smtClean="0"/>
              <a:t>11 </a:t>
            </a:r>
            <a:r>
              <a:rPr lang="zh-CN" altLang="en-US" sz="1600" dirty="0" smtClean="0"/>
              <a:t>出现 </a:t>
            </a:r>
            <a:r>
              <a:rPr lang="en-US" altLang="zh-CN" sz="1600" dirty="0" smtClean="0"/>
              <a:t>2 </a:t>
            </a:r>
            <a:r>
              <a:rPr lang="zh-CN" altLang="en-US" sz="1600" dirty="0" smtClean="0"/>
              <a:t>次；</a:t>
            </a:r>
          </a:p>
          <a:p>
            <a:r>
              <a:rPr lang="zh-CN" altLang="en-US" sz="1600" dirty="0" smtClean="0"/>
              <a:t>总数 </a:t>
            </a:r>
            <a:r>
              <a:rPr lang="en-US" altLang="zh-CN" sz="1600" dirty="0" smtClean="0"/>
              <a:t>12 </a:t>
            </a:r>
            <a:r>
              <a:rPr lang="zh-CN" altLang="en-US" sz="1600" dirty="0" smtClean="0"/>
              <a:t>出现 </a:t>
            </a:r>
            <a:r>
              <a:rPr lang="en-US" altLang="zh-CN" sz="1600" dirty="0" smtClean="0"/>
              <a:t>1 </a:t>
            </a:r>
            <a:r>
              <a:rPr lang="zh-CN" altLang="en-US" sz="1600" dirty="0" smtClean="0"/>
              <a:t>次。</a:t>
            </a:r>
            <a:endParaRPr lang="zh-CN" altLang="en-US" sz="16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a:t>
            </a:r>
            <a:endParaRPr lang="zh-CN" altLang="en-US" dirty="0"/>
          </a:p>
        </p:txBody>
      </p:sp>
      <p:sp>
        <p:nvSpPr>
          <p:cNvPr id="3" name="内容占位符 2"/>
          <p:cNvSpPr>
            <a:spLocks noGrp="1"/>
          </p:cNvSpPr>
          <p:nvPr>
            <p:ph idx="1"/>
          </p:nvPr>
        </p:nvSpPr>
        <p:spPr/>
        <p:txBody>
          <a:bodyPr/>
          <a:lstStyle/>
          <a:p>
            <a:endParaRPr lang="zh-CN" alt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3.2</a:t>
            </a:r>
            <a:r>
              <a:rPr lang="zh-CN" altLang="en-US" dirty="0" smtClean="0"/>
              <a:t>操作符</a:t>
            </a:r>
            <a:endParaRPr lang="zh-CN" altLang="en-US" dirty="0"/>
          </a:p>
        </p:txBody>
      </p:sp>
      <p:sp>
        <p:nvSpPr>
          <p:cNvPr id="3" name="内容占位符 2"/>
          <p:cNvSpPr>
            <a:spLocks noGrp="1"/>
          </p:cNvSpPr>
          <p:nvPr>
            <p:ph idx="1"/>
          </p:nvPr>
        </p:nvSpPr>
        <p:spPr/>
        <p:txBody>
          <a:bodyPr/>
          <a:lstStyle/>
          <a:p>
            <a:r>
              <a:rPr lang="en-US" altLang="zh-CN" dirty="0" smtClean="0"/>
              <a:t>+</a:t>
            </a:r>
            <a:r>
              <a:rPr lang="zh-CN" altLang="en-US" dirty="0" smtClean="0"/>
              <a:t>、</a:t>
            </a:r>
            <a:r>
              <a:rPr lang="en-US" altLang="zh-CN" dirty="0" smtClean="0"/>
              <a:t>-</a:t>
            </a:r>
            <a:r>
              <a:rPr lang="zh-CN" altLang="en-US" dirty="0" smtClean="0"/>
              <a:t>、*和 </a:t>
            </a:r>
            <a:r>
              <a:rPr lang="en-US" altLang="zh-CN" dirty="0" smtClean="0"/>
              <a:t>/ </a:t>
            </a:r>
            <a:r>
              <a:rPr lang="zh-CN" altLang="en-US" dirty="0" smtClean="0"/>
              <a:t>符号都称为操作符。这是因为它们会“操作”或处理放在符号两边 的数字。</a:t>
            </a:r>
            <a:r>
              <a:rPr lang="en-US" altLang="zh-CN" dirty="0" smtClean="0"/>
              <a:t>= </a:t>
            </a:r>
            <a:r>
              <a:rPr lang="zh-CN" altLang="en-US" dirty="0" smtClean="0"/>
              <a:t>号也是一个操作符，这称为赋值操作符（</a:t>
            </a:r>
            <a:r>
              <a:rPr lang="en-US" altLang="zh-CN" dirty="0" smtClean="0"/>
              <a:t>assignment operator</a:t>
            </a:r>
            <a:r>
              <a:rPr lang="zh-CN" altLang="en-US" dirty="0" smtClean="0"/>
              <a:t>），因为我们 用它为一个变量赋值。</a:t>
            </a:r>
          </a:p>
          <a:p>
            <a:endParaRPr lang="zh-CN" altLang="en-US" dirty="0"/>
          </a:p>
        </p:txBody>
      </p:sp>
    </p:spTree>
  </p:cSld>
  <p:clrMapOvr>
    <a:masterClrMapping/>
  </p:clrMapOvr>
  <p:timing>
    <p:tnLst>
      <p:par>
        <p:cTn id="1" dur="indefinite" restart="never" nodeType="tmRoot"/>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23.3</a:t>
            </a:r>
            <a:r>
              <a:rPr lang="zh-CN" altLang="en-US" b="1" dirty="0" smtClean="0"/>
              <a:t>　创建一副牌</a:t>
            </a:r>
            <a:endParaRPr lang="zh-CN" altLang="en-US" dirty="0"/>
          </a:p>
        </p:txBody>
      </p:sp>
      <p:sp>
        <p:nvSpPr>
          <p:cNvPr id="3" name="内容占位符 2"/>
          <p:cNvSpPr>
            <a:spLocks noGrp="1"/>
          </p:cNvSpPr>
          <p:nvPr>
            <p:ph idx="1"/>
          </p:nvPr>
        </p:nvSpPr>
        <p:spPr/>
        <p:txBody>
          <a:bodyPr>
            <a:normAutofit fontScale="85000" lnSpcReduction="20000"/>
          </a:bodyPr>
          <a:lstStyle/>
          <a:p>
            <a:r>
              <a:rPr lang="zh-CN" altLang="en-US" dirty="0" smtClean="0"/>
              <a:t>游戏中经常使用的另一种随机事件是抽牌。投硬币和掷骰子每次的概率都是相同的，但是纸牌就不同了。因为牌会越来越少，这会改变抽出剩余牌的概率。</a:t>
            </a:r>
            <a:endParaRPr lang="en-US" altLang="zh-CN" dirty="0" smtClean="0"/>
          </a:p>
          <a:p>
            <a:r>
              <a:rPr lang="zh-CN" altLang="en-US" dirty="0" smtClean="0"/>
              <a:t>洗牌</a:t>
            </a:r>
            <a:endParaRPr lang="en-US" altLang="zh-CN" dirty="0" smtClean="0"/>
          </a:p>
          <a:p>
            <a:pPr lvl="1"/>
            <a:r>
              <a:rPr lang="zh-CN" altLang="en-US" dirty="0" smtClean="0"/>
              <a:t>这就像把牌摊开，说“选一张牌，随便哪张都行”</a:t>
            </a:r>
            <a:endParaRPr lang="en-US" altLang="zh-CN" dirty="0" smtClean="0"/>
          </a:p>
          <a:p>
            <a:r>
              <a:rPr lang="zh-CN" altLang="en-US" dirty="0" smtClean="0"/>
              <a:t>纸牌对象</a:t>
            </a:r>
            <a:endParaRPr lang="en-US" altLang="zh-CN" dirty="0" smtClean="0"/>
          </a:p>
          <a:p>
            <a:pPr lvl="1"/>
            <a:r>
              <a:rPr lang="zh-CN" altLang="en-US" dirty="0" smtClean="0"/>
              <a:t>花色</a:t>
            </a:r>
            <a:r>
              <a:rPr lang="en-US" altLang="zh-CN" dirty="0" smtClean="0"/>
              <a:t>—</a:t>
            </a:r>
            <a:r>
              <a:rPr lang="zh-CN" altLang="en-US" dirty="0" smtClean="0"/>
              <a:t>方块、红桃、梅花或黑桃。</a:t>
            </a:r>
          </a:p>
          <a:p>
            <a:pPr lvl="1"/>
            <a:r>
              <a:rPr lang="zh-CN" altLang="en-US" dirty="0" smtClean="0"/>
              <a:t>点数</a:t>
            </a:r>
            <a:r>
              <a:rPr lang="en-US" altLang="zh-CN" dirty="0" smtClean="0"/>
              <a:t>—A</a:t>
            </a:r>
            <a:r>
              <a:rPr lang="zh-CN" altLang="en-US" dirty="0" smtClean="0"/>
              <a:t>、</a:t>
            </a:r>
            <a:r>
              <a:rPr lang="en-US" altLang="zh-CN" dirty="0" smtClean="0"/>
              <a:t>2</a:t>
            </a:r>
            <a:r>
              <a:rPr lang="zh-CN" altLang="en-US" dirty="0" smtClean="0"/>
              <a:t>、</a:t>
            </a:r>
            <a:r>
              <a:rPr lang="en-US" altLang="zh-CN" dirty="0" smtClean="0"/>
              <a:t>3</a:t>
            </a:r>
            <a:r>
              <a:rPr lang="zh-CN" altLang="en-US" dirty="0" smtClean="0"/>
              <a:t>，</a:t>
            </a:r>
            <a:r>
              <a:rPr lang="en-US" altLang="zh-CN" dirty="0" smtClean="0"/>
              <a:t>…10</a:t>
            </a:r>
            <a:r>
              <a:rPr lang="zh-CN" altLang="en-US" dirty="0" smtClean="0"/>
              <a:t>、</a:t>
            </a:r>
            <a:r>
              <a:rPr lang="en-US" altLang="zh-CN" dirty="0" smtClean="0"/>
              <a:t>J</a:t>
            </a:r>
            <a:r>
              <a:rPr lang="zh-CN" altLang="en-US" dirty="0" smtClean="0"/>
              <a:t>、</a:t>
            </a:r>
            <a:r>
              <a:rPr lang="en-US" altLang="zh-CN" dirty="0" smtClean="0"/>
              <a:t>Q</a:t>
            </a:r>
            <a:r>
              <a:rPr lang="zh-CN" altLang="en-US" dirty="0" smtClean="0"/>
              <a:t>、</a:t>
            </a:r>
            <a:r>
              <a:rPr lang="en-US" altLang="zh-CN" dirty="0" smtClean="0"/>
              <a:t>K</a:t>
            </a:r>
            <a:r>
              <a:rPr lang="zh-CN" altLang="en-US" dirty="0" smtClean="0"/>
              <a:t>。</a:t>
            </a:r>
            <a:endParaRPr lang="en-US" altLang="zh-CN" dirty="0" smtClean="0"/>
          </a:p>
          <a:p>
            <a:pPr lvl="1"/>
            <a:r>
              <a:rPr lang="zh-CN" altLang="en-US" sz="2400" dirty="0" smtClean="0"/>
              <a:t></a:t>
            </a:r>
            <a:r>
              <a:rPr lang="zh-CN" altLang="en-US" dirty="0" smtClean="0"/>
              <a:t>分值</a:t>
            </a:r>
            <a:r>
              <a:rPr lang="en-US" altLang="zh-CN" dirty="0" smtClean="0"/>
              <a:t>—</a:t>
            </a:r>
            <a:r>
              <a:rPr lang="zh-CN" altLang="en-US" dirty="0" smtClean="0"/>
              <a:t>用数字编号的牌（</a:t>
            </a:r>
            <a:r>
              <a:rPr lang="en-US" altLang="zh-CN" dirty="0" smtClean="0"/>
              <a:t>2 </a:t>
            </a:r>
            <a:r>
              <a:rPr lang="zh-CN" altLang="en-US" dirty="0" smtClean="0"/>
              <a:t>到 </a:t>
            </a:r>
            <a:r>
              <a:rPr lang="en-US" altLang="zh-CN" dirty="0" smtClean="0"/>
              <a:t>10</a:t>
            </a:r>
            <a:r>
              <a:rPr lang="zh-CN" altLang="en-US" dirty="0" smtClean="0"/>
              <a:t>），通常分值就等于牌的点数。对于</a:t>
            </a:r>
            <a:r>
              <a:rPr lang="en-US" altLang="zh-CN" dirty="0" smtClean="0"/>
              <a:t>J</a:t>
            </a:r>
            <a:r>
              <a:rPr lang="zh-CN" altLang="en-US" dirty="0" smtClean="0"/>
              <a:t>、</a:t>
            </a:r>
            <a:r>
              <a:rPr lang="en-US" altLang="zh-CN" dirty="0" smtClean="0"/>
              <a:t>Q </a:t>
            </a:r>
            <a:r>
              <a:rPr lang="zh-CN" altLang="en-US" dirty="0" smtClean="0"/>
              <a:t>和</a:t>
            </a:r>
            <a:r>
              <a:rPr lang="en-US" altLang="zh-CN" dirty="0" smtClean="0"/>
              <a:t>K</a:t>
            </a:r>
            <a:r>
              <a:rPr lang="zh-CN" altLang="en-US" dirty="0" smtClean="0"/>
              <a:t>，分值通常是</a:t>
            </a:r>
            <a:r>
              <a:rPr lang="en-US" altLang="zh-CN" dirty="0" smtClean="0"/>
              <a:t>10</a:t>
            </a:r>
            <a:r>
              <a:rPr lang="zh-CN" altLang="en-US" dirty="0" smtClean="0"/>
              <a:t>，</a:t>
            </a:r>
            <a:r>
              <a:rPr lang="en-US" altLang="zh-CN" dirty="0" smtClean="0"/>
              <a:t>A </a:t>
            </a:r>
            <a:r>
              <a:rPr lang="zh-CN" altLang="en-US" dirty="0" smtClean="0"/>
              <a:t>的分值可能是</a:t>
            </a:r>
            <a:r>
              <a:rPr lang="en-US" altLang="zh-CN" dirty="0" smtClean="0"/>
              <a:t>1</a:t>
            </a:r>
            <a:r>
              <a:rPr lang="zh-CN" altLang="en-US" dirty="0" smtClean="0"/>
              <a:t>、</a:t>
            </a:r>
            <a:r>
              <a:rPr lang="en-US" altLang="zh-CN" dirty="0" smtClean="0"/>
              <a:t>11 </a:t>
            </a:r>
            <a:r>
              <a:rPr lang="zh-CN" altLang="en-US" dirty="0" smtClean="0"/>
              <a:t>或者另外某个值，这要依具体游戏而定</a:t>
            </a:r>
            <a:endParaRPr lang="en-US" altLang="zh-CN" dirty="0" smtClean="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学到了什么</a:t>
            </a:r>
            <a:endParaRPr lang="zh-CN" altLang="en-US" dirty="0"/>
          </a:p>
        </p:txBody>
      </p:sp>
      <p:sp>
        <p:nvSpPr>
          <p:cNvPr id="3" name="内容占位符 2"/>
          <p:cNvSpPr>
            <a:spLocks noGrp="1"/>
          </p:cNvSpPr>
          <p:nvPr>
            <p:ph idx="1"/>
          </p:nvPr>
        </p:nvSpPr>
        <p:spPr/>
        <p:txBody>
          <a:bodyPr/>
          <a:lstStyle/>
          <a:p>
            <a:r>
              <a:rPr lang="zh-CN" altLang="en-US" dirty="0" smtClean="0"/>
              <a:t>什么是随机性和随机事件</a:t>
            </a:r>
            <a:endParaRPr lang="en-US" altLang="zh-CN" dirty="0" smtClean="0"/>
          </a:p>
          <a:p>
            <a:r>
              <a:rPr lang="zh-CN" altLang="en-US" dirty="0" smtClean="0"/>
              <a:t>如何使用 </a:t>
            </a:r>
            <a:r>
              <a:rPr lang="en-US" altLang="zh-CN" dirty="0" smtClean="0"/>
              <a:t>random</a:t>
            </a:r>
            <a:r>
              <a:rPr lang="zh-CN" altLang="en-US" dirty="0" smtClean="0"/>
              <a:t>模块在程序中生成随机事件</a:t>
            </a:r>
            <a:endParaRPr lang="en-US" altLang="zh-CN" dirty="0" smtClean="0"/>
          </a:p>
          <a:p>
            <a:r>
              <a:rPr lang="zh-CN" altLang="en-US" dirty="0" smtClean="0"/>
              <a:t>如何模拟扔硬币或掷骰子</a:t>
            </a:r>
            <a:endParaRPr lang="en-US" altLang="zh-CN" dirty="0" smtClean="0"/>
          </a:p>
          <a:p>
            <a:r>
              <a:rPr lang="zh-CN" altLang="en-US" dirty="0" smtClean="0"/>
              <a:t>如何模拟从一副洗过的牌中抽牌</a:t>
            </a:r>
            <a:endParaRPr lang="en-US" altLang="zh-CN" dirty="0" smtClean="0"/>
          </a:p>
          <a:p>
            <a:r>
              <a:rPr lang="zh-CN" altLang="en-US" dirty="0" smtClean="0"/>
              <a:t>如何玩 </a:t>
            </a:r>
            <a:r>
              <a:rPr lang="en-US" altLang="zh-CN" dirty="0" smtClean="0"/>
              <a:t>Crazy Eights</a:t>
            </a:r>
            <a:r>
              <a:rPr lang="zh-CN" altLang="en-US" dirty="0" smtClean="0"/>
              <a:t>（如果你以前不知道）。</a:t>
            </a:r>
            <a:endParaRPr lang="zh-CN" alt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测试题</a:t>
            </a:r>
            <a:endParaRPr lang="zh-CN" altLang="en-US" dirty="0"/>
          </a:p>
        </p:txBody>
      </p:sp>
      <p:sp>
        <p:nvSpPr>
          <p:cNvPr id="3" name="内容占位符 2"/>
          <p:cNvSpPr>
            <a:spLocks noGrp="1"/>
          </p:cNvSpPr>
          <p:nvPr>
            <p:ph idx="1"/>
          </p:nvPr>
        </p:nvSpPr>
        <p:spPr/>
        <p:txBody>
          <a:bodyPr>
            <a:normAutofit fontScale="92500" lnSpcReduction="20000"/>
          </a:bodyPr>
          <a:lstStyle/>
          <a:p>
            <a:r>
              <a:rPr lang="zh-CN" altLang="en-US" dirty="0" smtClean="0"/>
              <a:t>说明什么是“随机事件”。给出两个例子。</a:t>
            </a:r>
            <a:endParaRPr lang="en-US" altLang="zh-CN" dirty="0" smtClean="0"/>
          </a:p>
          <a:p>
            <a:r>
              <a:rPr lang="zh-CN" altLang="en-US" dirty="0" smtClean="0"/>
              <a:t>为什么扔一个</a:t>
            </a:r>
            <a:r>
              <a:rPr lang="en-US" altLang="zh-CN" dirty="0" smtClean="0"/>
              <a:t>11 </a:t>
            </a:r>
            <a:r>
              <a:rPr lang="zh-CN" altLang="en-US" dirty="0" smtClean="0"/>
              <a:t>面（各个面上的数为</a:t>
            </a:r>
            <a:r>
              <a:rPr lang="en-US" altLang="zh-CN" dirty="0" smtClean="0"/>
              <a:t>2 </a:t>
            </a:r>
            <a:r>
              <a:rPr lang="zh-CN" altLang="en-US" dirty="0" smtClean="0"/>
              <a:t>～ </a:t>
            </a:r>
            <a:r>
              <a:rPr lang="en-US" altLang="zh-CN" dirty="0" smtClean="0"/>
              <a:t>12</a:t>
            </a:r>
            <a:r>
              <a:rPr lang="zh-CN" altLang="en-US" dirty="0" smtClean="0"/>
              <a:t>）的骰子与扔两个</a:t>
            </a:r>
            <a:r>
              <a:rPr lang="en-US" altLang="zh-CN" dirty="0" smtClean="0"/>
              <a:t>6 </a:t>
            </a:r>
            <a:r>
              <a:rPr lang="zh-CN" altLang="en-US" dirty="0" smtClean="0"/>
              <a:t>面的骰子（总和也是</a:t>
            </a:r>
            <a:r>
              <a:rPr lang="en-US" altLang="zh-CN" dirty="0" smtClean="0"/>
              <a:t>2 </a:t>
            </a:r>
            <a:r>
              <a:rPr lang="zh-CN" altLang="en-US" dirty="0" smtClean="0"/>
              <a:t>～ </a:t>
            </a:r>
            <a:r>
              <a:rPr lang="en-US" altLang="zh-CN" dirty="0" smtClean="0"/>
              <a:t>12</a:t>
            </a:r>
            <a:r>
              <a:rPr lang="zh-CN" altLang="en-US" dirty="0" smtClean="0"/>
              <a:t>）不同？</a:t>
            </a:r>
            <a:endParaRPr lang="en-US" altLang="zh-CN" dirty="0" smtClean="0"/>
          </a:p>
          <a:p>
            <a:r>
              <a:rPr lang="zh-CN" altLang="en-US" dirty="0" smtClean="0"/>
              <a:t>在</a:t>
            </a:r>
            <a:r>
              <a:rPr lang="en-US" altLang="zh-CN" dirty="0" smtClean="0"/>
              <a:t>Python </a:t>
            </a:r>
            <a:r>
              <a:rPr lang="zh-CN" altLang="en-US" dirty="0" smtClean="0"/>
              <a:t>中有哪两种方法来模拟掷骰子</a:t>
            </a:r>
            <a:endParaRPr lang="en-US" altLang="zh-CN" dirty="0" smtClean="0"/>
          </a:p>
          <a:p>
            <a:r>
              <a:rPr lang="zh-CN" altLang="en-US" dirty="0" smtClean="0"/>
              <a:t>我们使用哪种</a:t>
            </a:r>
            <a:r>
              <a:rPr lang="en-US" altLang="zh-CN" dirty="0" smtClean="0"/>
              <a:t>Python </a:t>
            </a:r>
            <a:r>
              <a:rPr lang="zh-CN" altLang="en-US" dirty="0" smtClean="0"/>
              <a:t>变量表示一张牌？</a:t>
            </a:r>
            <a:endParaRPr lang="en-US" altLang="zh-CN" dirty="0" smtClean="0"/>
          </a:p>
          <a:p>
            <a:r>
              <a:rPr lang="zh-CN" altLang="en-US" dirty="0" smtClean="0"/>
              <a:t>我们使用哪种</a:t>
            </a:r>
            <a:r>
              <a:rPr lang="en-US" altLang="zh-CN" dirty="0" smtClean="0"/>
              <a:t>Python </a:t>
            </a:r>
            <a:r>
              <a:rPr lang="zh-CN" altLang="en-US" dirty="0" smtClean="0"/>
              <a:t>变量表示一副牌？</a:t>
            </a:r>
            <a:endParaRPr lang="en-US" altLang="zh-CN" dirty="0" smtClean="0"/>
          </a:p>
          <a:p>
            <a:r>
              <a:rPr lang="zh-CN" altLang="en-US" dirty="0" smtClean="0"/>
              <a:t>要在抽牌时从一副牌中删除一张牌，或者出牌时从一手牌中删除一张牌，要</a:t>
            </a:r>
          </a:p>
          <a:p>
            <a:r>
              <a:rPr lang="zh-CN" altLang="en-US" dirty="0" smtClean="0"/>
              <a:t>使用什么方法？</a:t>
            </a:r>
            <a:endParaRPr lang="zh-CN" alt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smtClean="0"/>
              <a:t>动手试一试</a:t>
            </a:r>
            <a:endParaRPr lang="zh-CN" altLang="en-US"/>
          </a:p>
        </p:txBody>
      </p:sp>
      <p:sp>
        <p:nvSpPr>
          <p:cNvPr id="3" name="内容占位符 2"/>
          <p:cNvSpPr>
            <a:spLocks noGrp="1"/>
          </p:cNvSpPr>
          <p:nvPr>
            <p:ph idx="1"/>
          </p:nvPr>
        </p:nvSpPr>
        <p:spPr/>
        <p:txBody>
          <a:bodyPr/>
          <a:lstStyle/>
          <a:p>
            <a:r>
              <a:rPr lang="zh-CN" altLang="en-US" dirty="0" smtClean="0"/>
              <a:t>使用代码清单</a:t>
            </a:r>
            <a:r>
              <a:rPr lang="en-US" altLang="zh-CN" dirty="0" smtClean="0"/>
              <a:t>23-3 </a:t>
            </a:r>
            <a:r>
              <a:rPr lang="zh-CN" altLang="en-US" dirty="0" smtClean="0"/>
              <a:t>的程序试一试“连续</a:t>
            </a:r>
            <a:r>
              <a:rPr lang="en-US" altLang="zh-CN" dirty="0" smtClean="0"/>
              <a:t>10 </a:t>
            </a:r>
            <a:r>
              <a:rPr lang="zh-CN" altLang="en-US" dirty="0" smtClean="0"/>
              <a:t>次正面朝上”试验，不过可以试试不同的连续次数。多久能出现一次连续</a:t>
            </a:r>
            <a:r>
              <a:rPr lang="en-US" altLang="zh-CN" dirty="0" smtClean="0"/>
              <a:t>5 </a:t>
            </a:r>
            <a:r>
              <a:rPr lang="zh-CN" altLang="en-US" dirty="0" smtClean="0"/>
              <a:t>个正面朝上？ </a:t>
            </a:r>
            <a:r>
              <a:rPr lang="en-US" altLang="zh-CN" dirty="0" smtClean="0"/>
              <a:t>6 </a:t>
            </a:r>
            <a:r>
              <a:rPr lang="zh-CN" altLang="en-US" dirty="0" smtClean="0"/>
              <a:t>个呢？ </a:t>
            </a:r>
            <a:r>
              <a:rPr lang="en-US" altLang="zh-CN" dirty="0" smtClean="0"/>
              <a:t>7 </a:t>
            </a:r>
            <a:r>
              <a:rPr lang="zh-CN" altLang="en-US" dirty="0" smtClean="0"/>
              <a:t>个呢？ </a:t>
            </a:r>
            <a:r>
              <a:rPr lang="en-US" altLang="zh-CN" dirty="0" smtClean="0"/>
              <a:t>8 </a:t>
            </a:r>
            <a:r>
              <a:rPr lang="zh-CN" altLang="en-US" dirty="0" smtClean="0"/>
              <a:t>个呢？</a:t>
            </a:r>
            <a:r>
              <a:rPr lang="en-US" altLang="zh-CN" dirty="0" smtClean="0"/>
              <a:t>……</a:t>
            </a:r>
            <a:r>
              <a:rPr lang="zh-CN" altLang="en-US" dirty="0" smtClean="0"/>
              <a:t>你发现规律了吗？</a:t>
            </a:r>
            <a:endParaRPr lang="zh-CN" alt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18</a:t>
            </a:r>
            <a:endParaRPr lang="zh-CN" altLang="en-US" dirty="0"/>
          </a:p>
        </p:txBody>
      </p:sp>
      <p:sp>
        <p:nvSpPr>
          <p:cNvPr id="3" name="内容占位符 2"/>
          <p:cNvSpPr>
            <a:spLocks noGrp="1"/>
          </p:cNvSpPr>
          <p:nvPr>
            <p:ph idx="1"/>
          </p:nvPr>
        </p:nvSpPr>
        <p:spPr/>
        <p:txBody>
          <a:bodyPr/>
          <a:lstStyle/>
          <a:p>
            <a:endParaRPr lang="zh-CN" altLang="en-US"/>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21 </a:t>
            </a:r>
            <a:r>
              <a:rPr lang="zh-CN" altLang="en-US" dirty="0" smtClean="0"/>
              <a:t>计算机仿真</a:t>
            </a:r>
            <a:endParaRPr lang="zh-CN" altLang="en-US" dirty="0"/>
          </a:p>
        </p:txBody>
      </p:sp>
      <p:sp>
        <p:nvSpPr>
          <p:cNvPr id="3" name="内容占位符 2"/>
          <p:cNvSpPr>
            <a:spLocks noGrp="1"/>
          </p:cNvSpPr>
          <p:nvPr>
            <p:ph idx="1"/>
          </p:nvPr>
        </p:nvSpPr>
        <p:spPr/>
        <p:txBody>
          <a:bodyPr/>
          <a:lstStyle/>
          <a:p>
            <a:r>
              <a:rPr lang="zh-CN" altLang="en-US" dirty="0" smtClean="0"/>
              <a:t>仿真就是为真实世界的某个东西创建计算机模型。前面已经创建了硬币、骰子和一副牌的计算机模型。</a:t>
            </a:r>
            <a:endParaRPr lang="zh-CN" alt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b="1" dirty="0" smtClean="0"/>
              <a:t>21.1</a:t>
            </a:r>
            <a:r>
              <a:rPr lang="zh-CN" altLang="en-US" b="1" dirty="0" smtClean="0"/>
              <a:t>　真实世界建模</a:t>
            </a:r>
            <a:endParaRPr lang="zh-CN" altLang="en-US" dirty="0"/>
          </a:p>
        </p:txBody>
      </p:sp>
      <p:sp>
        <p:nvSpPr>
          <p:cNvPr id="3" name="内容占位符 2"/>
          <p:cNvSpPr>
            <a:spLocks noGrp="1"/>
          </p:cNvSpPr>
          <p:nvPr>
            <p:ph idx="1"/>
          </p:nvPr>
        </p:nvSpPr>
        <p:spPr/>
        <p:txBody>
          <a:bodyPr>
            <a:normAutofit fontScale="85000" lnSpcReduction="10000"/>
          </a:bodyPr>
          <a:lstStyle/>
          <a:p>
            <a:r>
              <a:rPr lang="zh-CN" altLang="en-US" dirty="0" smtClean="0"/>
              <a:t>为什么要使用计算机对真实世界仿真或建模，这有很多原因。有时出于时间、距离、危险性或其他一些原因，我们要想具体做试验是不实际的。</a:t>
            </a:r>
            <a:endParaRPr lang="en-US" altLang="zh-CN" dirty="0" smtClean="0"/>
          </a:p>
          <a:p>
            <a:r>
              <a:rPr lang="zh-CN" altLang="en-US" dirty="0" smtClean="0"/>
              <a:t>通过仿真，你可以做很多事情。</a:t>
            </a:r>
            <a:endParaRPr lang="en-US" altLang="zh-CN" dirty="0" smtClean="0"/>
          </a:p>
          <a:p>
            <a:pPr lvl="1"/>
            <a:r>
              <a:rPr lang="zh-CN" altLang="en-US" dirty="0" smtClean="0"/>
              <a:t>你可以做试验或者练习某项技</a:t>
            </a:r>
            <a:r>
              <a:rPr lang="zh-CN" altLang="en-US" sz="2400" dirty="0" smtClean="0"/>
              <a:t> </a:t>
            </a:r>
            <a:r>
              <a:rPr lang="zh-CN" altLang="en-US" dirty="0" smtClean="0"/>
              <a:t>能，而不需要任何设备（除了计算机以外），另外也不会给任何人带来危险</a:t>
            </a:r>
            <a:endParaRPr lang="en-US" altLang="zh-CN" dirty="0" smtClean="0"/>
          </a:p>
          <a:p>
            <a:pPr lvl="1"/>
            <a:r>
              <a:rPr lang="zh-CN" altLang="en-US" dirty="0" smtClean="0"/>
              <a:t>让时间加速或减慢</a:t>
            </a:r>
            <a:endParaRPr lang="en-US" altLang="zh-CN" dirty="0" smtClean="0"/>
          </a:p>
          <a:p>
            <a:pPr lvl="1"/>
            <a:r>
              <a:rPr lang="zh-CN" altLang="en-US" dirty="0" smtClean="0"/>
              <a:t>同时做多个试验</a:t>
            </a:r>
            <a:endParaRPr lang="en-US" altLang="zh-CN" dirty="0" smtClean="0"/>
          </a:p>
          <a:p>
            <a:pPr lvl="1"/>
            <a:r>
              <a:rPr lang="zh-CN" altLang="en-US" dirty="0" smtClean="0"/>
              <a:t>尝试一些可能代价很高、很危险或者在真实世界中不可能实现的事情</a:t>
            </a:r>
            <a:endParaRPr lang="zh-CN" alt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b="1" dirty="0" smtClean="0"/>
              <a:t>21.2</a:t>
            </a:r>
            <a:r>
              <a:rPr lang="zh-CN" altLang="en-US" b="1" dirty="0" smtClean="0"/>
              <a:t>　</a:t>
            </a:r>
            <a:r>
              <a:rPr lang="en-US" altLang="zh-CN" b="1" dirty="0" smtClean="0"/>
              <a:t>Lunar Lander</a:t>
            </a:r>
            <a:endParaRPr lang="zh-CN" altLang="en-US" dirty="0"/>
          </a:p>
        </p:txBody>
      </p:sp>
      <p:sp>
        <p:nvSpPr>
          <p:cNvPr id="3" name="内容占位符 2"/>
          <p:cNvSpPr>
            <a:spLocks noGrp="1"/>
          </p:cNvSpPr>
          <p:nvPr>
            <p:ph idx="1"/>
          </p:nvPr>
        </p:nvSpPr>
        <p:spPr>
          <a:xfrm>
            <a:off x="457200" y="1600200"/>
            <a:ext cx="5626968" cy="4525963"/>
          </a:xfrm>
        </p:spPr>
        <p:txBody>
          <a:bodyPr>
            <a:normAutofit/>
          </a:bodyPr>
          <a:lstStyle/>
          <a:p>
            <a:r>
              <a:rPr lang="zh-CN" altLang="en-US" dirty="0" smtClean="0"/>
              <a:t>开始时飞船离月球表面有一定距离。月球的重力开始把它向下拉，我们必须使用推进器让它的降落放慢，使它平缓着陆</a:t>
            </a:r>
            <a:endParaRPr lang="en-US" altLang="zh-CN" dirty="0" smtClean="0"/>
          </a:p>
          <a:p>
            <a:r>
              <a:rPr lang="zh-CN" altLang="en-US" dirty="0" smtClean="0"/>
              <a:t>这个程序看上去是像右图这样</a:t>
            </a:r>
            <a:endParaRPr lang="zh-CN" altLang="en-US" dirty="0"/>
          </a:p>
        </p:txBody>
      </p:sp>
      <p:pic>
        <p:nvPicPr>
          <p:cNvPr id="1026" name="Picture 2"/>
          <p:cNvPicPr>
            <a:picLocks noChangeAspect="1" noChangeArrowheads="1"/>
          </p:cNvPicPr>
          <p:nvPr/>
        </p:nvPicPr>
        <p:blipFill>
          <a:blip r:embed="rId2" cstate="print"/>
          <a:srcRect/>
          <a:stretch>
            <a:fillRect/>
          </a:stretch>
        </p:blipFill>
        <p:spPr bwMode="auto">
          <a:xfrm>
            <a:off x="6060087" y="1484784"/>
            <a:ext cx="2976409" cy="456478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b="1" dirty="0" smtClean="0"/>
              <a:t>21.3</a:t>
            </a:r>
            <a:r>
              <a:rPr lang="zh-CN" altLang="en-US" b="1" dirty="0" smtClean="0"/>
              <a:t>　</a:t>
            </a:r>
            <a:r>
              <a:rPr lang="zh-CN" altLang="en-US" dirty="0" smtClean="0"/>
              <a:t>跟踪时间</a:t>
            </a:r>
            <a:endParaRPr lang="zh-CN" altLang="en-US" dirty="0"/>
          </a:p>
        </p:txBody>
      </p:sp>
      <p:sp>
        <p:nvSpPr>
          <p:cNvPr id="3" name="内容占位符 2"/>
          <p:cNvSpPr>
            <a:spLocks noGrp="1"/>
          </p:cNvSpPr>
          <p:nvPr>
            <p:ph idx="1"/>
          </p:nvPr>
        </p:nvSpPr>
        <p:spPr>
          <a:xfrm>
            <a:off x="457200" y="1600200"/>
            <a:ext cx="8291264" cy="4525963"/>
          </a:xfrm>
        </p:spPr>
        <p:txBody>
          <a:bodyPr>
            <a:normAutofit/>
          </a:bodyPr>
          <a:lstStyle/>
          <a:p>
            <a:r>
              <a:rPr lang="zh-CN" altLang="en-US" dirty="0" smtClean="0"/>
              <a:t>在很多仿真中，时间是一个重要的因素。</a:t>
            </a:r>
            <a:endParaRPr lang="en-US" altLang="zh-CN" dirty="0" smtClean="0"/>
          </a:p>
          <a:p>
            <a:pPr lvl="1"/>
            <a:r>
              <a:rPr lang="zh-CN" altLang="en-US" dirty="0" smtClean="0"/>
              <a:t>有时我们希望时间加快</a:t>
            </a:r>
            <a:endParaRPr lang="en-US" altLang="zh-CN" dirty="0" smtClean="0"/>
          </a:p>
          <a:p>
            <a:pPr lvl="1"/>
            <a:r>
              <a:rPr lang="zh-CN" altLang="en-US" dirty="0" smtClean="0"/>
              <a:t>有时可能希望慢下来</a:t>
            </a:r>
            <a:endParaRPr lang="en-US" altLang="zh-CN" dirty="0" smtClean="0"/>
          </a:p>
          <a:p>
            <a:pPr lvl="1"/>
            <a:r>
              <a:rPr lang="zh-CN" altLang="en-US" dirty="0" smtClean="0"/>
              <a:t>有些时候则希望程序保持实时（</a:t>
            </a:r>
            <a:r>
              <a:rPr lang="en-US" altLang="zh-CN" dirty="0" smtClean="0"/>
              <a:t>real time</a:t>
            </a:r>
            <a:r>
              <a:rPr lang="zh-CN" altLang="en-US" dirty="0" smtClean="0"/>
              <a:t>）</a:t>
            </a:r>
            <a:endParaRPr lang="zh-CN" altLang="en-US" dirty="0"/>
          </a:p>
        </p:txBody>
      </p:sp>
    </p:spTree>
  </p:cSld>
  <p:clrMapOvr>
    <a:masterClrMapping/>
  </p:clrMapOvr>
  <p:timing>
    <p:tnLst>
      <p:par>
        <p:cTn id="1" dur="indefinite" restart="never" nodeType="tmRoot"/>
      </p:par>
    </p:tnLst>
  </p:timing>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b="1" dirty="0" smtClean="0"/>
              <a:t>21.4</a:t>
            </a:r>
            <a:r>
              <a:rPr lang="zh-CN" altLang="en-US" b="1" dirty="0" smtClean="0"/>
              <a:t>　</a:t>
            </a:r>
            <a:r>
              <a:rPr lang="zh-CN" altLang="en-US" dirty="0" smtClean="0"/>
              <a:t>时间对象</a:t>
            </a:r>
            <a:endParaRPr lang="zh-CN" altLang="en-US" dirty="0"/>
          </a:p>
        </p:txBody>
      </p:sp>
      <p:sp>
        <p:nvSpPr>
          <p:cNvPr id="3" name="内容占位符 2"/>
          <p:cNvSpPr>
            <a:spLocks noGrp="1"/>
          </p:cNvSpPr>
          <p:nvPr>
            <p:ph idx="1"/>
          </p:nvPr>
        </p:nvSpPr>
        <p:spPr>
          <a:xfrm>
            <a:off x="457200" y="1600200"/>
            <a:ext cx="8291264" cy="4525963"/>
          </a:xfrm>
        </p:spPr>
        <p:txBody>
          <a:bodyPr>
            <a:normAutofit fontScale="85000" lnSpcReduction="20000"/>
          </a:bodyPr>
          <a:lstStyle/>
          <a:p>
            <a:r>
              <a:rPr lang="en-US" altLang="zh-CN" dirty="0" smtClean="0"/>
              <a:t>Python </a:t>
            </a:r>
            <a:r>
              <a:rPr lang="zh-CN" altLang="en-US" dirty="0" smtClean="0"/>
              <a:t>的日期和时间对象类在单独的</a:t>
            </a:r>
            <a:r>
              <a:rPr lang="en-US" altLang="zh-CN" dirty="0" err="1" smtClean="0"/>
              <a:t>datetime</a:t>
            </a:r>
            <a:r>
              <a:rPr lang="en-US" altLang="zh-CN" dirty="0" smtClean="0"/>
              <a:t> </a:t>
            </a:r>
            <a:r>
              <a:rPr lang="zh-CN" altLang="en-US" dirty="0" smtClean="0"/>
              <a:t>模块中定义。</a:t>
            </a:r>
            <a:r>
              <a:rPr lang="en-US" altLang="zh-CN" dirty="0" err="1" smtClean="0"/>
              <a:t>datetime</a:t>
            </a:r>
            <a:r>
              <a:rPr lang="en-US" altLang="zh-CN" dirty="0" smtClean="0"/>
              <a:t> </a:t>
            </a:r>
            <a:r>
              <a:rPr lang="zh-CN" altLang="en-US" dirty="0" smtClean="0"/>
              <a:t>模块包含处理日期、时间以及日期或时间之差（</a:t>
            </a:r>
            <a:r>
              <a:rPr lang="en-US" altLang="zh-CN" dirty="0" smtClean="0"/>
              <a:t>delta</a:t>
            </a:r>
            <a:r>
              <a:rPr lang="zh-CN" altLang="en-US" dirty="0" smtClean="0"/>
              <a:t>）的类。</a:t>
            </a:r>
            <a:endParaRPr lang="en-US" altLang="zh-CN" dirty="0" smtClean="0"/>
          </a:p>
          <a:p>
            <a:pPr lvl="1"/>
            <a:r>
              <a:rPr lang="en-US" altLang="zh-CN" dirty="0" smtClean="0"/>
              <a:t>import </a:t>
            </a:r>
            <a:r>
              <a:rPr lang="en-US" altLang="zh-CN" dirty="0" err="1" smtClean="0"/>
              <a:t>datetime</a:t>
            </a:r>
            <a:endParaRPr lang="en-US" altLang="zh-CN" dirty="0" smtClean="0"/>
          </a:p>
          <a:p>
            <a:pPr lvl="1"/>
            <a:r>
              <a:rPr lang="en-US" altLang="zh-CN" dirty="0" smtClean="0"/>
              <a:t>when = </a:t>
            </a:r>
            <a:r>
              <a:rPr lang="en-US" altLang="zh-CN" dirty="0" err="1" smtClean="0"/>
              <a:t>datetime.datetime</a:t>
            </a:r>
            <a:r>
              <a:rPr lang="en-US" altLang="zh-CN" dirty="0" smtClean="0"/>
              <a:t>(2012, 10, 24, 10, 45, 56)</a:t>
            </a:r>
          </a:p>
          <a:p>
            <a:pPr lvl="1"/>
            <a:r>
              <a:rPr lang="en-US" altLang="zh-CN" dirty="0" smtClean="0"/>
              <a:t>when = </a:t>
            </a:r>
            <a:r>
              <a:rPr lang="en-US" altLang="zh-CN" dirty="0" err="1" smtClean="0"/>
              <a:t>datetime.datetime</a:t>
            </a:r>
            <a:r>
              <a:rPr lang="en-US" altLang="zh-CN" dirty="0" smtClean="0"/>
              <a:t>(hour=10, year=2012, minute=45, month=10,second=56, day=24)</a:t>
            </a:r>
          </a:p>
          <a:p>
            <a:r>
              <a:rPr lang="zh-CN" altLang="en-US" dirty="0" smtClean="0"/>
              <a:t>时间差</a:t>
            </a:r>
            <a:endParaRPr lang="en-US" altLang="zh-CN" dirty="0" smtClean="0"/>
          </a:p>
          <a:p>
            <a:pPr lvl="1"/>
            <a:r>
              <a:rPr lang="en-US" altLang="zh-CN" dirty="0" smtClean="0"/>
              <a:t>import </a:t>
            </a:r>
            <a:r>
              <a:rPr lang="en-US" altLang="zh-CN" dirty="0" err="1" smtClean="0"/>
              <a:t>datetime</a:t>
            </a:r>
            <a:endParaRPr lang="en-US" altLang="zh-CN" dirty="0" smtClean="0"/>
          </a:p>
          <a:p>
            <a:pPr lvl="1"/>
            <a:r>
              <a:rPr lang="en-US" altLang="zh-CN" dirty="0" smtClean="0"/>
              <a:t>yesterday = </a:t>
            </a:r>
            <a:r>
              <a:rPr lang="en-US" altLang="zh-CN" dirty="0" err="1" smtClean="0"/>
              <a:t>datetime.datetime</a:t>
            </a:r>
            <a:r>
              <a:rPr lang="en-US" altLang="zh-CN" dirty="0" smtClean="0"/>
              <a:t>(2012, 10, 23)</a:t>
            </a:r>
          </a:p>
          <a:p>
            <a:pPr lvl="1"/>
            <a:r>
              <a:rPr lang="en-US" altLang="zh-CN" dirty="0" smtClean="0"/>
              <a:t>tomorrow = </a:t>
            </a:r>
            <a:r>
              <a:rPr lang="en-US" altLang="zh-CN" dirty="0" err="1" smtClean="0"/>
              <a:t>datetime.datetime</a:t>
            </a:r>
            <a:r>
              <a:rPr lang="en-US" altLang="zh-CN" dirty="0" smtClean="0"/>
              <a:t>(2012, 10, 25)</a:t>
            </a:r>
          </a:p>
          <a:p>
            <a:pPr lvl="1"/>
            <a:r>
              <a:rPr lang="en-US" altLang="zh-CN" dirty="0" smtClean="0"/>
              <a:t>difference = tomorrow - yesterday</a:t>
            </a:r>
            <a:endParaRPr lang="zh-CN" alt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3.3</a:t>
            </a:r>
            <a:r>
              <a:rPr lang="zh-CN" altLang="en-US" dirty="0" smtClean="0"/>
              <a:t>　运算顺序</a:t>
            </a:r>
            <a:endParaRPr lang="zh-CN" altLang="en-US" dirty="0"/>
          </a:p>
        </p:txBody>
      </p:sp>
      <p:sp>
        <p:nvSpPr>
          <p:cNvPr id="3" name="内容占位符 2"/>
          <p:cNvSpPr>
            <a:spLocks noGrp="1"/>
          </p:cNvSpPr>
          <p:nvPr>
            <p:ph idx="1"/>
          </p:nvPr>
        </p:nvSpPr>
        <p:spPr/>
        <p:txBody>
          <a:bodyPr>
            <a:normAutofit fontScale="55000" lnSpcReduction="20000"/>
          </a:bodyPr>
          <a:lstStyle/>
          <a:p>
            <a:r>
              <a:rPr lang="zh-CN" altLang="en-US" dirty="0" smtClean="0"/>
              <a:t>下面哪一个正确？</a:t>
            </a:r>
          </a:p>
          <a:p>
            <a:pPr>
              <a:buNone/>
            </a:pPr>
            <a:r>
              <a:rPr lang="en-US" altLang="zh-CN" dirty="0" smtClean="0"/>
              <a:t>	2 + 3 * 4 = 20</a:t>
            </a:r>
          </a:p>
          <a:p>
            <a:pPr>
              <a:buNone/>
            </a:pPr>
            <a:r>
              <a:rPr lang="en-US" altLang="zh-CN" dirty="0" smtClean="0"/>
              <a:t>	</a:t>
            </a:r>
            <a:r>
              <a:rPr lang="zh-CN" altLang="en-US" dirty="0" smtClean="0"/>
              <a:t>还是</a:t>
            </a:r>
          </a:p>
          <a:p>
            <a:pPr>
              <a:buNone/>
            </a:pPr>
            <a:r>
              <a:rPr lang="en-US" altLang="zh-CN" dirty="0" smtClean="0"/>
              <a:t>	2 + 3 * 4 = 14</a:t>
            </a:r>
          </a:p>
          <a:p>
            <a:pPr>
              <a:buNone/>
            </a:pPr>
            <a:r>
              <a:rPr lang="en-US" altLang="zh-CN" dirty="0" smtClean="0"/>
              <a:t>	</a:t>
            </a:r>
            <a:r>
              <a:rPr lang="zh-CN" altLang="en-US" dirty="0" smtClean="0"/>
              <a:t>这要看你采用什么顺序来计算。如果先做加法，会得到</a:t>
            </a:r>
          </a:p>
          <a:p>
            <a:pPr>
              <a:buNone/>
            </a:pPr>
            <a:r>
              <a:rPr lang="en-US" altLang="zh-CN" dirty="0" smtClean="0"/>
              <a:t>	2 + 3 = 5</a:t>
            </a:r>
            <a:r>
              <a:rPr lang="zh-CN" altLang="en-US" dirty="0" smtClean="0"/>
              <a:t>，</a:t>
            </a:r>
          </a:p>
          <a:p>
            <a:pPr>
              <a:buNone/>
            </a:pPr>
            <a:r>
              <a:rPr lang="en-US" altLang="zh-CN" dirty="0" smtClean="0"/>
              <a:t>	</a:t>
            </a:r>
            <a:r>
              <a:rPr lang="zh-CN" altLang="en-US" dirty="0" smtClean="0"/>
              <a:t>然后得到 </a:t>
            </a:r>
            <a:r>
              <a:rPr lang="en-US" altLang="zh-CN" dirty="0" smtClean="0"/>
              <a:t>5 * 4 = 20</a:t>
            </a:r>
          </a:p>
          <a:p>
            <a:pPr>
              <a:buNone/>
            </a:pPr>
            <a:r>
              <a:rPr lang="en-US" altLang="zh-CN" dirty="0" smtClean="0"/>
              <a:t>	</a:t>
            </a:r>
            <a:r>
              <a:rPr lang="zh-CN" altLang="en-US" dirty="0" smtClean="0"/>
              <a:t>如果先做乘法，就会得到</a:t>
            </a:r>
            <a:endParaRPr lang="en-US" altLang="zh-CN" dirty="0" smtClean="0"/>
          </a:p>
          <a:p>
            <a:pPr>
              <a:buNone/>
            </a:pPr>
            <a:r>
              <a:rPr lang="en-US" altLang="zh-CN" dirty="0" smtClean="0"/>
              <a:t>	3*4=12,</a:t>
            </a:r>
          </a:p>
          <a:p>
            <a:pPr>
              <a:buNone/>
            </a:pPr>
            <a:r>
              <a:rPr lang="en-US" altLang="zh-CN" dirty="0" smtClean="0"/>
              <a:t>	</a:t>
            </a:r>
            <a:r>
              <a:rPr lang="zh-CN" altLang="en-US" dirty="0" smtClean="0"/>
              <a:t>然后是</a:t>
            </a:r>
            <a:endParaRPr lang="en-US" altLang="zh-CN" dirty="0" smtClean="0"/>
          </a:p>
          <a:p>
            <a:pPr>
              <a:buNone/>
            </a:pPr>
            <a:r>
              <a:rPr lang="en-US" altLang="zh-CN" dirty="0" smtClean="0"/>
              <a:t>	2+12=14</a:t>
            </a:r>
          </a:p>
          <a:p>
            <a:pPr>
              <a:buNone/>
            </a:pPr>
            <a:r>
              <a:rPr lang="en-US" altLang="zh-CN" dirty="0" smtClean="0"/>
              <a:t>	 </a:t>
            </a:r>
            <a:r>
              <a:rPr lang="zh-CN" altLang="en-US" dirty="0" smtClean="0"/>
              <a:t>第二个顺序是正确的，所以正确答案是 </a:t>
            </a:r>
            <a:r>
              <a:rPr lang="en-US" altLang="zh-CN" dirty="0" smtClean="0"/>
              <a:t>14</a:t>
            </a:r>
            <a:r>
              <a:rPr lang="zh-CN" altLang="en-US" dirty="0" smtClean="0"/>
              <a:t>。在数学中有一种运算顺序，指定了先计算哪些操作符，后计算哪些操作符，而不管它们的书写顺序 如何。</a:t>
            </a:r>
            <a:endParaRPr lang="en-US" altLang="zh-CN" dirty="0" smtClean="0"/>
          </a:p>
          <a:p>
            <a:r>
              <a:rPr lang="en-US" altLang="zh-CN" dirty="0" smtClean="0"/>
              <a:t>Python </a:t>
            </a:r>
            <a:r>
              <a:rPr lang="zh-CN" altLang="en-US" dirty="0" smtClean="0"/>
              <a:t>使用的顺序与你在数学课上学 到的（或者将要学到的）规则完全相同。指 数运算最优先，然后是乘除，再后面是加减 运算。</a:t>
            </a:r>
          </a:p>
        </p:txBody>
      </p:sp>
    </p:spTree>
  </p:cSld>
  <p:clrMapOvr>
    <a:masterClrMapping/>
  </p:clrMapOvr>
  <p:timing>
    <p:tnLst>
      <p:par>
        <p:cTn id="1" dur="indefinite" restart="never" nodeType="tmRoot"/>
      </p:par>
    </p:tnLst>
  </p:timing>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21.5</a:t>
            </a:r>
            <a:r>
              <a:rPr lang="zh-CN" altLang="en-US" b="1" dirty="0" smtClean="0"/>
              <a:t>　</a:t>
            </a:r>
            <a:r>
              <a:rPr lang="zh-CN" altLang="en-US" dirty="0" smtClean="0"/>
              <a:t>把时间保存到文件</a:t>
            </a:r>
            <a:endParaRPr lang="zh-CN" altLang="en-US" dirty="0"/>
          </a:p>
        </p:txBody>
      </p:sp>
      <p:sp>
        <p:nvSpPr>
          <p:cNvPr id="3" name="内容占位符 2"/>
          <p:cNvSpPr>
            <a:spLocks noGrp="1"/>
          </p:cNvSpPr>
          <p:nvPr>
            <p:ph idx="1"/>
          </p:nvPr>
        </p:nvSpPr>
        <p:spPr>
          <a:xfrm>
            <a:off x="457200" y="1600200"/>
            <a:ext cx="8291264" cy="4525963"/>
          </a:xfrm>
        </p:spPr>
        <p:txBody>
          <a:bodyPr>
            <a:normAutofit fontScale="77500" lnSpcReduction="20000"/>
          </a:bodyPr>
          <a:lstStyle/>
          <a:p>
            <a:r>
              <a:rPr lang="zh-CN" altLang="en-US" dirty="0" smtClean="0"/>
              <a:t>将时间保存到一个文件中有两种方法</a:t>
            </a:r>
            <a:endParaRPr lang="en-US" altLang="zh-CN" dirty="0" smtClean="0"/>
          </a:p>
          <a:p>
            <a:pPr lvl="1"/>
            <a:r>
              <a:rPr lang="zh-CN" altLang="en-US" dirty="0" smtClean="0"/>
              <a:t>可以把一个字符串直接写入文件</a:t>
            </a:r>
            <a:endParaRPr lang="en-US" altLang="zh-CN" dirty="0" smtClean="0"/>
          </a:p>
          <a:p>
            <a:pPr lvl="1"/>
            <a:r>
              <a:rPr lang="zh-CN" altLang="en-US" dirty="0" smtClean="0"/>
              <a:t>另一种方法是使用</a:t>
            </a:r>
            <a:r>
              <a:rPr lang="en-US" altLang="zh-CN" dirty="0" smtClean="0"/>
              <a:t>pickle </a:t>
            </a:r>
            <a:r>
              <a:rPr lang="zh-CN" altLang="en-US" dirty="0" smtClean="0"/>
              <a:t>模块，</a:t>
            </a:r>
            <a:r>
              <a:rPr lang="en-US" altLang="zh-CN" dirty="0" smtClean="0"/>
              <a:t> pickle </a:t>
            </a:r>
            <a:r>
              <a:rPr lang="zh-CN" altLang="en-US" dirty="0" smtClean="0"/>
              <a:t>模块允许你把任何类型的变量保存到文件中，也包括对象</a:t>
            </a:r>
            <a:endParaRPr lang="en-US" altLang="zh-CN" dirty="0" smtClean="0"/>
          </a:p>
          <a:p>
            <a:r>
              <a:rPr lang="zh-CN" altLang="en-US" sz="2800" dirty="0" smtClean="0"/>
              <a:t></a:t>
            </a:r>
            <a:r>
              <a:rPr lang="zh-CN" altLang="en-US" dirty="0" smtClean="0"/>
              <a:t>查找一个 </a:t>
            </a:r>
            <a:r>
              <a:rPr lang="en-US" altLang="zh-CN" dirty="0" smtClean="0"/>
              <a:t>pickle </a:t>
            </a:r>
            <a:r>
              <a:rPr lang="zh-CN" altLang="en-US" dirty="0" smtClean="0"/>
              <a:t>文件并打开这个文件。</a:t>
            </a:r>
            <a:r>
              <a:rPr lang="en-US" altLang="zh-CN" dirty="0" smtClean="0"/>
              <a:t>Python </a:t>
            </a:r>
            <a:r>
              <a:rPr lang="zh-CN" altLang="en-US" dirty="0" smtClean="0"/>
              <a:t>有一个 </a:t>
            </a:r>
            <a:r>
              <a:rPr lang="en-US" altLang="zh-CN" sz="2800" dirty="0" err="1" smtClean="0"/>
              <a:t>os</a:t>
            </a:r>
            <a:r>
              <a:rPr lang="zh-CN" altLang="en-US" dirty="0" smtClean="0"/>
              <a:t>（操作系统 </a:t>
            </a:r>
            <a:r>
              <a:rPr lang="en-US" altLang="zh-CN" dirty="0" err="1" smtClean="0"/>
              <a:t>operatingsystem</a:t>
            </a:r>
            <a:r>
              <a:rPr lang="en-US" altLang="zh-CN" dirty="0" smtClean="0"/>
              <a:t> </a:t>
            </a:r>
            <a:r>
              <a:rPr lang="zh-CN" altLang="en-US" dirty="0" smtClean="0"/>
              <a:t>的简写）模块，可以告诉我们这个文件是否存在。这里要使用的方法</a:t>
            </a:r>
            <a:r>
              <a:rPr lang="zh-CN" altLang="en-US" sz="3600" dirty="0" smtClean="0"/>
              <a:t>名为</a:t>
            </a:r>
            <a:r>
              <a:rPr lang="en-US" altLang="zh-CN" dirty="0" err="1" smtClean="0"/>
              <a:t>isfile</a:t>
            </a:r>
            <a:r>
              <a:rPr lang="en-US" altLang="zh-CN" dirty="0" smtClean="0"/>
              <a:t>()</a:t>
            </a:r>
            <a:r>
              <a:rPr lang="zh-CN" altLang="en-US" sz="3600" dirty="0" smtClean="0"/>
              <a:t>。</a:t>
            </a:r>
          </a:p>
          <a:p>
            <a:r>
              <a:rPr lang="zh-CN" altLang="en-US" sz="2800" dirty="0" smtClean="0"/>
              <a:t></a:t>
            </a:r>
            <a:r>
              <a:rPr lang="zh-CN" altLang="en-US" dirty="0" smtClean="0"/>
              <a:t>如果文件存在，就认为程序之前运行过，得出它最后一次运行的时间</a:t>
            </a:r>
            <a:endParaRPr lang="en-US" altLang="zh-CN" dirty="0" smtClean="0"/>
          </a:p>
          <a:p>
            <a:r>
              <a:rPr lang="zh-CN" altLang="en-US" sz="2800" dirty="0" smtClean="0"/>
              <a:t></a:t>
            </a:r>
            <a:r>
              <a:rPr lang="zh-CN" altLang="en-US" dirty="0" smtClean="0"/>
              <a:t>然后用当前时间写一个新的 </a:t>
            </a:r>
            <a:r>
              <a:rPr lang="en-US" altLang="zh-CN" dirty="0" smtClean="0"/>
              <a:t>pickle</a:t>
            </a:r>
            <a:r>
              <a:rPr lang="zh-CN" altLang="en-US" dirty="0" smtClean="0"/>
              <a:t>文件。</a:t>
            </a:r>
          </a:p>
          <a:p>
            <a:r>
              <a:rPr lang="zh-CN" altLang="en-US" sz="2800" dirty="0" smtClean="0"/>
              <a:t></a:t>
            </a:r>
            <a:r>
              <a:rPr lang="zh-CN" altLang="en-US" dirty="0" smtClean="0"/>
              <a:t>如果这是程序第一次运行，就没有 </a:t>
            </a:r>
            <a:r>
              <a:rPr lang="en-US" altLang="zh-CN" dirty="0" smtClean="0"/>
              <a:t>pickle </a:t>
            </a:r>
            <a:r>
              <a:rPr lang="zh-CN" altLang="en-US" dirty="0" smtClean="0"/>
              <a:t>文件可以打开，所以会显示一条消息，指出我们创建了一个新的</a:t>
            </a:r>
            <a:r>
              <a:rPr lang="en-US" altLang="zh-CN" dirty="0" smtClean="0"/>
              <a:t>pickle </a:t>
            </a:r>
            <a:r>
              <a:rPr lang="zh-CN" altLang="en-US" dirty="0" smtClean="0"/>
              <a:t>文件。</a:t>
            </a:r>
            <a:endParaRPr lang="zh-CN" altLang="en-US" dirty="0"/>
          </a:p>
        </p:txBody>
      </p:sp>
    </p:spTree>
  </p:cSld>
  <p:clrMapOvr>
    <a:masterClrMapping/>
  </p:clrMapOvr>
  <p:timing>
    <p:tnLst>
      <p:par>
        <p:cTn id="1" dur="indefinite" restart="never" nodeType="tmRoot"/>
      </p:par>
    </p:tnLst>
  </p:timing>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你学到了什么</a:t>
            </a:r>
            <a:endParaRPr lang="zh-CN" altLang="en-US" dirty="0"/>
          </a:p>
        </p:txBody>
      </p:sp>
      <p:sp>
        <p:nvSpPr>
          <p:cNvPr id="3" name="内容占位符 2"/>
          <p:cNvSpPr>
            <a:spLocks noGrp="1"/>
          </p:cNvSpPr>
          <p:nvPr>
            <p:ph idx="1"/>
          </p:nvPr>
        </p:nvSpPr>
        <p:spPr/>
        <p:txBody>
          <a:bodyPr/>
          <a:lstStyle/>
          <a:p>
            <a:r>
              <a:rPr lang="zh-CN" altLang="en-US" dirty="0" smtClean="0"/>
              <a:t>什么是计算机仿真，为什么使用计算机仿真。</a:t>
            </a:r>
          </a:p>
          <a:p>
            <a:r>
              <a:rPr lang="zh-CN" altLang="en-US" dirty="0" smtClean="0"/>
              <a:t>如何模拟重力、加速度和作用力。</a:t>
            </a:r>
          </a:p>
          <a:p>
            <a:r>
              <a:rPr lang="zh-CN" altLang="en-US" dirty="0" smtClean="0"/>
              <a:t>如何跟踪和模拟时间。</a:t>
            </a:r>
          </a:p>
          <a:p>
            <a:r>
              <a:rPr lang="zh-CN" altLang="en-US" dirty="0" smtClean="0"/>
              <a:t>如何使用 </a:t>
            </a:r>
            <a:r>
              <a:rPr lang="en-US" altLang="zh-CN" dirty="0" smtClean="0"/>
              <a:t>pickle</a:t>
            </a:r>
            <a:r>
              <a:rPr lang="zh-CN" altLang="en-US" dirty="0" smtClean="0"/>
              <a:t>将时间戳保存到文件。</a:t>
            </a:r>
          </a:p>
          <a:p>
            <a:r>
              <a:rPr lang="zh-CN" altLang="en-US" dirty="0" smtClean="0"/>
              <a:t>关于错误处理的一点知识（</a:t>
            </a:r>
            <a:r>
              <a:rPr lang="en-US" altLang="zh-CN" dirty="0" smtClean="0"/>
              <a:t>try-except</a:t>
            </a:r>
            <a:r>
              <a:rPr lang="zh-CN" altLang="en-US" dirty="0" smtClean="0"/>
              <a:t>）。</a:t>
            </a:r>
          </a:p>
          <a:p>
            <a:r>
              <a:rPr lang="zh-CN" altLang="en-US" dirty="0" smtClean="0"/>
              <a:t>如何使用定时器生成周期性的事件。</a:t>
            </a:r>
            <a:endParaRPr lang="zh-CN" altLang="en-US" dirty="0"/>
          </a:p>
        </p:txBody>
      </p:sp>
    </p:spTree>
  </p:cSld>
  <p:clrMapOvr>
    <a:masterClrMapping/>
  </p:clrMapOvr>
  <p:timing>
    <p:tnLst>
      <p:par>
        <p:cTn id="1" dur="indefinite" restart="never" nodeType="tmRoot"/>
      </p:par>
    </p:tnLst>
  </p:timing>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19</a:t>
            </a:r>
            <a:endParaRPr lang="zh-CN" altLang="en-US" dirty="0"/>
          </a:p>
        </p:txBody>
      </p:sp>
      <p:sp>
        <p:nvSpPr>
          <p:cNvPr id="3" name="内容占位符 2"/>
          <p:cNvSpPr>
            <a:spLocks noGrp="1"/>
          </p:cNvSpPr>
          <p:nvPr>
            <p:ph idx="1"/>
          </p:nvPr>
        </p:nvSpPr>
        <p:spPr/>
        <p:txBody>
          <a:bodyPr/>
          <a:lstStyle/>
          <a:p>
            <a:pPr>
              <a:buNone/>
            </a:pPr>
            <a:endParaRPr lang="zh-CN" altLang="en-US" dirty="0"/>
          </a:p>
        </p:txBody>
      </p:sp>
    </p:spTree>
  </p:cSld>
  <p:clrMapOvr>
    <a:masterClrMapping/>
  </p:clrMapOvr>
  <p:timing>
    <p:tnLst>
      <p:par>
        <p:cTn id="1" dur="indefinite" restart="never" nodeType="tmRoot"/>
      </p:par>
    </p:tnLst>
  </p:timing>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22 Python Battle</a:t>
            </a:r>
            <a:endParaRPr lang="zh-CN" altLang="en-US" dirty="0"/>
          </a:p>
        </p:txBody>
      </p:sp>
      <p:sp>
        <p:nvSpPr>
          <p:cNvPr id="3" name="内容占位符 2"/>
          <p:cNvSpPr>
            <a:spLocks noGrp="1"/>
          </p:cNvSpPr>
          <p:nvPr>
            <p:ph idx="1"/>
          </p:nvPr>
        </p:nvSpPr>
        <p:spPr/>
        <p:txBody>
          <a:bodyPr/>
          <a:lstStyle/>
          <a:p>
            <a:r>
              <a:rPr lang="zh-CN" altLang="en-US" dirty="0" smtClean="0"/>
              <a:t>在本书中我们已经讲解了如何开发自己的游戏，但还有一个话题没有讨论，那就是游戏中的人工智能（</a:t>
            </a:r>
            <a:r>
              <a:rPr lang="en-US" altLang="zh-CN" dirty="0" smtClean="0"/>
              <a:t>AI</a:t>
            </a:r>
            <a:r>
              <a:rPr lang="zh-CN" altLang="en-US" dirty="0" smtClean="0"/>
              <a:t>）。从吃豆人（</a:t>
            </a:r>
            <a:r>
              <a:rPr lang="en-US" altLang="zh-CN" dirty="0" smtClean="0"/>
              <a:t>Pac-Man</a:t>
            </a:r>
            <a:r>
              <a:rPr lang="zh-CN" altLang="en-US" dirty="0" smtClean="0"/>
              <a:t>）开始，几乎所有的游戏在攻击玩家时都有某种形式的人工智能。本章将展示如何动手开发一个有人工智能的游戏。</a:t>
            </a:r>
            <a:endParaRPr lang="zh-CN" altLang="en-US" dirty="0"/>
          </a:p>
        </p:txBody>
      </p:sp>
    </p:spTree>
  </p:cSld>
  <p:clrMapOvr>
    <a:masterClrMapping/>
  </p:clrMapOvr>
  <p:timing>
    <p:tnLst>
      <p:par>
        <p:cTn id="1" dur="indefinite" restart="never" nodeType="tmRoot"/>
      </p:par>
    </p:tnLst>
  </p:timing>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b="1" dirty="0" smtClean="0"/>
              <a:t>22.1</a:t>
            </a:r>
            <a:r>
              <a:rPr lang="zh-CN" altLang="en-US" b="1" dirty="0" smtClean="0"/>
              <a:t>　</a:t>
            </a:r>
            <a:r>
              <a:rPr lang="en-US" altLang="zh-CN" b="1" dirty="0" smtClean="0"/>
              <a:t>Python Battle</a:t>
            </a:r>
            <a:endParaRPr lang="zh-CN" altLang="en-US" dirty="0"/>
          </a:p>
        </p:txBody>
      </p:sp>
      <p:sp>
        <p:nvSpPr>
          <p:cNvPr id="3" name="内容占位符 2"/>
          <p:cNvSpPr>
            <a:spLocks noGrp="1"/>
          </p:cNvSpPr>
          <p:nvPr>
            <p:ph idx="1"/>
          </p:nvPr>
        </p:nvSpPr>
        <p:spPr/>
        <p:txBody>
          <a:bodyPr>
            <a:normAutofit/>
          </a:bodyPr>
          <a:lstStyle/>
          <a:p>
            <a:r>
              <a:rPr lang="zh-CN" altLang="en-US" dirty="0" smtClean="0"/>
              <a:t>在本章中我们要为一个名为</a:t>
            </a:r>
            <a:r>
              <a:rPr lang="en-US" altLang="zh-CN" dirty="0" smtClean="0"/>
              <a:t>Python Battle </a:t>
            </a:r>
            <a:r>
              <a:rPr lang="zh-CN" altLang="en-US" dirty="0" smtClean="0"/>
              <a:t>的游戏开发</a:t>
            </a:r>
            <a:r>
              <a:rPr lang="en-US" altLang="zh-CN" dirty="0" smtClean="0"/>
              <a:t>AI</a:t>
            </a:r>
            <a:r>
              <a:rPr lang="zh-CN" altLang="en-US" dirty="0" smtClean="0"/>
              <a:t>。</a:t>
            </a:r>
            <a:r>
              <a:rPr lang="en-US" altLang="zh-CN" dirty="0" smtClean="0"/>
              <a:t>Python Battle </a:t>
            </a:r>
            <a:r>
              <a:rPr lang="zh-CN" altLang="en-US" dirty="0" smtClean="0"/>
              <a:t>是一个规则很简单的游戏。在每一回合中，你可以向前移动、向左右转或者攻击对方。当一个角色攻击另一个角色时，被攻击的一方会减少一点“血量”。血量先降为</a:t>
            </a:r>
            <a:r>
              <a:rPr lang="en-US" altLang="zh-CN" dirty="0" smtClean="0"/>
              <a:t>0 </a:t>
            </a:r>
            <a:r>
              <a:rPr lang="zh-CN" altLang="en-US" dirty="0" smtClean="0"/>
              <a:t>者掉游戏。角色只可以攻击正前方。</a:t>
            </a:r>
            <a:endParaRPr lang="en-US" altLang="zh-CN" dirty="0" smtClean="0"/>
          </a:p>
          <a:p>
            <a:r>
              <a:rPr lang="zh-CN" altLang="en-US" dirty="0" smtClean="0"/>
              <a:t>运行</a:t>
            </a:r>
            <a:r>
              <a:rPr lang="en-US" altLang="zh-CN" dirty="0" smtClean="0"/>
              <a:t>Python Battle</a:t>
            </a:r>
          </a:p>
        </p:txBody>
      </p:sp>
    </p:spTree>
  </p:cSld>
  <p:clrMapOvr>
    <a:masterClrMapping/>
  </p:clrMapOvr>
  <p:timing>
    <p:tnLst>
      <p:par>
        <p:cTn id="1" dur="indefinite" restart="never" nodeType="tmRoot"/>
      </p:par>
    </p:tnLst>
  </p:timing>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b="1" dirty="0" smtClean="0"/>
              <a:t>22.1</a:t>
            </a:r>
            <a:r>
              <a:rPr lang="zh-CN" altLang="en-US" b="1" dirty="0" smtClean="0"/>
              <a:t>　</a:t>
            </a:r>
            <a:r>
              <a:rPr lang="en-US" altLang="zh-CN" b="1" dirty="0" smtClean="0"/>
              <a:t>Python Battle</a:t>
            </a:r>
            <a:endParaRPr lang="zh-CN" altLang="en-US" dirty="0"/>
          </a:p>
        </p:txBody>
      </p:sp>
      <p:sp>
        <p:nvSpPr>
          <p:cNvPr id="3" name="内容占位符 2"/>
          <p:cNvSpPr>
            <a:spLocks noGrp="1"/>
          </p:cNvSpPr>
          <p:nvPr>
            <p:ph idx="1"/>
          </p:nvPr>
        </p:nvSpPr>
        <p:spPr/>
        <p:txBody>
          <a:bodyPr>
            <a:normAutofit fontScale="92500" lnSpcReduction="20000"/>
          </a:bodyPr>
          <a:lstStyle/>
          <a:p>
            <a:r>
              <a:rPr lang="zh-CN" altLang="en-US" dirty="0" smtClean="0"/>
              <a:t>游戏规则</a:t>
            </a:r>
            <a:endParaRPr lang="en-US" altLang="zh-CN" dirty="0" smtClean="0"/>
          </a:p>
          <a:p>
            <a:pPr lvl="1"/>
            <a:r>
              <a:rPr lang="zh-CN" altLang="en-US" dirty="0" smtClean="0"/>
              <a:t>向前移动一格</a:t>
            </a:r>
          </a:p>
          <a:p>
            <a:pPr lvl="1"/>
            <a:r>
              <a:rPr lang="zh-CN" altLang="en-US" dirty="0" smtClean="0"/>
              <a:t>向后移动一格</a:t>
            </a:r>
          </a:p>
          <a:p>
            <a:pPr lvl="1"/>
            <a:r>
              <a:rPr lang="zh-CN" altLang="en-US" dirty="0" smtClean="0"/>
              <a:t>左转</a:t>
            </a:r>
          </a:p>
          <a:p>
            <a:pPr lvl="1"/>
            <a:r>
              <a:rPr lang="zh-CN" altLang="en-US" dirty="0" smtClean="0"/>
              <a:t>右转</a:t>
            </a:r>
          </a:p>
          <a:p>
            <a:pPr lvl="1"/>
            <a:r>
              <a:rPr lang="zh-CN" altLang="en-US" dirty="0" smtClean="0"/>
              <a:t>攻击正前方的格子</a:t>
            </a:r>
          </a:p>
          <a:p>
            <a:pPr lvl="1"/>
            <a:r>
              <a:rPr lang="zh-CN" altLang="en-US" dirty="0" smtClean="0"/>
              <a:t>什么都不做</a:t>
            </a:r>
            <a:endParaRPr lang="en-US" altLang="zh-CN" dirty="0" smtClean="0"/>
          </a:p>
          <a:p>
            <a:pPr lvl="1"/>
            <a:r>
              <a:rPr lang="zh-CN" altLang="en-US" dirty="0" smtClean="0"/>
              <a:t>当机器人经过一个方块时，这个方块会变成和机器人一样的颜色（红色或者蓝色）。如果</a:t>
            </a:r>
            <a:r>
              <a:rPr lang="en-US" altLang="zh-CN" dirty="0" smtClean="0"/>
              <a:t>1000 </a:t>
            </a:r>
            <a:r>
              <a:rPr lang="zh-CN" altLang="en-US" dirty="0" smtClean="0"/>
              <a:t>个回合之后还没有机器人成功攻击对方，或者双方打成了平局，则拥有和自己颜色一致的方块较多者获胜</a:t>
            </a:r>
            <a:endParaRPr lang="zh-CN" altLang="en-US" dirty="0"/>
          </a:p>
        </p:txBody>
      </p:sp>
    </p:spTree>
  </p:cSld>
  <p:clrMapOvr>
    <a:masterClrMapping/>
  </p:clrMapOvr>
  <p:timing>
    <p:tnLst>
      <p:par>
        <p:cTn id="1" dur="indefinite" restart="never" nodeType="tmRoot"/>
      </p:par>
    </p:tnLst>
  </p:timing>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lgn="l"/>
            <a:r>
              <a:rPr lang="en-US" altLang="zh-CN" b="1" dirty="0" smtClean="0"/>
              <a:t>22.2 </a:t>
            </a:r>
            <a:r>
              <a:rPr lang="zh-CN" altLang="en-US" dirty="0" smtClean="0"/>
              <a:t>创建一个</a:t>
            </a:r>
            <a:r>
              <a:rPr lang="en-US" altLang="zh-CN" b="1" dirty="0" smtClean="0"/>
              <a:t>Python Battle </a:t>
            </a:r>
            <a:r>
              <a:rPr lang="zh-CN" altLang="en-US" b="1" dirty="0" smtClean="0"/>
              <a:t>机器人</a:t>
            </a:r>
            <a:endParaRPr lang="zh-CN" altLang="en-US" dirty="0"/>
          </a:p>
        </p:txBody>
      </p:sp>
      <p:sp>
        <p:nvSpPr>
          <p:cNvPr id="3" name="内容占位符 2"/>
          <p:cNvSpPr>
            <a:spLocks noGrp="1"/>
          </p:cNvSpPr>
          <p:nvPr>
            <p:ph idx="1"/>
          </p:nvPr>
        </p:nvSpPr>
        <p:spPr/>
        <p:txBody>
          <a:bodyPr>
            <a:normAutofit fontScale="92500" lnSpcReduction="10000"/>
          </a:bodyPr>
          <a:lstStyle/>
          <a:p>
            <a:r>
              <a:rPr lang="zh-CN" altLang="en-US" dirty="0" smtClean="0"/>
              <a:t>简单算法</a:t>
            </a:r>
            <a:endParaRPr lang="en-US" altLang="zh-CN" dirty="0" smtClean="0"/>
          </a:p>
          <a:p>
            <a:pPr lvl="1"/>
            <a:r>
              <a:rPr lang="zh-CN" altLang="en-US" dirty="0" smtClean="0"/>
              <a:t>如果面对着一个敌人，那么我应该攻击它</a:t>
            </a:r>
            <a:endParaRPr lang="en-US" altLang="zh-CN" dirty="0" smtClean="0"/>
          </a:p>
          <a:p>
            <a:pPr lvl="1"/>
            <a:r>
              <a:rPr lang="zh-CN" altLang="en-US" dirty="0" smtClean="0"/>
              <a:t>如果面对着墙，则我应该转弯</a:t>
            </a:r>
            <a:endParaRPr lang="en-US" altLang="zh-CN" dirty="0" smtClean="0"/>
          </a:p>
          <a:p>
            <a:pPr lvl="1"/>
            <a:r>
              <a:rPr lang="zh-CN" altLang="en-US" dirty="0" smtClean="0"/>
              <a:t>否则，我继续向前走</a:t>
            </a:r>
            <a:endParaRPr lang="en-US" altLang="zh-CN" dirty="0" smtClean="0"/>
          </a:p>
          <a:p>
            <a:r>
              <a:rPr lang="zh-CN" altLang="en-US" dirty="0" smtClean="0"/>
              <a:t>你将使用以下函数来控制机器人的移动：</a:t>
            </a:r>
            <a:endParaRPr lang="en-US" altLang="zh-CN" dirty="0" smtClean="0"/>
          </a:p>
          <a:p>
            <a:pPr lvl="1"/>
            <a:r>
              <a:rPr lang="en-US" altLang="zh-CN" dirty="0" smtClean="0"/>
              <a:t>self. </a:t>
            </a:r>
            <a:r>
              <a:rPr lang="en-US" altLang="zh-CN" dirty="0" err="1" smtClean="0"/>
              <a:t>robot.lookInFront</a:t>
            </a:r>
            <a:r>
              <a:rPr lang="en-US" altLang="zh-CN" dirty="0" smtClean="0"/>
              <a:t>()</a:t>
            </a:r>
          </a:p>
          <a:p>
            <a:pPr lvl="1"/>
            <a:r>
              <a:rPr lang="en-US" altLang="zh-CN" dirty="0" smtClean="0"/>
              <a:t></a:t>
            </a:r>
            <a:r>
              <a:rPr lang="en-US" altLang="zh-CN" dirty="0" err="1" smtClean="0"/>
              <a:t>self.robot.turnRight</a:t>
            </a:r>
            <a:r>
              <a:rPr lang="en-US" altLang="zh-CN" dirty="0" smtClean="0"/>
              <a:t>()</a:t>
            </a:r>
          </a:p>
          <a:p>
            <a:pPr lvl="1"/>
            <a:r>
              <a:rPr lang="en-US" altLang="zh-CN" dirty="0" smtClean="0"/>
              <a:t></a:t>
            </a:r>
            <a:r>
              <a:rPr lang="en-US" altLang="zh-CN" dirty="0" err="1" smtClean="0"/>
              <a:t>self.robot.turnLeft</a:t>
            </a:r>
            <a:r>
              <a:rPr lang="en-US" altLang="zh-CN" dirty="0" smtClean="0"/>
              <a:t>()</a:t>
            </a:r>
          </a:p>
          <a:p>
            <a:pPr lvl="1"/>
            <a:r>
              <a:rPr lang="en-US" altLang="zh-CN" dirty="0" smtClean="0"/>
              <a:t></a:t>
            </a:r>
            <a:r>
              <a:rPr lang="en-US" altLang="zh-CN" dirty="0" err="1" smtClean="0"/>
              <a:t>self.robot.goForth</a:t>
            </a:r>
            <a:r>
              <a:rPr lang="en-US" altLang="zh-CN" dirty="0" smtClean="0"/>
              <a:t>()</a:t>
            </a:r>
          </a:p>
          <a:p>
            <a:pPr lvl="1"/>
            <a:r>
              <a:rPr lang="en-US" altLang="zh-CN" dirty="0" smtClean="0"/>
              <a:t></a:t>
            </a:r>
            <a:r>
              <a:rPr lang="en-US" altLang="zh-CN" dirty="0" err="1" smtClean="0"/>
              <a:t>self.robot.attack</a:t>
            </a:r>
            <a:r>
              <a:rPr lang="en-US" altLang="zh-CN" dirty="0" smtClean="0"/>
              <a:t>()</a:t>
            </a:r>
            <a:endParaRPr lang="zh-CN" altLang="en-US" dirty="0"/>
          </a:p>
        </p:txBody>
      </p:sp>
    </p:spTree>
  </p:cSld>
  <p:clrMapOvr>
    <a:masterClrMapping/>
  </p:clrMapOvr>
  <p:timing>
    <p:tnLst>
      <p:par>
        <p:cTn id="1" dur="indefinite" restart="never" nodeType="tmRoot"/>
      </p:par>
    </p:tnLst>
  </p:timing>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20</a:t>
            </a:r>
            <a:endParaRPr lang="zh-CN" altLang="en-US" dirty="0"/>
          </a:p>
        </p:txBody>
      </p:sp>
      <p:sp>
        <p:nvSpPr>
          <p:cNvPr id="3" name="内容占位符 2"/>
          <p:cNvSpPr>
            <a:spLocks noGrp="1"/>
          </p:cNvSpPr>
          <p:nvPr>
            <p:ph idx="1"/>
          </p:nvPr>
        </p:nvSpPr>
        <p:spPr/>
        <p:txBody>
          <a:bodyPr/>
          <a:lstStyle/>
          <a:p>
            <a:endParaRPr lang="zh-CN" altLang="en-US"/>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b="1" dirty="0" smtClean="0"/>
              <a:t>22.3</a:t>
            </a:r>
            <a:r>
              <a:rPr lang="zh-CN" altLang="en-US" dirty="0" smtClean="0"/>
              <a:t>更复杂的机器人</a:t>
            </a:r>
            <a:endParaRPr lang="zh-CN" altLang="en-US" dirty="0"/>
          </a:p>
        </p:txBody>
      </p:sp>
      <p:sp>
        <p:nvSpPr>
          <p:cNvPr id="3" name="内容占位符 2"/>
          <p:cNvSpPr>
            <a:spLocks noGrp="1"/>
          </p:cNvSpPr>
          <p:nvPr>
            <p:ph idx="1"/>
          </p:nvPr>
        </p:nvSpPr>
        <p:spPr/>
        <p:txBody>
          <a:bodyPr>
            <a:normAutofit fontScale="77500" lnSpcReduction="20000"/>
          </a:bodyPr>
          <a:lstStyle/>
          <a:p>
            <a:r>
              <a:rPr lang="zh-CN" altLang="en-US" dirty="0" smtClean="0"/>
              <a:t>我们需要一个真正优秀的策略 。一个真正优秀的策略绝不止“转圈圈，直到敌人出现在我眼前”这么简单，而是需要用到每一个可用的命令</a:t>
            </a:r>
            <a:endParaRPr lang="en-US" altLang="zh-CN" dirty="0" smtClean="0"/>
          </a:p>
          <a:p>
            <a:pPr lvl="1"/>
            <a:r>
              <a:rPr lang="en-US" altLang="zh-CN" dirty="0" smtClean="0"/>
              <a:t></a:t>
            </a:r>
            <a:r>
              <a:rPr lang="en-US" altLang="zh-CN" dirty="0" err="1" smtClean="0"/>
              <a:t>self.robot.goBack</a:t>
            </a:r>
            <a:r>
              <a:rPr lang="en-US" altLang="zh-CN" dirty="0" smtClean="0"/>
              <a:t>() —</a:t>
            </a:r>
            <a:r>
              <a:rPr lang="zh-CN" altLang="en-US" dirty="0" smtClean="0"/>
              <a:t>顾名思义，机器人可以后退一步。</a:t>
            </a:r>
          </a:p>
          <a:p>
            <a:pPr lvl="1"/>
            <a:r>
              <a:rPr lang="en-US" altLang="zh-CN" dirty="0" smtClean="0"/>
              <a:t></a:t>
            </a:r>
            <a:r>
              <a:rPr lang="en-US" altLang="zh-CN" dirty="0" err="1" smtClean="0"/>
              <a:t>self.robot.checkSpace</a:t>
            </a:r>
            <a:r>
              <a:rPr lang="en-US" altLang="zh-CN" dirty="0" smtClean="0"/>
              <a:t>(space) —</a:t>
            </a:r>
            <a:r>
              <a:rPr lang="zh-CN" altLang="en-US" dirty="0" smtClean="0"/>
              <a:t>可以检查任意一个方块 。例如，</a:t>
            </a:r>
            <a:r>
              <a:rPr lang="en-US" altLang="zh-CN" dirty="0" err="1" smtClean="0"/>
              <a:t>self.robot.checkSpace</a:t>
            </a:r>
            <a:r>
              <a:rPr lang="en-US" altLang="zh-CN" dirty="0" smtClean="0"/>
              <a:t>((3,3)) </a:t>
            </a:r>
            <a:r>
              <a:rPr lang="zh-CN" altLang="en-US" dirty="0" smtClean="0"/>
              <a:t>可以返回</a:t>
            </a:r>
            <a:r>
              <a:rPr lang="en-US" altLang="zh-CN" dirty="0" smtClean="0"/>
              <a:t>(3,3) </a:t>
            </a:r>
            <a:r>
              <a:rPr lang="zh-CN" altLang="en-US" dirty="0" smtClean="0"/>
              <a:t>这个方块处有什么。如果什么也没有，则返回</a:t>
            </a:r>
            <a:r>
              <a:rPr lang="en-US" altLang="zh-CN" dirty="0" smtClean="0"/>
              <a:t>“blank”</a:t>
            </a:r>
            <a:r>
              <a:rPr lang="zh-CN" altLang="en-US" dirty="0" smtClean="0"/>
              <a:t>，否则，返回</a:t>
            </a:r>
            <a:r>
              <a:rPr lang="en-US" altLang="zh-CN" dirty="0" smtClean="0"/>
              <a:t>“</a:t>
            </a:r>
            <a:r>
              <a:rPr lang="en-US" altLang="zh-CN" dirty="0" err="1" smtClean="0"/>
              <a:t>bot</a:t>
            </a:r>
            <a:r>
              <a:rPr lang="en-US" altLang="zh-CN" dirty="0" smtClean="0"/>
              <a:t>”</a:t>
            </a:r>
            <a:r>
              <a:rPr lang="zh-CN" altLang="en-US" dirty="0" smtClean="0"/>
              <a:t>（如果有敌人）、</a:t>
            </a:r>
            <a:r>
              <a:rPr lang="en-US" altLang="zh-CN" dirty="0" smtClean="0"/>
              <a:t>“me”</a:t>
            </a:r>
            <a:r>
              <a:rPr lang="zh-CN" altLang="en-US" dirty="0" smtClean="0"/>
              <a:t>（如果有机器人）或者</a:t>
            </a:r>
            <a:r>
              <a:rPr lang="en-US" altLang="zh-CN" dirty="0" smtClean="0"/>
              <a:t>"wall"</a:t>
            </a:r>
            <a:r>
              <a:rPr lang="zh-CN" altLang="en-US" dirty="0" smtClean="0"/>
              <a:t>（如果这个方块在游戏边界之外）。</a:t>
            </a:r>
          </a:p>
          <a:p>
            <a:pPr lvl="1"/>
            <a:r>
              <a:rPr lang="en-US" altLang="zh-CN" dirty="0" smtClean="0"/>
              <a:t></a:t>
            </a:r>
            <a:r>
              <a:rPr lang="en-US" altLang="zh-CN" dirty="0" err="1" smtClean="0"/>
              <a:t>self.robot.locateEnemy</a:t>
            </a:r>
            <a:r>
              <a:rPr lang="en-US" altLang="zh-CN" dirty="0" smtClean="0"/>
              <a:t>() —</a:t>
            </a:r>
            <a:r>
              <a:rPr lang="zh-CN" altLang="en-US" dirty="0" smtClean="0"/>
              <a:t>返回敌人的位置和方向。</a:t>
            </a:r>
          </a:p>
          <a:p>
            <a:pPr lvl="1"/>
            <a:r>
              <a:rPr lang="en-US" altLang="zh-CN" dirty="0" smtClean="0"/>
              <a:t></a:t>
            </a:r>
            <a:r>
              <a:rPr lang="en-US" altLang="zh-CN" dirty="0" err="1" smtClean="0"/>
              <a:t>self.robot.position</a:t>
            </a:r>
            <a:r>
              <a:rPr lang="en-US" altLang="zh-CN" dirty="0" smtClean="0"/>
              <a:t> —</a:t>
            </a:r>
            <a:r>
              <a:rPr lang="zh-CN" altLang="en-US" dirty="0" smtClean="0"/>
              <a:t>获取机器人的位置。</a:t>
            </a:r>
          </a:p>
          <a:p>
            <a:pPr lvl="1"/>
            <a:r>
              <a:rPr lang="en-US" altLang="zh-CN" dirty="0" smtClean="0"/>
              <a:t></a:t>
            </a:r>
            <a:r>
              <a:rPr lang="en-US" altLang="zh-CN" dirty="0" err="1" smtClean="0"/>
              <a:t>self.robot.rotation</a:t>
            </a:r>
            <a:r>
              <a:rPr lang="en-US" altLang="zh-CN" dirty="0" smtClean="0"/>
              <a:t> —</a:t>
            </a:r>
            <a:r>
              <a:rPr lang="zh-CN" altLang="en-US" dirty="0" smtClean="0"/>
              <a:t>获取机器人的方向。</a:t>
            </a:r>
          </a:p>
          <a:p>
            <a:pPr lvl="1"/>
            <a:r>
              <a:rPr lang="en-US" altLang="zh-CN" dirty="0" smtClean="0"/>
              <a:t> </a:t>
            </a:r>
            <a:r>
              <a:rPr lang="en-US" altLang="zh-CN" dirty="0" err="1" smtClean="0"/>
              <a:t>self.robot.calculateCoordinates</a:t>
            </a:r>
            <a:r>
              <a:rPr lang="en-US" altLang="zh-CN" dirty="0" smtClean="0"/>
              <a:t>(direction, distance, position)</a:t>
            </a:r>
            <a:endParaRPr lang="zh-CN" altLang="en-US" dirty="0"/>
          </a:p>
        </p:txBody>
      </p:sp>
    </p:spTree>
  </p:cSld>
  <p:clrMapOvr>
    <a:masterClrMapping/>
  </p:clrMapOvr>
  <p:timing>
    <p:tnLst>
      <p:par>
        <p:cTn id="1" dur="indefinite" restart="never" nodeType="tmRoot"/>
      </p:par>
    </p:tnLst>
  </p:timing>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22.4 </a:t>
            </a:r>
            <a:r>
              <a:rPr lang="zh-CN" altLang="en-US" dirty="0" smtClean="0"/>
              <a:t>坐标系统</a:t>
            </a:r>
            <a:endParaRPr lang="zh-CN" altLang="en-US" dirty="0"/>
          </a:p>
        </p:txBody>
      </p:sp>
      <p:sp>
        <p:nvSpPr>
          <p:cNvPr id="3" name="内容占位符 2"/>
          <p:cNvSpPr>
            <a:spLocks noGrp="1"/>
          </p:cNvSpPr>
          <p:nvPr>
            <p:ph idx="1"/>
          </p:nvPr>
        </p:nvSpPr>
        <p:spPr/>
        <p:txBody>
          <a:bodyPr/>
          <a:lstStyle/>
          <a:p>
            <a:r>
              <a:rPr lang="zh-CN" altLang="en-US" dirty="0" smtClean="0"/>
              <a:t>在</a:t>
            </a:r>
            <a:r>
              <a:rPr lang="en-US" altLang="zh-CN" dirty="0" smtClean="0"/>
              <a:t>Python Battle </a:t>
            </a:r>
            <a:r>
              <a:rPr lang="zh-CN" altLang="en-US" dirty="0" smtClean="0"/>
              <a:t>中，坐标系统的范围从</a:t>
            </a:r>
            <a:r>
              <a:rPr lang="en-US" altLang="zh-CN" dirty="0" smtClean="0"/>
              <a:t>(1,1) </a:t>
            </a:r>
            <a:r>
              <a:rPr lang="zh-CN" altLang="en-US" dirty="0" smtClean="0"/>
              <a:t>到</a:t>
            </a:r>
            <a:r>
              <a:rPr lang="en-US" altLang="zh-CN" dirty="0" smtClean="0"/>
              <a:t>(10,10),</a:t>
            </a:r>
            <a:r>
              <a:rPr lang="zh-CN" altLang="en-US" dirty="0" smtClean="0"/>
              <a:t>坐标的原点在左上角</a:t>
            </a:r>
            <a:r>
              <a:rPr lang="en-US" altLang="zh-CN" dirty="0" smtClean="0"/>
              <a:t>.</a:t>
            </a:r>
          </a:p>
          <a:p>
            <a:r>
              <a:rPr lang="zh-CN" altLang="en-US" dirty="0" smtClean="0"/>
              <a:t>使用数字</a:t>
            </a:r>
            <a:r>
              <a:rPr lang="en-US" altLang="zh-CN" dirty="0" smtClean="0"/>
              <a:t>0~3 </a:t>
            </a:r>
            <a:r>
              <a:rPr lang="zh-CN" altLang="en-US" dirty="0" smtClean="0"/>
              <a:t>来存储方向。</a:t>
            </a:r>
            <a:r>
              <a:rPr lang="en-US" altLang="zh-CN" dirty="0" smtClean="0"/>
              <a:t>0 </a:t>
            </a:r>
            <a:r>
              <a:rPr lang="zh-CN" altLang="en-US" dirty="0" smtClean="0"/>
              <a:t>是上（北），</a:t>
            </a:r>
            <a:r>
              <a:rPr lang="en-US" altLang="zh-CN" dirty="0" smtClean="0"/>
              <a:t>1 </a:t>
            </a:r>
            <a:r>
              <a:rPr lang="zh-CN" altLang="en-US" dirty="0" smtClean="0"/>
              <a:t>是右（东），</a:t>
            </a:r>
            <a:r>
              <a:rPr lang="en-US" altLang="zh-CN" dirty="0" smtClean="0"/>
              <a:t>2 </a:t>
            </a:r>
            <a:r>
              <a:rPr lang="zh-CN" altLang="en-US" dirty="0" smtClean="0"/>
              <a:t>是下（南），</a:t>
            </a:r>
            <a:r>
              <a:rPr lang="en-US" altLang="zh-CN" dirty="0" smtClean="0"/>
              <a:t>3 </a:t>
            </a:r>
            <a:r>
              <a:rPr lang="zh-CN" altLang="en-US" dirty="0" smtClean="0"/>
              <a:t>是左（西）。当机器人右转时，方向的值加</a:t>
            </a:r>
            <a:r>
              <a:rPr lang="en-US" altLang="zh-CN" dirty="0" smtClean="0"/>
              <a:t>1</a:t>
            </a:r>
            <a:r>
              <a:rPr lang="zh-CN" altLang="en-US" dirty="0" smtClean="0"/>
              <a:t>；当机器人左转时，方向的值减</a:t>
            </a:r>
            <a:r>
              <a:rPr lang="en-US" altLang="zh-CN" dirty="0" smtClean="0"/>
              <a:t>1</a:t>
            </a:r>
            <a:r>
              <a:rPr lang="zh-CN" altLang="en-US" dirty="0" smtClean="0"/>
              <a:t>。这样用起来很简单。</a:t>
            </a:r>
            <a:endParaRPr lang="zh-CN" alt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3.4</a:t>
            </a:r>
            <a:r>
              <a:rPr lang="zh-CN" altLang="en-US" dirty="0" smtClean="0"/>
              <a:t>　另外两个操作符</a:t>
            </a:r>
            <a:endParaRPr lang="zh-CN" altLang="en-US" dirty="0"/>
          </a:p>
        </p:txBody>
      </p:sp>
      <p:sp>
        <p:nvSpPr>
          <p:cNvPr id="3" name="内容占位符 2"/>
          <p:cNvSpPr>
            <a:spLocks noGrp="1"/>
          </p:cNvSpPr>
          <p:nvPr>
            <p:ph idx="1"/>
          </p:nvPr>
        </p:nvSpPr>
        <p:spPr/>
        <p:txBody>
          <a:bodyPr/>
          <a:lstStyle/>
          <a:p>
            <a:r>
              <a:rPr lang="zh-CN" altLang="en-US" dirty="0" smtClean="0"/>
              <a:t>指数</a:t>
            </a:r>
            <a:r>
              <a:rPr lang="en-US" altLang="zh-CN" dirty="0" smtClean="0"/>
              <a:t>—</a:t>
            </a:r>
            <a:r>
              <a:rPr lang="zh-CN" altLang="en-US" dirty="0" smtClean="0"/>
              <a:t>自乘为一个幂 如果把 </a:t>
            </a:r>
            <a:r>
              <a:rPr lang="en-US" altLang="zh-CN" dirty="0" smtClean="0"/>
              <a:t>3 </a:t>
            </a:r>
            <a:r>
              <a:rPr lang="zh-CN" altLang="en-US" dirty="0" smtClean="0"/>
              <a:t>乘 </a:t>
            </a:r>
            <a:r>
              <a:rPr lang="en-US" altLang="zh-CN" dirty="0" smtClean="0"/>
              <a:t>5 </a:t>
            </a:r>
            <a:r>
              <a:rPr lang="zh-CN" altLang="en-US" dirty="0" smtClean="0"/>
              <a:t>次，可以写成 </a:t>
            </a:r>
            <a:r>
              <a:rPr lang="en-US" altLang="zh-CN" dirty="0" smtClean="0"/>
              <a:t>&gt;&gt;&gt; print 3 * 3 * 3 * 3 * 3 243</a:t>
            </a:r>
          </a:p>
          <a:p>
            <a:pPr>
              <a:buNone/>
            </a:pPr>
            <a:r>
              <a:rPr lang="en-US" altLang="zh-CN" dirty="0" smtClean="0"/>
              <a:t>	</a:t>
            </a:r>
            <a:r>
              <a:rPr lang="zh-CN" altLang="en-US" dirty="0" smtClean="0"/>
              <a:t>在</a:t>
            </a:r>
            <a:r>
              <a:rPr lang="en-US" altLang="zh-CN" dirty="0" smtClean="0"/>
              <a:t>Python</a:t>
            </a:r>
            <a:r>
              <a:rPr lang="zh-CN" altLang="en-US" dirty="0" smtClean="0"/>
              <a:t>中用**表示，</a:t>
            </a:r>
            <a:r>
              <a:rPr lang="en-US" altLang="zh-CN" dirty="0" smtClean="0"/>
              <a:t>print(3**5)</a:t>
            </a:r>
          </a:p>
          <a:p>
            <a:r>
              <a:rPr lang="zh-CN" altLang="en-US" dirty="0" smtClean="0"/>
              <a:t>取余</a:t>
            </a:r>
            <a:r>
              <a:rPr lang="en-US" altLang="zh-CN" dirty="0" smtClean="0"/>
              <a:t>—</a:t>
            </a:r>
            <a:r>
              <a:rPr lang="zh-CN" altLang="en-US" dirty="0" smtClean="0"/>
              <a:t>求余数</a:t>
            </a:r>
            <a:endParaRPr lang="en-US" altLang="zh-CN" dirty="0" smtClean="0"/>
          </a:p>
          <a:p>
            <a:pPr>
              <a:buNone/>
            </a:pPr>
            <a:r>
              <a:rPr lang="en-US" altLang="zh-CN" dirty="0" smtClean="0"/>
              <a:t>Python </a:t>
            </a:r>
            <a:r>
              <a:rPr lang="zh-CN" altLang="en-US" dirty="0" smtClean="0"/>
              <a:t>有一个特殊的操作符来计算整数相除的余数。这称为取余（</a:t>
            </a:r>
            <a:r>
              <a:rPr lang="en-US" altLang="zh-CN" dirty="0" smtClean="0"/>
              <a:t>modulus</a:t>
            </a:r>
            <a:r>
              <a:rPr lang="zh-CN" altLang="en-US" dirty="0" smtClean="0"/>
              <a:t>）操 作符，这个符号是百分号（</a:t>
            </a:r>
            <a:r>
              <a:rPr lang="en-US" altLang="zh-CN" dirty="0" smtClean="0"/>
              <a:t>%</a:t>
            </a:r>
            <a:r>
              <a:rPr lang="zh-CN" altLang="en-US" dirty="0" smtClean="0"/>
              <a:t>）如 </a:t>
            </a:r>
            <a:r>
              <a:rPr lang="en-US" altLang="zh-CN" dirty="0" smtClean="0"/>
              <a:t>5%3 =2</a:t>
            </a:r>
          </a:p>
        </p:txBody>
      </p:sp>
    </p:spTree>
  </p:cSld>
  <p:clrMapOvr>
    <a:masterClrMapping/>
  </p:clrMapOvr>
  <p:timing>
    <p:tnLst>
      <p:par>
        <p:cTn id="1" dur="indefinite" restart="never" nodeType="tmRoot"/>
      </p:par>
    </p:tnLst>
  </p:timing>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你学到了什么</a:t>
            </a:r>
            <a:endParaRPr lang="zh-CN" altLang="en-US" dirty="0"/>
          </a:p>
        </p:txBody>
      </p:sp>
      <p:sp>
        <p:nvSpPr>
          <p:cNvPr id="3" name="内容占位符 2"/>
          <p:cNvSpPr>
            <a:spLocks noGrp="1"/>
          </p:cNvSpPr>
          <p:nvPr>
            <p:ph idx="1"/>
          </p:nvPr>
        </p:nvSpPr>
        <p:spPr/>
        <p:txBody>
          <a:bodyPr/>
          <a:lstStyle/>
          <a:p>
            <a:r>
              <a:rPr lang="zh-CN" altLang="en-US" dirty="0" smtClean="0"/>
              <a:t>游戏是怎么运用 </a:t>
            </a:r>
            <a:r>
              <a:rPr lang="en-US" altLang="zh-CN" dirty="0" smtClean="0"/>
              <a:t>AI </a:t>
            </a:r>
            <a:r>
              <a:rPr lang="zh-CN" altLang="en-US" dirty="0" smtClean="0"/>
              <a:t>让敌人变聪明的。</a:t>
            </a:r>
            <a:endParaRPr lang="en-US" altLang="zh-CN" dirty="0" smtClean="0"/>
          </a:p>
          <a:p>
            <a:r>
              <a:rPr lang="zh-CN" altLang="en-US" dirty="0" smtClean="0"/>
              <a:t>如何在 </a:t>
            </a:r>
            <a:r>
              <a:rPr lang="en-US" altLang="zh-CN" dirty="0" smtClean="0"/>
              <a:t>Python Battle</a:t>
            </a:r>
            <a:r>
              <a:rPr lang="zh-CN" altLang="en-US" dirty="0" smtClean="0"/>
              <a:t>游戏中创建自己的 </a:t>
            </a:r>
            <a:r>
              <a:rPr lang="en-US" altLang="zh-CN" dirty="0" smtClean="0"/>
              <a:t>AI</a:t>
            </a:r>
            <a:r>
              <a:rPr lang="zh-CN" altLang="en-US" dirty="0" smtClean="0"/>
              <a:t>。</a:t>
            </a:r>
            <a:endParaRPr lang="zh-CN" alt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smtClean="0"/>
              <a:t>动手试一试</a:t>
            </a:r>
            <a:endParaRPr lang="zh-CN" altLang="en-US" dirty="0"/>
          </a:p>
        </p:txBody>
      </p:sp>
      <p:sp>
        <p:nvSpPr>
          <p:cNvPr id="3" name="内容占位符 2"/>
          <p:cNvSpPr>
            <a:spLocks noGrp="1"/>
          </p:cNvSpPr>
          <p:nvPr>
            <p:ph idx="1"/>
          </p:nvPr>
        </p:nvSpPr>
        <p:spPr/>
        <p:txBody>
          <a:bodyPr/>
          <a:lstStyle/>
          <a:p>
            <a:r>
              <a:rPr lang="zh-CN" altLang="en-US" dirty="0" smtClean="0"/>
              <a:t>修订我的策略，尝试设计出一个能打败</a:t>
            </a:r>
            <a:r>
              <a:rPr lang="en-US" altLang="zh-CN" dirty="0" err="1" smtClean="0"/>
              <a:t>CircleAI</a:t>
            </a:r>
            <a:r>
              <a:rPr lang="en-US" altLang="zh-CN" dirty="0" smtClean="0"/>
              <a:t> </a:t>
            </a:r>
            <a:r>
              <a:rPr lang="zh-CN" altLang="en-US" dirty="0" smtClean="0"/>
              <a:t>的机器人。</a:t>
            </a:r>
            <a:endParaRPr lang="zh-CN" altLang="en-US" dirty="0"/>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23 </a:t>
            </a:r>
            <a:r>
              <a:rPr lang="zh-CN" altLang="en-US" dirty="0" smtClean="0"/>
              <a:t>后续学习</a:t>
            </a:r>
            <a:endParaRPr lang="zh-CN" altLang="en-US" dirty="0"/>
          </a:p>
        </p:txBody>
      </p:sp>
      <p:sp>
        <p:nvSpPr>
          <p:cNvPr id="3" name="内容占位符 2"/>
          <p:cNvSpPr>
            <a:spLocks noGrp="1"/>
          </p:cNvSpPr>
          <p:nvPr>
            <p:ph idx="1"/>
          </p:nvPr>
        </p:nvSpPr>
        <p:spPr/>
        <p:txBody>
          <a:bodyPr>
            <a:normAutofit fontScale="92500" lnSpcReduction="10000"/>
          </a:bodyPr>
          <a:lstStyle/>
          <a:p>
            <a:r>
              <a:rPr lang="zh-CN" altLang="en-US" dirty="0" smtClean="0"/>
              <a:t>入门课程已</a:t>
            </a:r>
            <a:r>
              <a:rPr lang="zh-CN" altLang="en-US" dirty="0" smtClean="0"/>
              <a:t>接近尾声。如果</a:t>
            </a:r>
            <a:r>
              <a:rPr lang="zh-CN" altLang="en-US" dirty="0" smtClean="0"/>
              <a:t>你哪头学习了本</a:t>
            </a:r>
            <a:r>
              <a:rPr lang="en-US" altLang="zh-CN" dirty="0" err="1" smtClean="0"/>
              <a:t>ppt</a:t>
            </a:r>
            <a:r>
              <a:rPr lang="zh-CN" altLang="en-US" dirty="0" smtClean="0"/>
              <a:t>的所有内容，</a:t>
            </a:r>
            <a:r>
              <a:rPr lang="zh-CN" altLang="en-US" dirty="0" smtClean="0"/>
              <a:t>并且尝试过本书里的所有例子，</a:t>
            </a:r>
            <a:r>
              <a:rPr lang="zh-CN" altLang="en-US" dirty="0" smtClean="0"/>
              <a:t>现在你应该</a:t>
            </a:r>
            <a:r>
              <a:rPr lang="zh-CN" altLang="en-US" dirty="0" smtClean="0"/>
              <a:t>对编程以及利用编程能够做什么已经有了基本的</a:t>
            </a:r>
            <a:r>
              <a:rPr lang="zh-CN" altLang="en-US" dirty="0" smtClean="0"/>
              <a:t>了解</a:t>
            </a:r>
            <a:endParaRPr lang="en-US" altLang="zh-CN" dirty="0" smtClean="0"/>
          </a:p>
          <a:p>
            <a:r>
              <a:rPr lang="zh-CN" altLang="en-US" dirty="0" smtClean="0"/>
              <a:t>现在我会</a:t>
            </a:r>
            <a:r>
              <a:rPr lang="zh-CN" altLang="en-US" dirty="0" smtClean="0"/>
              <a:t>告诉你可以在哪里查找关于编程的更多信息。有很多资源可以利用，</a:t>
            </a:r>
            <a:r>
              <a:rPr lang="zh-CN" altLang="en-US" dirty="0" smtClean="0"/>
              <a:t>有些</a:t>
            </a:r>
            <a:r>
              <a:rPr lang="zh-CN" altLang="en-US" dirty="0" smtClean="0"/>
              <a:t>关于一般编程，有些专门针对</a:t>
            </a:r>
            <a:r>
              <a:rPr lang="en-US" altLang="zh-CN" dirty="0" smtClean="0"/>
              <a:t>Python </a:t>
            </a:r>
            <a:r>
              <a:rPr lang="zh-CN" altLang="en-US" dirty="0" smtClean="0"/>
              <a:t>编程，还有一些关于游戏编程以及其他</a:t>
            </a:r>
            <a:r>
              <a:rPr lang="zh-CN" altLang="en-US" dirty="0" smtClean="0"/>
              <a:t>一些方面。</a:t>
            </a:r>
            <a:endParaRPr lang="en-US" altLang="zh-CN" dirty="0" smtClean="0"/>
          </a:p>
          <a:p>
            <a:r>
              <a:rPr lang="zh-CN" altLang="en-US" dirty="0" smtClean="0"/>
              <a:t>如何学以及学些什么取决于你想在哪个方向深入：游戏？ </a:t>
            </a:r>
            <a:r>
              <a:rPr lang="en-US" altLang="zh-CN" dirty="0" smtClean="0"/>
              <a:t>Web </a:t>
            </a:r>
            <a:r>
              <a:rPr lang="zh-CN" altLang="en-US" dirty="0" smtClean="0"/>
              <a:t>编程？还是</a:t>
            </a:r>
            <a:r>
              <a:rPr lang="zh-CN" altLang="en-US" dirty="0" smtClean="0"/>
              <a:t>机器人</a:t>
            </a:r>
            <a:r>
              <a:rPr lang="zh-CN" altLang="en-US" dirty="0" smtClean="0"/>
              <a:t>？</a:t>
            </a:r>
            <a:endParaRPr lang="zh-CN" altLang="en-US" dirty="0"/>
          </a:p>
        </p:txBody>
      </p:sp>
    </p:spTree>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23.1 python</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smtClean="0"/>
              <a:t>很多地方都可以帮助你更深入地学习</a:t>
            </a:r>
            <a:r>
              <a:rPr lang="en-US" altLang="zh-CN" dirty="0" smtClean="0"/>
              <a:t>Python</a:t>
            </a:r>
            <a:r>
              <a:rPr lang="zh-CN" altLang="en-US" dirty="0" smtClean="0"/>
              <a:t>。在线</a:t>
            </a:r>
            <a:r>
              <a:rPr lang="en-US" altLang="zh-CN" dirty="0" smtClean="0"/>
              <a:t>Python </a:t>
            </a:r>
            <a:r>
              <a:rPr lang="zh-CN" altLang="en-US" dirty="0" smtClean="0"/>
              <a:t>文档非常完备，</a:t>
            </a:r>
            <a:r>
              <a:rPr lang="zh-CN" altLang="en-US" dirty="0" smtClean="0"/>
              <a:t>不过</a:t>
            </a:r>
            <a:r>
              <a:rPr lang="zh-CN" altLang="en-US" dirty="0" smtClean="0"/>
              <a:t>读起来可能有点困难</a:t>
            </a:r>
            <a:r>
              <a:rPr lang="zh-CN" altLang="en-US" dirty="0" smtClean="0"/>
              <a:t>。</a:t>
            </a:r>
            <a:endParaRPr lang="en-US" altLang="zh-CN" dirty="0" smtClean="0"/>
          </a:p>
          <a:p>
            <a:r>
              <a:rPr lang="zh-CN" altLang="en-US" dirty="0" smtClean="0"/>
              <a:t>市面上有很多关于</a:t>
            </a:r>
            <a:r>
              <a:rPr lang="en-US" altLang="zh-CN" dirty="0" smtClean="0"/>
              <a:t>Python </a:t>
            </a:r>
            <a:r>
              <a:rPr lang="zh-CN" altLang="en-US" dirty="0" smtClean="0"/>
              <a:t>高阶内容的书籍，多到我无法只向你推荐一两本。</a:t>
            </a:r>
            <a:r>
              <a:rPr lang="zh-CN" altLang="en-US" dirty="0" smtClean="0"/>
              <a:t>具体</a:t>
            </a:r>
            <a:r>
              <a:rPr lang="zh-CN" altLang="en-US" dirty="0" smtClean="0"/>
              <a:t>使用什么书取决于你的品味、学习方式以及你想用</a:t>
            </a:r>
            <a:r>
              <a:rPr lang="en-US" altLang="zh-CN" dirty="0" smtClean="0"/>
              <a:t>Python </a:t>
            </a:r>
            <a:r>
              <a:rPr lang="zh-CN" altLang="en-US" dirty="0" smtClean="0"/>
              <a:t>做的事情。但我坚信</a:t>
            </a:r>
            <a:r>
              <a:rPr lang="zh-CN" altLang="en-US" dirty="0" smtClean="0"/>
              <a:t>，如果</a:t>
            </a:r>
            <a:r>
              <a:rPr lang="zh-CN" altLang="en-US" dirty="0" smtClean="0"/>
              <a:t>你想在</a:t>
            </a:r>
            <a:r>
              <a:rPr lang="en-US" altLang="zh-CN" dirty="0" smtClean="0"/>
              <a:t>Python </a:t>
            </a:r>
            <a:r>
              <a:rPr lang="zh-CN" altLang="en-US" dirty="0" smtClean="0"/>
              <a:t>学习之路上走得更远，就一定能找到适合自己的书。</a:t>
            </a:r>
            <a:endParaRPr lang="zh-CN" altLang="en-US" dirty="0"/>
          </a:p>
        </p:txBody>
      </p:sp>
    </p:spTree>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23.2 </a:t>
            </a:r>
            <a:r>
              <a:rPr lang="zh-CN" altLang="en-US" dirty="0" smtClean="0"/>
              <a:t>游戏编程与</a:t>
            </a:r>
            <a:r>
              <a:rPr lang="en-US" altLang="zh-CN" dirty="0" err="1" smtClean="0"/>
              <a:t>Pygame</a:t>
            </a:r>
            <a:endParaRPr lang="zh-CN" altLang="en-US" dirty="0"/>
          </a:p>
        </p:txBody>
      </p:sp>
      <p:sp>
        <p:nvSpPr>
          <p:cNvPr id="3" name="内容占位符 2"/>
          <p:cNvSpPr>
            <a:spLocks noGrp="1"/>
          </p:cNvSpPr>
          <p:nvPr>
            <p:ph idx="1"/>
          </p:nvPr>
        </p:nvSpPr>
        <p:spPr/>
        <p:txBody>
          <a:bodyPr>
            <a:normAutofit fontScale="85000" lnSpcReduction="20000"/>
          </a:bodyPr>
          <a:lstStyle/>
          <a:p>
            <a:r>
              <a:rPr lang="en-US" altLang="zh-CN" dirty="0" smtClean="0"/>
              <a:t>1.</a:t>
            </a:r>
            <a:r>
              <a:rPr lang="zh-CN" altLang="en-US" dirty="0" smtClean="0"/>
              <a:t>你可能想学习一种</a:t>
            </a:r>
            <a:r>
              <a:rPr lang="en-US" altLang="zh-CN" dirty="0" smtClean="0"/>
              <a:t>OpenGL </a:t>
            </a:r>
            <a:r>
              <a:rPr lang="zh-CN" altLang="en-US" dirty="0" smtClean="0"/>
              <a:t>技术，这是“</a:t>
            </a:r>
            <a:r>
              <a:rPr lang="en-US" altLang="zh-CN" dirty="0" smtClean="0"/>
              <a:t>Open Graphics Language</a:t>
            </a:r>
            <a:r>
              <a:rPr lang="en-US" altLang="zh-CN" dirty="0" smtClean="0"/>
              <a:t>”</a:t>
            </a:r>
            <a:r>
              <a:rPr lang="zh-CN" altLang="en-US" dirty="0" smtClean="0"/>
              <a:t>（</a:t>
            </a:r>
            <a:r>
              <a:rPr lang="zh-CN" altLang="en-US" dirty="0" smtClean="0"/>
              <a:t>开放图形语言）的简写，很多游戏都使用了这种图形系统。在</a:t>
            </a:r>
            <a:r>
              <a:rPr lang="en-US" altLang="zh-CN" dirty="0" smtClean="0"/>
              <a:t>Python </a:t>
            </a:r>
            <a:r>
              <a:rPr lang="zh-CN" altLang="en-US" dirty="0" smtClean="0"/>
              <a:t>中可以使用</a:t>
            </a:r>
            <a:r>
              <a:rPr lang="zh-CN" altLang="en-US" dirty="0" smtClean="0"/>
              <a:t>一个</a:t>
            </a:r>
            <a:r>
              <a:rPr lang="zh-CN" altLang="en-US" dirty="0" smtClean="0"/>
              <a:t>名为</a:t>
            </a:r>
            <a:r>
              <a:rPr lang="en-US" altLang="zh-CN" dirty="0" err="1" smtClean="0"/>
              <a:t>PyOpenGL</a:t>
            </a:r>
            <a:r>
              <a:rPr lang="en-US" altLang="zh-CN" dirty="0" smtClean="0"/>
              <a:t> </a:t>
            </a:r>
            <a:r>
              <a:rPr lang="zh-CN" altLang="en-US" dirty="0" smtClean="0"/>
              <a:t>的模块来使用</a:t>
            </a:r>
            <a:r>
              <a:rPr lang="en-US" altLang="zh-CN" dirty="0" smtClean="0"/>
              <a:t>OpenGL.</a:t>
            </a:r>
          </a:p>
          <a:p>
            <a:r>
              <a:rPr lang="zh-CN" altLang="en-US" dirty="0" smtClean="0"/>
              <a:t>如果你对</a:t>
            </a:r>
            <a:r>
              <a:rPr lang="en-US" altLang="zh-CN" dirty="0" err="1" smtClean="0"/>
              <a:t>Pygame</a:t>
            </a:r>
            <a:r>
              <a:rPr lang="en-US" altLang="zh-CN" dirty="0" smtClean="0"/>
              <a:t> </a:t>
            </a:r>
            <a:r>
              <a:rPr lang="zh-CN" altLang="en-US" dirty="0" smtClean="0"/>
              <a:t>感兴趣，也可以找到一些地方来了解更多有关内容。</a:t>
            </a:r>
            <a:r>
              <a:rPr lang="en-US" altLang="zh-CN" dirty="0" err="1" smtClean="0"/>
              <a:t>Pygame</a:t>
            </a:r>
            <a:r>
              <a:rPr lang="zh-CN" altLang="en-US" dirty="0" smtClean="0"/>
              <a:t>网站</a:t>
            </a:r>
            <a:r>
              <a:rPr lang="zh-CN" altLang="en-US" dirty="0" smtClean="0"/>
              <a:t>（</a:t>
            </a:r>
            <a:r>
              <a:rPr lang="en-US" altLang="zh-CN" dirty="0" smtClean="0"/>
              <a:t>pygame.org</a:t>
            </a:r>
            <a:r>
              <a:rPr lang="zh-CN" altLang="en-US" dirty="0" smtClean="0"/>
              <a:t>）提供了很多例子和教程</a:t>
            </a:r>
            <a:r>
              <a:rPr lang="zh-CN" altLang="en-US" dirty="0" smtClean="0"/>
              <a:t>。</a:t>
            </a:r>
            <a:endParaRPr lang="en-US" altLang="zh-CN" dirty="0" smtClean="0"/>
          </a:p>
          <a:p>
            <a:r>
              <a:rPr lang="zh-CN" altLang="en-US" dirty="0" smtClean="0"/>
              <a:t>如果你想在游戏中实现更逼真的物理行为，可以使用一个名为</a:t>
            </a:r>
            <a:r>
              <a:rPr lang="en-US" altLang="zh-CN" dirty="0" err="1" smtClean="0"/>
              <a:t>PyMunk</a:t>
            </a:r>
            <a:r>
              <a:rPr lang="en-US" altLang="zh-CN" dirty="0" smtClean="0"/>
              <a:t> </a:t>
            </a:r>
            <a:r>
              <a:rPr lang="zh-CN" altLang="en-US" dirty="0" smtClean="0"/>
              <a:t>的库</a:t>
            </a:r>
            <a:r>
              <a:rPr lang="zh-CN" altLang="en-US" dirty="0" smtClean="0"/>
              <a:t>。</a:t>
            </a:r>
            <a:r>
              <a:rPr lang="en-US" altLang="zh-CN" dirty="0" err="1" smtClean="0"/>
              <a:t>PyMunk</a:t>
            </a:r>
            <a:r>
              <a:rPr lang="en-US" altLang="zh-CN" dirty="0" smtClean="0"/>
              <a:t> </a:t>
            </a:r>
            <a:r>
              <a:rPr lang="zh-CN" altLang="en-US" dirty="0" smtClean="0"/>
              <a:t>是基于</a:t>
            </a:r>
            <a:r>
              <a:rPr lang="en-US" altLang="zh-CN" dirty="0" smtClean="0"/>
              <a:t>Chipmunk Physics </a:t>
            </a:r>
            <a:r>
              <a:rPr lang="zh-CN" altLang="en-US" dirty="0" smtClean="0"/>
              <a:t>开发的。你可以利用</a:t>
            </a:r>
            <a:r>
              <a:rPr lang="en-US" altLang="zh-CN" dirty="0" smtClean="0"/>
              <a:t>Chipmunk </a:t>
            </a:r>
            <a:r>
              <a:rPr lang="zh-CN" altLang="en-US" dirty="0" smtClean="0"/>
              <a:t>在二维（</a:t>
            </a:r>
            <a:r>
              <a:rPr lang="en-US" altLang="zh-CN" dirty="0" smtClean="0"/>
              <a:t>2D</a:t>
            </a:r>
            <a:r>
              <a:rPr lang="zh-CN" altLang="en-US" dirty="0" smtClean="0"/>
              <a:t>）</a:t>
            </a:r>
            <a:r>
              <a:rPr lang="zh-CN" altLang="en-US" dirty="0" smtClean="0"/>
              <a:t>世界中</a:t>
            </a:r>
            <a:r>
              <a:rPr lang="zh-CN" altLang="en-US" dirty="0" smtClean="0"/>
              <a:t>创建圆、直线和图形等，然后它会让这些图形模拟出重力和摩擦力等物理学上</a:t>
            </a:r>
            <a:r>
              <a:rPr lang="zh-CN" altLang="en-US" dirty="0" smtClean="0"/>
              <a:t>基本</a:t>
            </a:r>
            <a:r>
              <a:rPr lang="zh-CN" altLang="en-US" dirty="0" smtClean="0"/>
              <a:t>的力</a:t>
            </a:r>
            <a:endParaRPr lang="zh-CN" altLang="en-US" dirty="0"/>
          </a:p>
        </p:txBody>
      </p:sp>
    </p:spTree>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23.3</a:t>
            </a:r>
            <a:r>
              <a:rPr lang="zh-CN" altLang="en-US" dirty="0" smtClean="0"/>
              <a:t>其他语言的游戏编程</a:t>
            </a:r>
            <a:endParaRPr lang="zh-CN" altLang="en-US" dirty="0"/>
          </a:p>
        </p:txBody>
      </p:sp>
      <p:sp>
        <p:nvSpPr>
          <p:cNvPr id="3" name="内容占位符 2"/>
          <p:cNvSpPr>
            <a:spLocks noGrp="1"/>
          </p:cNvSpPr>
          <p:nvPr>
            <p:ph idx="1"/>
          </p:nvPr>
        </p:nvSpPr>
        <p:spPr/>
        <p:txBody>
          <a:bodyPr/>
          <a:lstStyle/>
          <a:p>
            <a:r>
              <a:rPr lang="zh-CN" altLang="en-US" dirty="0" smtClean="0"/>
              <a:t>我如果你对游戏编程感兴趣，可能会有兴趣了解</a:t>
            </a:r>
            <a:r>
              <a:rPr lang="en-US" altLang="zh-CN" dirty="0" smtClean="0"/>
              <a:t>Unity </a:t>
            </a:r>
            <a:r>
              <a:rPr lang="zh-CN" altLang="en-US" dirty="0" smtClean="0"/>
              <a:t>游戏引擎。</a:t>
            </a:r>
            <a:r>
              <a:rPr lang="en-US" altLang="zh-CN" dirty="0" smtClean="0"/>
              <a:t>Unity </a:t>
            </a:r>
            <a:r>
              <a:rPr lang="zh-CN" altLang="en-US" dirty="0" smtClean="0"/>
              <a:t>包含</a:t>
            </a:r>
            <a:r>
              <a:rPr lang="zh-CN" altLang="en-US" dirty="0" smtClean="0"/>
              <a:t>了很多</a:t>
            </a:r>
            <a:r>
              <a:rPr lang="zh-CN" altLang="en-US" dirty="0" smtClean="0"/>
              <a:t>东西，包括一个</a:t>
            </a:r>
            <a:r>
              <a:rPr lang="en-US" altLang="zh-CN" dirty="0" smtClean="0"/>
              <a:t>3D </a:t>
            </a:r>
            <a:r>
              <a:rPr lang="zh-CN" altLang="en-US" dirty="0" smtClean="0"/>
              <a:t>游戏引擎和一个物理引擎，并提供了编写脚本的方式。你</a:t>
            </a:r>
            <a:r>
              <a:rPr lang="zh-CN" altLang="en-US" dirty="0" smtClean="0"/>
              <a:t>可以</a:t>
            </a:r>
            <a:r>
              <a:rPr lang="zh-CN" altLang="en-US" dirty="0" smtClean="0"/>
              <a:t>用来编写脚本的语言之一叫做</a:t>
            </a:r>
            <a:r>
              <a:rPr lang="en-US" altLang="zh-CN" dirty="0" smtClean="0"/>
              <a:t>Boo</a:t>
            </a:r>
            <a:r>
              <a:rPr lang="zh-CN" altLang="en-US" dirty="0" smtClean="0"/>
              <a:t>，它与</a:t>
            </a:r>
            <a:r>
              <a:rPr lang="en-US" altLang="zh-CN" dirty="0" smtClean="0"/>
              <a:t>Python </a:t>
            </a:r>
            <a:r>
              <a:rPr lang="zh-CN" altLang="en-US" dirty="0" smtClean="0"/>
              <a:t>有很多相似之处。</a:t>
            </a:r>
            <a:endParaRPr lang="zh-CN" altLang="en-US" dirty="0"/>
          </a:p>
        </p:txBody>
      </p:sp>
    </p:spTree>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23.5 AI,ML,</a:t>
            </a:r>
            <a:r>
              <a:rPr lang="en-US" altLang="zh-CN" dirty="0" smtClean="0"/>
              <a:t> DL</a:t>
            </a:r>
            <a:endParaRPr lang="zh-CN" altLang="en-US" dirty="0"/>
          </a:p>
        </p:txBody>
      </p:sp>
      <p:sp>
        <p:nvSpPr>
          <p:cNvPr id="3" name="内容占位符 2"/>
          <p:cNvSpPr>
            <a:spLocks noGrp="1"/>
          </p:cNvSpPr>
          <p:nvPr>
            <p:ph idx="1"/>
          </p:nvPr>
        </p:nvSpPr>
        <p:spPr/>
        <p:txBody>
          <a:bodyPr/>
          <a:lstStyle/>
          <a:p>
            <a:r>
              <a:rPr lang="zh-CN" altLang="en-US" dirty="0" smtClean="0"/>
              <a:t>人工智能英文简称“</a:t>
            </a:r>
            <a:r>
              <a:rPr lang="en-US" altLang="zh-CN" dirty="0" smtClean="0"/>
              <a:t>AI”</a:t>
            </a:r>
            <a:r>
              <a:rPr lang="zh-CN" altLang="en-US" dirty="0" smtClean="0"/>
              <a:t>，很多人以为人工智能与</a:t>
            </a:r>
            <a:r>
              <a:rPr lang="en-US" altLang="zh-CN" dirty="0" smtClean="0"/>
              <a:t>AI</a:t>
            </a:r>
            <a:r>
              <a:rPr lang="zh-CN" altLang="en-US" dirty="0" smtClean="0"/>
              <a:t>是不同的概念。</a:t>
            </a:r>
            <a:r>
              <a:rPr lang="en-US" altLang="zh-CN" dirty="0" smtClean="0"/>
              <a:t>AI</a:t>
            </a:r>
            <a:r>
              <a:rPr lang="zh-CN" altLang="en-US" dirty="0" smtClean="0"/>
              <a:t>是计算机可以的一个分支，我们想通过开发计算能以人类智能相似的方式做出反应的智能机器，所以用编程算法可以实现控制</a:t>
            </a:r>
            <a:r>
              <a:rPr lang="zh-CN" altLang="en-US" dirty="0" smtClean="0"/>
              <a:t>智能机器</a:t>
            </a:r>
            <a:endParaRPr lang="en-US" altLang="zh-CN" dirty="0" smtClean="0"/>
          </a:p>
          <a:p>
            <a:r>
              <a:rPr lang="zh-CN" altLang="en-US" dirty="0" smtClean="0"/>
              <a:t>现在</a:t>
            </a:r>
            <a:r>
              <a:rPr lang="en-US" altLang="zh-CN" dirty="0" err="1" smtClean="0"/>
              <a:t>tensorflow</a:t>
            </a:r>
            <a:r>
              <a:rPr lang="zh-CN" altLang="en-US" dirty="0" smtClean="0"/>
              <a:t>，</a:t>
            </a:r>
            <a:r>
              <a:rPr lang="en-US" altLang="zh-CN" dirty="0" err="1" smtClean="0"/>
              <a:t>caffe</a:t>
            </a:r>
            <a:r>
              <a:rPr lang="zh-CN" altLang="en-US" dirty="0" smtClean="0"/>
              <a:t>之类的深度学习框架，主体都是用</a:t>
            </a:r>
            <a:r>
              <a:rPr lang="en-US" altLang="zh-CN" dirty="0" smtClean="0"/>
              <a:t>Python</a:t>
            </a:r>
            <a:r>
              <a:rPr lang="zh-CN" altLang="en-US" dirty="0" smtClean="0"/>
              <a:t>来实现，提供的原生接口也是</a:t>
            </a:r>
            <a:r>
              <a:rPr lang="en-US" altLang="zh-CN" dirty="0" smtClean="0"/>
              <a:t>Python.</a:t>
            </a:r>
            <a:endParaRPr lang="zh-CN" altLang="en-US" dirty="0"/>
          </a:p>
        </p:txBody>
      </p:sp>
    </p:spTree>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dirty="0" smtClean="0"/>
              <a:t>AI, ML, DL</a:t>
            </a:r>
            <a:r>
              <a:rPr lang="zh-CN" altLang="en-US" dirty="0" smtClean="0"/>
              <a:t>的</a:t>
            </a:r>
            <a:r>
              <a:rPr lang="zh-CN" altLang="en-US" dirty="0" smtClean="0"/>
              <a:t>区别</a:t>
            </a:r>
            <a:endParaRPr lang="zh-CN" altLang="en-US" dirty="0"/>
          </a:p>
        </p:txBody>
      </p:sp>
      <p:pic>
        <p:nvPicPr>
          <p:cNvPr id="1026" name="Picture 2"/>
          <p:cNvPicPr>
            <a:picLocks noGrp="1" noChangeAspect="1" noChangeArrowheads="1"/>
          </p:cNvPicPr>
          <p:nvPr>
            <p:ph idx="1"/>
          </p:nvPr>
        </p:nvPicPr>
        <p:blipFill>
          <a:blip r:embed="rId2" cstate="print"/>
          <a:srcRect/>
          <a:stretch>
            <a:fillRect/>
          </a:stretch>
        </p:blipFill>
        <p:spPr bwMode="auto">
          <a:xfrm>
            <a:off x="827584" y="2420888"/>
            <a:ext cx="6918607" cy="3240360"/>
          </a:xfrm>
          <a:prstGeom prst="rect">
            <a:avLst/>
          </a:prstGeom>
          <a:noFill/>
          <a:ln w="9525">
            <a:noFill/>
            <a:miter lim="800000"/>
            <a:headEnd/>
            <a:tailEnd/>
          </a:ln>
        </p:spPr>
      </p:pic>
      <p:sp>
        <p:nvSpPr>
          <p:cNvPr id="7" name="矩形 6"/>
          <p:cNvSpPr/>
          <p:nvPr/>
        </p:nvSpPr>
        <p:spPr>
          <a:xfrm>
            <a:off x="395536" y="1628800"/>
            <a:ext cx="5904656" cy="369332"/>
          </a:xfrm>
          <a:prstGeom prst="rect">
            <a:avLst/>
          </a:prstGeom>
        </p:spPr>
        <p:txBody>
          <a:bodyPr wrap="square">
            <a:spAutoFit/>
          </a:bodyPr>
          <a:lstStyle/>
          <a:p>
            <a:r>
              <a:rPr lang="en-US" altLang="zh-CN" dirty="0" smtClean="0"/>
              <a:t>ML</a:t>
            </a:r>
            <a:r>
              <a:rPr lang="zh-CN" altLang="en-US" dirty="0" smtClean="0"/>
              <a:t>是</a:t>
            </a:r>
            <a:r>
              <a:rPr lang="en-US" altLang="zh-CN" dirty="0" smtClean="0"/>
              <a:t>AI</a:t>
            </a:r>
            <a:r>
              <a:rPr lang="zh-CN" altLang="en-US" dirty="0" smtClean="0"/>
              <a:t>的一种实现方法，</a:t>
            </a:r>
            <a:r>
              <a:rPr lang="en-US" altLang="zh-CN" dirty="0" smtClean="0"/>
              <a:t>DL</a:t>
            </a:r>
            <a:r>
              <a:rPr lang="zh-CN" altLang="en-US" dirty="0" smtClean="0"/>
              <a:t>是</a:t>
            </a:r>
            <a:r>
              <a:rPr lang="en-US" altLang="zh-CN" dirty="0" smtClean="0"/>
              <a:t>ML</a:t>
            </a:r>
            <a:r>
              <a:rPr lang="zh-CN" altLang="en-US" dirty="0" smtClean="0"/>
              <a:t>的一种方法</a:t>
            </a:r>
            <a:endParaRPr lang="zh-CN" altLang="en-US" dirty="0"/>
          </a:p>
        </p:txBody>
      </p:sp>
    </p:spTree>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Picture 4"/>
          <p:cNvPicPr>
            <a:picLocks noGrp="1" noChangeAspect="1" noChangeArrowheads="1"/>
          </p:cNvPicPr>
          <p:nvPr>
            <p:ph idx="1"/>
          </p:nvPr>
        </p:nvPicPr>
        <p:blipFill>
          <a:blip r:embed="rId2" cstate="print"/>
          <a:srcRect/>
          <a:stretch>
            <a:fillRect/>
          </a:stretch>
        </p:blipFill>
        <p:spPr bwMode="auto">
          <a:xfrm>
            <a:off x="783567" y="1600200"/>
            <a:ext cx="7576865" cy="4525963"/>
          </a:xfrm>
          <a:prstGeom prst="rect">
            <a:avLst/>
          </a:prstGeom>
          <a:noFill/>
          <a:ln w="9525">
            <a:noFill/>
            <a:miter lim="800000"/>
            <a:headEnd/>
            <a:tailEnd/>
          </a:ln>
        </p:spPr>
      </p:pic>
    </p:spTree>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23.4</a:t>
            </a:r>
            <a:r>
              <a:rPr lang="zh-CN" altLang="en-US" dirty="0" smtClean="0"/>
              <a:t>移动应用</a:t>
            </a:r>
            <a:endParaRPr lang="zh-CN" altLang="en-US" dirty="0"/>
          </a:p>
        </p:txBody>
      </p:sp>
      <p:sp>
        <p:nvSpPr>
          <p:cNvPr id="3" name="内容占位符 2"/>
          <p:cNvSpPr>
            <a:spLocks noGrp="1"/>
          </p:cNvSpPr>
          <p:nvPr>
            <p:ph idx="1"/>
          </p:nvPr>
        </p:nvSpPr>
        <p:spPr/>
        <p:txBody>
          <a:bodyPr>
            <a:normAutofit/>
          </a:bodyPr>
          <a:lstStyle/>
          <a:p>
            <a:r>
              <a:rPr lang="zh-CN" altLang="en-US" dirty="0" smtClean="0"/>
              <a:t>如果你对编写</a:t>
            </a:r>
            <a:r>
              <a:rPr lang="en-US" altLang="zh-CN" dirty="0" err="1" smtClean="0"/>
              <a:t>iPhone</a:t>
            </a:r>
            <a:r>
              <a:rPr lang="en-US" altLang="zh-CN" dirty="0" smtClean="0"/>
              <a:t> </a:t>
            </a:r>
            <a:r>
              <a:rPr lang="zh-CN" altLang="en-US" dirty="0" smtClean="0"/>
              <a:t>或者</a:t>
            </a:r>
            <a:r>
              <a:rPr lang="en-US" altLang="zh-CN" dirty="0" smtClean="0"/>
              <a:t>Android </a:t>
            </a:r>
            <a:r>
              <a:rPr lang="zh-CN" altLang="en-US" dirty="0" smtClean="0"/>
              <a:t>应用感兴趣的话，可以通过以下两种方式</a:t>
            </a:r>
            <a:r>
              <a:rPr lang="zh-CN" altLang="en-US" dirty="0" smtClean="0"/>
              <a:t>来编写。</a:t>
            </a:r>
            <a:endParaRPr lang="en-US" altLang="zh-CN" dirty="0" smtClean="0"/>
          </a:p>
          <a:p>
            <a:pPr lvl="1"/>
            <a:r>
              <a:rPr lang="en-US" altLang="zh-CN" dirty="0" smtClean="0"/>
              <a:t>1.</a:t>
            </a:r>
            <a:r>
              <a:rPr lang="zh-CN" altLang="en-US" dirty="0" smtClean="0"/>
              <a:t>你</a:t>
            </a:r>
            <a:r>
              <a:rPr lang="zh-CN" altLang="en-US" dirty="0" smtClean="0"/>
              <a:t>可以通过</a:t>
            </a:r>
            <a:r>
              <a:rPr lang="en-US" altLang="zh-CN" dirty="0" err="1" smtClean="0"/>
              <a:t>PhoneGap</a:t>
            </a:r>
            <a:r>
              <a:rPr lang="zh-CN" altLang="en-US" dirty="0" smtClean="0"/>
              <a:t>（</a:t>
            </a:r>
            <a:r>
              <a:rPr lang="en-US" altLang="zh-CN" dirty="0" smtClean="0"/>
              <a:t>phonegap.com</a:t>
            </a:r>
            <a:r>
              <a:rPr lang="zh-CN" altLang="en-US" dirty="0" smtClean="0"/>
              <a:t>）使用</a:t>
            </a:r>
            <a:r>
              <a:rPr lang="en-US" altLang="zh-CN" dirty="0" smtClean="0"/>
              <a:t>HTML5 </a:t>
            </a:r>
            <a:r>
              <a:rPr lang="zh-CN" altLang="en-US" dirty="0" smtClean="0"/>
              <a:t>和</a:t>
            </a:r>
            <a:r>
              <a:rPr lang="en-US" altLang="zh-CN" dirty="0" smtClean="0"/>
              <a:t>CSS </a:t>
            </a:r>
            <a:r>
              <a:rPr lang="zh-CN" altLang="en-US" dirty="0" smtClean="0"/>
              <a:t>来编写</a:t>
            </a:r>
            <a:r>
              <a:rPr lang="en-US" altLang="zh-CN" dirty="0" err="1" smtClean="0"/>
              <a:t>iPhone</a:t>
            </a:r>
            <a:r>
              <a:rPr lang="zh-CN" altLang="en-US" dirty="0" smtClean="0"/>
              <a:t>应用</a:t>
            </a:r>
            <a:r>
              <a:rPr lang="zh-CN" altLang="en-US" dirty="0" smtClean="0"/>
              <a:t>。如果采用这种方式，你就很容易将应用移植到其他</a:t>
            </a:r>
            <a:r>
              <a:rPr lang="zh-CN" altLang="en-US" dirty="0" smtClean="0"/>
              <a:t>的</a:t>
            </a:r>
            <a:r>
              <a:rPr lang="en-US" altLang="zh-CN" dirty="0" smtClean="0"/>
              <a:t>Android</a:t>
            </a:r>
            <a:r>
              <a:rPr lang="zh-CN" altLang="en-US" dirty="0" smtClean="0"/>
              <a:t>手机</a:t>
            </a:r>
            <a:r>
              <a:rPr lang="zh-CN" altLang="en-US" dirty="0" smtClean="0"/>
              <a:t>操作系统</a:t>
            </a:r>
            <a:r>
              <a:rPr lang="zh-CN" altLang="en-US" dirty="0" smtClean="0"/>
              <a:t>上。</a:t>
            </a:r>
            <a:endParaRPr lang="en-US" altLang="zh-CN" dirty="0" smtClean="0"/>
          </a:p>
          <a:p>
            <a:pPr lvl="1"/>
            <a:r>
              <a:rPr lang="zh-CN" altLang="en-US" dirty="0" smtClean="0"/>
              <a:t>另一种方式是使用</a:t>
            </a:r>
            <a:r>
              <a:rPr lang="en-US" altLang="zh-CN" dirty="0" smtClean="0"/>
              <a:t>Objective-C </a:t>
            </a:r>
            <a:r>
              <a:rPr lang="zh-CN" altLang="en-US" dirty="0" smtClean="0"/>
              <a:t>语言和</a:t>
            </a:r>
            <a:r>
              <a:rPr lang="en-US" altLang="zh-CN" dirty="0" smtClean="0"/>
              <a:t>Cocoa </a:t>
            </a:r>
            <a:r>
              <a:rPr lang="en-US" altLang="zh-CN" dirty="0" smtClean="0"/>
              <a:t>Touch</a:t>
            </a:r>
            <a:r>
              <a:rPr lang="zh-CN" altLang="en-US" dirty="0" smtClean="0"/>
              <a:t>库</a:t>
            </a:r>
            <a:r>
              <a:rPr lang="zh-CN" altLang="en-US" dirty="0" smtClean="0"/>
              <a:t>编写原生的</a:t>
            </a:r>
            <a:r>
              <a:rPr lang="en-US" altLang="zh-CN" dirty="0" err="1" smtClean="0"/>
              <a:t>iPhone</a:t>
            </a:r>
            <a:r>
              <a:rPr lang="en-US" altLang="zh-CN" dirty="0" smtClean="0"/>
              <a:t> </a:t>
            </a:r>
            <a:r>
              <a:rPr lang="zh-CN" altLang="en-US" dirty="0" smtClean="0"/>
              <a:t>应用代码</a:t>
            </a:r>
            <a:r>
              <a:rPr lang="zh-CN" altLang="en-US" dirty="0" smtClean="0"/>
              <a:t>。</a:t>
            </a:r>
            <a:r>
              <a:rPr lang="en-US" altLang="zh-CN" dirty="0" smtClean="0"/>
              <a:t>Android </a:t>
            </a:r>
            <a:r>
              <a:rPr lang="zh-CN" altLang="en-US" dirty="0" smtClean="0"/>
              <a:t>应用基本上是用</a:t>
            </a:r>
            <a:r>
              <a:rPr lang="en-US" altLang="zh-CN" dirty="0" smtClean="0"/>
              <a:t>Java </a:t>
            </a:r>
            <a:r>
              <a:rPr lang="zh-CN" altLang="en-US" dirty="0" smtClean="0"/>
              <a:t>编写</a:t>
            </a:r>
            <a:r>
              <a:rPr lang="zh-CN" altLang="en-US" dirty="0" smtClean="0"/>
              <a:t>的</a:t>
            </a:r>
            <a:r>
              <a:rPr lang="en-US" altLang="zh-CN" dirty="0" smtClean="0"/>
              <a:t>,</a:t>
            </a:r>
            <a:r>
              <a:rPr lang="zh-CN" altLang="en-US" dirty="0" smtClean="0"/>
              <a:t>现在将要用</a:t>
            </a:r>
            <a:r>
              <a:rPr lang="en-US" altLang="zh-CN" dirty="0" err="1" smtClean="0"/>
              <a:t>Kotlin</a:t>
            </a:r>
            <a:r>
              <a:rPr lang="en-US" altLang="zh-CN" dirty="0" smtClean="0"/>
              <a:t> </a:t>
            </a:r>
            <a:endParaRPr lang="zh-CN" alt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3.5</a:t>
            </a:r>
            <a:r>
              <a:rPr lang="zh-CN" altLang="en-US" dirty="0" smtClean="0"/>
              <a:t>自增和自减</a:t>
            </a:r>
            <a:endParaRPr lang="zh-CN" altLang="en-US" dirty="0"/>
          </a:p>
        </p:txBody>
      </p:sp>
      <p:sp>
        <p:nvSpPr>
          <p:cNvPr id="3" name="内容占位符 2"/>
          <p:cNvSpPr>
            <a:spLocks noGrp="1"/>
          </p:cNvSpPr>
          <p:nvPr>
            <p:ph idx="1"/>
          </p:nvPr>
        </p:nvSpPr>
        <p:spPr/>
        <p:txBody>
          <a:bodyPr/>
          <a:lstStyle/>
          <a:p>
            <a:r>
              <a:rPr lang="zh-CN" altLang="en-US" dirty="0" smtClean="0"/>
              <a:t>还记得上一章中的例子：</a:t>
            </a:r>
            <a:r>
              <a:rPr lang="en-US" altLang="zh-CN" dirty="0" smtClean="0"/>
              <a:t>score = score + 1 </a:t>
            </a:r>
            <a:r>
              <a:rPr lang="zh-CN" altLang="en-US" dirty="0" smtClean="0"/>
              <a:t>吗？我们说过，这称为自增 （</a:t>
            </a:r>
            <a:r>
              <a:rPr lang="en-US" altLang="zh-CN" dirty="0" smtClean="0"/>
              <a:t>incrementing</a:t>
            </a:r>
            <a:r>
              <a:rPr lang="zh-CN" altLang="en-US" dirty="0" smtClean="0"/>
              <a:t>）。与它类似的是 </a:t>
            </a:r>
            <a:r>
              <a:rPr lang="en-US" altLang="zh-CN" dirty="0" smtClean="0"/>
              <a:t>score = score – 1</a:t>
            </a:r>
            <a:r>
              <a:rPr lang="zh-CN" altLang="en-US" dirty="0" smtClean="0"/>
              <a:t>，这称为自减（</a:t>
            </a:r>
            <a:r>
              <a:rPr lang="en-US" altLang="zh-CN" dirty="0" smtClean="0"/>
              <a:t>decrementing</a:t>
            </a:r>
            <a:r>
              <a:rPr lang="zh-CN" altLang="en-US" dirty="0" smtClean="0"/>
              <a:t>）。 这些运算在编程中经常出现，因此有自己专门的操作符：</a:t>
            </a:r>
            <a:r>
              <a:rPr lang="en-US" altLang="zh-CN" dirty="0" smtClean="0"/>
              <a:t>+=</a:t>
            </a:r>
            <a:r>
              <a:rPr lang="zh-CN" altLang="en-US" dirty="0" smtClean="0"/>
              <a:t>（自增）和 </a:t>
            </a:r>
            <a:r>
              <a:rPr lang="en-US" altLang="zh-CN" dirty="0" smtClean="0"/>
              <a:t>-=</a:t>
            </a:r>
            <a:r>
              <a:rPr lang="zh-CN" altLang="en-US" dirty="0" smtClean="0"/>
              <a:t>（自减）</a:t>
            </a:r>
            <a:endParaRPr lang="zh-CN" altLang="en-US" dirty="0"/>
          </a:p>
        </p:txBody>
      </p:sp>
    </p:spTree>
  </p:cSld>
  <p:clrMapOvr>
    <a:masterClrMapping/>
  </p:clrMapOvr>
  <p:timing>
    <p:tnLst>
      <p:par>
        <p:cTn id="1" dur="indefinite" restart="never" nodeType="tmRoot"/>
      </p:par>
    </p:tnLst>
  </p:timing>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23.6 </a:t>
            </a:r>
            <a:r>
              <a:rPr lang="zh-CN" altLang="en-US" dirty="0" smtClean="0"/>
              <a:t>回顾</a:t>
            </a:r>
            <a:endParaRPr lang="zh-CN" altLang="en-US" dirty="0"/>
          </a:p>
        </p:txBody>
      </p:sp>
      <p:sp>
        <p:nvSpPr>
          <p:cNvPr id="3" name="内容占位符 2"/>
          <p:cNvSpPr>
            <a:spLocks noGrp="1"/>
          </p:cNvSpPr>
          <p:nvPr>
            <p:ph idx="1"/>
          </p:nvPr>
        </p:nvSpPr>
        <p:spPr/>
        <p:txBody>
          <a:bodyPr>
            <a:normAutofit fontScale="92500" lnSpcReduction="10000"/>
          </a:bodyPr>
          <a:lstStyle/>
          <a:p>
            <a:r>
              <a:rPr lang="zh-CN" altLang="en-US" dirty="0" smtClean="0"/>
              <a:t>有很多很多别的主题需要研究，还有很多资源可以帮助你在不同的编程领域</a:t>
            </a:r>
            <a:r>
              <a:rPr lang="zh-CN" altLang="en-US" dirty="0" smtClean="0"/>
              <a:t>尤其</a:t>
            </a:r>
            <a:r>
              <a:rPr lang="zh-CN" altLang="en-US" dirty="0" smtClean="0"/>
              <a:t>是</a:t>
            </a:r>
            <a:r>
              <a:rPr lang="en-US" altLang="zh-CN" dirty="0" smtClean="0"/>
              <a:t>Python </a:t>
            </a:r>
            <a:r>
              <a:rPr lang="zh-CN" altLang="en-US" dirty="0" smtClean="0"/>
              <a:t>编程领域中更为深入</a:t>
            </a:r>
            <a:r>
              <a:rPr lang="zh-CN" altLang="en-US" dirty="0" smtClean="0"/>
              <a:t>。</a:t>
            </a:r>
            <a:endParaRPr lang="en-US" altLang="zh-CN" dirty="0" smtClean="0"/>
          </a:p>
          <a:p>
            <a:r>
              <a:rPr lang="zh-CN" altLang="en-US" dirty="0" smtClean="0"/>
              <a:t>利用</a:t>
            </a:r>
            <a:r>
              <a:rPr lang="en-US" altLang="zh-CN" dirty="0" smtClean="0"/>
              <a:t>Python </a:t>
            </a:r>
            <a:r>
              <a:rPr lang="zh-CN" altLang="en-US" dirty="0" smtClean="0"/>
              <a:t>可以做很多事，但如果你需要做一些特定的事情，可能需要其他</a:t>
            </a:r>
            <a:r>
              <a:rPr lang="zh-CN" altLang="en-US" dirty="0" smtClean="0"/>
              <a:t>的语言</a:t>
            </a:r>
            <a:r>
              <a:rPr lang="zh-CN" altLang="en-US" dirty="0" smtClean="0"/>
              <a:t>，比如</a:t>
            </a:r>
            <a:r>
              <a:rPr lang="en-US" altLang="zh-CN" dirty="0" smtClean="0"/>
              <a:t>C</a:t>
            </a:r>
            <a:r>
              <a:rPr lang="zh-CN" altLang="en-US" dirty="0" smtClean="0"/>
              <a:t>、</a:t>
            </a:r>
            <a:r>
              <a:rPr lang="en-US" altLang="zh-CN" dirty="0" smtClean="0"/>
              <a:t>C++</a:t>
            </a:r>
            <a:r>
              <a:rPr lang="zh-CN" altLang="en-US" dirty="0" smtClean="0"/>
              <a:t>、</a:t>
            </a:r>
            <a:r>
              <a:rPr lang="en-US" altLang="zh-CN" dirty="0" smtClean="0"/>
              <a:t>Java</a:t>
            </a:r>
            <a:r>
              <a:rPr lang="zh-CN" altLang="en-US" dirty="0" smtClean="0"/>
              <a:t>、</a:t>
            </a:r>
            <a:r>
              <a:rPr lang="en-US" altLang="zh-CN" dirty="0" smtClean="0"/>
              <a:t>JavaScript</a:t>
            </a:r>
            <a:r>
              <a:rPr lang="zh-CN" altLang="en-US" dirty="0" smtClean="0"/>
              <a:t>（和</a:t>
            </a:r>
            <a:r>
              <a:rPr lang="en-US" altLang="zh-CN" dirty="0" smtClean="0"/>
              <a:t>Java </a:t>
            </a:r>
            <a:r>
              <a:rPr lang="zh-CN" altLang="en-US" dirty="0" smtClean="0"/>
              <a:t>不同）或者别的什么语言</a:t>
            </a:r>
            <a:r>
              <a:rPr lang="zh-CN" altLang="en-US" dirty="0" smtClean="0"/>
              <a:t>。</a:t>
            </a:r>
            <a:endParaRPr lang="en-US" altLang="zh-CN" dirty="0" smtClean="0"/>
          </a:p>
          <a:p>
            <a:r>
              <a:rPr lang="zh-CN" altLang="en-US" dirty="0" smtClean="0"/>
              <a:t>不管怎样，享受编程的快乐吧！不断学习、探索和试验。你对编程了解得越多</a:t>
            </a:r>
            <a:r>
              <a:rPr lang="zh-CN" altLang="en-US" dirty="0" smtClean="0"/>
              <a:t>，就</a:t>
            </a:r>
            <a:r>
              <a:rPr lang="zh-CN" altLang="en-US" dirty="0" smtClean="0"/>
              <a:t>会发觉它越有意思</a:t>
            </a:r>
            <a:r>
              <a:rPr lang="zh-CN" altLang="en-US" dirty="0" smtClean="0"/>
              <a:t>！</a:t>
            </a:r>
            <a:endParaRPr lang="zh-CN" alt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3.6 </a:t>
            </a:r>
            <a:r>
              <a:rPr lang="zh-CN" altLang="en-US" dirty="0" smtClean="0"/>
              <a:t>非常大和非常小</a:t>
            </a:r>
            <a:endParaRPr lang="zh-CN" altLang="en-US" dirty="0"/>
          </a:p>
        </p:txBody>
      </p:sp>
      <p:sp>
        <p:nvSpPr>
          <p:cNvPr id="3" name="内容占位符 2"/>
          <p:cNvSpPr>
            <a:spLocks noGrp="1"/>
          </p:cNvSpPr>
          <p:nvPr>
            <p:ph idx="1"/>
          </p:nvPr>
        </p:nvSpPr>
        <p:spPr/>
        <p:txBody>
          <a:bodyPr>
            <a:normAutofit fontScale="85000" lnSpcReduction="10000"/>
          </a:bodyPr>
          <a:lstStyle/>
          <a:p>
            <a:r>
              <a:rPr lang="en-US" altLang="zh-CN" dirty="0" smtClean="0"/>
              <a:t> print 9938712345656.34 * 4823459023067.456 4.79389717413e+025 </a:t>
            </a:r>
          </a:p>
          <a:p>
            <a:r>
              <a:rPr lang="zh-CN" altLang="en-US" dirty="0" smtClean="0"/>
              <a:t>指数与 </a:t>
            </a:r>
            <a:r>
              <a:rPr lang="en-US" altLang="zh-CN" dirty="0" smtClean="0"/>
              <a:t>E </a:t>
            </a:r>
            <a:r>
              <a:rPr lang="zh-CN" altLang="en-US" dirty="0" smtClean="0"/>
              <a:t>记法 不要把自乘得到幂（也称为求幂）和 </a:t>
            </a:r>
            <a:r>
              <a:rPr lang="en-US" altLang="zh-CN" dirty="0" smtClean="0"/>
              <a:t>E </a:t>
            </a:r>
            <a:r>
              <a:rPr lang="zh-CN" altLang="en-US" dirty="0" smtClean="0"/>
              <a:t>记法弄混了。 </a:t>
            </a:r>
            <a:r>
              <a:rPr lang="en-US" altLang="zh-CN" dirty="0" smtClean="0"/>
              <a:t>3 **5 </a:t>
            </a:r>
            <a:r>
              <a:rPr lang="zh-CN" altLang="en-US" dirty="0" smtClean="0"/>
              <a:t>表示 </a:t>
            </a:r>
            <a:r>
              <a:rPr lang="en-US" altLang="zh-CN" dirty="0" smtClean="0"/>
              <a:t>35</a:t>
            </a:r>
            <a:r>
              <a:rPr lang="zh-CN" altLang="en-US" dirty="0" smtClean="0"/>
              <a:t>，或“</a:t>
            </a:r>
            <a:r>
              <a:rPr lang="en-US" altLang="zh-CN" dirty="0" smtClean="0"/>
              <a:t>3 </a:t>
            </a:r>
            <a:r>
              <a:rPr lang="zh-CN" altLang="en-US" dirty="0" smtClean="0"/>
              <a:t>的 </a:t>
            </a:r>
            <a:r>
              <a:rPr lang="en-US" altLang="zh-CN" dirty="0" smtClean="0"/>
              <a:t>5 </a:t>
            </a:r>
            <a:r>
              <a:rPr lang="zh-CN" altLang="en-US" dirty="0" smtClean="0"/>
              <a:t>次幂”，也就是 </a:t>
            </a:r>
            <a:r>
              <a:rPr lang="en-US" altLang="zh-CN" dirty="0" smtClean="0"/>
              <a:t>3 * 3 * 3 * 3 * 3</a:t>
            </a:r>
            <a:r>
              <a:rPr lang="zh-CN" altLang="en-US" dirty="0" smtClean="0"/>
              <a:t>，等于 </a:t>
            </a:r>
            <a:r>
              <a:rPr lang="en-US" altLang="zh-CN" dirty="0" smtClean="0"/>
              <a:t>243</a:t>
            </a:r>
            <a:r>
              <a:rPr lang="zh-CN" altLang="en-US" dirty="0" smtClean="0"/>
              <a:t>。 </a:t>
            </a:r>
            <a:r>
              <a:rPr lang="en-US" altLang="zh-CN" dirty="0" smtClean="0"/>
              <a:t>3e5 </a:t>
            </a:r>
            <a:r>
              <a:rPr lang="zh-CN" altLang="en-US" dirty="0" smtClean="0"/>
              <a:t>表示 </a:t>
            </a:r>
            <a:r>
              <a:rPr lang="en-US" altLang="zh-CN" dirty="0" smtClean="0"/>
              <a:t>3  * 105 </a:t>
            </a:r>
            <a:r>
              <a:rPr lang="zh-CN" altLang="en-US" dirty="0" smtClean="0"/>
              <a:t>或者“</a:t>
            </a:r>
            <a:r>
              <a:rPr lang="en-US" altLang="zh-CN" dirty="0" smtClean="0"/>
              <a:t>3 </a:t>
            </a:r>
            <a:r>
              <a:rPr lang="zh-CN" altLang="en-US" dirty="0" smtClean="0"/>
              <a:t>乘以 </a:t>
            </a:r>
            <a:r>
              <a:rPr lang="en-US" altLang="zh-CN" dirty="0" smtClean="0"/>
              <a:t>10 </a:t>
            </a:r>
            <a:r>
              <a:rPr lang="zh-CN" altLang="en-US" dirty="0" smtClean="0"/>
              <a:t>的 </a:t>
            </a:r>
            <a:r>
              <a:rPr lang="en-US" altLang="zh-CN" dirty="0" smtClean="0"/>
              <a:t>5 </a:t>
            </a:r>
            <a:r>
              <a:rPr lang="zh-CN" altLang="en-US" dirty="0" smtClean="0"/>
              <a:t>次幂”，也就是 </a:t>
            </a:r>
            <a:r>
              <a:rPr lang="en-US" altLang="zh-CN" dirty="0" smtClean="0"/>
              <a:t>3 * 10 * 10 * 10 * 10 *10</a:t>
            </a:r>
            <a:r>
              <a:rPr lang="zh-CN" altLang="en-US" dirty="0" smtClean="0"/>
              <a:t>，结果等于 </a:t>
            </a:r>
            <a:r>
              <a:rPr lang="en-US" altLang="zh-CN" dirty="0" smtClean="0"/>
              <a:t>300 000</a:t>
            </a:r>
            <a:r>
              <a:rPr lang="zh-CN" altLang="en-US" dirty="0" smtClean="0"/>
              <a:t>。 求幂是指一个数自乘得到幂。</a:t>
            </a:r>
            <a:r>
              <a:rPr lang="en-US" altLang="zh-CN" dirty="0" smtClean="0"/>
              <a:t>E </a:t>
            </a:r>
            <a:r>
              <a:rPr lang="zh-CN" altLang="en-US" dirty="0" smtClean="0"/>
              <a:t>记法表示乘以 </a:t>
            </a:r>
            <a:r>
              <a:rPr lang="en-US" altLang="zh-CN" dirty="0" smtClean="0"/>
              <a:t>10 </a:t>
            </a:r>
            <a:r>
              <a:rPr lang="zh-CN" altLang="en-US" dirty="0" smtClean="0"/>
              <a:t>的几次幂。</a:t>
            </a:r>
          </a:p>
          <a:p>
            <a:r>
              <a:rPr lang="zh-CN" altLang="en-US" dirty="0" smtClean="0"/>
              <a:t>有些人可能会把 </a:t>
            </a:r>
            <a:r>
              <a:rPr lang="en-US" altLang="zh-CN" dirty="0" smtClean="0"/>
              <a:t>3e5 </a:t>
            </a:r>
            <a:r>
              <a:rPr lang="zh-CN" altLang="en-US" dirty="0" smtClean="0"/>
              <a:t>和 </a:t>
            </a:r>
            <a:r>
              <a:rPr lang="en-US" altLang="zh-CN" dirty="0" smtClean="0"/>
              <a:t>3**5 </a:t>
            </a:r>
            <a:r>
              <a:rPr lang="zh-CN" altLang="en-US" dirty="0" smtClean="0"/>
              <a:t>都读作“</a:t>
            </a:r>
            <a:r>
              <a:rPr lang="en-US" altLang="zh-CN" dirty="0" smtClean="0"/>
              <a:t>3 </a:t>
            </a:r>
            <a:r>
              <a:rPr lang="zh-CN" altLang="en-US" dirty="0" smtClean="0"/>
              <a:t>指数 </a:t>
            </a:r>
            <a:r>
              <a:rPr lang="en-US" altLang="zh-CN" dirty="0" smtClean="0"/>
              <a:t>5”</a:t>
            </a:r>
            <a:r>
              <a:rPr lang="zh-CN" altLang="en-US" dirty="0" smtClean="0"/>
              <a:t>，不过，它们是完全不同的。怎 么读并不重要，只要你懂得它们分别代表什么含义。</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测试题</a:t>
            </a:r>
            <a:endParaRPr lang="zh-CN" altLang="en-US" dirty="0"/>
          </a:p>
        </p:txBody>
      </p:sp>
      <p:sp>
        <p:nvSpPr>
          <p:cNvPr id="3" name="内容占位符 2"/>
          <p:cNvSpPr>
            <a:spLocks noGrp="1"/>
          </p:cNvSpPr>
          <p:nvPr>
            <p:ph idx="1"/>
          </p:nvPr>
        </p:nvSpPr>
        <p:spPr/>
        <p:txBody>
          <a:bodyPr>
            <a:normAutofit fontScale="92500" lnSpcReduction="10000"/>
          </a:bodyPr>
          <a:lstStyle/>
          <a:p>
            <a:r>
              <a:rPr lang="en-US" altLang="zh-CN" dirty="0" smtClean="0"/>
              <a:t>1. Python </a:t>
            </a:r>
            <a:r>
              <a:rPr lang="zh-CN" altLang="en-US" dirty="0" smtClean="0"/>
              <a:t>中乘法使用哪个符号？ </a:t>
            </a:r>
            <a:endParaRPr lang="en-US" altLang="zh-CN" dirty="0" smtClean="0"/>
          </a:p>
          <a:p>
            <a:r>
              <a:rPr lang="en-US" altLang="zh-CN" dirty="0" smtClean="0"/>
              <a:t>2. Python </a:t>
            </a:r>
            <a:r>
              <a:rPr lang="zh-CN" altLang="en-US" dirty="0" smtClean="0"/>
              <a:t>计算 </a:t>
            </a:r>
            <a:r>
              <a:rPr lang="en-US" altLang="zh-CN" dirty="0" smtClean="0"/>
              <a:t>8 / 3 </a:t>
            </a:r>
            <a:r>
              <a:rPr lang="zh-CN" altLang="en-US" dirty="0" smtClean="0"/>
              <a:t>的答案是什么？</a:t>
            </a:r>
            <a:endParaRPr lang="en-US" altLang="zh-CN" dirty="0" smtClean="0"/>
          </a:p>
          <a:p>
            <a:r>
              <a:rPr lang="en-US" altLang="zh-CN" dirty="0" smtClean="0"/>
              <a:t>3. </a:t>
            </a:r>
            <a:r>
              <a:rPr lang="zh-CN" altLang="en-US" dirty="0" smtClean="0"/>
              <a:t>怎么得到 </a:t>
            </a:r>
            <a:r>
              <a:rPr lang="en-US" altLang="zh-CN" dirty="0" smtClean="0"/>
              <a:t>8 / 3 </a:t>
            </a:r>
            <a:r>
              <a:rPr lang="zh-CN" altLang="en-US" dirty="0" smtClean="0"/>
              <a:t>的余数？ </a:t>
            </a:r>
            <a:endParaRPr lang="en-US" altLang="zh-CN" dirty="0" smtClean="0"/>
          </a:p>
          <a:p>
            <a:r>
              <a:rPr lang="en-US" altLang="zh-CN" dirty="0" smtClean="0"/>
              <a:t>4. </a:t>
            </a:r>
            <a:r>
              <a:rPr lang="zh-CN" altLang="en-US" dirty="0" smtClean="0"/>
              <a:t>怎么得到 </a:t>
            </a:r>
            <a:r>
              <a:rPr lang="en-US" altLang="zh-CN" dirty="0" smtClean="0"/>
              <a:t>8 / 3 </a:t>
            </a:r>
            <a:r>
              <a:rPr lang="zh-CN" altLang="en-US" dirty="0" smtClean="0"/>
              <a:t>的小数结果？ </a:t>
            </a:r>
            <a:endParaRPr lang="en-US" altLang="zh-CN" dirty="0" smtClean="0"/>
          </a:p>
          <a:p>
            <a:r>
              <a:rPr lang="en-US" altLang="zh-CN" dirty="0" smtClean="0"/>
              <a:t>5. Python </a:t>
            </a:r>
            <a:r>
              <a:rPr lang="zh-CN" altLang="en-US" dirty="0" smtClean="0"/>
              <a:t>中计算 </a:t>
            </a:r>
            <a:r>
              <a:rPr lang="en-US" altLang="zh-CN" dirty="0" smtClean="0"/>
              <a:t>6 * 6 * 6 * 6 </a:t>
            </a:r>
            <a:r>
              <a:rPr lang="zh-CN" altLang="en-US" dirty="0" smtClean="0"/>
              <a:t>的另一种做法是什么？ </a:t>
            </a:r>
            <a:endParaRPr lang="en-US" altLang="zh-CN" dirty="0" smtClean="0"/>
          </a:p>
          <a:p>
            <a:r>
              <a:rPr lang="en-US" altLang="zh-CN" dirty="0" smtClean="0"/>
              <a:t>6. </a:t>
            </a:r>
            <a:r>
              <a:rPr lang="zh-CN" altLang="en-US" dirty="0" smtClean="0"/>
              <a:t>采用 </a:t>
            </a:r>
            <a:r>
              <a:rPr lang="en-US" altLang="zh-CN" dirty="0" smtClean="0"/>
              <a:t>E </a:t>
            </a:r>
            <a:r>
              <a:rPr lang="zh-CN" altLang="en-US" dirty="0" smtClean="0"/>
              <a:t>记法，</a:t>
            </a:r>
            <a:r>
              <a:rPr lang="en-US" altLang="zh-CN" dirty="0" smtClean="0"/>
              <a:t>17 000 000 </a:t>
            </a:r>
            <a:r>
              <a:rPr lang="zh-CN" altLang="en-US" dirty="0" smtClean="0"/>
              <a:t>要写作什么？ </a:t>
            </a:r>
            <a:endParaRPr lang="en-US" altLang="zh-CN" dirty="0" smtClean="0"/>
          </a:p>
          <a:p>
            <a:r>
              <a:rPr lang="en-US" altLang="zh-CN" dirty="0" smtClean="0"/>
              <a:t>7. 4.56e–5 </a:t>
            </a:r>
            <a:r>
              <a:rPr lang="zh-CN" altLang="en-US" dirty="0" smtClean="0"/>
              <a:t>如果按常规的写法是什么（不是 </a:t>
            </a:r>
            <a:r>
              <a:rPr lang="en-US" altLang="zh-CN" dirty="0" smtClean="0"/>
              <a:t>E </a:t>
            </a:r>
            <a:r>
              <a:rPr lang="zh-CN" altLang="en-US" dirty="0" smtClean="0"/>
              <a:t>记法）</a:t>
            </a:r>
            <a:endParaRPr lang="zh-CN" alt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动手试一试</a:t>
            </a:r>
            <a:endParaRPr lang="zh-CN" altLang="en-US" dirty="0"/>
          </a:p>
        </p:txBody>
      </p:sp>
      <p:sp>
        <p:nvSpPr>
          <p:cNvPr id="3" name="内容占位符 2"/>
          <p:cNvSpPr>
            <a:spLocks noGrp="1"/>
          </p:cNvSpPr>
          <p:nvPr>
            <p:ph idx="1"/>
          </p:nvPr>
        </p:nvSpPr>
        <p:spPr/>
        <p:txBody>
          <a:bodyPr>
            <a:normAutofit fontScale="85000" lnSpcReduction="10000"/>
          </a:bodyPr>
          <a:lstStyle/>
          <a:p>
            <a:r>
              <a:rPr lang="zh-CN" altLang="en-US" dirty="0" smtClean="0"/>
              <a:t>使用交互模式或者编写一个小程序解决下面的问题。 </a:t>
            </a:r>
            <a:endParaRPr lang="en-US" altLang="zh-CN" dirty="0" smtClean="0"/>
          </a:p>
          <a:p>
            <a:pPr lvl="1"/>
            <a:r>
              <a:rPr lang="en-US" altLang="zh-CN" dirty="0" smtClean="0"/>
              <a:t>(a)  3 </a:t>
            </a:r>
            <a:r>
              <a:rPr lang="zh-CN" altLang="en-US" dirty="0" smtClean="0"/>
              <a:t>个人在餐厅吃饭，想分摊饭费。总共花费 </a:t>
            </a:r>
            <a:r>
              <a:rPr lang="en-US" altLang="zh-CN" dirty="0" smtClean="0"/>
              <a:t>35.27 </a:t>
            </a:r>
            <a:r>
              <a:rPr lang="zh-CN" altLang="en-US" dirty="0" smtClean="0"/>
              <a:t>美元，他们还想留 </a:t>
            </a:r>
            <a:r>
              <a:rPr lang="en-US" altLang="zh-CN" dirty="0" smtClean="0"/>
              <a:t>15% </a:t>
            </a:r>
            <a:r>
              <a:rPr lang="zh-CN" altLang="en-US" dirty="0" smtClean="0"/>
              <a:t>的小费。每个人该怎么付钱？ </a:t>
            </a:r>
            <a:endParaRPr lang="en-US" altLang="zh-CN" dirty="0" smtClean="0"/>
          </a:p>
          <a:p>
            <a:pPr lvl="1"/>
            <a:r>
              <a:rPr lang="en-US" altLang="zh-CN" dirty="0" smtClean="0"/>
              <a:t>(b) </a:t>
            </a:r>
            <a:r>
              <a:rPr lang="zh-CN" altLang="en-US" dirty="0" smtClean="0"/>
              <a:t>计算一个 </a:t>
            </a:r>
            <a:r>
              <a:rPr lang="en-US" altLang="zh-CN" dirty="0" smtClean="0"/>
              <a:t>12.5m×16.7m </a:t>
            </a:r>
            <a:r>
              <a:rPr lang="zh-CN" altLang="en-US" dirty="0" smtClean="0"/>
              <a:t>的矩形房间的面积和周长。 </a:t>
            </a:r>
            <a:endParaRPr lang="en-US" altLang="zh-CN" dirty="0" smtClean="0"/>
          </a:p>
          <a:p>
            <a:r>
              <a:rPr lang="en-US" altLang="zh-CN" dirty="0" smtClean="0"/>
              <a:t>2.  </a:t>
            </a:r>
            <a:r>
              <a:rPr lang="zh-CN" altLang="en-US" dirty="0" smtClean="0"/>
              <a:t>写一个程序，把温度从华氏度转换为摄氏度。转换公式是 </a:t>
            </a:r>
            <a:r>
              <a:rPr lang="en-US" altLang="zh-CN" dirty="0" smtClean="0"/>
              <a:t>C = 5 / 9* (F–32)</a:t>
            </a:r>
            <a:r>
              <a:rPr lang="zh-CN" altLang="en-US" dirty="0" smtClean="0"/>
              <a:t>。 （提示：当心整除问题！）</a:t>
            </a:r>
            <a:endParaRPr lang="en-US" altLang="zh-CN" dirty="0" smtClean="0"/>
          </a:p>
          <a:p>
            <a:r>
              <a:rPr lang="zh-CN" altLang="en-US" dirty="0" smtClean="0"/>
              <a:t> </a:t>
            </a:r>
            <a:r>
              <a:rPr lang="en-US" altLang="zh-CN" dirty="0" smtClean="0"/>
              <a:t>3.  </a:t>
            </a:r>
            <a:r>
              <a:rPr lang="zh-CN" altLang="en-US" dirty="0" smtClean="0"/>
              <a:t>你知道怎么计算坐车去某个地方需要花多长时间吗？相应的公式（用文字表 述）是“旅行时间等于距离除以速度”。编写一个程序，计算以 </a:t>
            </a:r>
            <a:r>
              <a:rPr lang="en-US" altLang="zh-CN" dirty="0" smtClean="0"/>
              <a:t>80 km/h </a:t>
            </a:r>
            <a:r>
              <a:rPr lang="zh-CN" altLang="en-US" dirty="0" smtClean="0"/>
              <a:t>的速 度行驶 </a:t>
            </a:r>
            <a:r>
              <a:rPr lang="en-US" altLang="zh-CN" dirty="0" smtClean="0"/>
              <a:t>200 km </a:t>
            </a:r>
            <a:r>
              <a:rPr lang="zh-CN" altLang="en-US" dirty="0" smtClean="0"/>
              <a:t>需要花多长时间，并显示答案。</a:t>
            </a:r>
          </a:p>
          <a:p>
            <a:endParaRPr lang="zh-CN" alt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a:t>
            </a:r>
            <a:endParaRPr lang="zh-CN" altLang="en-US" dirty="0"/>
          </a:p>
        </p:txBody>
      </p:sp>
      <p:sp>
        <p:nvSpPr>
          <p:cNvPr id="3" name="内容占位符 2"/>
          <p:cNvSpPr>
            <a:spLocks noGrp="1"/>
          </p:cNvSpPr>
          <p:nvPr>
            <p:ph idx="1"/>
          </p:nvPr>
        </p:nvSpPr>
        <p:spPr/>
        <p:txBody>
          <a:bodyPr/>
          <a:lstStyle/>
          <a:p>
            <a:endParaRPr lang="zh-CN"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4.</a:t>
            </a:r>
            <a:r>
              <a:rPr lang="zh-CN" altLang="en-US" dirty="0" smtClean="0"/>
              <a:t>数据的类型</a:t>
            </a:r>
            <a:endParaRPr lang="zh-CN" alt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dirty="0" smtClean="0"/>
              <a:t> </a:t>
            </a:r>
            <a:r>
              <a:rPr lang="en-US" altLang="zh-CN" dirty="0" smtClean="0"/>
              <a:t>4.1</a:t>
            </a:r>
            <a:r>
              <a:rPr lang="zh-CN" altLang="en-US" dirty="0" smtClean="0"/>
              <a:t> 改变类型</a:t>
            </a:r>
            <a:endParaRPr lang="zh-CN" altLang="en-US" dirty="0"/>
          </a:p>
        </p:txBody>
      </p:sp>
      <p:sp>
        <p:nvSpPr>
          <p:cNvPr id="3" name="内容占位符 2"/>
          <p:cNvSpPr>
            <a:spLocks noGrp="1"/>
          </p:cNvSpPr>
          <p:nvPr>
            <p:ph idx="1"/>
          </p:nvPr>
        </p:nvSpPr>
        <p:spPr/>
        <p:txBody>
          <a:bodyPr>
            <a:normAutofit fontScale="92500" lnSpcReduction="10000"/>
          </a:bodyPr>
          <a:lstStyle/>
          <a:p>
            <a:pPr>
              <a:buNone/>
            </a:pPr>
            <a:r>
              <a:rPr lang="en-US" altLang="zh-CN" dirty="0" smtClean="0"/>
              <a:t>Python </a:t>
            </a:r>
            <a:r>
              <a:rPr lang="zh-CN" altLang="en-US" dirty="0" smtClean="0"/>
              <a:t>实际上并没有把一个东西从一种类型“转换”成另一种类型。它只是由 原来的东西创建一个新东西，而且这个新东西正是你想要的类型。下面给出一些函 数</a:t>
            </a:r>
            <a:r>
              <a:rPr lang="en-US" altLang="zh-CN" dirty="0" smtClean="0"/>
              <a:t>:</a:t>
            </a:r>
          </a:p>
          <a:p>
            <a:r>
              <a:rPr lang="zh-CN" altLang="en-US" dirty="0" smtClean="0"/>
              <a:t>  </a:t>
            </a:r>
            <a:r>
              <a:rPr lang="en-US" altLang="zh-CN" dirty="0" smtClean="0"/>
              <a:t>float() </a:t>
            </a:r>
            <a:r>
              <a:rPr lang="zh-CN" altLang="en-US" dirty="0" smtClean="0"/>
              <a:t>从一个字符串或整数创建一个新的浮点数（小数）。 </a:t>
            </a:r>
            <a:endParaRPr lang="en-US" altLang="zh-CN" dirty="0" smtClean="0"/>
          </a:p>
          <a:p>
            <a:r>
              <a:rPr lang="zh-CN" altLang="en-US" dirty="0" smtClean="0"/>
              <a:t>  </a:t>
            </a:r>
            <a:r>
              <a:rPr lang="en-US" altLang="zh-CN" dirty="0" err="1" smtClean="0"/>
              <a:t>int</a:t>
            </a:r>
            <a:r>
              <a:rPr lang="en-US" altLang="zh-CN" dirty="0" smtClean="0"/>
              <a:t>() </a:t>
            </a:r>
            <a:r>
              <a:rPr lang="zh-CN" altLang="en-US" dirty="0" smtClean="0"/>
              <a:t>从一个字符串或浮点数创建一个新的整数。  </a:t>
            </a:r>
            <a:endParaRPr lang="en-US" altLang="zh-CN" dirty="0" smtClean="0"/>
          </a:p>
          <a:p>
            <a:r>
              <a:rPr lang="en-US" altLang="zh-CN" dirty="0" smtClean="0"/>
              <a:t>  </a:t>
            </a:r>
            <a:r>
              <a:rPr lang="en-US" altLang="zh-CN" dirty="0" err="1" smtClean="0"/>
              <a:t>str</a:t>
            </a:r>
            <a:r>
              <a:rPr lang="en-US" altLang="zh-CN" dirty="0" smtClean="0"/>
              <a:t>() </a:t>
            </a:r>
            <a:r>
              <a:rPr lang="zh-CN" altLang="en-US" dirty="0" smtClean="0"/>
              <a:t>从一个数（可以是任何其他类型）创建一个新的字符串。</a:t>
            </a:r>
            <a:endParaRPr lang="en-US" altLang="zh-CN"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dirty="0" smtClean="0"/>
              <a:t>Python </a:t>
            </a:r>
            <a:r>
              <a:rPr lang="zh-CN" altLang="en-US" dirty="0" smtClean="0"/>
              <a:t>是什么</a:t>
            </a:r>
            <a:endParaRPr lang="zh-CN" altLang="en-US" dirty="0"/>
          </a:p>
        </p:txBody>
      </p:sp>
      <p:sp>
        <p:nvSpPr>
          <p:cNvPr id="3" name="内容占位符 2"/>
          <p:cNvSpPr>
            <a:spLocks noGrp="1"/>
          </p:cNvSpPr>
          <p:nvPr>
            <p:ph idx="1"/>
          </p:nvPr>
        </p:nvSpPr>
        <p:spPr/>
        <p:txBody>
          <a:bodyPr/>
          <a:lstStyle/>
          <a:p>
            <a:pPr lvl="1">
              <a:buNone/>
            </a:pPr>
            <a:r>
              <a:rPr lang="en-US" altLang="zh-CN" dirty="0" smtClean="0"/>
              <a:t>Python</a:t>
            </a:r>
            <a:r>
              <a:rPr lang="zh-CN" altLang="en-US" dirty="0" smtClean="0"/>
              <a:t>是近年来最火的一个热点，没有之一。从性质上来讲它和我们熟知的</a:t>
            </a:r>
            <a:r>
              <a:rPr lang="en-US" altLang="zh-CN" dirty="0" err="1" smtClean="0"/>
              <a:t>actionscrip</a:t>
            </a:r>
            <a:r>
              <a:rPr lang="zh-CN" altLang="en-US" dirty="0" smtClean="0"/>
              <a:t>、</a:t>
            </a:r>
            <a:r>
              <a:rPr lang="en-US" altLang="zh-CN" dirty="0" err="1" smtClean="0"/>
              <a:t>js</a:t>
            </a:r>
            <a:r>
              <a:rPr lang="zh-CN" altLang="en-US" dirty="0" smtClean="0"/>
              <a:t>、</a:t>
            </a:r>
            <a:r>
              <a:rPr lang="en-US" altLang="zh-CN" dirty="0" smtClean="0"/>
              <a:t>html</a:t>
            </a:r>
            <a:r>
              <a:rPr lang="zh-CN" altLang="en-US" dirty="0" smtClean="0"/>
              <a:t>等没有什么本质的区别，也是一种开发语言，而且已经进阶到</a:t>
            </a:r>
            <a:r>
              <a:rPr lang="zh-CN" altLang="en-US" b="1" dirty="0" smtClean="0"/>
              <a:t>主流的二十多种开发语言的</a:t>
            </a:r>
            <a:r>
              <a:rPr lang="en-US" altLang="zh-CN" b="1" dirty="0" smtClean="0"/>
              <a:t>top 4</a:t>
            </a:r>
            <a:r>
              <a:rPr lang="zh-CN" altLang="en-US" dirty="0" smtClean="0"/>
              <a:t>（数据源自最新的</a:t>
            </a:r>
            <a:r>
              <a:rPr lang="en-US" altLang="zh-CN" dirty="0" smtClean="0"/>
              <a:t>TIOBE</a:t>
            </a:r>
            <a:r>
              <a:rPr lang="zh-CN" altLang="en-US" dirty="0" smtClean="0"/>
              <a:t>排行榜）。</a:t>
            </a:r>
            <a:endParaRPr lang="zh-CN" alt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dirty="0" smtClean="0"/>
              <a:t> </a:t>
            </a:r>
            <a:r>
              <a:rPr lang="en-US" altLang="zh-CN" dirty="0" smtClean="0"/>
              <a:t>4.1</a:t>
            </a:r>
            <a:r>
              <a:rPr lang="zh-CN" altLang="en-US" dirty="0" smtClean="0"/>
              <a:t> 改变类型</a:t>
            </a:r>
            <a:endParaRPr lang="zh-CN" altLang="en-US" dirty="0"/>
          </a:p>
        </p:txBody>
      </p:sp>
      <p:sp>
        <p:nvSpPr>
          <p:cNvPr id="3" name="内容占位符 2"/>
          <p:cNvSpPr>
            <a:spLocks noGrp="1"/>
          </p:cNvSpPr>
          <p:nvPr>
            <p:ph idx="1"/>
          </p:nvPr>
        </p:nvSpPr>
        <p:spPr/>
        <p:txBody>
          <a:bodyPr>
            <a:normAutofit fontScale="92500" lnSpcReduction="10000"/>
          </a:bodyPr>
          <a:lstStyle/>
          <a:p>
            <a:pPr>
              <a:buNone/>
            </a:pPr>
            <a:r>
              <a:rPr lang="en-US" altLang="zh-CN" dirty="0" smtClean="0"/>
              <a:t>Python </a:t>
            </a:r>
            <a:r>
              <a:rPr lang="zh-CN" altLang="en-US" dirty="0" smtClean="0"/>
              <a:t>实际上并没有把一个东西从一种类型“转换”成另一种类型。它只是由 原来的东西创建一个新东西，而且这个新东西正是你想要的类型。下面给出一些函 数</a:t>
            </a:r>
            <a:r>
              <a:rPr lang="en-US" altLang="zh-CN" dirty="0" smtClean="0"/>
              <a:t>:</a:t>
            </a:r>
          </a:p>
          <a:p>
            <a:r>
              <a:rPr lang="zh-CN" altLang="en-US" dirty="0" smtClean="0"/>
              <a:t>  </a:t>
            </a:r>
            <a:r>
              <a:rPr lang="en-US" altLang="zh-CN" dirty="0" smtClean="0"/>
              <a:t>float() </a:t>
            </a:r>
            <a:r>
              <a:rPr lang="zh-CN" altLang="en-US" dirty="0" smtClean="0"/>
              <a:t>从一个字符串或整数创建一个新的浮点数（小数）。 </a:t>
            </a:r>
            <a:endParaRPr lang="en-US" altLang="zh-CN" dirty="0" smtClean="0"/>
          </a:p>
          <a:p>
            <a:r>
              <a:rPr lang="zh-CN" altLang="en-US" dirty="0" smtClean="0"/>
              <a:t>  </a:t>
            </a:r>
            <a:r>
              <a:rPr lang="en-US" altLang="zh-CN" dirty="0" err="1" smtClean="0"/>
              <a:t>int</a:t>
            </a:r>
            <a:r>
              <a:rPr lang="en-US" altLang="zh-CN" dirty="0" smtClean="0"/>
              <a:t>() </a:t>
            </a:r>
            <a:r>
              <a:rPr lang="zh-CN" altLang="en-US" dirty="0" smtClean="0"/>
              <a:t>从一个字符串或浮点数创建一个新的整数。  </a:t>
            </a:r>
            <a:endParaRPr lang="en-US" altLang="zh-CN" dirty="0" smtClean="0"/>
          </a:p>
          <a:p>
            <a:r>
              <a:rPr lang="en-US" altLang="zh-CN" dirty="0" smtClean="0"/>
              <a:t>  </a:t>
            </a:r>
            <a:r>
              <a:rPr lang="en-US" altLang="zh-CN" dirty="0" err="1" smtClean="0"/>
              <a:t>str</a:t>
            </a:r>
            <a:r>
              <a:rPr lang="en-US" altLang="zh-CN" dirty="0" smtClean="0"/>
              <a:t>() </a:t>
            </a:r>
            <a:r>
              <a:rPr lang="zh-CN" altLang="en-US" dirty="0" smtClean="0"/>
              <a:t>从一个数（可以是任何其他类型）创建一个新的字符串。</a:t>
            </a:r>
            <a:endParaRPr lang="en-US" altLang="zh-CN" dirty="0" smtClean="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err="1" smtClean="0"/>
              <a:t>int</a:t>
            </a:r>
            <a:r>
              <a:rPr lang="en-US" altLang="zh-CN" dirty="0" smtClean="0"/>
              <a:t>() </a:t>
            </a:r>
            <a:r>
              <a:rPr lang="zh-CN" altLang="en-US" dirty="0" smtClean="0"/>
              <a:t>函数总是下取整</a:t>
            </a:r>
            <a:endParaRPr lang="zh-CN" altLang="en-US" dirty="0"/>
          </a:p>
        </p:txBody>
      </p:sp>
      <p:pic>
        <p:nvPicPr>
          <p:cNvPr id="1026" name="Picture 2"/>
          <p:cNvPicPr>
            <a:picLocks noGrp="1" noChangeAspect="1" noChangeArrowheads="1"/>
          </p:cNvPicPr>
          <p:nvPr>
            <p:ph idx="1"/>
          </p:nvPr>
        </p:nvPicPr>
        <p:blipFill>
          <a:blip r:embed="rId2" cstate="print"/>
          <a:srcRect/>
          <a:stretch>
            <a:fillRect/>
          </a:stretch>
        </p:blipFill>
        <p:spPr bwMode="auto">
          <a:xfrm>
            <a:off x="1105333" y="2082229"/>
            <a:ext cx="6933334" cy="356190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4.2</a:t>
            </a:r>
            <a:r>
              <a:rPr lang="zh-CN" altLang="en-US" dirty="0" smtClean="0"/>
              <a:t>　得到更多信息：</a:t>
            </a:r>
            <a:r>
              <a:rPr lang="en-US" altLang="zh-CN" dirty="0" smtClean="0"/>
              <a:t>type()</a:t>
            </a:r>
            <a:endParaRPr lang="zh-CN" altLang="en-US" dirty="0"/>
          </a:p>
        </p:txBody>
      </p:sp>
      <p:sp>
        <p:nvSpPr>
          <p:cNvPr id="3" name="内容占位符 2"/>
          <p:cNvSpPr>
            <a:spLocks noGrp="1"/>
          </p:cNvSpPr>
          <p:nvPr>
            <p:ph idx="1"/>
          </p:nvPr>
        </p:nvSpPr>
        <p:spPr/>
        <p:txBody>
          <a:bodyPr/>
          <a:lstStyle/>
          <a:p>
            <a:r>
              <a:rPr lang="zh-CN" altLang="en-US" dirty="0" smtClean="0"/>
              <a:t>我们通过看引号来确定一个值究竟是数还是字符串</a:t>
            </a:r>
            <a:r>
              <a:rPr lang="en-US" altLang="zh-CN" dirty="0" smtClean="0"/>
              <a:t>,</a:t>
            </a:r>
            <a:r>
              <a:rPr lang="zh-CN" altLang="en-US" dirty="0" smtClean="0"/>
              <a:t>要确定它是 一个数还是字符串还有一种更直接的方法</a:t>
            </a:r>
            <a:r>
              <a:rPr lang="en-US" altLang="zh-CN" dirty="0" smtClean="0"/>
              <a:t> type()</a:t>
            </a:r>
            <a:endParaRPr lang="zh-CN" alt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动手试一试</a:t>
            </a:r>
            <a:endParaRPr lang="zh-CN" altLang="en-US" dirty="0"/>
          </a:p>
        </p:txBody>
      </p:sp>
      <p:sp>
        <p:nvSpPr>
          <p:cNvPr id="3" name="内容占位符 2"/>
          <p:cNvSpPr>
            <a:spLocks noGrp="1"/>
          </p:cNvSpPr>
          <p:nvPr>
            <p:ph idx="1"/>
          </p:nvPr>
        </p:nvSpPr>
        <p:spPr/>
        <p:txBody>
          <a:bodyPr/>
          <a:lstStyle/>
          <a:p>
            <a:r>
              <a:rPr lang="en-US" altLang="zh-CN" dirty="0" smtClean="0"/>
              <a:t>1. </a:t>
            </a:r>
            <a:r>
              <a:rPr lang="zh-CN" altLang="en-US" dirty="0" smtClean="0"/>
              <a:t>使用 </a:t>
            </a:r>
            <a:r>
              <a:rPr lang="en-US" altLang="zh-CN" dirty="0" smtClean="0"/>
              <a:t>float() </a:t>
            </a:r>
            <a:r>
              <a:rPr lang="zh-CN" altLang="en-US" dirty="0" smtClean="0"/>
              <a:t>从一个字符串（如 </a:t>
            </a:r>
            <a:r>
              <a:rPr lang="en-US" altLang="zh-CN" dirty="0" smtClean="0"/>
              <a:t>'12.34'</a:t>
            </a:r>
            <a:r>
              <a:rPr lang="zh-CN" altLang="en-US" dirty="0" smtClean="0"/>
              <a:t>）创建一个数。要保证结果确实是 一个数！ </a:t>
            </a:r>
            <a:endParaRPr lang="en-US" altLang="zh-CN" dirty="0" smtClean="0"/>
          </a:p>
          <a:p>
            <a:r>
              <a:rPr lang="en-US" altLang="zh-CN" dirty="0" smtClean="0"/>
              <a:t>2. </a:t>
            </a:r>
            <a:r>
              <a:rPr lang="zh-CN" altLang="en-US" dirty="0" smtClean="0"/>
              <a:t>试着使用 </a:t>
            </a:r>
            <a:r>
              <a:rPr lang="en-US" altLang="zh-CN" dirty="0" err="1" smtClean="0"/>
              <a:t>int</a:t>
            </a:r>
            <a:r>
              <a:rPr lang="en-US" altLang="zh-CN" dirty="0" smtClean="0"/>
              <a:t>() </a:t>
            </a:r>
            <a:r>
              <a:rPr lang="zh-CN" altLang="en-US" dirty="0" smtClean="0"/>
              <a:t>从一个小数（</a:t>
            </a:r>
            <a:r>
              <a:rPr lang="en-US" altLang="zh-CN" dirty="0" smtClean="0"/>
              <a:t>56.78</a:t>
            </a:r>
            <a:r>
              <a:rPr lang="zh-CN" altLang="en-US" dirty="0" smtClean="0"/>
              <a:t>）创建一个整数。答案是上取整还是下 取整？</a:t>
            </a:r>
            <a:endParaRPr lang="en-US" altLang="zh-CN" dirty="0" smtClean="0"/>
          </a:p>
          <a:p>
            <a:r>
              <a:rPr lang="zh-CN" altLang="en-US" dirty="0" smtClean="0"/>
              <a:t> </a:t>
            </a:r>
            <a:r>
              <a:rPr lang="en-US" altLang="zh-CN" dirty="0" smtClean="0"/>
              <a:t>3. </a:t>
            </a:r>
            <a:r>
              <a:rPr lang="zh-CN" altLang="en-US" dirty="0" smtClean="0"/>
              <a:t>试着使用 </a:t>
            </a:r>
            <a:r>
              <a:rPr lang="en-US" altLang="zh-CN" dirty="0" err="1" smtClean="0"/>
              <a:t>int</a:t>
            </a:r>
            <a:r>
              <a:rPr lang="en-US" altLang="zh-CN" dirty="0" smtClean="0"/>
              <a:t>() </a:t>
            </a:r>
            <a:r>
              <a:rPr lang="zh-CN" altLang="en-US" dirty="0" smtClean="0"/>
              <a:t>从一个字符串创建整数。要保证结果确实是一个整数！ </a:t>
            </a:r>
            <a:endParaRPr lang="zh-CN" alt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858218"/>
          </a:xfrm>
        </p:spPr>
        <p:txBody>
          <a:bodyPr/>
          <a:lstStyle/>
          <a:p>
            <a:r>
              <a:rPr lang="en-US" altLang="zh-CN" dirty="0" smtClean="0"/>
              <a:t>5 </a:t>
            </a:r>
            <a:r>
              <a:rPr lang="zh-CN" altLang="en-US" dirty="0" smtClean="0"/>
              <a:t>输   入</a:t>
            </a:r>
            <a:endParaRPr lang="zh-CN" alt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5.1 input() </a:t>
            </a:r>
            <a:endParaRPr lang="zh-CN" altLang="en-US" dirty="0"/>
          </a:p>
        </p:txBody>
      </p:sp>
      <p:sp>
        <p:nvSpPr>
          <p:cNvPr id="3" name="内容占位符 2"/>
          <p:cNvSpPr>
            <a:spLocks noGrp="1"/>
          </p:cNvSpPr>
          <p:nvPr>
            <p:ph idx="1"/>
          </p:nvPr>
        </p:nvSpPr>
        <p:spPr/>
        <p:txBody>
          <a:bodyPr/>
          <a:lstStyle/>
          <a:p>
            <a:r>
              <a:rPr lang="en-US" altLang="zh-CN" dirty="0" smtClean="0"/>
              <a:t>input() </a:t>
            </a:r>
            <a:r>
              <a:rPr lang="zh-CN" altLang="en-US" dirty="0" smtClean="0"/>
              <a:t>函数从用户那里得到一个字符串。正常情况下会从键盘得到这个 输入，也就是说，用户要键入输入。</a:t>
            </a:r>
            <a:endParaRPr lang="en-US" altLang="zh-CN" dirty="0" smtClean="0"/>
          </a:p>
          <a:p>
            <a:r>
              <a:rPr lang="en-US" altLang="zh-CN" dirty="0" smtClean="0"/>
              <a:t>name = input("Enter you name")</a:t>
            </a:r>
            <a:endParaRPr lang="zh-CN" alt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5.2 </a:t>
            </a:r>
            <a:r>
              <a:rPr lang="zh-CN" altLang="en-US" dirty="0" smtClean="0"/>
              <a:t>输入数字</a:t>
            </a:r>
            <a:endParaRPr lang="zh-CN" altLang="en-US" dirty="0"/>
          </a:p>
        </p:txBody>
      </p:sp>
      <p:sp>
        <p:nvSpPr>
          <p:cNvPr id="3" name="内容占位符 2"/>
          <p:cNvSpPr>
            <a:spLocks noGrp="1"/>
          </p:cNvSpPr>
          <p:nvPr>
            <p:ph idx="1"/>
          </p:nvPr>
        </p:nvSpPr>
        <p:spPr/>
        <p:txBody>
          <a:bodyPr/>
          <a:lstStyle/>
          <a:p>
            <a:r>
              <a:rPr lang="en-US" altLang="zh-CN" dirty="0" smtClean="0"/>
              <a:t>print "Enter your name: ", </a:t>
            </a:r>
            <a:r>
              <a:rPr lang="en-US" altLang="zh-CN" dirty="0" err="1" smtClean="0"/>
              <a:t>someName</a:t>
            </a:r>
            <a:r>
              <a:rPr lang="en-US" altLang="zh-CN" dirty="0" smtClean="0"/>
              <a:t> = input() </a:t>
            </a:r>
            <a:endParaRPr lang="zh-CN" alt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5.3</a:t>
            </a:r>
            <a:r>
              <a:rPr lang="zh-CN" altLang="en-US" dirty="0" smtClean="0"/>
              <a:t>来自互联网的输入</a:t>
            </a:r>
            <a:endParaRPr lang="zh-CN" altLang="en-US" dirty="0"/>
          </a:p>
        </p:txBody>
      </p:sp>
      <p:sp>
        <p:nvSpPr>
          <p:cNvPr id="3" name="内容占位符 2"/>
          <p:cNvSpPr>
            <a:spLocks noGrp="1"/>
          </p:cNvSpPr>
          <p:nvPr>
            <p:ph idx="1"/>
          </p:nvPr>
        </p:nvSpPr>
        <p:spPr/>
        <p:txBody>
          <a:bodyPr>
            <a:normAutofit/>
          </a:bodyPr>
          <a:lstStyle/>
          <a:p>
            <a:r>
              <a:rPr lang="fr-FR" altLang="zh-CN" dirty="0" smtClean="0"/>
              <a:t>from urllib import request</a:t>
            </a:r>
            <a:br>
              <a:rPr lang="fr-FR" altLang="zh-CN" dirty="0" smtClean="0"/>
            </a:br>
            <a:r>
              <a:rPr lang="fr-FR" altLang="zh-CN" dirty="0" smtClean="0"/>
              <a:t>response = request.urlopen(r'http://</a:t>
            </a:r>
            <a:r>
              <a:rPr lang="en-US" altLang="zh-CN" dirty="0" smtClean="0"/>
              <a:t>baidu.com</a:t>
            </a:r>
            <a:r>
              <a:rPr lang="fr-FR" altLang="zh-CN" smtClean="0"/>
              <a:t>')</a:t>
            </a:r>
            <a:r>
              <a:rPr lang="fr-FR" altLang="zh-CN" dirty="0" smtClean="0"/>
              <a:t/>
            </a:r>
            <a:br>
              <a:rPr lang="fr-FR" altLang="zh-CN" dirty="0" smtClean="0"/>
            </a:br>
            <a:r>
              <a:rPr lang="fr-FR" altLang="zh-CN" dirty="0" smtClean="0"/>
              <a:t>page = response.read()</a:t>
            </a:r>
            <a:br>
              <a:rPr lang="fr-FR" altLang="zh-CN" dirty="0" smtClean="0"/>
            </a:br>
            <a:r>
              <a:rPr lang="fr-FR" altLang="zh-CN" dirty="0" smtClean="0"/>
              <a:t>page = page.decode('utf-8')</a:t>
            </a:r>
            <a:br>
              <a:rPr lang="fr-FR" altLang="zh-CN" dirty="0" smtClean="0"/>
            </a:br>
            <a:r>
              <a:rPr lang="fr-FR" altLang="zh-CN" dirty="0" smtClean="0"/>
              <a:t>print(page)</a:t>
            </a:r>
            <a:endParaRPr lang="zh-CN" alt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dirty="0" smtClean="0"/>
              <a:t>动手试一试</a:t>
            </a:r>
            <a:endParaRPr lang="zh-CN" altLang="en-US" dirty="0"/>
          </a:p>
        </p:txBody>
      </p:sp>
      <p:sp>
        <p:nvSpPr>
          <p:cNvPr id="3" name="内容占位符 2"/>
          <p:cNvSpPr>
            <a:spLocks noGrp="1"/>
          </p:cNvSpPr>
          <p:nvPr>
            <p:ph idx="1"/>
          </p:nvPr>
        </p:nvSpPr>
        <p:spPr/>
        <p:txBody>
          <a:bodyPr>
            <a:normAutofit lnSpcReduction="10000"/>
          </a:bodyPr>
          <a:lstStyle/>
          <a:p>
            <a:r>
              <a:rPr lang="en-US" altLang="zh-CN" dirty="0" smtClean="0"/>
              <a:t>1. </a:t>
            </a:r>
            <a:r>
              <a:rPr lang="zh-CN" altLang="en-US" dirty="0" smtClean="0"/>
              <a:t>在交互模式中建立两个变量，分别表示你的姓和名。然后使用一条 </a:t>
            </a:r>
            <a:r>
              <a:rPr lang="en-US" altLang="zh-CN" dirty="0" smtClean="0"/>
              <a:t>print </a:t>
            </a:r>
            <a:r>
              <a:rPr lang="zh-CN" altLang="en-US" dirty="0" smtClean="0"/>
              <a:t>语 句，把姓和名打印在一起。 </a:t>
            </a:r>
            <a:endParaRPr lang="en-US" altLang="zh-CN" dirty="0" smtClean="0"/>
          </a:p>
          <a:p>
            <a:r>
              <a:rPr lang="en-US" altLang="zh-CN" dirty="0" smtClean="0"/>
              <a:t>2. </a:t>
            </a:r>
            <a:r>
              <a:rPr lang="zh-CN" altLang="en-US" dirty="0" smtClean="0"/>
              <a:t>编写一个程序，先问你的姓，再问名，然后打印一条消息，在消息中包含你 的姓和名。 </a:t>
            </a:r>
            <a:endParaRPr lang="en-US" altLang="zh-CN" dirty="0" smtClean="0"/>
          </a:p>
          <a:p>
            <a:r>
              <a:rPr lang="en-US" altLang="zh-CN" dirty="0" smtClean="0"/>
              <a:t>3. </a:t>
            </a:r>
            <a:r>
              <a:rPr lang="zh-CN" altLang="en-US" dirty="0" smtClean="0"/>
              <a:t>编写一个程序询问一间长方形房间的尺寸（单位是米），然后计算覆盖整个房 间总共需要多少地毯，并显示出来。</a:t>
            </a:r>
            <a:endParaRPr lang="en-US" altLang="zh-CN" dirty="0" smtClean="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a:t>
            </a:r>
            <a:endParaRPr lang="zh-CN" altLang="en-US" dirty="0"/>
          </a:p>
        </p:txBody>
      </p:sp>
      <p:sp>
        <p:nvSpPr>
          <p:cNvPr id="3" name="内容占位符 2"/>
          <p:cNvSpPr>
            <a:spLocks noGrp="1"/>
          </p:cNvSpPr>
          <p:nvPr>
            <p:ph idx="1"/>
          </p:nvPr>
        </p:nvSpPr>
        <p:spPr/>
        <p:txBody>
          <a:bodyPr/>
          <a:lstStyle/>
          <a:p>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b="1" dirty="0" smtClean="0"/>
              <a:t> </a:t>
            </a:r>
            <a:r>
              <a:rPr lang="en-US" altLang="zh-CN" b="1" dirty="0" smtClean="0"/>
              <a:t>Python</a:t>
            </a:r>
            <a:r>
              <a:rPr lang="zh-CN" altLang="en-US" b="1" dirty="0" smtClean="0"/>
              <a:t>的由来和发展趋势</a:t>
            </a:r>
            <a:endParaRPr lang="zh-CN" altLang="en-US" dirty="0"/>
          </a:p>
        </p:txBody>
      </p:sp>
      <p:sp>
        <p:nvSpPr>
          <p:cNvPr id="3" name="内容占位符 2"/>
          <p:cNvSpPr>
            <a:spLocks noGrp="1"/>
          </p:cNvSpPr>
          <p:nvPr>
            <p:ph idx="1"/>
          </p:nvPr>
        </p:nvSpPr>
        <p:spPr/>
        <p:txBody>
          <a:bodyPr>
            <a:normAutofit fontScale="85000" lnSpcReduction="10000"/>
          </a:bodyPr>
          <a:lstStyle/>
          <a:p>
            <a:r>
              <a:rPr lang="zh-CN" altLang="en-US" dirty="0" smtClean="0"/>
              <a:t>      </a:t>
            </a:r>
            <a:r>
              <a:rPr lang="en-US" altLang="zh-CN" dirty="0" smtClean="0"/>
              <a:t>Python</a:t>
            </a:r>
            <a:r>
              <a:rPr lang="zh-CN" altLang="en-US" dirty="0" smtClean="0"/>
              <a:t>的前世源自鼻祖“龟叔”。</a:t>
            </a:r>
            <a:r>
              <a:rPr lang="en-US" altLang="zh-CN" dirty="0" smtClean="0"/>
              <a:t>1989</a:t>
            </a:r>
            <a:r>
              <a:rPr lang="zh-CN" altLang="en-US" dirty="0" smtClean="0"/>
              <a:t>年，吉多</a:t>
            </a:r>
            <a:r>
              <a:rPr lang="en-US" altLang="zh-CN" dirty="0" smtClean="0"/>
              <a:t>·</a:t>
            </a:r>
            <a:r>
              <a:rPr lang="zh-CN" altLang="en-US" dirty="0" smtClean="0"/>
              <a:t>范罗苏姆（</a:t>
            </a:r>
            <a:r>
              <a:rPr lang="en-US" altLang="zh-CN" dirty="0" smtClean="0"/>
              <a:t>Guido van </a:t>
            </a:r>
            <a:r>
              <a:rPr lang="en-US" altLang="zh-CN" dirty="0" err="1" smtClean="0"/>
              <a:t>Rossum</a:t>
            </a:r>
            <a:r>
              <a:rPr lang="zh-CN" altLang="en-US" dirty="0" smtClean="0"/>
              <a:t>）在阿姆斯特丹为了打发无聊的圣诞节，决心开发一个新的脚本解释程序，自此</a:t>
            </a:r>
            <a:r>
              <a:rPr lang="en-US" altLang="zh-CN" dirty="0" smtClean="0"/>
              <a:t>Python</a:t>
            </a:r>
            <a:r>
              <a:rPr lang="zh-CN" altLang="en-US" dirty="0" smtClean="0"/>
              <a:t>和创始人“龟叔”开始进入公众视野。他希望这个新的叫做</a:t>
            </a:r>
            <a:r>
              <a:rPr lang="en-US" altLang="zh-CN" dirty="0" smtClean="0"/>
              <a:t>Python</a:t>
            </a:r>
            <a:r>
              <a:rPr lang="zh-CN" altLang="en-US" dirty="0" smtClean="0"/>
              <a:t>的语言，能符合他的理想：创造一种</a:t>
            </a:r>
            <a:r>
              <a:rPr lang="en-US" altLang="zh-CN" dirty="0" smtClean="0"/>
              <a:t>C</a:t>
            </a:r>
            <a:r>
              <a:rPr lang="zh-CN" altLang="en-US" dirty="0" smtClean="0"/>
              <a:t>和</a:t>
            </a:r>
            <a:r>
              <a:rPr lang="en-US" altLang="zh-CN" dirty="0" smtClean="0"/>
              <a:t>shell</a:t>
            </a:r>
            <a:r>
              <a:rPr lang="zh-CN" altLang="en-US" dirty="0" smtClean="0"/>
              <a:t>之间，功能全面，易学易用，可拓展的语言。</a:t>
            </a:r>
            <a:endParaRPr lang="en-US" altLang="zh-CN" dirty="0" smtClean="0"/>
          </a:p>
          <a:p>
            <a:r>
              <a:rPr lang="zh-CN" altLang="en-US" dirty="0" smtClean="0"/>
              <a:t>龟叔给</a:t>
            </a:r>
            <a:r>
              <a:rPr lang="en-US" altLang="zh-CN" dirty="0" smtClean="0"/>
              <a:t>Python</a:t>
            </a:r>
            <a:r>
              <a:rPr lang="zh-CN" altLang="en-US" dirty="0" smtClean="0"/>
              <a:t>的定位是“优雅”、“明确”、“简单”，所以</a:t>
            </a:r>
            <a:r>
              <a:rPr lang="en-US" altLang="zh-CN" dirty="0" smtClean="0"/>
              <a:t>Python</a:t>
            </a:r>
            <a:r>
              <a:rPr lang="zh-CN" altLang="en-US" dirty="0" smtClean="0"/>
              <a:t>程序看上去总是简单易懂，初学者学</a:t>
            </a:r>
            <a:r>
              <a:rPr lang="en-US" altLang="zh-CN" dirty="0" smtClean="0"/>
              <a:t>Python</a:t>
            </a:r>
            <a:r>
              <a:rPr lang="zh-CN" altLang="en-US" dirty="0" smtClean="0"/>
              <a:t>，不但入门容易，而且将来深入下去，可以编写那些非常非常复杂的程序。</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GUI-</a:t>
            </a:r>
            <a:r>
              <a:rPr lang="zh-CN" altLang="en-US" dirty="0" smtClean="0"/>
              <a:t>图形用户界面</a:t>
            </a:r>
            <a:endParaRPr lang="zh-CN" altLang="en-US" dirty="0"/>
          </a:p>
        </p:txBody>
      </p:sp>
      <p:sp>
        <p:nvSpPr>
          <p:cNvPr id="3" name="内容占位符 2"/>
          <p:cNvSpPr>
            <a:spLocks noGrp="1"/>
          </p:cNvSpPr>
          <p:nvPr>
            <p:ph idx="1"/>
          </p:nvPr>
        </p:nvSpPr>
        <p:spPr/>
        <p:txBody>
          <a:bodyPr/>
          <a:lstStyle/>
          <a:p>
            <a:endParaRPr lang="zh-CN" alt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1547664" y="4077072"/>
            <a:ext cx="5904656" cy="2357285"/>
          </a:xfrm>
          <a:prstGeom prst="rect">
            <a:avLst/>
          </a:prstGeom>
          <a:noFill/>
          <a:ln w="9525">
            <a:noFill/>
            <a:miter lim="800000"/>
            <a:headEnd/>
            <a:tailEnd/>
          </a:ln>
        </p:spPr>
      </p:pic>
      <p:sp>
        <p:nvSpPr>
          <p:cNvPr id="2" name="标题 1"/>
          <p:cNvSpPr>
            <a:spLocks noGrp="1"/>
          </p:cNvSpPr>
          <p:nvPr>
            <p:ph type="title"/>
          </p:nvPr>
        </p:nvSpPr>
        <p:spPr/>
        <p:txBody>
          <a:bodyPr>
            <a:normAutofit/>
          </a:bodyPr>
          <a:lstStyle/>
          <a:p>
            <a:pPr algn="l"/>
            <a:r>
              <a:rPr lang="en-US" altLang="zh-CN" dirty="0" smtClean="0"/>
              <a:t>6.1</a:t>
            </a:r>
            <a:r>
              <a:rPr lang="zh-CN" altLang="en-US" dirty="0" smtClean="0"/>
              <a:t>　什么是 </a:t>
            </a:r>
            <a:r>
              <a:rPr lang="en-US" altLang="zh-CN" dirty="0" smtClean="0"/>
              <a:t>GUI</a:t>
            </a:r>
            <a:endParaRPr lang="zh-CN" altLang="en-US" dirty="0"/>
          </a:p>
        </p:txBody>
      </p:sp>
      <p:sp>
        <p:nvSpPr>
          <p:cNvPr id="3" name="内容占位符 2"/>
          <p:cNvSpPr>
            <a:spLocks noGrp="1"/>
          </p:cNvSpPr>
          <p:nvPr>
            <p:ph idx="1"/>
          </p:nvPr>
        </p:nvSpPr>
        <p:spPr>
          <a:xfrm>
            <a:off x="457200" y="1600201"/>
            <a:ext cx="8229600" cy="2692896"/>
          </a:xfrm>
        </p:spPr>
        <p:txBody>
          <a:bodyPr>
            <a:normAutofit/>
          </a:bodyPr>
          <a:lstStyle/>
          <a:p>
            <a:r>
              <a:rPr lang="en-US" altLang="zh-CN" dirty="0" smtClean="0"/>
              <a:t>1. GUI </a:t>
            </a:r>
            <a:r>
              <a:rPr lang="zh-CN" altLang="en-US" dirty="0" smtClean="0"/>
              <a:t>是 </a:t>
            </a:r>
            <a:r>
              <a:rPr lang="en-US" altLang="zh-CN" dirty="0" smtClean="0"/>
              <a:t>Graphical User Interface</a:t>
            </a:r>
            <a:r>
              <a:rPr lang="zh-CN" altLang="en-US" dirty="0" smtClean="0"/>
              <a:t>（图形用户界面）的缩写。 </a:t>
            </a:r>
            <a:endParaRPr lang="en-US" altLang="zh-CN" dirty="0" smtClean="0"/>
          </a:p>
          <a:p>
            <a:r>
              <a:rPr lang="en-US" altLang="zh-CN" dirty="0" smtClean="0"/>
              <a:t>2. </a:t>
            </a:r>
            <a:r>
              <a:rPr lang="zh-CN" altLang="en-US" dirty="0" smtClean="0"/>
              <a:t>有 </a:t>
            </a:r>
            <a:r>
              <a:rPr lang="en-US" altLang="zh-CN" dirty="0" smtClean="0"/>
              <a:t>GUI </a:t>
            </a:r>
            <a:r>
              <a:rPr lang="zh-CN" altLang="en-US" dirty="0" smtClean="0"/>
              <a:t>的程序仍然有 </a:t>
            </a:r>
            <a:r>
              <a:rPr lang="en-US" altLang="zh-CN" dirty="0" smtClean="0"/>
              <a:t>3 </a:t>
            </a:r>
            <a:r>
              <a:rPr lang="zh-CN" altLang="en-US" dirty="0" smtClean="0"/>
              <a:t>个基本要素：输入、 处理和输出，但它们的输入和输出更丰富、更有趣一些。</a:t>
            </a:r>
            <a:endParaRPr lang="en-US" altLang="zh-CN" dirty="0" smtClean="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dirty="0" smtClean="0"/>
              <a:t>6.2</a:t>
            </a:r>
            <a:r>
              <a:rPr lang="zh-CN" altLang="en-US" dirty="0" smtClean="0"/>
              <a:t> 第一个 </a:t>
            </a:r>
            <a:r>
              <a:rPr lang="en-US" altLang="zh-CN" dirty="0" smtClean="0"/>
              <a:t>GUI</a:t>
            </a:r>
            <a:endParaRPr lang="zh-CN" altLang="en-US" dirty="0"/>
          </a:p>
        </p:txBody>
      </p:sp>
      <p:sp>
        <p:nvSpPr>
          <p:cNvPr id="3" name="内容占位符 2"/>
          <p:cNvSpPr>
            <a:spLocks noGrp="1"/>
          </p:cNvSpPr>
          <p:nvPr>
            <p:ph idx="1"/>
          </p:nvPr>
        </p:nvSpPr>
        <p:spPr>
          <a:xfrm>
            <a:off x="457200" y="1600201"/>
            <a:ext cx="8229600" cy="2692896"/>
          </a:xfrm>
        </p:spPr>
        <p:txBody>
          <a:bodyPr>
            <a:normAutofit lnSpcReduction="10000"/>
          </a:bodyPr>
          <a:lstStyle/>
          <a:p>
            <a:r>
              <a:rPr lang="en-US" altLang="zh-CN" dirty="0" smtClean="0"/>
              <a:t>1. </a:t>
            </a:r>
            <a:r>
              <a:rPr lang="zh-CN" altLang="en-US" dirty="0" smtClean="0"/>
              <a:t>安装</a:t>
            </a:r>
            <a:r>
              <a:rPr lang="en-US" altLang="zh-CN" dirty="0" err="1" smtClean="0"/>
              <a:t>easyGUI</a:t>
            </a:r>
            <a:r>
              <a:rPr lang="en-US" altLang="zh-CN" dirty="0" smtClean="0"/>
              <a:t>. File-&gt;setting -&gt;project -&gt;project interpreter-&gt;</a:t>
            </a:r>
            <a:r>
              <a:rPr lang="zh-CN" altLang="en-US" dirty="0" smtClean="0"/>
              <a:t>搜索</a:t>
            </a:r>
            <a:r>
              <a:rPr lang="en-US" altLang="zh-CN" dirty="0" err="1" smtClean="0"/>
              <a:t>esaygui</a:t>
            </a:r>
            <a:r>
              <a:rPr lang="en-US" altLang="zh-CN" dirty="0" smtClean="0"/>
              <a:t> </a:t>
            </a:r>
            <a:r>
              <a:rPr lang="zh-CN" altLang="en-US" dirty="0" smtClean="0"/>
              <a:t>添加 </a:t>
            </a:r>
            <a:endParaRPr lang="en-US" altLang="zh-CN" dirty="0" smtClean="0"/>
          </a:p>
          <a:p>
            <a:r>
              <a:rPr lang="en-US" altLang="zh-CN" dirty="0" smtClean="0"/>
              <a:t>2. </a:t>
            </a:r>
          </a:p>
          <a:p>
            <a:pPr>
              <a:buNone/>
            </a:pPr>
            <a:r>
              <a:rPr lang="en-US" altLang="zh-CN" dirty="0" smtClean="0"/>
              <a:t>	import </a:t>
            </a:r>
            <a:r>
              <a:rPr lang="en-US" altLang="zh-CN" dirty="0" err="1" smtClean="0"/>
              <a:t>easygui</a:t>
            </a:r>
            <a:r>
              <a:rPr lang="en-US" altLang="zh-CN" dirty="0" smtClean="0"/>
              <a:t/>
            </a:r>
            <a:br>
              <a:rPr lang="en-US" altLang="zh-CN" dirty="0" smtClean="0"/>
            </a:br>
            <a:r>
              <a:rPr lang="en-US" altLang="zh-CN" dirty="0" err="1" smtClean="0"/>
              <a:t>easygui.msgbox</a:t>
            </a:r>
            <a:r>
              <a:rPr lang="en-US" altLang="zh-CN" dirty="0" smtClean="0"/>
              <a:t>("test")</a:t>
            </a:r>
          </a:p>
        </p:txBody>
      </p:sp>
      <p:pic>
        <p:nvPicPr>
          <p:cNvPr id="2050" name="Picture 2"/>
          <p:cNvPicPr>
            <a:picLocks noChangeAspect="1" noChangeArrowheads="1"/>
          </p:cNvPicPr>
          <p:nvPr/>
        </p:nvPicPr>
        <p:blipFill>
          <a:blip r:embed="rId2" cstate="print"/>
          <a:srcRect/>
          <a:stretch>
            <a:fillRect/>
          </a:stretch>
        </p:blipFill>
        <p:spPr bwMode="auto">
          <a:xfrm>
            <a:off x="1475656" y="4293096"/>
            <a:ext cx="6192688" cy="22764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dirty="0" smtClean="0"/>
              <a:t>6.3</a:t>
            </a:r>
            <a:r>
              <a:rPr lang="zh-CN" altLang="en-US" dirty="0" smtClean="0"/>
              <a:t>  </a:t>
            </a:r>
            <a:r>
              <a:rPr lang="en-US" altLang="zh-CN" dirty="0" smtClean="0"/>
              <a:t>GUI</a:t>
            </a:r>
            <a:r>
              <a:rPr lang="zh-CN" altLang="en-US" dirty="0" smtClean="0"/>
              <a:t>的输入</a:t>
            </a:r>
            <a:endParaRPr lang="zh-CN" altLang="en-US" dirty="0"/>
          </a:p>
        </p:txBody>
      </p:sp>
      <p:sp>
        <p:nvSpPr>
          <p:cNvPr id="3" name="内容占位符 2"/>
          <p:cNvSpPr>
            <a:spLocks noGrp="1"/>
          </p:cNvSpPr>
          <p:nvPr>
            <p:ph idx="1"/>
          </p:nvPr>
        </p:nvSpPr>
        <p:spPr>
          <a:xfrm>
            <a:off x="457200" y="1600201"/>
            <a:ext cx="8229600" cy="2692896"/>
          </a:xfrm>
        </p:spPr>
        <p:txBody>
          <a:bodyPr>
            <a:normAutofit/>
          </a:bodyPr>
          <a:lstStyle/>
          <a:p>
            <a:r>
              <a:rPr lang="en-US" altLang="zh-CN" dirty="0" smtClean="0"/>
              <a:t>flavor = </a:t>
            </a:r>
            <a:r>
              <a:rPr lang="en-US" altLang="zh-CN" dirty="0" err="1" smtClean="0"/>
              <a:t>easygui.choicebox</a:t>
            </a:r>
            <a:r>
              <a:rPr lang="en-US" altLang="zh-CN" dirty="0" smtClean="0"/>
              <a:t>("What is your favorite ice cream flavor?", choices = ['Vanilla', 'Chocolate', 'Strawberry'] ) </a:t>
            </a:r>
            <a:r>
              <a:rPr lang="en-US" altLang="zh-CN" dirty="0" err="1" smtClean="0"/>
              <a:t>easygui.msgbox</a:t>
            </a:r>
            <a:r>
              <a:rPr lang="en-US" altLang="zh-CN" dirty="0" smtClean="0"/>
              <a:t> ("You picked " + flavor)</a:t>
            </a:r>
          </a:p>
        </p:txBody>
      </p:sp>
      <p:pic>
        <p:nvPicPr>
          <p:cNvPr id="3074" name="Picture 2"/>
          <p:cNvPicPr>
            <a:picLocks noChangeAspect="1" noChangeArrowheads="1"/>
          </p:cNvPicPr>
          <p:nvPr/>
        </p:nvPicPr>
        <p:blipFill>
          <a:blip r:embed="rId2" cstate="print"/>
          <a:srcRect/>
          <a:stretch>
            <a:fillRect/>
          </a:stretch>
        </p:blipFill>
        <p:spPr bwMode="auto">
          <a:xfrm>
            <a:off x="1331640" y="3861048"/>
            <a:ext cx="5067300" cy="23907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dirty="0" smtClean="0"/>
              <a:t>6.4</a:t>
            </a:r>
            <a:r>
              <a:rPr lang="zh-CN" altLang="en-US" dirty="0" smtClean="0"/>
              <a:t> 再看猜字游戏</a:t>
            </a:r>
            <a:endParaRPr lang="zh-CN" altLang="en-US" dirty="0"/>
          </a:p>
        </p:txBody>
      </p:sp>
      <p:sp>
        <p:nvSpPr>
          <p:cNvPr id="3" name="内容占位符 2"/>
          <p:cNvSpPr>
            <a:spLocks noGrp="1"/>
          </p:cNvSpPr>
          <p:nvPr>
            <p:ph idx="1"/>
          </p:nvPr>
        </p:nvSpPr>
        <p:spPr>
          <a:xfrm>
            <a:off x="457200" y="1600201"/>
            <a:ext cx="8229600" cy="1828799"/>
          </a:xfrm>
        </p:spPr>
        <p:txBody>
          <a:bodyPr>
            <a:normAutofit/>
          </a:bodyPr>
          <a:lstStyle/>
          <a:p>
            <a:r>
              <a:rPr lang="zh-CN" altLang="en-US" dirty="0" smtClean="0"/>
              <a:t>第 </a:t>
            </a:r>
            <a:r>
              <a:rPr lang="en-US" altLang="zh-CN" dirty="0" smtClean="0"/>
              <a:t>1 </a:t>
            </a:r>
            <a:r>
              <a:rPr lang="zh-CN" altLang="en-US" dirty="0" smtClean="0"/>
              <a:t>章中，我创建了一个简单的猜数程序。下面再来完成这个程序，不过这一 次我们要使用 </a:t>
            </a:r>
            <a:r>
              <a:rPr lang="en-US" altLang="zh-CN" dirty="0" err="1" smtClean="0"/>
              <a:t>EasyGui</a:t>
            </a:r>
            <a:r>
              <a:rPr lang="en-US" altLang="zh-CN" dirty="0" smtClean="0"/>
              <a:t> </a:t>
            </a:r>
            <a:r>
              <a:rPr lang="zh-CN" altLang="en-US" dirty="0" smtClean="0"/>
              <a:t>完成输入和输出。</a:t>
            </a:r>
            <a:endParaRPr lang="en-US" altLang="zh-CN" dirty="0" smtClean="0"/>
          </a:p>
          <a:p>
            <a:pPr>
              <a:buNone/>
            </a:pPr>
            <a:endParaRPr lang="en-US" altLang="zh-CN" dirty="0" smtClean="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动手试一试</a:t>
            </a:r>
            <a:endParaRPr lang="zh-CN" altLang="en-US" dirty="0"/>
          </a:p>
        </p:txBody>
      </p:sp>
      <p:sp>
        <p:nvSpPr>
          <p:cNvPr id="3" name="内容占位符 2"/>
          <p:cNvSpPr>
            <a:spLocks noGrp="1"/>
          </p:cNvSpPr>
          <p:nvPr>
            <p:ph idx="1"/>
          </p:nvPr>
        </p:nvSpPr>
        <p:spPr/>
        <p:txBody>
          <a:bodyPr>
            <a:normAutofit fontScale="85000" lnSpcReduction="10000"/>
          </a:bodyPr>
          <a:lstStyle/>
          <a:p>
            <a:r>
              <a:rPr lang="en-US" altLang="zh-CN" dirty="0" smtClean="0"/>
              <a:t>1. </a:t>
            </a:r>
            <a:r>
              <a:rPr lang="zh-CN" altLang="en-US" dirty="0" smtClean="0"/>
              <a:t>试着修改第 </a:t>
            </a:r>
            <a:r>
              <a:rPr lang="en-US" altLang="zh-CN" dirty="0" smtClean="0"/>
              <a:t>5 </a:t>
            </a:r>
            <a:r>
              <a:rPr lang="zh-CN" altLang="en-US" dirty="0" smtClean="0"/>
              <a:t>章中的温度转换程序，这一次要用 </a:t>
            </a:r>
            <a:r>
              <a:rPr lang="en-US" altLang="zh-CN" dirty="0" smtClean="0"/>
              <a:t>GUI </a:t>
            </a:r>
            <a:r>
              <a:rPr lang="zh-CN" altLang="en-US" dirty="0" smtClean="0"/>
              <a:t>输入和输出而不是 </a:t>
            </a:r>
            <a:r>
              <a:rPr lang="en-US" altLang="zh-CN" dirty="0" smtClean="0"/>
              <a:t>raw_ input() </a:t>
            </a:r>
            <a:r>
              <a:rPr lang="zh-CN" altLang="en-US" dirty="0" smtClean="0"/>
              <a:t>和 </a:t>
            </a:r>
            <a:r>
              <a:rPr lang="en-US" altLang="zh-CN" dirty="0" smtClean="0"/>
              <a:t>print</a:t>
            </a:r>
            <a:r>
              <a:rPr lang="zh-CN" altLang="en-US" dirty="0" smtClean="0"/>
              <a:t>。 </a:t>
            </a:r>
            <a:endParaRPr lang="en-US" altLang="zh-CN" dirty="0" smtClean="0"/>
          </a:p>
          <a:p>
            <a:r>
              <a:rPr lang="en-US" altLang="zh-CN" dirty="0" smtClean="0"/>
              <a:t>2. </a:t>
            </a:r>
            <a:r>
              <a:rPr lang="zh-CN" altLang="en-US" dirty="0" smtClean="0"/>
              <a:t>编写一个程序，询问你的姓名，然后是房间号、街道和城市，接下来是省 </a:t>
            </a:r>
            <a:r>
              <a:rPr lang="en-US" altLang="zh-CN" dirty="0" smtClean="0"/>
              <a:t>/ </a:t>
            </a:r>
            <a:r>
              <a:rPr lang="zh-CN" altLang="en-US" dirty="0" smtClean="0"/>
              <a:t>地 区 </a:t>
            </a:r>
            <a:r>
              <a:rPr lang="en-US" altLang="zh-CN" dirty="0" smtClean="0"/>
              <a:t>/ </a:t>
            </a:r>
            <a:r>
              <a:rPr lang="zh-CN" altLang="en-US" dirty="0" smtClean="0"/>
              <a:t>州，最后是邮政编码（所有这些都放在 </a:t>
            </a:r>
            <a:r>
              <a:rPr lang="en-US" altLang="zh-CN" dirty="0" err="1" smtClean="0"/>
              <a:t>EasyGui</a:t>
            </a:r>
            <a:r>
              <a:rPr lang="en-US" altLang="zh-CN" dirty="0" smtClean="0"/>
              <a:t> </a:t>
            </a:r>
            <a:r>
              <a:rPr lang="zh-CN" altLang="en-US" dirty="0" smtClean="0"/>
              <a:t>对话框中）。然后这个程 序要显示一个寄信格式的完整地址，类似于：</a:t>
            </a:r>
            <a:endParaRPr lang="en-US" altLang="zh-CN" dirty="0" smtClean="0"/>
          </a:p>
          <a:p>
            <a:pPr lvl="1"/>
            <a:r>
              <a:rPr lang="zh-CN" altLang="en-US" dirty="0" smtClean="0"/>
              <a:t> 智楠</a:t>
            </a:r>
            <a:endParaRPr lang="en-US" altLang="zh-CN" dirty="0" smtClean="0"/>
          </a:p>
          <a:p>
            <a:pPr lvl="1"/>
            <a:r>
              <a:rPr lang="zh-CN" altLang="en-US" dirty="0" smtClean="0"/>
              <a:t>北京市，海淀区</a:t>
            </a:r>
            <a:endParaRPr lang="en-US" altLang="zh-CN" dirty="0" smtClean="0"/>
          </a:p>
          <a:p>
            <a:pPr lvl="1"/>
            <a:r>
              <a:rPr lang="en-US" altLang="zh-CN" dirty="0" smtClean="0"/>
              <a:t> </a:t>
            </a:r>
            <a:r>
              <a:rPr lang="zh-CN" altLang="en-US" dirty="0" smtClean="0"/>
              <a:t>致真大厦</a:t>
            </a:r>
            <a:r>
              <a:rPr lang="en-US" altLang="zh-CN" dirty="0" smtClean="0"/>
              <a:t>c</a:t>
            </a:r>
            <a:r>
              <a:rPr lang="zh-CN" altLang="en-US" dirty="0" smtClean="0"/>
              <a:t>座</a:t>
            </a:r>
            <a:endParaRPr lang="en-US" altLang="zh-CN" dirty="0" smtClean="0"/>
          </a:p>
          <a:p>
            <a:pPr lvl="1"/>
            <a:r>
              <a:rPr lang="en-US" altLang="zh-CN" dirty="0" smtClean="0"/>
              <a:t>010</a:t>
            </a:r>
            <a:endParaRPr lang="zh-CN" altLang="en-US"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7</a:t>
            </a:r>
            <a:r>
              <a:rPr lang="zh-CN" altLang="en-US" dirty="0" smtClean="0"/>
              <a:t>控制语句</a:t>
            </a:r>
            <a:endParaRPr lang="zh-CN" altLang="en-US" dirty="0"/>
          </a:p>
        </p:txBody>
      </p:sp>
      <p:sp>
        <p:nvSpPr>
          <p:cNvPr id="3" name="内容占位符 2"/>
          <p:cNvSpPr>
            <a:spLocks noGrp="1"/>
          </p:cNvSpPr>
          <p:nvPr>
            <p:ph idx="1"/>
          </p:nvPr>
        </p:nvSpPr>
        <p:spPr/>
        <p:txBody>
          <a:bodyPr/>
          <a:lstStyle/>
          <a:p>
            <a:endParaRPr lang="zh-CN" altLang="en-US"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7.1 </a:t>
            </a:r>
            <a:r>
              <a:rPr lang="zh-CN" altLang="en-US" dirty="0" smtClean="0"/>
              <a:t>判断</a:t>
            </a:r>
            <a:endParaRPr lang="zh-CN" altLang="en-US" dirty="0"/>
          </a:p>
        </p:txBody>
      </p:sp>
      <p:sp>
        <p:nvSpPr>
          <p:cNvPr id="3" name="内容占位符 2"/>
          <p:cNvSpPr>
            <a:spLocks noGrp="1"/>
          </p:cNvSpPr>
          <p:nvPr>
            <p:ph idx="1"/>
          </p:nvPr>
        </p:nvSpPr>
        <p:spPr/>
        <p:txBody>
          <a:bodyPr/>
          <a:lstStyle/>
          <a:p>
            <a:r>
              <a:rPr lang="en-US" altLang="zh-CN" dirty="0" smtClean="0"/>
              <a:t>1. if</a:t>
            </a:r>
          </a:p>
          <a:p>
            <a:r>
              <a:rPr lang="en-US" altLang="zh-CN" dirty="0" smtClean="0"/>
              <a:t>2. if </a:t>
            </a:r>
            <a:r>
              <a:rPr lang="en-US" altLang="zh-CN" dirty="0" err="1" smtClean="0"/>
              <a:t>elif</a:t>
            </a:r>
            <a:endParaRPr lang="en-US" altLang="zh-CN" dirty="0" smtClean="0"/>
          </a:p>
          <a:p>
            <a:r>
              <a:rPr lang="en-US" altLang="zh-CN" dirty="0" smtClean="0"/>
              <a:t>3. </a:t>
            </a:r>
            <a:r>
              <a:rPr lang="zh-CN" altLang="en-US" dirty="0" smtClean="0"/>
              <a:t>测试多个条件</a:t>
            </a:r>
            <a:endParaRPr lang="en-US" altLang="zh-CN" dirty="0" smtClean="0"/>
          </a:p>
          <a:p>
            <a:r>
              <a:rPr lang="en-US" altLang="zh-CN" dirty="0" smtClean="0"/>
              <a:t>4. and</a:t>
            </a:r>
          </a:p>
          <a:p>
            <a:r>
              <a:rPr lang="en-US" altLang="zh-CN" dirty="0" smtClean="0"/>
              <a:t>5. or</a:t>
            </a:r>
          </a:p>
          <a:p>
            <a:r>
              <a:rPr lang="en-US" altLang="zh-CN" dirty="0" smtClean="0"/>
              <a:t>6. not</a:t>
            </a:r>
            <a:endParaRPr lang="zh-CN" altLang="en-US"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7.1 </a:t>
            </a:r>
            <a:r>
              <a:rPr lang="zh-CN" altLang="en-US" dirty="0" smtClean="0"/>
              <a:t> </a:t>
            </a:r>
            <a:r>
              <a:rPr lang="en-US" altLang="zh-CN" dirty="0" smtClean="0"/>
              <a:t>and </a:t>
            </a:r>
            <a:r>
              <a:rPr lang="zh-CN" altLang="en-US" dirty="0" smtClean="0"/>
              <a:t>说明</a:t>
            </a:r>
            <a:endParaRPr lang="zh-CN" altLang="en-US" dirty="0"/>
          </a:p>
        </p:txBody>
      </p:sp>
      <p:pic>
        <p:nvPicPr>
          <p:cNvPr id="1026" name="Picture 2"/>
          <p:cNvPicPr>
            <a:picLocks noChangeAspect="1" noChangeArrowheads="1"/>
          </p:cNvPicPr>
          <p:nvPr/>
        </p:nvPicPr>
        <p:blipFill>
          <a:blip r:embed="rId2" cstate="print"/>
          <a:srcRect/>
          <a:stretch>
            <a:fillRect/>
          </a:stretch>
        </p:blipFill>
        <p:spPr bwMode="auto">
          <a:xfrm>
            <a:off x="1" y="1233488"/>
            <a:ext cx="8964488" cy="43910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7.1 or </a:t>
            </a:r>
            <a:r>
              <a:rPr lang="zh-CN" altLang="en-US" dirty="0" smtClean="0"/>
              <a:t>说明</a:t>
            </a:r>
            <a:endParaRPr lang="zh-CN" altLang="en-US" dirty="0"/>
          </a:p>
        </p:txBody>
      </p:sp>
      <p:pic>
        <p:nvPicPr>
          <p:cNvPr id="2050" name="Picture 2"/>
          <p:cNvPicPr>
            <a:picLocks noChangeAspect="1" noChangeArrowheads="1"/>
          </p:cNvPicPr>
          <p:nvPr/>
        </p:nvPicPr>
        <p:blipFill>
          <a:blip r:embed="rId2" cstate="print"/>
          <a:srcRect/>
          <a:stretch>
            <a:fillRect/>
          </a:stretch>
        </p:blipFill>
        <p:spPr bwMode="auto">
          <a:xfrm>
            <a:off x="0" y="1109663"/>
            <a:ext cx="9144000" cy="46386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b="1" dirty="0" smtClean="0"/>
              <a:t> </a:t>
            </a:r>
            <a:r>
              <a:rPr lang="en-US" altLang="zh-CN" b="1" dirty="0" smtClean="0"/>
              <a:t>Python</a:t>
            </a:r>
            <a:r>
              <a:rPr lang="zh-CN" altLang="en-US" b="1" dirty="0" smtClean="0"/>
              <a:t>的由来和发展趋势</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smtClean="0"/>
              <a:t> </a:t>
            </a:r>
            <a:r>
              <a:rPr lang="en-US" altLang="zh-CN" dirty="0" smtClean="0"/>
              <a:t>1991</a:t>
            </a:r>
            <a:r>
              <a:rPr lang="zh-CN" altLang="en-US" dirty="0" smtClean="0"/>
              <a:t>年，第一个</a:t>
            </a:r>
            <a:r>
              <a:rPr lang="en-US" altLang="zh-CN" dirty="0" smtClean="0"/>
              <a:t>Python</a:t>
            </a:r>
            <a:r>
              <a:rPr lang="zh-CN" altLang="en-US" dirty="0" smtClean="0"/>
              <a:t>编译器诞生。它基于</a:t>
            </a:r>
            <a:r>
              <a:rPr lang="en-US" altLang="zh-CN" dirty="0" smtClean="0"/>
              <a:t>C</a:t>
            </a:r>
            <a:r>
              <a:rPr lang="zh-CN" altLang="en-US" dirty="0" smtClean="0"/>
              <a:t>语言实现，并能够调用</a:t>
            </a:r>
            <a:r>
              <a:rPr lang="en-US" altLang="zh-CN" dirty="0" smtClean="0"/>
              <a:t>C</a:t>
            </a:r>
            <a:r>
              <a:rPr lang="zh-CN" altLang="en-US" dirty="0" smtClean="0"/>
              <a:t>语言的库文件。</a:t>
            </a:r>
            <a:endParaRPr lang="en-US" altLang="zh-CN" dirty="0" smtClean="0"/>
          </a:p>
          <a:p>
            <a:r>
              <a:rPr lang="en-US" altLang="zh-CN" dirty="0" smtClean="0"/>
              <a:t>2004</a:t>
            </a:r>
            <a:r>
              <a:rPr lang="zh-CN" altLang="en-US" dirty="0" smtClean="0"/>
              <a:t>的</a:t>
            </a:r>
            <a:r>
              <a:rPr lang="en-US" altLang="zh-CN" dirty="0" smtClean="0"/>
              <a:t>2.4</a:t>
            </a:r>
            <a:r>
              <a:rPr lang="zh-CN" altLang="en-US" dirty="0" smtClean="0"/>
              <a:t>版本诞生了目前最流行的</a:t>
            </a:r>
            <a:r>
              <a:rPr lang="en-US" altLang="zh-CN" dirty="0" smtClean="0"/>
              <a:t>WEB</a:t>
            </a:r>
            <a:r>
              <a:rPr lang="zh-CN" altLang="en-US" dirty="0" smtClean="0"/>
              <a:t>框架</a:t>
            </a:r>
            <a:r>
              <a:rPr lang="en-US" altLang="zh-CN" dirty="0" err="1" smtClean="0"/>
              <a:t>Django</a:t>
            </a:r>
            <a:r>
              <a:rPr lang="zh-CN" altLang="en-US" dirty="0" smtClean="0"/>
              <a:t>！</a:t>
            </a:r>
            <a:endParaRPr lang="en-US" altLang="zh-CN" dirty="0" smtClean="0"/>
          </a:p>
          <a:p>
            <a:r>
              <a:rPr lang="zh-CN" altLang="en-US" dirty="0" smtClean="0"/>
              <a:t>六年后</a:t>
            </a:r>
            <a:r>
              <a:rPr lang="en-US" altLang="zh-CN" dirty="0" smtClean="0"/>
              <a:t>Python</a:t>
            </a:r>
            <a:r>
              <a:rPr lang="zh-CN" altLang="en-US" dirty="0" smtClean="0"/>
              <a:t>发展到革新</a:t>
            </a:r>
            <a:r>
              <a:rPr lang="en-US" altLang="zh-CN" dirty="0" smtClean="0"/>
              <a:t>2.7</a:t>
            </a:r>
            <a:r>
              <a:rPr lang="zh-CN" altLang="en-US" dirty="0" smtClean="0"/>
              <a:t>版本，这是</a:t>
            </a:r>
            <a:r>
              <a:rPr lang="zh-CN" altLang="en-US" b="1" dirty="0" smtClean="0"/>
              <a:t>目前为止</a:t>
            </a:r>
            <a:r>
              <a:rPr lang="en-US" altLang="zh-CN" b="1" dirty="0" smtClean="0"/>
              <a:t>2.x</a:t>
            </a:r>
            <a:r>
              <a:rPr lang="zh-CN" altLang="en-US" b="1" dirty="0" smtClean="0"/>
              <a:t>版本中最新且较为广泛使用版本。</a:t>
            </a:r>
            <a:endParaRPr lang="en-US" altLang="zh-CN" b="1" dirty="0" smtClean="0"/>
          </a:p>
          <a:p>
            <a:r>
              <a:rPr lang="zh-CN" altLang="en-US" dirty="0" smtClean="0"/>
              <a:t>从</a:t>
            </a:r>
            <a:r>
              <a:rPr lang="en-US" altLang="zh-CN" dirty="0" smtClean="0"/>
              <a:t>2008</a:t>
            </a:r>
            <a:r>
              <a:rPr lang="zh-CN" altLang="en-US" dirty="0" smtClean="0"/>
              <a:t>年的</a:t>
            </a:r>
            <a:r>
              <a:rPr lang="en-US" altLang="zh-CN" dirty="0" smtClean="0"/>
              <a:t>3.0</a:t>
            </a:r>
            <a:r>
              <a:rPr lang="zh-CN" altLang="en-US" dirty="0" smtClean="0"/>
              <a:t>版本开始，</a:t>
            </a:r>
            <a:r>
              <a:rPr lang="en-US" altLang="zh-CN" dirty="0" smtClean="0"/>
              <a:t>python3.x</a:t>
            </a:r>
            <a:r>
              <a:rPr lang="zh-CN" altLang="en-US" dirty="0" smtClean="0"/>
              <a:t>系呈迅猛发展之势，版本更新活跃，一直发展到现在最新的</a:t>
            </a:r>
            <a:r>
              <a:rPr lang="en-US" altLang="zh-CN" dirty="0" smtClean="0"/>
              <a:t>3.5.2</a:t>
            </a:r>
            <a:r>
              <a:rPr lang="zh-CN" altLang="en-US" dirty="0" smtClean="0"/>
              <a:t>版本。</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7.1 not </a:t>
            </a:r>
            <a:r>
              <a:rPr lang="zh-CN" altLang="en-US" dirty="0" smtClean="0"/>
              <a:t>说明</a:t>
            </a:r>
            <a:endParaRPr lang="zh-CN" altLang="en-US"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动手试一试</a:t>
            </a:r>
            <a:endParaRPr lang="zh-CN" altLang="en-US" dirty="0"/>
          </a:p>
        </p:txBody>
      </p:sp>
      <p:sp>
        <p:nvSpPr>
          <p:cNvPr id="3" name="内容占位符 2"/>
          <p:cNvSpPr>
            <a:spLocks noGrp="1"/>
          </p:cNvSpPr>
          <p:nvPr>
            <p:ph idx="1"/>
          </p:nvPr>
        </p:nvSpPr>
        <p:spPr/>
        <p:txBody>
          <a:bodyPr/>
          <a:lstStyle/>
          <a:p>
            <a:r>
              <a:rPr lang="zh-CN" altLang="en-US" dirty="0" smtClean="0"/>
              <a:t>一家商场在降价促销。如果购买金额低于或等于 </a:t>
            </a:r>
            <a:r>
              <a:rPr lang="en-US" altLang="zh-CN" dirty="0" smtClean="0"/>
              <a:t>10 </a:t>
            </a:r>
            <a:r>
              <a:rPr lang="zh-CN" altLang="en-US" dirty="0" smtClean="0"/>
              <a:t>元，会给 </a:t>
            </a:r>
            <a:r>
              <a:rPr lang="en-US" altLang="zh-CN" dirty="0" smtClean="0"/>
              <a:t>10% </a:t>
            </a:r>
            <a:r>
              <a:rPr lang="zh-CN" altLang="en-US" dirty="0" smtClean="0"/>
              <a:t>的折扣， 如果购买金额大于 </a:t>
            </a:r>
            <a:r>
              <a:rPr lang="en-US" altLang="zh-CN" dirty="0" smtClean="0"/>
              <a:t>10 </a:t>
            </a:r>
            <a:r>
              <a:rPr lang="zh-CN" altLang="en-US" dirty="0" smtClean="0"/>
              <a:t>元，会给 </a:t>
            </a:r>
            <a:r>
              <a:rPr lang="en-US" altLang="zh-CN" dirty="0" smtClean="0"/>
              <a:t>20% </a:t>
            </a:r>
            <a:r>
              <a:rPr lang="zh-CN" altLang="en-US" dirty="0" smtClean="0"/>
              <a:t>的折扣。编写一个程序，询问购买价格， 再显示折扣（</a:t>
            </a:r>
            <a:r>
              <a:rPr lang="en-US" altLang="zh-CN" dirty="0" smtClean="0"/>
              <a:t>10% </a:t>
            </a:r>
            <a:r>
              <a:rPr lang="zh-CN" altLang="en-US" dirty="0" smtClean="0"/>
              <a:t>或 </a:t>
            </a:r>
            <a:r>
              <a:rPr lang="en-US" altLang="zh-CN" dirty="0" smtClean="0"/>
              <a:t>20%</a:t>
            </a:r>
            <a:r>
              <a:rPr lang="zh-CN" altLang="en-US" dirty="0" smtClean="0"/>
              <a:t>）和最终价格</a:t>
            </a:r>
            <a:endParaRPr lang="zh-CN" altLang="en-US"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6</a:t>
            </a:r>
            <a:endParaRPr lang="zh-CN" altLang="en-US" dirty="0"/>
          </a:p>
        </p:txBody>
      </p:sp>
      <p:sp>
        <p:nvSpPr>
          <p:cNvPr id="3" name="内容占位符 2"/>
          <p:cNvSpPr>
            <a:spLocks noGrp="1"/>
          </p:cNvSpPr>
          <p:nvPr>
            <p:ph idx="1"/>
          </p:nvPr>
        </p:nvSpPr>
        <p:spPr/>
        <p:txBody>
          <a:bodyPr/>
          <a:lstStyle/>
          <a:p>
            <a:endParaRPr lang="zh-CN" alt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8 </a:t>
            </a:r>
            <a:r>
              <a:rPr lang="zh-CN" altLang="en-US" dirty="0" smtClean="0"/>
              <a:t>循环</a:t>
            </a:r>
            <a:endParaRPr lang="zh-CN" altLang="en-US"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8.1 </a:t>
            </a:r>
            <a:r>
              <a:rPr lang="zh-CN" altLang="en-US" dirty="0" smtClean="0"/>
              <a:t>计数循环</a:t>
            </a:r>
            <a:endParaRPr lang="zh-CN" altLang="en-US" dirty="0"/>
          </a:p>
        </p:txBody>
      </p:sp>
      <p:sp>
        <p:nvSpPr>
          <p:cNvPr id="3" name="内容占位符 2"/>
          <p:cNvSpPr>
            <a:spLocks noGrp="1"/>
          </p:cNvSpPr>
          <p:nvPr>
            <p:ph idx="1"/>
          </p:nvPr>
        </p:nvSpPr>
        <p:spPr>
          <a:xfrm>
            <a:off x="457200" y="1600201"/>
            <a:ext cx="8229600" cy="1972815"/>
          </a:xfrm>
        </p:spPr>
        <p:txBody>
          <a:bodyPr/>
          <a:lstStyle/>
          <a:p>
            <a:r>
              <a:rPr lang="zh-CN" altLang="en-US" dirty="0" smtClean="0"/>
              <a:t>重复一定次数的循环，称为计数循环（</a:t>
            </a:r>
            <a:r>
              <a:rPr lang="en-US" altLang="zh-CN" dirty="0" smtClean="0"/>
              <a:t>counting loop</a:t>
            </a:r>
            <a:r>
              <a:rPr lang="zh-CN" altLang="en-US" dirty="0" smtClean="0"/>
              <a:t>）；</a:t>
            </a:r>
            <a:endParaRPr lang="en-US" altLang="zh-CN" dirty="0" smtClean="0"/>
          </a:p>
          <a:p>
            <a:endParaRPr lang="zh-CN" altLang="en-US" dirty="0"/>
          </a:p>
        </p:txBody>
      </p:sp>
      <p:pic>
        <p:nvPicPr>
          <p:cNvPr id="1027" name="Picture 3"/>
          <p:cNvPicPr>
            <a:picLocks noChangeAspect="1" noChangeArrowheads="1"/>
          </p:cNvPicPr>
          <p:nvPr/>
        </p:nvPicPr>
        <p:blipFill>
          <a:blip r:embed="rId2" cstate="print"/>
          <a:srcRect/>
          <a:stretch>
            <a:fillRect/>
          </a:stretch>
        </p:blipFill>
        <p:spPr bwMode="auto">
          <a:xfrm>
            <a:off x="755576" y="3212976"/>
            <a:ext cx="3790950" cy="2190750"/>
          </a:xfrm>
          <a:prstGeom prst="rect">
            <a:avLst/>
          </a:prstGeom>
          <a:noFill/>
          <a:ln w="9525">
            <a:noFill/>
            <a:miter lim="800000"/>
            <a:headEnd/>
            <a:tailEnd/>
          </a:ln>
        </p:spPr>
      </p:pic>
      <p:pic>
        <p:nvPicPr>
          <p:cNvPr id="1029" name="Picture 5"/>
          <p:cNvPicPr>
            <a:picLocks noChangeAspect="1" noChangeArrowheads="1"/>
          </p:cNvPicPr>
          <p:nvPr/>
        </p:nvPicPr>
        <p:blipFill>
          <a:blip r:embed="rId3" cstate="print"/>
          <a:srcRect/>
          <a:stretch>
            <a:fillRect/>
          </a:stretch>
        </p:blipFill>
        <p:spPr bwMode="auto">
          <a:xfrm>
            <a:off x="4499992" y="3212976"/>
            <a:ext cx="3905250" cy="2057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8.1 </a:t>
            </a:r>
            <a:r>
              <a:rPr lang="zh-CN" altLang="en-US" dirty="0" smtClean="0"/>
              <a:t>计数循环</a:t>
            </a:r>
            <a:r>
              <a:rPr lang="en-US" altLang="zh-CN" dirty="0" smtClean="0"/>
              <a:t>-</a:t>
            </a:r>
            <a:r>
              <a:rPr lang="zh-CN" altLang="en-US" dirty="0" smtClean="0"/>
              <a:t>死循环</a:t>
            </a:r>
            <a:endParaRPr lang="zh-CN" altLang="en-US" dirty="0"/>
          </a:p>
        </p:txBody>
      </p:sp>
      <p:pic>
        <p:nvPicPr>
          <p:cNvPr id="2050" name="Picture 2"/>
          <p:cNvPicPr>
            <a:picLocks noChangeAspect="1" noChangeArrowheads="1"/>
          </p:cNvPicPr>
          <p:nvPr/>
        </p:nvPicPr>
        <p:blipFill>
          <a:blip r:embed="rId2" cstate="print"/>
          <a:srcRect/>
          <a:stretch>
            <a:fillRect/>
          </a:stretch>
        </p:blipFill>
        <p:spPr bwMode="auto">
          <a:xfrm>
            <a:off x="2843808" y="2060848"/>
            <a:ext cx="5410200" cy="39243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8.2 </a:t>
            </a:r>
            <a:r>
              <a:rPr lang="zh-CN" altLang="en-US" dirty="0" smtClean="0"/>
              <a:t>使用计数循环</a:t>
            </a:r>
            <a:endParaRPr lang="zh-CN" altLang="en-US" dirty="0"/>
          </a:p>
        </p:txBody>
      </p:sp>
      <p:sp>
        <p:nvSpPr>
          <p:cNvPr id="3" name="内容占位符 2"/>
          <p:cNvSpPr>
            <a:spLocks noGrp="1"/>
          </p:cNvSpPr>
          <p:nvPr>
            <p:ph idx="1"/>
          </p:nvPr>
        </p:nvSpPr>
        <p:spPr>
          <a:xfrm>
            <a:off x="457200" y="1600201"/>
            <a:ext cx="8229600" cy="3052935"/>
          </a:xfrm>
        </p:spPr>
        <p:txBody>
          <a:bodyPr/>
          <a:lstStyle/>
          <a:p>
            <a:pPr>
              <a:buNone/>
            </a:pPr>
            <a:r>
              <a:rPr lang="en-US" altLang="zh-CN" dirty="0" smtClean="0"/>
              <a:t>for </a:t>
            </a:r>
            <a:r>
              <a:rPr lang="en-US" altLang="zh-CN" dirty="0" err="1" smtClean="0"/>
              <a:t>looper</a:t>
            </a:r>
            <a:r>
              <a:rPr lang="en-US" altLang="zh-CN" dirty="0" smtClean="0"/>
              <a:t> in [1, 2, 3, 4, 5]:</a:t>
            </a:r>
          </a:p>
          <a:p>
            <a:pPr>
              <a:buNone/>
            </a:pPr>
            <a:r>
              <a:rPr lang="en-US" altLang="zh-CN" dirty="0" smtClean="0"/>
              <a:t>       print(</a:t>
            </a:r>
            <a:r>
              <a:rPr lang="en-US" altLang="zh-CN" dirty="0" err="1" smtClean="0"/>
              <a:t>looper</a:t>
            </a:r>
            <a:r>
              <a:rPr lang="en-US" altLang="zh-CN" dirty="0" smtClean="0"/>
              <a:t>, "times 8 =", </a:t>
            </a:r>
            <a:r>
              <a:rPr lang="en-US" altLang="zh-CN" dirty="0" err="1" smtClean="0"/>
              <a:t>looper</a:t>
            </a:r>
            <a:r>
              <a:rPr lang="en-US" altLang="zh-CN" dirty="0" smtClean="0"/>
              <a:t> * 8)</a:t>
            </a:r>
          </a:p>
          <a:p>
            <a:r>
              <a:rPr lang="zh-CN" altLang="en-US" dirty="0" smtClean="0"/>
              <a:t>一条捷径</a:t>
            </a:r>
            <a:r>
              <a:rPr lang="en-US" altLang="zh-CN" dirty="0" smtClean="0"/>
              <a:t>——range()</a:t>
            </a:r>
          </a:p>
          <a:p>
            <a:pPr>
              <a:buNone/>
            </a:pPr>
            <a:r>
              <a:rPr lang="en-US" altLang="zh-CN" dirty="0" smtClean="0"/>
              <a:t>for </a:t>
            </a:r>
            <a:r>
              <a:rPr lang="en-US" altLang="zh-CN" dirty="0" err="1" smtClean="0"/>
              <a:t>looper</a:t>
            </a:r>
            <a:r>
              <a:rPr lang="en-US" altLang="zh-CN" dirty="0" smtClean="0"/>
              <a:t> in range (1, 5):</a:t>
            </a:r>
          </a:p>
          <a:p>
            <a:pPr>
              <a:buNone/>
            </a:pPr>
            <a:r>
              <a:rPr lang="en-US" altLang="zh-CN" dirty="0" smtClean="0"/>
              <a:t>    print(</a:t>
            </a:r>
            <a:r>
              <a:rPr lang="en-US" altLang="zh-CN" dirty="0" err="1" smtClean="0"/>
              <a:t>looper</a:t>
            </a:r>
            <a:r>
              <a:rPr lang="en-US" altLang="zh-CN" dirty="0" smtClean="0"/>
              <a:t>, "times 8 =", </a:t>
            </a:r>
            <a:r>
              <a:rPr lang="en-US" altLang="zh-CN" dirty="0" err="1" smtClean="0"/>
              <a:t>looper</a:t>
            </a:r>
            <a:r>
              <a:rPr lang="en-US" altLang="zh-CN" dirty="0" smtClean="0"/>
              <a:t> * 8)</a:t>
            </a:r>
          </a:p>
          <a:p>
            <a:endParaRPr lang="zh-CN" altLang="en-US"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8.3 </a:t>
            </a:r>
            <a:r>
              <a:rPr lang="zh-CN" altLang="en-US" dirty="0" smtClean="0"/>
              <a:t>风格问题</a:t>
            </a:r>
            <a:r>
              <a:rPr lang="en-US" altLang="zh-CN" dirty="0" smtClean="0"/>
              <a:t>—</a:t>
            </a:r>
            <a:r>
              <a:rPr lang="zh-CN" altLang="en-US" dirty="0" smtClean="0"/>
              <a:t>循环变量名</a:t>
            </a:r>
            <a:endParaRPr lang="zh-CN" altLang="en-US" dirty="0"/>
          </a:p>
        </p:txBody>
      </p:sp>
      <p:sp>
        <p:nvSpPr>
          <p:cNvPr id="3" name="内容占位符 2"/>
          <p:cNvSpPr>
            <a:spLocks noGrp="1"/>
          </p:cNvSpPr>
          <p:nvPr>
            <p:ph idx="1"/>
          </p:nvPr>
        </p:nvSpPr>
        <p:spPr>
          <a:xfrm>
            <a:off x="457200" y="1600201"/>
            <a:ext cx="8229600" cy="3340967"/>
          </a:xfrm>
        </p:spPr>
        <p:txBody>
          <a:bodyPr>
            <a:normAutofit fontScale="85000" lnSpcReduction="10000"/>
          </a:bodyPr>
          <a:lstStyle/>
          <a:p>
            <a:r>
              <a:rPr lang="zh-CN" altLang="en-US" dirty="0" smtClean="0"/>
              <a:t>之前我们说过，要使用能够描述变量用途的变量名。正是这个原因，我们在前 一个例子中选择了 </a:t>
            </a:r>
            <a:r>
              <a:rPr lang="en-US" altLang="zh-CN" dirty="0" err="1" smtClean="0"/>
              <a:t>looper</a:t>
            </a:r>
            <a:r>
              <a:rPr lang="en-US" altLang="zh-CN" dirty="0" smtClean="0"/>
              <a:t> </a:t>
            </a:r>
            <a:r>
              <a:rPr lang="zh-CN" altLang="en-US" dirty="0" smtClean="0"/>
              <a:t>这个名字。不过，有时可以有些例外，循环变量就属于这 种例外。这是因为，编程中有一个惯例（应该记得，惯例就是表示通用的做法），通 常使用字母 </a:t>
            </a:r>
            <a:r>
              <a:rPr lang="en-US" altLang="zh-CN" dirty="0" err="1" smtClean="0"/>
              <a:t>i</a:t>
            </a:r>
            <a:r>
              <a:rPr lang="zh-CN" altLang="en-US" dirty="0" smtClean="0"/>
              <a:t>、</a:t>
            </a:r>
            <a:r>
              <a:rPr lang="en-US" altLang="zh-CN" dirty="0" smtClean="0"/>
              <a:t>j</a:t>
            </a:r>
            <a:r>
              <a:rPr lang="zh-CN" altLang="en-US" dirty="0" smtClean="0"/>
              <a:t>、</a:t>
            </a:r>
            <a:r>
              <a:rPr lang="en-US" altLang="zh-CN" dirty="0" smtClean="0"/>
              <a:t>k </a:t>
            </a:r>
            <a:r>
              <a:rPr lang="zh-CN" altLang="en-US" dirty="0" smtClean="0"/>
              <a:t>等作为循环变量。</a:t>
            </a:r>
            <a:endParaRPr lang="en-US" altLang="zh-CN" dirty="0" smtClean="0"/>
          </a:p>
          <a:p>
            <a:r>
              <a:rPr lang="zh-CN" altLang="en-US" dirty="0" smtClean="0"/>
              <a:t>为什么是</a:t>
            </a:r>
            <a:r>
              <a:rPr lang="en-US" altLang="zh-CN" dirty="0" err="1" smtClean="0"/>
              <a:t>i,j,k</a:t>
            </a:r>
            <a:r>
              <a:rPr lang="en-US" altLang="zh-CN" dirty="0" smtClean="0"/>
              <a:t> </a:t>
            </a:r>
            <a:r>
              <a:rPr lang="zh-CN" altLang="en-US" dirty="0" smtClean="0"/>
              <a:t>？</a:t>
            </a:r>
            <a:endParaRPr lang="en-US" altLang="zh-CN" dirty="0" smtClean="0"/>
          </a:p>
          <a:p>
            <a:r>
              <a:rPr lang="zh-CN" altLang="en-US" dirty="0" smtClean="0"/>
              <a:t>为什么是从</a:t>
            </a:r>
            <a:r>
              <a:rPr lang="en-US" altLang="zh-CN" dirty="0" smtClean="0"/>
              <a:t>0</a:t>
            </a:r>
            <a:r>
              <a:rPr lang="zh-CN" altLang="en-US" dirty="0" smtClean="0"/>
              <a:t>开始？</a:t>
            </a:r>
            <a:endParaRPr lang="zh-CN" altLang="en-US" dirty="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8.4 </a:t>
            </a:r>
            <a:r>
              <a:rPr lang="zh-CN" altLang="en-US" dirty="0" smtClean="0"/>
              <a:t>按步长计数</a:t>
            </a:r>
            <a:endParaRPr lang="zh-CN" altLang="en-US" dirty="0"/>
          </a:p>
        </p:txBody>
      </p:sp>
      <p:sp>
        <p:nvSpPr>
          <p:cNvPr id="3" name="内容占位符 2"/>
          <p:cNvSpPr>
            <a:spLocks noGrp="1"/>
          </p:cNvSpPr>
          <p:nvPr>
            <p:ph idx="1"/>
          </p:nvPr>
        </p:nvSpPr>
        <p:spPr>
          <a:xfrm>
            <a:off x="457200" y="1600201"/>
            <a:ext cx="8229600" cy="3340967"/>
          </a:xfrm>
        </p:spPr>
        <p:txBody>
          <a:bodyPr>
            <a:normAutofit/>
          </a:bodyPr>
          <a:lstStyle/>
          <a:p>
            <a:pPr>
              <a:buNone/>
            </a:pPr>
            <a:r>
              <a:rPr lang="en-US" altLang="zh-CN" dirty="0" smtClean="0"/>
              <a:t>import time</a:t>
            </a:r>
          </a:p>
          <a:p>
            <a:pPr>
              <a:buNone/>
            </a:pPr>
            <a:r>
              <a:rPr lang="en-US" altLang="zh-CN" dirty="0" smtClean="0"/>
              <a:t>for </a:t>
            </a:r>
            <a:r>
              <a:rPr lang="en-US" altLang="zh-CN" dirty="0" err="1" smtClean="0"/>
              <a:t>i</a:t>
            </a:r>
            <a:r>
              <a:rPr lang="en-US" altLang="zh-CN" dirty="0" smtClean="0"/>
              <a:t> in range (10, 0, -1):         #Counts backward</a:t>
            </a:r>
          </a:p>
          <a:p>
            <a:pPr>
              <a:buNone/>
            </a:pPr>
            <a:r>
              <a:rPr lang="en-US" altLang="zh-CN" dirty="0" smtClean="0"/>
              <a:t>    print(</a:t>
            </a:r>
            <a:r>
              <a:rPr lang="en-US" altLang="zh-CN" dirty="0" err="1" smtClean="0"/>
              <a:t>i</a:t>
            </a:r>
            <a:r>
              <a:rPr lang="en-US" altLang="zh-CN" dirty="0" smtClean="0"/>
              <a:t>)</a:t>
            </a:r>
          </a:p>
          <a:p>
            <a:pPr>
              <a:buNone/>
            </a:pPr>
            <a:r>
              <a:rPr lang="en-US" altLang="zh-CN" dirty="0" smtClean="0"/>
              <a:t>    </a:t>
            </a:r>
            <a:r>
              <a:rPr lang="en-US" altLang="zh-CN" dirty="0" err="1" smtClean="0"/>
              <a:t>time.sleep</a:t>
            </a:r>
            <a:r>
              <a:rPr lang="en-US" altLang="zh-CN" dirty="0" smtClean="0"/>
              <a:t>(1)                   #Waits one second</a:t>
            </a:r>
          </a:p>
          <a:p>
            <a:pPr>
              <a:buNone/>
            </a:pPr>
            <a:r>
              <a:rPr lang="en-US" altLang="zh-CN" dirty="0" smtClean="0"/>
              <a:t>print("BLAST OFF!")</a:t>
            </a:r>
            <a:endParaRPr lang="zh-CN" altLang="en-US" dirty="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8.5 </a:t>
            </a:r>
            <a:r>
              <a:rPr lang="zh-CN" altLang="en-US" dirty="0" smtClean="0"/>
              <a:t>条件循环</a:t>
            </a:r>
            <a:endParaRPr lang="zh-CN" altLang="en-US" dirty="0"/>
          </a:p>
        </p:txBody>
      </p:sp>
      <p:sp>
        <p:nvSpPr>
          <p:cNvPr id="3" name="内容占位符 2"/>
          <p:cNvSpPr>
            <a:spLocks noGrp="1"/>
          </p:cNvSpPr>
          <p:nvPr>
            <p:ph idx="1"/>
          </p:nvPr>
        </p:nvSpPr>
        <p:spPr>
          <a:xfrm>
            <a:off x="457200" y="1600201"/>
            <a:ext cx="8229600" cy="2548879"/>
          </a:xfrm>
        </p:spPr>
        <p:txBody>
          <a:bodyPr>
            <a:normAutofit fontScale="62500" lnSpcReduction="20000"/>
          </a:bodyPr>
          <a:lstStyle/>
          <a:p>
            <a:pPr>
              <a:buNone/>
            </a:pPr>
            <a:r>
              <a:rPr lang="en-US" altLang="zh-CN" dirty="0" smtClean="0"/>
              <a:t>print "Type 3 to continue, anything else to quit."</a:t>
            </a:r>
          </a:p>
          <a:p>
            <a:pPr>
              <a:buNone/>
            </a:pPr>
            <a:r>
              <a:rPr lang="en-US" altLang="zh-CN" dirty="0" err="1" smtClean="0"/>
              <a:t>someInput</a:t>
            </a:r>
            <a:r>
              <a:rPr lang="en-US" altLang="zh-CN" dirty="0" smtClean="0"/>
              <a:t> = </a:t>
            </a:r>
            <a:r>
              <a:rPr lang="en-US" altLang="zh-CN" dirty="0" err="1" smtClean="0"/>
              <a:t>raw_input</a:t>
            </a:r>
            <a:r>
              <a:rPr lang="en-US" altLang="zh-CN" dirty="0" smtClean="0"/>
              <a:t>()</a:t>
            </a:r>
          </a:p>
          <a:p>
            <a:pPr>
              <a:buNone/>
            </a:pPr>
            <a:endParaRPr lang="en-US" altLang="zh-CN" dirty="0" smtClean="0"/>
          </a:p>
          <a:p>
            <a:pPr>
              <a:buNone/>
            </a:pPr>
            <a:r>
              <a:rPr lang="en-US" altLang="zh-CN" dirty="0" smtClean="0"/>
              <a:t>while </a:t>
            </a:r>
            <a:r>
              <a:rPr lang="en-US" altLang="zh-CN" dirty="0" err="1" smtClean="0"/>
              <a:t>someInput</a:t>
            </a:r>
            <a:r>
              <a:rPr lang="en-US" altLang="zh-CN" dirty="0" smtClean="0"/>
              <a:t> == '3':</a:t>
            </a:r>
          </a:p>
          <a:p>
            <a:pPr>
              <a:buNone/>
            </a:pPr>
            <a:r>
              <a:rPr lang="en-US" altLang="zh-CN" dirty="0" smtClean="0"/>
              <a:t>    print "Thank you for the 3.  Very kind of you."</a:t>
            </a:r>
          </a:p>
          <a:p>
            <a:pPr>
              <a:buNone/>
            </a:pPr>
            <a:r>
              <a:rPr lang="en-US" altLang="zh-CN" dirty="0" smtClean="0"/>
              <a:t>    print "Type 3 to continue, anything else to quit."    </a:t>
            </a:r>
            <a:r>
              <a:rPr lang="en-US" altLang="zh-CN" dirty="0" err="1" smtClean="0"/>
              <a:t>someInput</a:t>
            </a:r>
            <a:r>
              <a:rPr lang="en-US" altLang="zh-CN" dirty="0" smtClean="0"/>
              <a:t> = </a:t>
            </a:r>
            <a:r>
              <a:rPr lang="en-US" altLang="zh-CN" dirty="0" err="1" smtClean="0"/>
              <a:t>raw_input</a:t>
            </a:r>
            <a:r>
              <a:rPr lang="en-US" altLang="zh-CN" dirty="0" smtClean="0"/>
              <a:t>()                         </a:t>
            </a:r>
          </a:p>
          <a:p>
            <a:pPr>
              <a:buNone/>
            </a:pPr>
            <a:r>
              <a:rPr lang="en-US" altLang="zh-CN" dirty="0" smtClean="0"/>
              <a:t>print "That's not 3, so I'm quitting now."</a:t>
            </a:r>
            <a:endParaRPr lang="zh-CN" altLang="en-US" dirty="0"/>
          </a:p>
        </p:txBody>
      </p:sp>
      <p:pic>
        <p:nvPicPr>
          <p:cNvPr id="3074" name="Picture 2"/>
          <p:cNvPicPr>
            <a:picLocks noChangeAspect="1" noChangeArrowheads="1"/>
          </p:cNvPicPr>
          <p:nvPr/>
        </p:nvPicPr>
        <p:blipFill>
          <a:blip r:embed="rId2" cstate="print"/>
          <a:srcRect/>
          <a:stretch>
            <a:fillRect/>
          </a:stretch>
        </p:blipFill>
        <p:spPr bwMode="auto">
          <a:xfrm>
            <a:off x="3779912" y="3861048"/>
            <a:ext cx="4876800" cy="20955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b="1" dirty="0" smtClean="0"/>
              <a:t>Python</a:t>
            </a:r>
            <a:r>
              <a:rPr lang="zh-CN" altLang="en-US" b="1" dirty="0" smtClean="0"/>
              <a:t>的优缺点</a:t>
            </a:r>
            <a:endParaRPr lang="zh-CN" altLang="en-US" dirty="0"/>
          </a:p>
        </p:txBody>
      </p:sp>
      <p:sp>
        <p:nvSpPr>
          <p:cNvPr id="3" name="内容占位符 2"/>
          <p:cNvSpPr>
            <a:spLocks noGrp="1"/>
          </p:cNvSpPr>
          <p:nvPr>
            <p:ph idx="1"/>
          </p:nvPr>
        </p:nvSpPr>
        <p:spPr/>
        <p:txBody>
          <a:bodyPr>
            <a:normAutofit/>
          </a:bodyPr>
          <a:lstStyle/>
          <a:p>
            <a:r>
              <a:rPr lang="en-US" altLang="zh-CN" b="1" dirty="0" smtClean="0"/>
              <a:t>Python</a:t>
            </a:r>
            <a:r>
              <a:rPr lang="zh-CN" altLang="en-US" b="1" dirty="0" smtClean="0"/>
              <a:t>优点：</a:t>
            </a:r>
            <a:endParaRPr lang="zh-CN" altLang="en-US" dirty="0" smtClean="0"/>
          </a:p>
          <a:p>
            <a:r>
              <a:rPr lang="en-US" altLang="zh-CN" dirty="0" smtClean="0"/>
              <a:t>1. “</a:t>
            </a:r>
            <a:r>
              <a:rPr lang="zh-CN" altLang="en-US" dirty="0" smtClean="0"/>
              <a:t>优雅”、“明确”、“简单”</a:t>
            </a:r>
          </a:p>
          <a:p>
            <a:r>
              <a:rPr lang="en-US" altLang="zh-CN" dirty="0" smtClean="0"/>
              <a:t>2.  </a:t>
            </a:r>
            <a:r>
              <a:rPr lang="zh-CN" altLang="en-US" dirty="0" smtClean="0"/>
              <a:t>开发效率高</a:t>
            </a:r>
          </a:p>
          <a:p>
            <a:r>
              <a:rPr lang="en-US" altLang="zh-CN" dirty="0" smtClean="0"/>
              <a:t>3.  </a:t>
            </a:r>
            <a:r>
              <a:rPr lang="zh-CN" altLang="en-US" dirty="0" smtClean="0"/>
              <a:t>无需关注底层细节   </a:t>
            </a:r>
          </a:p>
          <a:p>
            <a:r>
              <a:rPr lang="en-US" altLang="zh-CN" dirty="0" smtClean="0"/>
              <a:t>4.  </a:t>
            </a:r>
            <a:r>
              <a:rPr lang="zh-CN" altLang="en-US" dirty="0" smtClean="0"/>
              <a:t>功能强大</a:t>
            </a:r>
          </a:p>
          <a:p>
            <a:r>
              <a:rPr lang="en-US" altLang="zh-CN" dirty="0" smtClean="0"/>
              <a:t>5.  </a:t>
            </a:r>
            <a:r>
              <a:rPr lang="zh-CN" altLang="en-US" dirty="0" smtClean="0"/>
              <a:t>可移植性 </a:t>
            </a:r>
          </a:p>
          <a:p>
            <a:endParaRPr lang="zh-CN" altLang="en-US"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lgn="l"/>
            <a:r>
              <a:rPr lang="en-US" altLang="zh-CN" dirty="0" smtClean="0"/>
              <a:t>8.6 </a:t>
            </a:r>
            <a:r>
              <a:rPr lang="zh-CN" altLang="en-US" dirty="0" smtClean="0"/>
              <a:t>跳出循环</a:t>
            </a:r>
            <a:r>
              <a:rPr lang="en-US" altLang="zh-CN" dirty="0" smtClean="0"/>
              <a:t>——break </a:t>
            </a:r>
            <a:r>
              <a:rPr lang="zh-CN" altLang="en-US" dirty="0" smtClean="0"/>
              <a:t>和 </a:t>
            </a:r>
            <a:r>
              <a:rPr lang="en-US" altLang="zh-CN" dirty="0" smtClean="0"/>
              <a:t>continue</a:t>
            </a:r>
            <a:endParaRPr lang="zh-CN" altLang="en-US" dirty="0"/>
          </a:p>
        </p:txBody>
      </p:sp>
      <p:sp>
        <p:nvSpPr>
          <p:cNvPr id="3" name="内容占位符 2"/>
          <p:cNvSpPr>
            <a:spLocks noGrp="1"/>
          </p:cNvSpPr>
          <p:nvPr>
            <p:ph idx="1"/>
          </p:nvPr>
        </p:nvSpPr>
        <p:spPr>
          <a:xfrm>
            <a:off x="457200" y="1600201"/>
            <a:ext cx="8229600" cy="2548879"/>
          </a:xfrm>
        </p:spPr>
        <p:txBody>
          <a:bodyPr>
            <a:normAutofit/>
          </a:bodyPr>
          <a:lstStyle/>
          <a:p>
            <a:pPr>
              <a:buNone/>
            </a:pPr>
            <a:endParaRPr lang="zh-CN" altLang="en-US" dirty="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你学到了什么</a:t>
            </a:r>
            <a:endParaRPr lang="zh-CN" altLang="en-US" dirty="0"/>
          </a:p>
        </p:txBody>
      </p:sp>
      <p:sp>
        <p:nvSpPr>
          <p:cNvPr id="3" name="内容占位符 2"/>
          <p:cNvSpPr>
            <a:spLocks noGrp="1"/>
          </p:cNvSpPr>
          <p:nvPr>
            <p:ph idx="1"/>
          </p:nvPr>
        </p:nvSpPr>
        <p:spPr/>
        <p:txBody>
          <a:bodyPr/>
          <a:lstStyle/>
          <a:p>
            <a:r>
              <a:rPr lang="en-US" altLang="zh-CN" dirty="0" smtClean="0"/>
              <a:t>for </a:t>
            </a:r>
            <a:r>
              <a:rPr lang="zh-CN" altLang="en-US" dirty="0" smtClean="0"/>
              <a:t>循环（也称为计数循环）。</a:t>
            </a:r>
            <a:endParaRPr lang="en-US" altLang="zh-CN" dirty="0" smtClean="0"/>
          </a:p>
          <a:p>
            <a:r>
              <a:rPr lang="en-US" altLang="zh-CN" dirty="0" smtClean="0"/>
              <a:t>range() </a:t>
            </a:r>
            <a:r>
              <a:rPr lang="zh-CN" altLang="en-US" dirty="0" smtClean="0"/>
              <a:t>函数</a:t>
            </a:r>
            <a:r>
              <a:rPr lang="en-US" altLang="zh-CN" dirty="0" smtClean="0"/>
              <a:t>—</a:t>
            </a:r>
            <a:r>
              <a:rPr lang="zh-CN" altLang="en-US" dirty="0" smtClean="0"/>
              <a:t>计数循环的一个捷径。  </a:t>
            </a:r>
            <a:endParaRPr lang="en-US" altLang="zh-CN" dirty="0" smtClean="0"/>
          </a:p>
          <a:p>
            <a:r>
              <a:rPr lang="en-US" altLang="zh-CN" dirty="0" smtClean="0"/>
              <a:t>range() </a:t>
            </a:r>
            <a:r>
              <a:rPr lang="zh-CN" altLang="en-US" dirty="0" smtClean="0"/>
              <a:t>的不同步长大小。  </a:t>
            </a:r>
            <a:endParaRPr lang="en-US" altLang="zh-CN" dirty="0" smtClean="0"/>
          </a:p>
          <a:p>
            <a:r>
              <a:rPr lang="en-US" altLang="zh-CN" dirty="0" smtClean="0"/>
              <a:t>while </a:t>
            </a:r>
            <a:r>
              <a:rPr lang="zh-CN" altLang="en-US" dirty="0" smtClean="0"/>
              <a:t>循环（也称为条件循环）。 </a:t>
            </a:r>
            <a:endParaRPr lang="en-US" altLang="zh-CN" dirty="0" smtClean="0"/>
          </a:p>
          <a:p>
            <a:r>
              <a:rPr lang="zh-CN" altLang="fr-FR" dirty="0" smtClean="0"/>
              <a:t>用 </a:t>
            </a:r>
            <a:r>
              <a:rPr lang="fr-FR" altLang="zh-CN" dirty="0" smtClean="0"/>
              <a:t>continue </a:t>
            </a:r>
            <a:r>
              <a:rPr lang="zh-CN" altLang="fr-FR" dirty="0" smtClean="0"/>
              <a:t>跳到下一次迭代</a:t>
            </a:r>
            <a:r>
              <a:rPr lang="zh-CN" altLang="en-US" dirty="0" smtClean="0"/>
              <a:t>。</a:t>
            </a:r>
            <a:endParaRPr lang="en-US" altLang="zh-CN" dirty="0" smtClean="0"/>
          </a:p>
          <a:p>
            <a:r>
              <a:rPr lang="zh-CN" altLang="en-US" dirty="0" smtClean="0"/>
              <a:t>用 </a:t>
            </a:r>
            <a:r>
              <a:rPr lang="en-US" altLang="zh-CN" dirty="0" smtClean="0"/>
              <a:t>break </a:t>
            </a:r>
            <a:r>
              <a:rPr lang="zh-CN" altLang="en-US" dirty="0" smtClean="0"/>
              <a:t>跳出循环。</a:t>
            </a:r>
            <a:endParaRPr lang="zh-CN" alt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动手试一试</a:t>
            </a:r>
            <a:endParaRPr lang="zh-CN" altLang="en-US" dirty="0"/>
          </a:p>
        </p:txBody>
      </p:sp>
      <p:sp>
        <p:nvSpPr>
          <p:cNvPr id="3" name="内容占位符 2"/>
          <p:cNvSpPr>
            <a:spLocks noGrp="1"/>
          </p:cNvSpPr>
          <p:nvPr>
            <p:ph idx="1"/>
          </p:nvPr>
        </p:nvSpPr>
        <p:spPr>
          <a:xfrm>
            <a:off x="457200" y="1600201"/>
            <a:ext cx="8229600" cy="1180727"/>
          </a:xfrm>
        </p:spPr>
        <p:txBody>
          <a:bodyPr>
            <a:normAutofit fontScale="85000" lnSpcReduction="10000"/>
          </a:bodyPr>
          <a:lstStyle/>
          <a:p>
            <a:r>
              <a:rPr lang="zh-CN" altLang="en-US" dirty="0" smtClean="0"/>
              <a:t>编写一个程序，显示一个乘法表。开始时要询问用户显示哪个数的乘法表。输出应该如下所示：</a:t>
            </a:r>
            <a:endParaRPr lang="en-US" altLang="zh-CN" dirty="0" smtClean="0"/>
          </a:p>
          <a:p>
            <a:endParaRPr lang="en-US" altLang="zh-CN" dirty="0" smtClean="0"/>
          </a:p>
        </p:txBody>
      </p:sp>
      <p:pic>
        <p:nvPicPr>
          <p:cNvPr id="4099" name="Picture 3"/>
          <p:cNvPicPr>
            <a:picLocks noChangeAspect="1" noChangeArrowheads="1"/>
          </p:cNvPicPr>
          <p:nvPr/>
        </p:nvPicPr>
        <p:blipFill>
          <a:blip r:embed="rId2" cstate="print"/>
          <a:srcRect/>
          <a:stretch>
            <a:fillRect/>
          </a:stretch>
        </p:blipFill>
        <p:spPr bwMode="auto">
          <a:xfrm>
            <a:off x="1043608" y="2636912"/>
            <a:ext cx="4895850" cy="2762250"/>
          </a:xfrm>
          <a:prstGeom prst="rect">
            <a:avLst/>
          </a:prstGeom>
          <a:noFill/>
          <a:ln w="9525">
            <a:noFill/>
            <a:miter lim="800000"/>
            <a:headEnd/>
            <a:tailEnd/>
          </a:ln>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9 </a:t>
            </a:r>
            <a:r>
              <a:rPr lang="zh-CN" altLang="en-US" dirty="0" smtClean="0"/>
              <a:t>注释</a:t>
            </a:r>
            <a:endParaRPr lang="zh-CN" alt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9.1</a:t>
            </a:r>
            <a:r>
              <a:rPr lang="zh-CN" altLang="en-US" dirty="0" smtClean="0"/>
              <a:t>　增加注释</a:t>
            </a:r>
            <a:endParaRPr lang="zh-CN" altLang="en-US" dirty="0"/>
          </a:p>
        </p:txBody>
      </p:sp>
      <p:sp>
        <p:nvSpPr>
          <p:cNvPr id="3" name="内容占位符 2"/>
          <p:cNvSpPr>
            <a:spLocks noGrp="1"/>
          </p:cNvSpPr>
          <p:nvPr>
            <p:ph idx="1"/>
          </p:nvPr>
        </p:nvSpPr>
        <p:spPr>
          <a:xfrm>
            <a:off x="457200" y="1600201"/>
            <a:ext cx="8229600" cy="4277071"/>
          </a:xfrm>
        </p:spPr>
        <p:txBody>
          <a:bodyPr>
            <a:normAutofit fontScale="85000" lnSpcReduction="20000"/>
          </a:bodyPr>
          <a:lstStyle/>
          <a:p>
            <a:r>
              <a:rPr lang="zh-CN" altLang="en-US" dirty="0" smtClean="0"/>
              <a:t>注释是给你看的，而不是让计算机执行 的。注释是程序文档的一部分，计算机运行程 序时会忽略这些注释。</a:t>
            </a:r>
            <a:endParaRPr lang="en-US" altLang="zh-CN" dirty="0" smtClean="0"/>
          </a:p>
          <a:p>
            <a:r>
              <a:rPr lang="zh-CN" altLang="en-US" dirty="0" smtClean="0"/>
              <a:t>文档（</a:t>
            </a:r>
            <a:r>
              <a:rPr lang="en-US" altLang="zh-CN" dirty="0" smtClean="0"/>
              <a:t>documentation</a:t>
            </a:r>
            <a:r>
              <a:rPr lang="zh-CN" altLang="en-US" dirty="0" smtClean="0"/>
              <a:t>）就是关于一个程序的信息，描述了程序并说明它是如何工 作的。注释是程序文档的一部分，不过在代码本身以外，文档还包括其他部分，文档描 述以下内容：  </a:t>
            </a:r>
            <a:endParaRPr lang="en-US" altLang="zh-CN" dirty="0" smtClean="0"/>
          </a:p>
          <a:p>
            <a:pPr lvl="1"/>
            <a:r>
              <a:rPr lang="zh-CN" altLang="en-US" dirty="0" smtClean="0"/>
              <a:t>为什么写这个程序（它的用途）</a:t>
            </a:r>
            <a:endParaRPr lang="en-US" altLang="zh-CN" dirty="0" smtClean="0"/>
          </a:p>
          <a:p>
            <a:pPr lvl="1"/>
            <a:r>
              <a:rPr lang="zh-CN" altLang="en-US" dirty="0" smtClean="0"/>
              <a:t> 这个程序是谁写的  这个程序面向什么人（它的用户）</a:t>
            </a:r>
            <a:endParaRPr lang="en-US" altLang="zh-CN" dirty="0" smtClean="0"/>
          </a:p>
          <a:p>
            <a:pPr lvl="1"/>
            <a:r>
              <a:rPr lang="zh-CN" altLang="en-US" dirty="0" smtClean="0"/>
              <a:t> 如何组织 </a:t>
            </a:r>
            <a:endParaRPr lang="en-US" altLang="zh-CN" dirty="0" smtClean="0"/>
          </a:p>
          <a:p>
            <a:pPr lvl="1">
              <a:buNone/>
            </a:pPr>
            <a:r>
              <a:rPr lang="zh-CN" altLang="en-US" dirty="0" smtClean="0"/>
              <a:t>更大、更复杂的程序往往有更多文档。</a:t>
            </a:r>
            <a:endParaRPr lang="zh-CN" alt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9.2</a:t>
            </a:r>
            <a:r>
              <a:rPr lang="zh-CN" altLang="en-US" dirty="0" smtClean="0"/>
              <a:t> 注释的类型</a:t>
            </a:r>
            <a:endParaRPr lang="zh-CN" altLang="en-US" dirty="0"/>
          </a:p>
        </p:txBody>
      </p:sp>
      <p:sp>
        <p:nvSpPr>
          <p:cNvPr id="3" name="内容占位符 2"/>
          <p:cNvSpPr>
            <a:spLocks noGrp="1"/>
          </p:cNvSpPr>
          <p:nvPr>
            <p:ph idx="1"/>
          </p:nvPr>
        </p:nvSpPr>
        <p:spPr>
          <a:xfrm>
            <a:off x="457200" y="1600201"/>
            <a:ext cx="8229600" cy="4277071"/>
          </a:xfrm>
        </p:spPr>
        <p:txBody>
          <a:bodyPr>
            <a:normAutofit fontScale="85000" lnSpcReduction="20000"/>
          </a:bodyPr>
          <a:lstStyle/>
          <a:p>
            <a:r>
              <a:rPr lang="zh-CN" altLang="en-US" dirty="0" smtClean="0"/>
              <a:t>单行注释</a:t>
            </a:r>
            <a:endParaRPr lang="en-US" altLang="zh-CN" dirty="0" smtClean="0"/>
          </a:p>
          <a:p>
            <a:pPr lvl="1"/>
            <a:r>
              <a:rPr lang="en-US" altLang="zh-CN" dirty="0" smtClean="0"/>
              <a:t># </a:t>
            </a:r>
            <a:r>
              <a:rPr lang="zh-CN" altLang="en-US" dirty="0" smtClean="0"/>
              <a:t>这是 </a:t>
            </a:r>
            <a:r>
              <a:rPr lang="en-US" altLang="zh-CN" dirty="0" smtClean="0"/>
              <a:t>Python </a:t>
            </a:r>
            <a:r>
              <a:rPr lang="zh-CN" altLang="en-US" dirty="0" smtClean="0"/>
              <a:t>程序中的一个注释 </a:t>
            </a:r>
            <a:endParaRPr lang="en-US" altLang="zh-CN" dirty="0" smtClean="0"/>
          </a:p>
          <a:p>
            <a:pPr lvl="1"/>
            <a:r>
              <a:rPr lang="en-US" altLang="zh-CN" dirty="0" smtClean="0"/>
              <a:t>print ('This is not a comment‘)</a:t>
            </a:r>
          </a:p>
          <a:p>
            <a:r>
              <a:rPr lang="zh-CN" altLang="en-US" dirty="0" smtClean="0"/>
              <a:t>行末注释</a:t>
            </a:r>
            <a:endParaRPr lang="en-US" altLang="zh-CN" dirty="0" smtClean="0"/>
          </a:p>
          <a:p>
            <a:pPr lvl="1"/>
            <a:r>
              <a:rPr lang="en-US" altLang="zh-CN" dirty="0" smtClean="0"/>
              <a:t>area = length * width # </a:t>
            </a:r>
            <a:r>
              <a:rPr lang="zh-CN" altLang="en-US" dirty="0" smtClean="0"/>
              <a:t>计算矩形的面积</a:t>
            </a:r>
            <a:endParaRPr lang="en-US" altLang="zh-CN" dirty="0" smtClean="0"/>
          </a:p>
          <a:p>
            <a:r>
              <a:rPr lang="zh-CN" altLang="en-US" dirty="0" smtClean="0"/>
              <a:t>多行注释</a:t>
            </a:r>
            <a:endParaRPr lang="en-US" altLang="zh-CN" dirty="0" smtClean="0"/>
          </a:p>
          <a:p>
            <a:pPr lvl="1"/>
            <a:r>
              <a:rPr lang="zh-CN" altLang="en-US" dirty="0" smtClean="0"/>
              <a:t> </a:t>
            </a:r>
            <a:r>
              <a:rPr lang="en-US" altLang="zh-CN" dirty="0" smtClean="0"/>
              <a:t># *************** </a:t>
            </a:r>
          </a:p>
          <a:p>
            <a:pPr lvl="1"/>
            <a:r>
              <a:rPr lang="en-US" altLang="zh-CN" dirty="0" smtClean="0"/>
              <a:t>#</a:t>
            </a:r>
            <a:r>
              <a:rPr lang="zh-CN" altLang="en-US" dirty="0" smtClean="0"/>
              <a:t>这个程序用来说明 </a:t>
            </a:r>
            <a:r>
              <a:rPr lang="en-US" altLang="zh-CN" dirty="0" smtClean="0"/>
              <a:t>Python </a:t>
            </a:r>
            <a:r>
              <a:rPr lang="zh-CN" altLang="en-US" dirty="0" smtClean="0"/>
              <a:t>中如何使用注释</a:t>
            </a:r>
            <a:endParaRPr lang="en-US" altLang="zh-CN" dirty="0" smtClean="0"/>
          </a:p>
          <a:p>
            <a:pPr lvl="1"/>
            <a:r>
              <a:rPr lang="en-US" altLang="zh-CN" dirty="0" smtClean="0"/>
              <a:t># </a:t>
            </a:r>
            <a:r>
              <a:rPr lang="zh-CN" altLang="en-US" dirty="0" smtClean="0"/>
              <a:t>星号所在的行只为将注释</a:t>
            </a:r>
            <a:endParaRPr lang="en-US" altLang="zh-CN" dirty="0" smtClean="0"/>
          </a:p>
          <a:p>
            <a:pPr lvl="1"/>
            <a:r>
              <a:rPr lang="en-US" altLang="zh-CN" dirty="0" smtClean="0"/>
              <a:t># </a:t>
            </a:r>
            <a:r>
              <a:rPr lang="zh-CN" altLang="en-US" dirty="0" smtClean="0"/>
              <a:t>与其余代码清楚地区分开 </a:t>
            </a:r>
            <a:endParaRPr lang="en-US" altLang="zh-CN" dirty="0" smtClean="0"/>
          </a:p>
          <a:p>
            <a:pPr lvl="1"/>
            <a:r>
              <a:rPr lang="en-US" altLang="zh-CN" dirty="0" smtClean="0"/>
              <a:t># ***************</a:t>
            </a:r>
            <a:endParaRPr lang="zh-CN" alt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9.3</a:t>
            </a:r>
            <a:r>
              <a:rPr lang="zh-CN" altLang="en-US" dirty="0" smtClean="0"/>
              <a:t>　注释掉</a:t>
            </a:r>
            <a:endParaRPr lang="zh-CN" altLang="en-US" dirty="0"/>
          </a:p>
        </p:txBody>
      </p:sp>
      <p:sp>
        <p:nvSpPr>
          <p:cNvPr id="3" name="内容占位符 2"/>
          <p:cNvSpPr>
            <a:spLocks noGrp="1"/>
          </p:cNvSpPr>
          <p:nvPr>
            <p:ph idx="1"/>
          </p:nvPr>
        </p:nvSpPr>
        <p:spPr/>
        <p:txBody>
          <a:bodyPr/>
          <a:lstStyle/>
          <a:p>
            <a:r>
              <a:rPr lang="zh-CN" altLang="en-US" dirty="0" smtClean="0"/>
              <a:t>还可以使用注释临时跳过程序中的某些部分。作为注释的所有内容都会被忽略。</a:t>
            </a:r>
            <a:endParaRPr lang="en-US" altLang="zh-CN" dirty="0" smtClean="0"/>
          </a:p>
          <a:p>
            <a:pPr lvl="1"/>
            <a:r>
              <a:rPr lang="en-US" altLang="zh-CN" smtClean="0"/>
              <a:t>#Print</a:t>
            </a:r>
            <a:r>
              <a:rPr lang="en-US" altLang="zh-CN" dirty="0" smtClean="0"/>
              <a:t>(“hello”)</a:t>
            </a:r>
          </a:p>
          <a:p>
            <a:pPr lvl="1"/>
            <a:r>
              <a:rPr lang="en-US" altLang="zh-CN" dirty="0" smtClean="0"/>
              <a:t>Print(“world”)</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7</a:t>
            </a:r>
            <a:endParaRPr lang="zh-CN" altLang="en-US" dirty="0"/>
          </a:p>
        </p:txBody>
      </p:sp>
      <p:sp>
        <p:nvSpPr>
          <p:cNvPr id="3" name="内容占位符 2"/>
          <p:cNvSpPr>
            <a:spLocks noGrp="1"/>
          </p:cNvSpPr>
          <p:nvPr>
            <p:ph idx="1"/>
          </p:nvPr>
        </p:nvSpPr>
        <p:spPr/>
        <p:txBody>
          <a:bodyPr/>
          <a:lstStyle/>
          <a:p>
            <a:endParaRPr lang="zh-CN" altLang="en-US"/>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10 </a:t>
            </a:r>
            <a:r>
              <a:rPr lang="zh-CN" altLang="en-US" dirty="0" smtClean="0"/>
              <a:t>游戏时间到</a:t>
            </a:r>
            <a:endParaRPr lang="zh-CN" altLang="en-US" dirty="0"/>
          </a:p>
        </p:txBody>
      </p:sp>
      <p:sp>
        <p:nvSpPr>
          <p:cNvPr id="3" name="内容占位符 2"/>
          <p:cNvSpPr>
            <a:spLocks noGrp="1"/>
          </p:cNvSpPr>
          <p:nvPr>
            <p:ph idx="1"/>
          </p:nvPr>
        </p:nvSpPr>
        <p:spPr>
          <a:xfrm>
            <a:off x="518864" y="1600200"/>
            <a:ext cx="8229600" cy="4525963"/>
          </a:xfrm>
        </p:spPr>
        <p:txBody>
          <a:bodyPr/>
          <a:lstStyle/>
          <a:p>
            <a:r>
              <a:rPr lang="en-US" altLang="zh-CN" dirty="0" smtClean="0"/>
              <a:t>Skier</a:t>
            </a:r>
          </a:p>
          <a:p>
            <a:r>
              <a:rPr lang="zh-CN" altLang="en-US" dirty="0" smtClean="0"/>
              <a:t>大家运行一下</a:t>
            </a:r>
            <a:r>
              <a:rPr lang="en-US" altLang="zh-CN" dirty="0" smtClean="0"/>
              <a:t>skier</a:t>
            </a:r>
            <a:r>
              <a:rPr lang="zh-CN" altLang="en-US" dirty="0" smtClean="0"/>
              <a:t>的游戏。</a:t>
            </a:r>
            <a:endParaRPr lang="en-US" altLang="zh-CN" dirty="0" smtClean="0"/>
          </a:p>
          <a:p>
            <a:r>
              <a:rPr lang="en-US" altLang="zh-CN" dirty="0" smtClean="0"/>
              <a:t>Skier</a:t>
            </a:r>
            <a:r>
              <a:rPr lang="zh-CN" altLang="en-US" dirty="0" smtClean="0"/>
              <a:t>（ 滑 雪 的 人 ） 是 一 个非常简单的滑雪游戏，灵感 来自一个名叫 </a:t>
            </a:r>
            <a:r>
              <a:rPr lang="en-US" altLang="zh-CN" dirty="0" err="1" smtClean="0"/>
              <a:t>SkiFree</a:t>
            </a:r>
            <a:r>
              <a:rPr lang="en-US" altLang="zh-CN" dirty="0" smtClean="0"/>
              <a:t> </a:t>
            </a:r>
            <a:r>
              <a:rPr lang="zh-CN" altLang="en-US" dirty="0" smtClean="0"/>
              <a:t>的游戏。 （你可以在 </a:t>
            </a:r>
            <a:r>
              <a:rPr lang="en-US" altLang="zh-CN" dirty="0" smtClean="0"/>
              <a:t>en.wikipedia.org/wiki/ </a:t>
            </a:r>
            <a:r>
              <a:rPr lang="en-US" altLang="zh-CN" dirty="0" err="1" smtClean="0"/>
              <a:t>SkiFree</a:t>
            </a:r>
            <a:r>
              <a:rPr lang="en-US" altLang="zh-CN" dirty="0" smtClean="0"/>
              <a:t> </a:t>
            </a:r>
            <a:r>
              <a:rPr lang="zh-CN" altLang="en-US" dirty="0" smtClean="0"/>
              <a:t>找到有关 </a:t>
            </a:r>
            <a:r>
              <a:rPr lang="en-US" altLang="zh-CN" dirty="0" err="1" smtClean="0"/>
              <a:t>SkiFree</a:t>
            </a:r>
            <a:r>
              <a:rPr lang="en-US" altLang="zh-CN" dirty="0" smtClean="0"/>
              <a:t> </a:t>
            </a:r>
            <a:r>
              <a:rPr lang="zh-CN" altLang="en-US" dirty="0" smtClean="0"/>
              <a:t>的所有 信息。）</a:t>
            </a:r>
            <a:endParaRPr lang="en-US" altLang="zh-CN" dirty="0" smtClean="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11</a:t>
            </a:r>
            <a:r>
              <a:rPr lang="zh-CN" altLang="en-US" dirty="0" smtClean="0"/>
              <a:t>嵌套与可变循环</a:t>
            </a:r>
            <a:endParaRPr lang="zh-CN" altLang="en-US" dirty="0"/>
          </a:p>
        </p:txBody>
      </p:sp>
      <p:sp>
        <p:nvSpPr>
          <p:cNvPr id="3" name="内容占位符 2"/>
          <p:cNvSpPr>
            <a:spLocks noGrp="1"/>
          </p:cNvSpPr>
          <p:nvPr>
            <p:ph idx="1"/>
          </p:nvPr>
        </p:nvSpPr>
        <p:spPr/>
        <p:txBody>
          <a:bodyPr/>
          <a:lstStyle/>
          <a:p>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b="1" dirty="0" smtClean="0"/>
              <a:t>Python</a:t>
            </a:r>
            <a:r>
              <a:rPr lang="zh-CN" altLang="en-US" b="1" dirty="0" smtClean="0"/>
              <a:t>的优缺点</a:t>
            </a:r>
            <a:endParaRPr lang="zh-CN" altLang="en-US" dirty="0"/>
          </a:p>
        </p:txBody>
      </p:sp>
      <p:sp>
        <p:nvSpPr>
          <p:cNvPr id="3" name="内容占位符 2"/>
          <p:cNvSpPr>
            <a:spLocks noGrp="1"/>
          </p:cNvSpPr>
          <p:nvPr>
            <p:ph idx="1"/>
          </p:nvPr>
        </p:nvSpPr>
        <p:spPr/>
        <p:txBody>
          <a:bodyPr/>
          <a:lstStyle/>
          <a:p>
            <a:r>
              <a:rPr lang="en-US" altLang="zh-CN" b="1" dirty="0" smtClean="0"/>
              <a:t>Python</a:t>
            </a:r>
            <a:r>
              <a:rPr lang="zh-CN" altLang="en-US" b="1" dirty="0" smtClean="0"/>
              <a:t>缺点：</a:t>
            </a:r>
            <a:endParaRPr lang="zh-CN" altLang="en-US" dirty="0" smtClean="0"/>
          </a:p>
          <a:p>
            <a:r>
              <a:rPr lang="en-US" altLang="zh-CN" dirty="0" smtClean="0"/>
              <a:t>1. </a:t>
            </a:r>
            <a:r>
              <a:rPr lang="zh-CN" altLang="en-US" dirty="0" smtClean="0"/>
              <a:t>代码运行速度慢</a:t>
            </a:r>
          </a:p>
          <a:p>
            <a:r>
              <a:rPr lang="en-US" altLang="zh-CN" dirty="0" smtClean="0"/>
              <a:t>2.</a:t>
            </a:r>
            <a:r>
              <a:rPr lang="zh-CN" altLang="en-US" dirty="0" smtClean="0"/>
              <a:t> 发布程序时必须公开源代码</a:t>
            </a:r>
            <a:endParaRPr lang="zh-CN" altLang="en-US" dirty="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11.1</a:t>
            </a:r>
            <a:r>
              <a:rPr lang="zh-CN" altLang="en-US" dirty="0" smtClean="0"/>
              <a:t>　嵌套循环</a:t>
            </a:r>
            <a:endParaRPr lang="zh-CN" altLang="en-US" dirty="0"/>
          </a:p>
        </p:txBody>
      </p:sp>
      <p:sp>
        <p:nvSpPr>
          <p:cNvPr id="3" name="内容占位符 2"/>
          <p:cNvSpPr>
            <a:spLocks noGrp="1"/>
          </p:cNvSpPr>
          <p:nvPr>
            <p:ph idx="1"/>
          </p:nvPr>
        </p:nvSpPr>
        <p:spPr/>
        <p:txBody>
          <a:bodyPr/>
          <a:lstStyle/>
          <a:p>
            <a:pPr>
              <a:buNone/>
            </a:pPr>
            <a:r>
              <a:rPr lang="en-US" altLang="zh-CN" dirty="0" smtClean="0"/>
              <a:t>for multiplier in range(5, 8):</a:t>
            </a:r>
          </a:p>
          <a:p>
            <a:pPr>
              <a:buNone/>
            </a:pPr>
            <a:r>
              <a:rPr lang="en-US" altLang="zh-CN" dirty="0" smtClean="0"/>
              <a:t>    for </a:t>
            </a:r>
            <a:r>
              <a:rPr lang="en-US" altLang="zh-CN" dirty="0" err="1" smtClean="0"/>
              <a:t>i</a:t>
            </a:r>
            <a:r>
              <a:rPr lang="en-US" altLang="zh-CN" dirty="0" smtClean="0"/>
              <a:t> in range(1, 11):</a:t>
            </a:r>
          </a:p>
          <a:p>
            <a:pPr>
              <a:buNone/>
            </a:pPr>
            <a:r>
              <a:rPr lang="en-US" altLang="zh-CN" dirty="0" smtClean="0"/>
              <a:t>        print(</a:t>
            </a:r>
            <a:r>
              <a:rPr lang="en-US" altLang="zh-CN" dirty="0" err="1" smtClean="0"/>
              <a:t>i</a:t>
            </a:r>
            <a:r>
              <a:rPr lang="en-US" altLang="zh-CN" dirty="0" smtClean="0"/>
              <a:t>, "x", multiplier, "=", </a:t>
            </a:r>
            <a:r>
              <a:rPr lang="en-US" altLang="zh-CN" dirty="0" err="1" smtClean="0"/>
              <a:t>i</a:t>
            </a:r>
            <a:r>
              <a:rPr lang="en-US" altLang="zh-CN" dirty="0" smtClean="0"/>
              <a:t> * multiplier)</a:t>
            </a:r>
          </a:p>
          <a:p>
            <a:pPr>
              <a:buNone/>
            </a:pPr>
            <a:r>
              <a:rPr lang="en-US" altLang="zh-CN" dirty="0" smtClean="0"/>
              <a:t>    print</a:t>
            </a:r>
          </a:p>
          <a:p>
            <a:pPr>
              <a:buNone/>
            </a:pPr>
            <a:endParaRPr lang="zh-CN" altLang="en-US" dirty="0"/>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11.2</a:t>
            </a:r>
            <a:r>
              <a:rPr lang="zh-CN" altLang="en-US" dirty="0" smtClean="0"/>
              <a:t>　可变循环</a:t>
            </a:r>
            <a:endParaRPr lang="zh-CN" altLang="en-US" dirty="0"/>
          </a:p>
        </p:txBody>
      </p:sp>
      <p:sp>
        <p:nvSpPr>
          <p:cNvPr id="3" name="内容占位符 2"/>
          <p:cNvSpPr>
            <a:spLocks noGrp="1"/>
          </p:cNvSpPr>
          <p:nvPr>
            <p:ph idx="1"/>
          </p:nvPr>
        </p:nvSpPr>
        <p:spPr/>
        <p:txBody>
          <a:bodyPr/>
          <a:lstStyle/>
          <a:p>
            <a:pPr>
              <a:buNone/>
            </a:pPr>
            <a:r>
              <a:rPr lang="en-US" altLang="zh-CN" dirty="0" err="1" smtClean="0"/>
              <a:t>numStars</a:t>
            </a:r>
            <a:r>
              <a:rPr lang="en-US" altLang="zh-CN" dirty="0" smtClean="0"/>
              <a:t> = </a:t>
            </a:r>
            <a:r>
              <a:rPr lang="en-US" altLang="zh-CN" dirty="0" err="1" smtClean="0"/>
              <a:t>int</a:t>
            </a:r>
            <a:r>
              <a:rPr lang="en-US" altLang="zh-CN" dirty="0" smtClean="0"/>
              <a:t>(input('How many stars per line? '))</a:t>
            </a:r>
          </a:p>
          <a:p>
            <a:pPr>
              <a:buNone/>
            </a:pPr>
            <a:r>
              <a:rPr lang="en-US" altLang="zh-CN" dirty="0" smtClean="0"/>
              <a:t>for star in range(0, </a:t>
            </a:r>
            <a:r>
              <a:rPr lang="en-US" altLang="zh-CN" dirty="0" err="1" smtClean="0"/>
              <a:t>numStars</a:t>
            </a:r>
            <a:r>
              <a:rPr lang="en-US" altLang="zh-CN" dirty="0" smtClean="0"/>
              <a:t>): </a:t>
            </a:r>
          </a:p>
          <a:p>
            <a:pPr>
              <a:buNone/>
            </a:pPr>
            <a:r>
              <a:rPr lang="en-US" altLang="zh-CN" dirty="0" smtClean="0"/>
              <a:t>        print('*', end="“)</a:t>
            </a: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11.3</a:t>
            </a:r>
            <a:r>
              <a:rPr lang="zh-CN" altLang="en-US" dirty="0" smtClean="0"/>
              <a:t>　可变嵌套循环</a:t>
            </a:r>
            <a:endParaRPr lang="zh-CN" altLang="en-US" dirty="0"/>
          </a:p>
        </p:txBody>
      </p:sp>
      <p:sp>
        <p:nvSpPr>
          <p:cNvPr id="3" name="内容占位符 2"/>
          <p:cNvSpPr>
            <a:spLocks noGrp="1"/>
          </p:cNvSpPr>
          <p:nvPr>
            <p:ph idx="1"/>
          </p:nvPr>
        </p:nvSpPr>
        <p:spPr/>
        <p:txBody>
          <a:bodyPr/>
          <a:lstStyle/>
          <a:p>
            <a:pPr>
              <a:buNone/>
            </a:pPr>
            <a:r>
              <a:rPr lang="en-US" altLang="zh-CN" dirty="0" err="1" smtClean="0"/>
              <a:t>numLines</a:t>
            </a:r>
            <a:r>
              <a:rPr lang="en-US" altLang="zh-CN" dirty="0" smtClean="0"/>
              <a:t> = </a:t>
            </a:r>
            <a:r>
              <a:rPr lang="en-US" altLang="zh-CN" dirty="0" err="1" smtClean="0"/>
              <a:t>int</a:t>
            </a:r>
            <a:r>
              <a:rPr lang="en-US" altLang="zh-CN" dirty="0" smtClean="0"/>
              <a:t>(input('How many lines of stars do you want? '))</a:t>
            </a:r>
          </a:p>
          <a:p>
            <a:pPr>
              <a:buNone/>
            </a:pPr>
            <a:r>
              <a:rPr lang="en-US" altLang="zh-CN" dirty="0" err="1" smtClean="0"/>
              <a:t>numStars</a:t>
            </a:r>
            <a:r>
              <a:rPr lang="en-US" altLang="zh-CN" dirty="0" smtClean="0"/>
              <a:t> = </a:t>
            </a:r>
            <a:r>
              <a:rPr lang="en-US" altLang="zh-CN" dirty="0" err="1" smtClean="0"/>
              <a:t>int</a:t>
            </a:r>
            <a:r>
              <a:rPr lang="en-US" altLang="zh-CN" dirty="0" smtClean="0"/>
              <a:t>(input('How many stars per line? '))</a:t>
            </a:r>
          </a:p>
          <a:p>
            <a:pPr>
              <a:buNone/>
            </a:pPr>
            <a:r>
              <a:rPr lang="en-US" altLang="zh-CN" dirty="0" smtClean="0"/>
              <a:t>for line in range(0, </a:t>
            </a:r>
            <a:r>
              <a:rPr lang="en-US" altLang="zh-CN" dirty="0" err="1" smtClean="0"/>
              <a:t>numLines</a:t>
            </a:r>
            <a:r>
              <a:rPr lang="en-US" altLang="zh-CN" dirty="0" smtClean="0"/>
              <a:t>):</a:t>
            </a:r>
          </a:p>
          <a:p>
            <a:pPr>
              <a:buNone/>
            </a:pPr>
            <a:r>
              <a:rPr lang="en-US" altLang="zh-CN" dirty="0" smtClean="0"/>
              <a:t>    for star in range(0, </a:t>
            </a:r>
            <a:r>
              <a:rPr lang="en-US" altLang="zh-CN" dirty="0" err="1" smtClean="0"/>
              <a:t>numStars</a:t>
            </a:r>
            <a:r>
              <a:rPr lang="en-US" altLang="zh-CN" dirty="0" smtClean="0"/>
              <a:t>): </a:t>
            </a:r>
          </a:p>
          <a:p>
            <a:pPr>
              <a:buNone/>
            </a:pPr>
            <a:r>
              <a:rPr lang="en-US" altLang="zh-CN" dirty="0" smtClean="0"/>
              <a:t>        print('*', end="")</a:t>
            </a:r>
          </a:p>
          <a:p>
            <a:pPr>
              <a:buNone/>
            </a:pPr>
            <a:r>
              <a:rPr lang="en-US" altLang="zh-CN" dirty="0" smtClean="0"/>
              <a:t>    print("")</a:t>
            </a: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11.4</a:t>
            </a:r>
            <a:r>
              <a:rPr lang="zh-CN" altLang="en-US" dirty="0" smtClean="0"/>
              <a:t>　可变嵌套循环</a:t>
            </a:r>
            <a:endParaRPr lang="zh-CN" altLang="en-US" dirty="0"/>
          </a:p>
        </p:txBody>
      </p:sp>
      <p:sp>
        <p:nvSpPr>
          <p:cNvPr id="3" name="内容占位符 2"/>
          <p:cNvSpPr>
            <a:spLocks noGrp="1"/>
          </p:cNvSpPr>
          <p:nvPr>
            <p:ph idx="1"/>
          </p:nvPr>
        </p:nvSpPr>
        <p:spPr/>
        <p:txBody>
          <a:bodyPr>
            <a:normAutofit lnSpcReduction="10000"/>
          </a:bodyPr>
          <a:lstStyle/>
          <a:p>
            <a:pPr>
              <a:buNone/>
            </a:pPr>
            <a:r>
              <a:rPr lang="en-US" altLang="zh-CN" dirty="0" err="1" smtClean="0"/>
              <a:t>numBlocks</a:t>
            </a:r>
            <a:r>
              <a:rPr lang="en-US" altLang="zh-CN" dirty="0" smtClean="0"/>
              <a:t> = </a:t>
            </a:r>
            <a:r>
              <a:rPr lang="en-US" altLang="zh-CN" dirty="0" err="1" smtClean="0"/>
              <a:t>int</a:t>
            </a:r>
            <a:r>
              <a:rPr lang="en-US" altLang="zh-CN" dirty="0" smtClean="0"/>
              <a:t>(input('How many blocks of stars do you want? '))</a:t>
            </a:r>
          </a:p>
          <a:p>
            <a:pPr>
              <a:buNone/>
            </a:pPr>
            <a:r>
              <a:rPr lang="en-US" altLang="zh-CN" dirty="0" smtClean="0"/>
              <a:t>for block in range(1, </a:t>
            </a:r>
            <a:r>
              <a:rPr lang="en-US" altLang="zh-CN" dirty="0" err="1" smtClean="0"/>
              <a:t>numBlocks</a:t>
            </a:r>
            <a:r>
              <a:rPr lang="en-US" altLang="zh-CN" dirty="0" smtClean="0"/>
              <a:t> + 1):</a:t>
            </a:r>
          </a:p>
          <a:p>
            <a:pPr>
              <a:buNone/>
            </a:pPr>
            <a:r>
              <a:rPr lang="en-US" altLang="zh-CN" dirty="0" smtClean="0"/>
              <a:t>    for line in range(1, block * 2 ):          </a:t>
            </a:r>
          </a:p>
          <a:p>
            <a:pPr>
              <a:buNone/>
            </a:pPr>
            <a:r>
              <a:rPr lang="en-US" altLang="zh-CN" dirty="0" smtClean="0"/>
              <a:t>        for star in range(1, (block + line) * 2):                 </a:t>
            </a:r>
          </a:p>
          <a:p>
            <a:pPr>
              <a:buNone/>
            </a:pPr>
            <a:r>
              <a:rPr lang="en-US" altLang="zh-CN" dirty="0" smtClean="0"/>
              <a:t>		   print('*', end="")</a:t>
            </a:r>
          </a:p>
          <a:p>
            <a:pPr>
              <a:buNone/>
            </a:pPr>
            <a:r>
              <a:rPr lang="en-US" altLang="zh-CN" dirty="0" smtClean="0"/>
              <a:t>        print("")</a:t>
            </a:r>
          </a:p>
          <a:p>
            <a:pPr>
              <a:buNone/>
            </a:pPr>
            <a:r>
              <a:rPr lang="en-US" altLang="zh-CN" dirty="0" smtClean="0"/>
              <a:t>    print("")</a:t>
            </a:r>
          </a:p>
          <a:p>
            <a:pPr>
              <a:buNone/>
            </a:pPr>
            <a:endParaRPr lang="en-US" altLang="zh-CN" dirty="0" smtClean="0"/>
          </a:p>
          <a:p>
            <a:pPr>
              <a:buNone/>
            </a:pPr>
            <a:endParaRPr lang="en-US" altLang="zh-CN" dirty="0" smtClean="0"/>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11.5 </a:t>
            </a:r>
            <a:r>
              <a:rPr lang="zh-CN" altLang="en-US" dirty="0" smtClean="0"/>
              <a:t>　使用嵌套循环</a:t>
            </a:r>
            <a:endParaRPr lang="zh-CN" altLang="en-US" dirty="0"/>
          </a:p>
        </p:txBody>
      </p:sp>
      <p:sp>
        <p:nvSpPr>
          <p:cNvPr id="3" name="内容占位符 2"/>
          <p:cNvSpPr>
            <a:spLocks noGrp="1"/>
          </p:cNvSpPr>
          <p:nvPr>
            <p:ph idx="1"/>
          </p:nvPr>
        </p:nvSpPr>
        <p:spPr/>
        <p:txBody>
          <a:bodyPr/>
          <a:lstStyle/>
          <a:p>
            <a:r>
              <a:rPr lang="zh-CN" altLang="en-US" dirty="0" smtClean="0"/>
              <a:t>那么我们能够用嵌套循环做些什么呢？</a:t>
            </a:r>
            <a:endParaRPr lang="en-US" altLang="zh-CN" dirty="0" smtClean="0"/>
          </a:p>
          <a:p>
            <a:pPr lvl="1"/>
            <a:r>
              <a:rPr lang="zh-CN" altLang="en-US" dirty="0" smtClean="0"/>
              <a:t>得出一 系列决定的所有可能的排列和组合</a:t>
            </a:r>
            <a:endParaRPr lang="en-US" altLang="zh-CN" dirty="0" smtClean="0"/>
          </a:p>
          <a:p>
            <a:r>
              <a:rPr lang="zh-CN" altLang="en-US" dirty="0" smtClean="0"/>
              <a:t>下面假设你要在学校开春季交 易会期间开个热狗店，你想做个广告海报，用数字显示如何订购热狗、小面包、番茄 酱、芥末酱和洋葱的所有可能的组合。所以我们需要得出总共有多少种可能的组合。</a:t>
            </a:r>
            <a:endParaRPr lang="en-US" altLang="zh-CN" dirty="0" smtClean="0"/>
          </a:p>
          <a:p>
            <a:endParaRPr lang="zh-CN" altLang="en-US" dirty="0"/>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dirty="0" smtClean="0"/>
              <a:t>11.5 </a:t>
            </a:r>
            <a:r>
              <a:rPr lang="zh-CN" altLang="en-US" dirty="0" smtClean="0"/>
              <a:t>　使用嵌套循环</a:t>
            </a:r>
            <a:r>
              <a:rPr lang="en-US" altLang="zh-CN" dirty="0" smtClean="0"/>
              <a:t>-</a:t>
            </a:r>
            <a:r>
              <a:rPr lang="zh-CN" altLang="en-US" dirty="0" smtClean="0"/>
              <a:t>决策树</a:t>
            </a:r>
            <a:endParaRPr lang="zh-CN" altLang="en-US" dirty="0"/>
          </a:p>
        </p:txBody>
      </p:sp>
      <p:pic>
        <p:nvPicPr>
          <p:cNvPr id="1026" name="Picture 2"/>
          <p:cNvPicPr>
            <a:picLocks noChangeAspect="1" noChangeArrowheads="1"/>
          </p:cNvPicPr>
          <p:nvPr/>
        </p:nvPicPr>
        <p:blipFill>
          <a:blip r:embed="rId2" cstate="print"/>
          <a:srcRect/>
          <a:stretch>
            <a:fillRect/>
          </a:stretch>
        </p:blipFill>
        <p:spPr bwMode="auto">
          <a:xfrm>
            <a:off x="671513" y="2019300"/>
            <a:ext cx="7799387" cy="2819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学到了什么</a:t>
            </a:r>
            <a:endParaRPr lang="zh-CN" altLang="en-US" dirty="0"/>
          </a:p>
        </p:txBody>
      </p:sp>
      <p:sp>
        <p:nvSpPr>
          <p:cNvPr id="3" name="内容占位符 2"/>
          <p:cNvSpPr>
            <a:spLocks noGrp="1"/>
          </p:cNvSpPr>
          <p:nvPr>
            <p:ph idx="1"/>
          </p:nvPr>
        </p:nvSpPr>
        <p:spPr/>
        <p:txBody>
          <a:bodyPr/>
          <a:lstStyle/>
          <a:p>
            <a:r>
              <a:rPr lang="zh-CN" altLang="en-US" dirty="0" smtClean="0"/>
              <a:t>嵌套循环</a:t>
            </a:r>
            <a:endParaRPr lang="en-US" altLang="zh-CN" dirty="0" smtClean="0"/>
          </a:p>
          <a:p>
            <a:r>
              <a:rPr lang="zh-CN" altLang="en-US" dirty="0" smtClean="0"/>
              <a:t>可变循环</a:t>
            </a:r>
            <a:endParaRPr lang="en-US" altLang="zh-CN" dirty="0" smtClean="0"/>
          </a:p>
          <a:p>
            <a:r>
              <a:rPr lang="zh-CN" altLang="en-US" dirty="0" smtClean="0"/>
              <a:t>排列和组合</a:t>
            </a:r>
            <a:endParaRPr lang="en-US" altLang="zh-CN" dirty="0" smtClean="0"/>
          </a:p>
          <a:p>
            <a:r>
              <a:rPr lang="zh-CN" altLang="en-US" dirty="0" smtClean="0"/>
              <a:t>决策树。</a:t>
            </a:r>
            <a:endParaRPr lang="zh-CN" altLang="en-US" dirty="0"/>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测试题</a:t>
            </a:r>
            <a:endParaRPr lang="zh-CN" altLang="en-US" dirty="0"/>
          </a:p>
        </p:txBody>
      </p:sp>
      <p:sp>
        <p:nvSpPr>
          <p:cNvPr id="3" name="内容占位符 2"/>
          <p:cNvSpPr>
            <a:spLocks noGrp="1"/>
          </p:cNvSpPr>
          <p:nvPr>
            <p:ph idx="1"/>
          </p:nvPr>
        </p:nvSpPr>
        <p:spPr/>
        <p:txBody>
          <a:bodyPr/>
          <a:lstStyle/>
          <a:p>
            <a:r>
              <a:rPr lang="en-US" altLang="zh-CN" dirty="0" smtClean="0"/>
              <a:t>1. Python </a:t>
            </a:r>
            <a:r>
              <a:rPr lang="zh-CN" altLang="en-US" dirty="0" smtClean="0"/>
              <a:t>中如何建立可变循环？ </a:t>
            </a:r>
            <a:endParaRPr lang="en-US" altLang="zh-CN" dirty="0" smtClean="0"/>
          </a:p>
          <a:p>
            <a:r>
              <a:rPr lang="en-US" altLang="zh-CN" dirty="0" smtClean="0"/>
              <a:t>2. Python </a:t>
            </a:r>
            <a:r>
              <a:rPr lang="zh-CN" altLang="en-US" dirty="0" smtClean="0"/>
              <a:t>中如何建立嵌套循环？</a:t>
            </a:r>
            <a:endParaRPr lang="en-US" altLang="zh-CN" dirty="0" smtClean="0"/>
          </a:p>
          <a:p>
            <a:r>
              <a:rPr lang="en-US" altLang="zh-CN" dirty="0" smtClean="0"/>
              <a:t>3. </a:t>
            </a:r>
            <a:r>
              <a:rPr lang="zh-CN" altLang="en-US" dirty="0" smtClean="0"/>
              <a:t>如果一个决策树有 </a:t>
            </a:r>
            <a:r>
              <a:rPr lang="en-US" altLang="zh-CN" dirty="0" smtClean="0"/>
              <a:t>4 </a:t>
            </a:r>
            <a:r>
              <a:rPr lang="zh-CN" altLang="en-US" dirty="0" smtClean="0"/>
              <a:t>层，每层有两个选择，共有多少种可能的选择（决策树 有多少条路径）？</a:t>
            </a:r>
            <a:endParaRPr lang="zh-CN" altLang="en-US" dirty="0"/>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动手试一试</a:t>
            </a:r>
            <a:endParaRPr lang="zh-CN" altLang="en-US" dirty="0"/>
          </a:p>
        </p:txBody>
      </p:sp>
      <p:sp>
        <p:nvSpPr>
          <p:cNvPr id="3" name="内容占位符 2"/>
          <p:cNvSpPr>
            <a:spLocks noGrp="1"/>
          </p:cNvSpPr>
          <p:nvPr>
            <p:ph idx="1"/>
          </p:nvPr>
        </p:nvSpPr>
        <p:spPr/>
        <p:txBody>
          <a:bodyPr/>
          <a:lstStyle/>
          <a:p>
            <a:r>
              <a:rPr lang="zh-CN" altLang="en-US" dirty="0" smtClean="0"/>
              <a:t>还记得第 </a:t>
            </a:r>
            <a:r>
              <a:rPr lang="en-US" altLang="zh-CN" dirty="0" smtClean="0"/>
              <a:t>8 </a:t>
            </a:r>
            <a:r>
              <a:rPr lang="zh-CN" altLang="en-US" dirty="0" smtClean="0"/>
              <a:t>章创建的倒计时定时器程序吗？在这儿呢，提醒你一下：</a:t>
            </a:r>
            <a:endParaRPr lang="en-US" altLang="zh-CN" dirty="0" smtClean="0"/>
          </a:p>
          <a:p>
            <a:pPr lvl="1">
              <a:buNone/>
            </a:pPr>
            <a:r>
              <a:rPr lang="en-US" altLang="zh-CN" dirty="0" smtClean="0"/>
              <a:t>import time</a:t>
            </a:r>
          </a:p>
          <a:p>
            <a:pPr lvl="1">
              <a:buNone/>
            </a:pPr>
            <a:r>
              <a:rPr lang="en-US" altLang="zh-CN" dirty="0" smtClean="0"/>
              <a:t>for </a:t>
            </a:r>
            <a:r>
              <a:rPr lang="en-US" altLang="zh-CN" dirty="0" err="1" smtClean="0"/>
              <a:t>i</a:t>
            </a:r>
            <a:r>
              <a:rPr lang="en-US" altLang="zh-CN" dirty="0" smtClean="0"/>
              <a:t> in range (10, 0, -1):</a:t>
            </a:r>
          </a:p>
          <a:p>
            <a:pPr lvl="2">
              <a:buNone/>
            </a:pPr>
            <a:r>
              <a:rPr lang="en-US" altLang="zh-CN" dirty="0" smtClean="0"/>
              <a:t> print( </a:t>
            </a:r>
            <a:r>
              <a:rPr lang="en-US" altLang="zh-CN" dirty="0" err="1" smtClean="0"/>
              <a:t>i</a:t>
            </a:r>
            <a:r>
              <a:rPr lang="en-US" altLang="zh-CN" dirty="0" smtClean="0"/>
              <a:t>)</a:t>
            </a:r>
          </a:p>
          <a:p>
            <a:pPr lvl="2">
              <a:buNone/>
            </a:pPr>
            <a:r>
              <a:rPr lang="en-US" altLang="zh-CN" dirty="0" smtClean="0"/>
              <a:t> </a:t>
            </a:r>
            <a:r>
              <a:rPr lang="en-US" altLang="zh-CN" dirty="0" err="1" smtClean="0"/>
              <a:t>time.sleep</a:t>
            </a:r>
            <a:r>
              <a:rPr lang="en-US" altLang="zh-CN" dirty="0" smtClean="0"/>
              <a:t>(1)</a:t>
            </a:r>
          </a:p>
          <a:p>
            <a:pPr lvl="1">
              <a:buNone/>
            </a:pPr>
            <a:r>
              <a:rPr lang="en-US" altLang="zh-CN" dirty="0" smtClean="0"/>
              <a:t> print "BLAST OFF!" </a:t>
            </a:r>
          </a:p>
          <a:p>
            <a:pPr lvl="1">
              <a:buNone/>
            </a:pPr>
            <a:r>
              <a:rPr lang="zh-CN" altLang="en-US" dirty="0" smtClean="0"/>
              <a:t>使用一个可变循环修改程序。这个程序要询问用户向下计数应当从哪里开始</a:t>
            </a:r>
            <a:r>
              <a:rPr lang="en-US" altLang="zh-CN" smtClean="0"/>
              <a:t>.</a:t>
            </a:r>
            <a:endParaRPr lang="zh-CN" altLang="en-US" dirty="0"/>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动手试一试</a:t>
            </a:r>
            <a:endParaRPr lang="zh-CN" altLang="en-US" dirty="0"/>
          </a:p>
        </p:txBody>
      </p:sp>
      <p:sp>
        <p:nvSpPr>
          <p:cNvPr id="3" name="内容占位符 2"/>
          <p:cNvSpPr>
            <a:spLocks noGrp="1"/>
          </p:cNvSpPr>
          <p:nvPr>
            <p:ph idx="1"/>
          </p:nvPr>
        </p:nvSpPr>
        <p:spPr/>
        <p:txBody>
          <a:bodyPr/>
          <a:lstStyle/>
          <a:p>
            <a:r>
              <a:rPr lang="zh-CN" altLang="en-US" dirty="0" smtClean="0"/>
              <a:t> 根据第 </a:t>
            </a:r>
            <a:r>
              <a:rPr lang="en-US" altLang="zh-CN" dirty="0" smtClean="0"/>
              <a:t>1 </a:t>
            </a:r>
            <a:r>
              <a:rPr lang="zh-CN" altLang="en-US" dirty="0" smtClean="0"/>
              <a:t>题写的程序，让它除了打印各个数之外还要打印一行星号，如下： ：</a:t>
            </a:r>
            <a:endParaRPr lang="en-US" altLang="zh-CN" dirty="0" smtClean="0"/>
          </a:p>
          <a:p>
            <a:pPr lvl="1">
              <a:buNone/>
            </a:pPr>
            <a:r>
              <a:rPr lang="en-US" altLang="zh-CN" dirty="0" smtClean="0"/>
              <a:t>Countdown timer:  How many seconds?  4 </a:t>
            </a:r>
          </a:p>
          <a:p>
            <a:pPr lvl="1">
              <a:buNone/>
            </a:pPr>
            <a:r>
              <a:rPr lang="en-US" altLang="zh-CN" dirty="0" smtClean="0"/>
              <a:t>4 * * * * </a:t>
            </a:r>
          </a:p>
          <a:p>
            <a:pPr lvl="1">
              <a:buNone/>
            </a:pPr>
            <a:r>
              <a:rPr lang="en-US" altLang="zh-CN" dirty="0" smtClean="0"/>
              <a:t>3 * * * </a:t>
            </a:r>
          </a:p>
          <a:p>
            <a:pPr lvl="1">
              <a:buNone/>
            </a:pPr>
            <a:r>
              <a:rPr lang="en-US" altLang="zh-CN" dirty="0" smtClean="0"/>
              <a:t>2 * * </a:t>
            </a:r>
          </a:p>
          <a:p>
            <a:pPr lvl="1">
              <a:buNone/>
            </a:pPr>
            <a:r>
              <a:rPr lang="en-US" altLang="zh-CN" dirty="0" smtClean="0"/>
              <a:t>1 * </a:t>
            </a:r>
          </a:p>
          <a:p>
            <a:pPr lvl="1">
              <a:buNone/>
            </a:pPr>
            <a:r>
              <a:rPr lang="en-US" altLang="zh-CN" dirty="0" smtClean="0"/>
              <a:t>BLAST OFF!</a:t>
            </a:r>
            <a:endParaRPr lang="zh-CN" alt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a:t>
            </a:r>
            <a:endParaRPr lang="zh-CN" altLang="en-US" dirty="0"/>
          </a:p>
        </p:txBody>
      </p:sp>
      <p:sp>
        <p:nvSpPr>
          <p:cNvPr id="3" name="内容占位符 2"/>
          <p:cNvSpPr>
            <a:spLocks noGrp="1"/>
          </p:cNvSpPr>
          <p:nvPr>
            <p:ph idx="1"/>
          </p:nvPr>
        </p:nvSpPr>
        <p:spPr/>
        <p:txBody>
          <a:bodyPr/>
          <a:lstStyle/>
          <a:p>
            <a:endParaRPr lang="zh-CN" altLang="en-US"/>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动手试一试</a:t>
            </a:r>
            <a:endParaRPr lang="zh-CN" altLang="en-US" dirty="0"/>
          </a:p>
        </p:txBody>
      </p:sp>
      <p:sp>
        <p:nvSpPr>
          <p:cNvPr id="3" name="内容占位符 2"/>
          <p:cNvSpPr>
            <a:spLocks noGrp="1"/>
          </p:cNvSpPr>
          <p:nvPr>
            <p:ph idx="1"/>
          </p:nvPr>
        </p:nvSpPr>
        <p:spPr/>
        <p:txBody>
          <a:bodyPr/>
          <a:lstStyle/>
          <a:p>
            <a:r>
              <a:rPr lang="zh-CN" altLang="en-US" dirty="0" smtClean="0"/>
              <a:t>还记得第 </a:t>
            </a:r>
            <a:r>
              <a:rPr lang="en-US" altLang="zh-CN" dirty="0" smtClean="0"/>
              <a:t>8 </a:t>
            </a:r>
            <a:r>
              <a:rPr lang="zh-CN" altLang="en-US" dirty="0" smtClean="0"/>
              <a:t>章创建的倒计时定时器程序吗？在这儿呢，提醒你一下：</a:t>
            </a:r>
            <a:endParaRPr lang="en-US" altLang="zh-CN" dirty="0" smtClean="0"/>
          </a:p>
          <a:p>
            <a:pPr lvl="1">
              <a:buNone/>
            </a:pPr>
            <a:r>
              <a:rPr lang="en-US" altLang="zh-CN" dirty="0" smtClean="0"/>
              <a:t>import time</a:t>
            </a:r>
          </a:p>
          <a:p>
            <a:pPr lvl="1">
              <a:buNone/>
            </a:pPr>
            <a:r>
              <a:rPr lang="en-US" altLang="zh-CN" dirty="0" smtClean="0"/>
              <a:t>for </a:t>
            </a:r>
            <a:r>
              <a:rPr lang="en-US" altLang="zh-CN" dirty="0" err="1" smtClean="0"/>
              <a:t>i</a:t>
            </a:r>
            <a:r>
              <a:rPr lang="en-US" altLang="zh-CN" dirty="0" smtClean="0"/>
              <a:t> in range (10, 0, -1):</a:t>
            </a:r>
          </a:p>
          <a:p>
            <a:pPr lvl="2">
              <a:buNone/>
            </a:pPr>
            <a:r>
              <a:rPr lang="en-US" altLang="zh-CN" dirty="0" smtClean="0"/>
              <a:t> print( </a:t>
            </a:r>
            <a:r>
              <a:rPr lang="en-US" altLang="zh-CN" dirty="0" err="1" smtClean="0"/>
              <a:t>i</a:t>
            </a:r>
            <a:r>
              <a:rPr lang="en-US" altLang="zh-CN" dirty="0" smtClean="0"/>
              <a:t>)</a:t>
            </a:r>
          </a:p>
          <a:p>
            <a:pPr lvl="2">
              <a:buNone/>
            </a:pPr>
            <a:r>
              <a:rPr lang="en-US" altLang="zh-CN" dirty="0" smtClean="0"/>
              <a:t> </a:t>
            </a:r>
            <a:r>
              <a:rPr lang="en-US" altLang="zh-CN" dirty="0" err="1" smtClean="0"/>
              <a:t>time.sleep</a:t>
            </a:r>
            <a:r>
              <a:rPr lang="en-US" altLang="zh-CN" dirty="0" smtClean="0"/>
              <a:t>(1)</a:t>
            </a:r>
          </a:p>
          <a:p>
            <a:pPr lvl="1">
              <a:buNone/>
            </a:pPr>
            <a:r>
              <a:rPr lang="en-US" altLang="zh-CN" dirty="0" smtClean="0"/>
              <a:t> print "BLAST OFF!" </a:t>
            </a:r>
          </a:p>
          <a:p>
            <a:pPr lvl="1">
              <a:buNone/>
            </a:pPr>
            <a:r>
              <a:rPr lang="zh-CN" altLang="en-US" dirty="0" smtClean="0"/>
              <a:t>使用一个可变循环修改程序。这个程序要询问用户向下计数应当从哪里开始</a:t>
            </a:r>
            <a:r>
              <a:rPr lang="en-US" altLang="zh-CN" smtClean="0"/>
              <a:t>.</a:t>
            </a:r>
            <a:endParaRPr lang="zh-CN" altLang="en-US" dirty="0"/>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8</a:t>
            </a:r>
            <a:endParaRPr lang="zh-CN" altLang="en-US" dirty="0"/>
          </a:p>
        </p:txBody>
      </p:sp>
      <p:sp>
        <p:nvSpPr>
          <p:cNvPr id="3" name="内容占位符 2"/>
          <p:cNvSpPr>
            <a:spLocks noGrp="1"/>
          </p:cNvSpPr>
          <p:nvPr>
            <p:ph idx="1"/>
          </p:nvPr>
        </p:nvSpPr>
        <p:spPr/>
        <p:txBody>
          <a:bodyPr/>
          <a:lstStyle/>
          <a:p>
            <a:endParaRPr lang="zh-CN" altLang="en-US"/>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dirty="0" smtClean="0"/>
              <a:t>12 </a:t>
            </a:r>
            <a:r>
              <a:rPr lang="zh-CN" altLang="en-US" dirty="0" smtClean="0"/>
              <a:t>收集起来</a:t>
            </a:r>
            <a:r>
              <a:rPr lang="en-US" altLang="zh-CN" dirty="0" smtClean="0"/>
              <a:t>—</a:t>
            </a:r>
            <a:r>
              <a:rPr lang="zh-CN" altLang="en-US" dirty="0" smtClean="0"/>
              <a:t>列表与字典</a:t>
            </a:r>
            <a:endParaRPr lang="zh-CN" altLang="en-US" dirty="0"/>
          </a:p>
        </p:txBody>
      </p:sp>
      <p:sp>
        <p:nvSpPr>
          <p:cNvPr id="3" name="内容占位符 2"/>
          <p:cNvSpPr>
            <a:spLocks noGrp="1"/>
          </p:cNvSpPr>
          <p:nvPr>
            <p:ph idx="1"/>
          </p:nvPr>
        </p:nvSpPr>
        <p:spPr/>
        <p:txBody>
          <a:bodyPr/>
          <a:lstStyle/>
          <a:p>
            <a:endParaRPr lang="zh-CN" altLang="en-US" dirty="0"/>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12.1</a:t>
            </a:r>
            <a:r>
              <a:rPr lang="zh-CN" altLang="en-US" dirty="0" smtClean="0"/>
              <a:t>　什么是列表</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smtClean="0"/>
              <a:t>如果我让你建一个家庭成员列表，你可能会像 右图这样写</a:t>
            </a:r>
            <a:endParaRPr lang="en-US" altLang="zh-CN" dirty="0" smtClean="0"/>
          </a:p>
          <a:p>
            <a:pPr lvl="1"/>
            <a:r>
              <a:rPr lang="zh-CN" altLang="en-US" dirty="0" smtClean="0"/>
              <a:t>在 </a:t>
            </a:r>
            <a:r>
              <a:rPr lang="en-US" altLang="zh-CN" dirty="0" smtClean="0"/>
              <a:t>Python </a:t>
            </a:r>
            <a:r>
              <a:rPr lang="zh-CN" altLang="en-US" dirty="0" smtClean="0"/>
              <a:t>中，就要写成：</a:t>
            </a:r>
          </a:p>
          <a:p>
            <a:pPr lvl="1"/>
            <a:r>
              <a:rPr lang="en-US" altLang="zh-CN" dirty="0" smtClean="0"/>
              <a:t>family = ['Mom', 'Dad', 'Junior', 'Baby']</a:t>
            </a:r>
          </a:p>
          <a:p>
            <a:r>
              <a:rPr lang="zh-CN" altLang="en-US" dirty="0" smtClean="0"/>
              <a:t>如果我让你写下你的幸运数字，你可能会这样写：</a:t>
            </a:r>
            <a:endParaRPr lang="en-US" altLang="zh-CN" dirty="0" smtClean="0"/>
          </a:p>
          <a:p>
            <a:pPr lvl="1"/>
            <a:r>
              <a:rPr lang="en-US" altLang="zh-CN" dirty="0" err="1" smtClean="0"/>
              <a:t>luckyNumbers</a:t>
            </a:r>
            <a:r>
              <a:rPr lang="en-US" altLang="zh-CN" dirty="0" smtClean="0"/>
              <a:t> = [2, 7, 14, 26, 30]</a:t>
            </a:r>
          </a:p>
          <a:p>
            <a:r>
              <a:rPr lang="zh-CN" altLang="en-US" dirty="0" smtClean="0"/>
              <a:t>列表中的单个元素就叫做项 或者元素（</a:t>
            </a:r>
            <a:r>
              <a:rPr lang="en-US" altLang="zh-CN" dirty="0" smtClean="0"/>
              <a:t>item</a:t>
            </a:r>
            <a:r>
              <a:rPr lang="zh-CN" altLang="en-US" dirty="0" smtClean="0"/>
              <a:t>）</a:t>
            </a:r>
          </a:p>
          <a:p>
            <a:pPr lvl="1"/>
            <a:endParaRPr lang="en-US" altLang="zh-CN" dirty="0" smtClean="0"/>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12.2</a:t>
            </a:r>
            <a:r>
              <a:rPr lang="zh-CN" altLang="en-US" dirty="0" smtClean="0"/>
              <a:t>　创建列表</a:t>
            </a:r>
            <a:endParaRPr lang="zh-CN" altLang="en-US" dirty="0"/>
          </a:p>
        </p:txBody>
      </p:sp>
      <p:sp>
        <p:nvSpPr>
          <p:cNvPr id="3" name="内容占位符 2"/>
          <p:cNvSpPr>
            <a:spLocks noGrp="1"/>
          </p:cNvSpPr>
          <p:nvPr>
            <p:ph idx="1"/>
          </p:nvPr>
        </p:nvSpPr>
        <p:spPr/>
        <p:txBody>
          <a:bodyPr/>
          <a:lstStyle/>
          <a:p>
            <a:r>
              <a:rPr lang="en-US" altLang="zh-CN" dirty="0" smtClean="0"/>
              <a:t>family</a:t>
            </a:r>
            <a:r>
              <a:rPr lang="zh-CN" altLang="en-US" dirty="0" smtClean="0"/>
              <a:t>和 </a:t>
            </a:r>
            <a:r>
              <a:rPr lang="en-US" altLang="zh-CN" dirty="0" err="1" smtClean="0"/>
              <a:t>luckyNumbers</a:t>
            </a:r>
            <a:r>
              <a:rPr lang="zh-CN" altLang="en-US" dirty="0" smtClean="0"/>
              <a:t>都是变量。前面曾经说过，可以为变量赋不同类型的 值。我们已经为变量赋过数和字符串，还可以为变量赋一个列表</a:t>
            </a:r>
            <a:endParaRPr lang="en-US" altLang="zh-CN" dirty="0" smtClean="0"/>
          </a:p>
          <a:p>
            <a:r>
              <a:rPr lang="zh-CN" altLang="en-US" dirty="0" smtClean="0"/>
              <a:t>另外还可以创建一个空的列表，如下： </a:t>
            </a:r>
            <a:r>
              <a:rPr lang="en-US" altLang="zh-CN" dirty="0" err="1" smtClean="0"/>
              <a:t>newList</a:t>
            </a:r>
            <a:r>
              <a:rPr lang="en-US" altLang="zh-CN" dirty="0" smtClean="0"/>
              <a:t> = []</a:t>
            </a:r>
          </a:p>
          <a:p>
            <a:endParaRPr lang="zh-CN" altLang="en-US" dirty="0"/>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dirty="0" smtClean="0"/>
              <a:t>12.3</a:t>
            </a:r>
            <a:r>
              <a:rPr lang="zh-CN" altLang="en-US" dirty="0" smtClean="0"/>
              <a:t>　向列表增加元素</a:t>
            </a:r>
            <a:endParaRPr lang="zh-CN" altLang="en-US" dirty="0"/>
          </a:p>
        </p:txBody>
      </p:sp>
      <p:sp>
        <p:nvSpPr>
          <p:cNvPr id="3" name="内容占位符 2"/>
          <p:cNvSpPr>
            <a:spLocks noGrp="1"/>
          </p:cNvSpPr>
          <p:nvPr>
            <p:ph idx="1"/>
          </p:nvPr>
        </p:nvSpPr>
        <p:spPr/>
        <p:txBody>
          <a:bodyPr/>
          <a:lstStyle/>
          <a:p>
            <a:r>
              <a:rPr lang="zh-CN" altLang="en-US" dirty="0" smtClean="0"/>
              <a:t>要向列表增加元素，需要使用 </a:t>
            </a:r>
            <a:r>
              <a:rPr lang="en-US" altLang="zh-CN" dirty="0" smtClean="0"/>
              <a:t>append().</a:t>
            </a:r>
          </a:p>
          <a:p>
            <a:pPr lvl="1"/>
            <a:r>
              <a:rPr lang="en-US" altLang="zh-CN" dirty="0" smtClean="0"/>
              <a:t> friends = []</a:t>
            </a:r>
          </a:p>
          <a:p>
            <a:pPr lvl="1"/>
            <a:r>
              <a:rPr lang="en-US" altLang="zh-CN" dirty="0" err="1" smtClean="0"/>
              <a:t>friends.append</a:t>
            </a:r>
            <a:r>
              <a:rPr lang="en-US" altLang="zh-CN" dirty="0" smtClean="0"/>
              <a:t>('David‘)</a:t>
            </a:r>
          </a:p>
          <a:p>
            <a:r>
              <a:rPr lang="zh-CN" altLang="en-US" dirty="0" smtClean="0"/>
              <a:t>记住，向列表增加元素之前，必须先创建列表（可以是空列表，也可以非空</a:t>
            </a:r>
            <a:r>
              <a:rPr lang="en-US" altLang="zh-CN" dirty="0" smtClean="0"/>
              <a:t>).</a:t>
            </a:r>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dirty="0" smtClean="0"/>
              <a:t>12.4 </a:t>
            </a:r>
            <a:r>
              <a:rPr lang="zh-CN" altLang="en-US" dirty="0" smtClean="0"/>
              <a:t>列表可以包含任何内容</a:t>
            </a:r>
            <a:endParaRPr lang="zh-CN" altLang="en-US" dirty="0"/>
          </a:p>
        </p:txBody>
      </p:sp>
      <p:sp>
        <p:nvSpPr>
          <p:cNvPr id="3" name="内容占位符 2"/>
          <p:cNvSpPr>
            <a:spLocks noGrp="1"/>
          </p:cNvSpPr>
          <p:nvPr>
            <p:ph idx="1"/>
          </p:nvPr>
        </p:nvSpPr>
        <p:spPr/>
        <p:txBody>
          <a:bodyPr/>
          <a:lstStyle/>
          <a:p>
            <a:r>
              <a:rPr lang="zh-CN" altLang="en-US" dirty="0" smtClean="0"/>
              <a:t>列表可以包含 </a:t>
            </a:r>
            <a:r>
              <a:rPr lang="en-US" altLang="zh-CN" dirty="0" smtClean="0"/>
              <a:t>Python </a:t>
            </a:r>
            <a:r>
              <a:rPr lang="zh-CN" altLang="en-US" dirty="0" smtClean="0"/>
              <a:t>能存储的任何类型的数据，这包括数字、字符串、对象， 甚至可以包含其他列表。并不要求列表中的元素是同种类型或同一种东西。可能像这样： </a:t>
            </a:r>
            <a:endParaRPr lang="en-US" altLang="zh-CN" dirty="0" smtClean="0"/>
          </a:p>
          <a:p>
            <a:pPr lvl="1"/>
            <a:r>
              <a:rPr lang="en-US" altLang="zh-CN" dirty="0" err="1" smtClean="0"/>
              <a:t>my_list</a:t>
            </a:r>
            <a:r>
              <a:rPr lang="en-US" altLang="zh-CN" dirty="0" smtClean="0"/>
              <a:t> = [5, 10, 23.76, 'Hello', </a:t>
            </a:r>
            <a:r>
              <a:rPr lang="en-US" altLang="zh-CN" dirty="0" err="1" smtClean="0"/>
              <a:t>myTeacher</a:t>
            </a:r>
            <a:r>
              <a:rPr lang="en-US" altLang="zh-CN" dirty="0" smtClean="0"/>
              <a:t>, 7, </a:t>
            </a:r>
            <a:r>
              <a:rPr lang="en-US" altLang="zh-CN" dirty="0" err="1" smtClean="0"/>
              <a:t>another_list</a:t>
            </a:r>
            <a:r>
              <a:rPr lang="en-US" altLang="zh-CN" dirty="0" smtClean="0"/>
              <a:t>]</a:t>
            </a:r>
          </a:p>
          <a:p>
            <a:pPr lvl="1"/>
            <a:endParaRPr lang="en-US" altLang="zh-CN" dirty="0" smtClean="0"/>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dirty="0" smtClean="0"/>
              <a:t>12.5</a:t>
            </a:r>
            <a:r>
              <a:rPr lang="zh-CN" altLang="en-US" dirty="0" smtClean="0"/>
              <a:t>从列表获取元素</a:t>
            </a:r>
            <a:endParaRPr lang="zh-CN" altLang="en-US" dirty="0"/>
          </a:p>
        </p:txBody>
      </p:sp>
      <p:sp>
        <p:nvSpPr>
          <p:cNvPr id="3" name="内容占位符 2"/>
          <p:cNvSpPr>
            <a:spLocks noGrp="1"/>
          </p:cNvSpPr>
          <p:nvPr>
            <p:ph idx="1"/>
          </p:nvPr>
        </p:nvSpPr>
        <p:spPr/>
        <p:txBody>
          <a:bodyPr>
            <a:normAutofit/>
          </a:bodyPr>
          <a:lstStyle/>
          <a:p>
            <a:r>
              <a:rPr lang="zh-CN" altLang="en-US" dirty="0" smtClean="0"/>
              <a:t>可以按元素的</a:t>
            </a:r>
            <a:r>
              <a:rPr lang="zh-CN" altLang="en-US" b="1" dirty="0" smtClean="0"/>
              <a:t>索引（</a:t>
            </a:r>
            <a:r>
              <a:rPr lang="en-US" altLang="zh-CN" b="1" dirty="0" smtClean="0"/>
              <a:t>index</a:t>
            </a:r>
            <a:r>
              <a:rPr lang="zh-CN" altLang="en-US" b="1" dirty="0" smtClean="0"/>
              <a:t>）</a:t>
            </a:r>
            <a:r>
              <a:rPr lang="zh-CN" altLang="en-US" dirty="0" smtClean="0"/>
              <a:t>号从列表获取单个元素。列表索引从 </a:t>
            </a:r>
            <a:r>
              <a:rPr lang="en-US" altLang="zh-CN" dirty="0" smtClean="0"/>
              <a:t>0 </a:t>
            </a:r>
            <a:r>
              <a:rPr lang="zh-CN" altLang="en-US" dirty="0" smtClean="0"/>
              <a:t>开始，所以 这个列表中的第一项就是 </a:t>
            </a:r>
            <a:r>
              <a:rPr lang="en-US" altLang="zh-CN" dirty="0" smtClean="0"/>
              <a:t>letters[0]</a:t>
            </a:r>
          </a:p>
          <a:p>
            <a:pPr lvl="1"/>
            <a:r>
              <a:rPr lang="en-US" altLang="zh-CN" dirty="0" smtClean="0"/>
              <a:t>print letters[0]</a:t>
            </a:r>
          </a:p>
          <a:p>
            <a:r>
              <a:rPr lang="zh-CN" altLang="en-US" dirty="0" smtClean="0"/>
              <a:t>再来一个</a:t>
            </a:r>
            <a:endParaRPr lang="en-US" altLang="zh-CN" dirty="0" smtClean="0"/>
          </a:p>
          <a:p>
            <a:pPr lvl="1"/>
            <a:r>
              <a:rPr lang="en-US" altLang="zh-CN" dirty="0" smtClean="0"/>
              <a:t> print letters[3]</a:t>
            </a:r>
          </a:p>
          <a:p>
            <a:r>
              <a:rPr lang="zh-CN" altLang="en-US" dirty="0" smtClean="0"/>
              <a:t>为什么索引从 </a:t>
            </a:r>
            <a:r>
              <a:rPr lang="en-US" altLang="zh-CN" dirty="0" smtClean="0"/>
              <a:t>0 </a:t>
            </a:r>
            <a:r>
              <a:rPr lang="zh-CN" altLang="en-US" dirty="0" smtClean="0"/>
              <a:t>而不是 </a:t>
            </a:r>
            <a:r>
              <a:rPr lang="en-US" altLang="zh-CN" dirty="0" smtClean="0"/>
              <a:t>1 </a:t>
            </a:r>
            <a:r>
              <a:rPr lang="zh-CN" altLang="en-US" dirty="0" smtClean="0"/>
              <a:t>开始？</a:t>
            </a:r>
          </a:p>
          <a:p>
            <a:pPr lvl="1"/>
            <a:endParaRPr lang="en-US" altLang="zh-CN" dirty="0" smtClean="0"/>
          </a:p>
          <a:p>
            <a:pPr lvl="1"/>
            <a:endParaRPr lang="en-US" altLang="zh-CN" dirty="0" smtClean="0"/>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dirty="0" smtClean="0"/>
              <a:t>12.6 </a:t>
            </a:r>
            <a:r>
              <a:rPr lang="zh-CN" altLang="en-US" dirty="0" smtClean="0"/>
              <a:t>列表“分片”</a:t>
            </a:r>
            <a:endParaRPr lang="zh-CN" altLang="en-US" dirty="0"/>
          </a:p>
        </p:txBody>
      </p:sp>
      <p:sp>
        <p:nvSpPr>
          <p:cNvPr id="3" name="内容占位符 2"/>
          <p:cNvSpPr>
            <a:spLocks noGrp="1"/>
          </p:cNvSpPr>
          <p:nvPr>
            <p:ph idx="1"/>
          </p:nvPr>
        </p:nvSpPr>
        <p:spPr/>
        <p:txBody>
          <a:bodyPr>
            <a:normAutofit fontScale="85000" lnSpcReduction="10000"/>
          </a:bodyPr>
          <a:lstStyle/>
          <a:p>
            <a:r>
              <a:rPr lang="zh-CN" altLang="en-US" dirty="0" smtClean="0"/>
              <a:t>还可以使用索引从列表一次获取多个元素。这叫做列表分片（</a:t>
            </a:r>
            <a:r>
              <a:rPr lang="en-US" altLang="zh-CN" dirty="0" smtClean="0"/>
              <a:t>slicing</a:t>
            </a:r>
            <a:r>
              <a:rPr lang="zh-CN" altLang="en-US" dirty="0" smtClean="0"/>
              <a:t>）。</a:t>
            </a:r>
          </a:p>
          <a:p>
            <a:pPr lvl="1"/>
            <a:r>
              <a:rPr lang="en-US" altLang="zh-CN" dirty="0" smtClean="0"/>
              <a:t>print letters[1:4]</a:t>
            </a:r>
          </a:p>
          <a:p>
            <a:pPr lvl="1"/>
            <a:r>
              <a:rPr lang="en-US" altLang="zh-CN" dirty="0" smtClean="0"/>
              <a:t>     ['b', 'c', 'd']</a:t>
            </a:r>
          </a:p>
          <a:p>
            <a:r>
              <a:rPr lang="zh-CN" altLang="en-US" dirty="0" smtClean="0"/>
              <a:t>与 </a:t>
            </a:r>
            <a:r>
              <a:rPr lang="en-US" altLang="zh-CN" dirty="0" smtClean="0"/>
              <a:t>for</a:t>
            </a:r>
            <a:r>
              <a:rPr lang="zh-CN" altLang="en-US" dirty="0" smtClean="0"/>
              <a:t>循环中的 </a:t>
            </a:r>
            <a:r>
              <a:rPr lang="en-US" altLang="zh-CN" dirty="0" smtClean="0"/>
              <a:t>range()</a:t>
            </a:r>
            <a:r>
              <a:rPr lang="zh-CN" altLang="en-US" dirty="0" smtClean="0"/>
              <a:t>类似，分片获取元素时，会从第一个索引开始，不过 在达到第二个索引之前停止。 </a:t>
            </a:r>
            <a:endParaRPr lang="en-US" altLang="zh-CN" dirty="0" smtClean="0"/>
          </a:p>
          <a:p>
            <a:r>
              <a:rPr lang="zh-CN" altLang="en-US" dirty="0" smtClean="0"/>
              <a:t>还有一个重要的问题需要记住：对列表分片时取回的是另一个 （通常更小的）列表。这个更小的列表称为原列表的一个分片（</a:t>
            </a:r>
            <a:r>
              <a:rPr lang="en-US" altLang="zh-CN" dirty="0" smtClean="0"/>
              <a:t>slice</a:t>
            </a:r>
            <a:r>
              <a:rPr lang="zh-CN" altLang="en-US" dirty="0" smtClean="0"/>
              <a:t>）。原来的列表并没有改变。这个分片是原列表的部分副本（</a:t>
            </a:r>
            <a:r>
              <a:rPr lang="en-US" altLang="zh-CN" dirty="0" smtClean="0"/>
              <a:t>copy</a:t>
            </a:r>
            <a:r>
              <a:rPr lang="zh-CN" altLang="en-US" dirty="0" smtClean="0"/>
              <a:t>）。</a:t>
            </a:r>
            <a:endParaRPr lang="en-US" altLang="zh-CN" dirty="0" smtClean="0"/>
          </a:p>
          <a:p>
            <a:pPr lvl="1"/>
            <a:endParaRPr lang="en-US" altLang="zh-CN" dirty="0" smtClean="0"/>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dirty="0" smtClean="0"/>
              <a:t>12.6 </a:t>
            </a:r>
            <a:r>
              <a:rPr lang="zh-CN" altLang="en-US" dirty="0" smtClean="0"/>
              <a:t>列表“分片”</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smtClean="0"/>
              <a:t>要真正了解二者的区别，可以试试这些命令：</a:t>
            </a:r>
          </a:p>
          <a:p>
            <a:pPr lvl="1"/>
            <a:r>
              <a:rPr lang="en-US" altLang="zh-CN" dirty="0" smtClean="0"/>
              <a:t>&gt;&gt;&gt; print type(letters[1])</a:t>
            </a:r>
          </a:p>
          <a:p>
            <a:pPr lvl="1"/>
            <a:r>
              <a:rPr lang="en-US" altLang="zh-CN" dirty="0" smtClean="0"/>
              <a:t>       &lt;type '</a:t>
            </a:r>
            <a:r>
              <a:rPr lang="en-US" altLang="zh-CN" dirty="0" err="1" smtClean="0"/>
              <a:t>str</a:t>
            </a:r>
            <a:r>
              <a:rPr lang="en-US" altLang="zh-CN" dirty="0" smtClean="0"/>
              <a:t>'&gt;</a:t>
            </a:r>
          </a:p>
          <a:p>
            <a:pPr lvl="1"/>
            <a:r>
              <a:rPr lang="en-US" altLang="zh-CN" dirty="0" smtClean="0"/>
              <a:t> &gt;&gt;&gt; print type(letters[1:2])</a:t>
            </a:r>
          </a:p>
          <a:p>
            <a:pPr lvl="1"/>
            <a:r>
              <a:rPr lang="en-US" altLang="zh-CN" dirty="0" smtClean="0"/>
              <a:t>       &lt;type 'list'&gt;</a:t>
            </a:r>
          </a:p>
          <a:p>
            <a:r>
              <a:rPr lang="zh-CN" altLang="en-US" dirty="0" smtClean="0"/>
              <a:t>分片简写</a:t>
            </a:r>
          </a:p>
          <a:p>
            <a:pPr lvl="1"/>
            <a:r>
              <a:rPr lang="en-US" altLang="zh-CN" dirty="0" smtClean="0"/>
              <a:t> print letters[:2] </a:t>
            </a:r>
          </a:p>
          <a:p>
            <a:pPr lvl="1"/>
            <a:r>
              <a:rPr lang="en-US" altLang="zh-CN" dirty="0" smtClean="0"/>
              <a:t> print letters[2:] </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猜数字</a:t>
            </a:r>
            <a:endParaRPr lang="zh-CN" altLang="en-US" dirty="0"/>
          </a:p>
        </p:txBody>
      </p:sp>
      <p:sp>
        <p:nvSpPr>
          <p:cNvPr id="3" name="内容占位符 2"/>
          <p:cNvSpPr>
            <a:spLocks noGrp="1"/>
          </p:cNvSpPr>
          <p:nvPr>
            <p:ph idx="1"/>
          </p:nvPr>
        </p:nvSpPr>
        <p:spPr/>
        <p:txBody>
          <a:bodyPr/>
          <a:lstStyle/>
          <a:p>
            <a:r>
              <a:rPr lang="zh-CN" altLang="en-US" dirty="0" smtClean="0"/>
              <a:t>由程序随机选取秘密数</a:t>
            </a:r>
            <a:endParaRPr lang="en-US" altLang="zh-CN" dirty="0" smtClean="0"/>
          </a:p>
          <a:p>
            <a:r>
              <a:rPr lang="zh-CN" altLang="en-US" dirty="0" smtClean="0"/>
              <a:t>用户输入他猜的数</a:t>
            </a:r>
            <a:endParaRPr lang="en-US" altLang="zh-CN" dirty="0" smtClean="0"/>
          </a:p>
          <a:p>
            <a:r>
              <a:rPr lang="zh-CN" altLang="en-US" dirty="0" smtClean="0"/>
              <a:t>提示输入的值太大还是太小</a:t>
            </a:r>
            <a:endParaRPr lang="en-US" altLang="zh-CN" dirty="0" smtClean="0"/>
          </a:p>
          <a:p>
            <a:r>
              <a:rPr lang="zh-CN" altLang="en-US" dirty="0" smtClean="0"/>
              <a:t>用户不断偿试， 直到猜出数字，或者用完所有机会</a:t>
            </a:r>
            <a:endParaRPr lang="en-US" altLang="zh-CN" dirty="0" smtClean="0"/>
          </a:p>
          <a:p>
            <a:r>
              <a:rPr lang="zh-CN" altLang="en-US" dirty="0" smtClean="0"/>
              <a:t>猜到的数字与秘密数一致时，获胜</a:t>
            </a:r>
            <a:endParaRPr lang="zh-CN" altLang="en-US" dirty="0"/>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dirty="0" smtClean="0"/>
              <a:t>12.7</a:t>
            </a:r>
            <a:r>
              <a:rPr lang="zh-CN" altLang="en-US" dirty="0" smtClean="0"/>
              <a:t>修改元素</a:t>
            </a:r>
            <a:endParaRPr lang="zh-CN" altLang="en-US" dirty="0"/>
          </a:p>
        </p:txBody>
      </p:sp>
      <p:sp>
        <p:nvSpPr>
          <p:cNvPr id="3" name="内容占位符 2"/>
          <p:cNvSpPr>
            <a:spLocks noGrp="1"/>
          </p:cNvSpPr>
          <p:nvPr>
            <p:ph idx="1"/>
          </p:nvPr>
        </p:nvSpPr>
        <p:spPr/>
        <p:txBody>
          <a:bodyPr>
            <a:normAutofit/>
          </a:bodyPr>
          <a:lstStyle/>
          <a:p>
            <a:r>
              <a:rPr lang="en-US" altLang="zh-CN" dirty="0" smtClean="0"/>
              <a:t>&gt;&gt;&gt; print (letters )</a:t>
            </a:r>
          </a:p>
          <a:p>
            <a:pPr lvl="1"/>
            <a:r>
              <a:rPr lang="en-US" altLang="zh-CN" dirty="0" smtClean="0"/>
              <a:t>['a', 'b', 'c', 'd', 'e']</a:t>
            </a:r>
          </a:p>
          <a:p>
            <a:r>
              <a:rPr lang="en-US" altLang="zh-CN" dirty="0" smtClean="0"/>
              <a:t> &gt;&gt;&gt; letters[2] = 'z' </a:t>
            </a:r>
          </a:p>
          <a:p>
            <a:r>
              <a:rPr lang="en-US" altLang="zh-CN" dirty="0" smtClean="0"/>
              <a:t>&gt;&gt;&gt; print (letters )</a:t>
            </a:r>
          </a:p>
          <a:p>
            <a:pPr lvl="1"/>
            <a:r>
              <a:rPr lang="en-US" altLang="zh-CN" dirty="0" smtClean="0"/>
              <a:t>['a', 'b', 'z', 'd', 'e']</a:t>
            </a:r>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dirty="0" smtClean="0"/>
              <a:t>12.8</a:t>
            </a:r>
            <a:r>
              <a:rPr lang="zh-CN" altLang="en-US" dirty="0" smtClean="0"/>
              <a:t>向列表增加元素的其他方法</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smtClean="0"/>
              <a:t>向列表增加元素共有</a:t>
            </a:r>
            <a:r>
              <a:rPr lang="en-US" altLang="zh-CN" dirty="0" smtClean="0"/>
              <a:t>3</a:t>
            </a:r>
            <a:r>
              <a:rPr lang="zh-CN" altLang="en-US" dirty="0" smtClean="0"/>
              <a:t>种方法：</a:t>
            </a:r>
            <a:r>
              <a:rPr lang="en-US" altLang="zh-CN" dirty="0" smtClean="0"/>
              <a:t>append()</a:t>
            </a:r>
            <a:r>
              <a:rPr lang="zh-CN" altLang="en-US" dirty="0" smtClean="0"/>
              <a:t>、</a:t>
            </a:r>
            <a:r>
              <a:rPr lang="en-US" altLang="zh-CN" dirty="0" smtClean="0"/>
              <a:t>extend()</a:t>
            </a:r>
            <a:r>
              <a:rPr lang="zh-CN" altLang="en-US" dirty="0" smtClean="0"/>
              <a:t>和</a:t>
            </a:r>
            <a:r>
              <a:rPr lang="en-US" altLang="zh-CN" dirty="0" smtClean="0"/>
              <a:t>insert()</a:t>
            </a:r>
            <a:r>
              <a:rPr lang="zh-CN" altLang="en-US" dirty="0" smtClean="0"/>
              <a:t>。</a:t>
            </a:r>
            <a:endParaRPr lang="en-US" altLang="zh-CN" dirty="0" smtClean="0"/>
          </a:p>
          <a:p>
            <a:pPr lvl="1"/>
            <a:r>
              <a:rPr lang="zh-CN" altLang="en-US" dirty="0" smtClean="0"/>
              <a:t> </a:t>
            </a:r>
            <a:r>
              <a:rPr lang="en-US" altLang="zh-CN" dirty="0" smtClean="0"/>
              <a:t>append()</a:t>
            </a:r>
            <a:r>
              <a:rPr lang="zh-CN" altLang="en-US" dirty="0" smtClean="0"/>
              <a:t>向列表末尾增加一个元素</a:t>
            </a:r>
            <a:endParaRPr lang="en-US" altLang="zh-CN" dirty="0" smtClean="0"/>
          </a:p>
          <a:p>
            <a:pPr lvl="1"/>
            <a:r>
              <a:rPr lang="en-US" altLang="zh-CN" dirty="0" smtClean="0"/>
              <a:t> extend() </a:t>
            </a:r>
            <a:r>
              <a:rPr lang="zh-CN" altLang="en-US" dirty="0" smtClean="0"/>
              <a:t>向列表末尾增加多个元素</a:t>
            </a:r>
            <a:endParaRPr lang="en-US" altLang="zh-CN" dirty="0" smtClean="0"/>
          </a:p>
          <a:p>
            <a:pPr lvl="2"/>
            <a:r>
              <a:rPr lang="en-US" altLang="zh-CN" dirty="0" smtClean="0"/>
              <a:t>&gt;&gt;&gt; </a:t>
            </a:r>
            <a:r>
              <a:rPr lang="en-US" altLang="zh-CN" dirty="0" err="1" smtClean="0"/>
              <a:t>letters.extend</a:t>
            </a:r>
            <a:r>
              <a:rPr lang="en-US" altLang="zh-CN" dirty="0" smtClean="0"/>
              <a:t>(['p', 'q', 'r']) </a:t>
            </a:r>
          </a:p>
          <a:p>
            <a:pPr lvl="2"/>
            <a:r>
              <a:rPr lang="en-US" altLang="zh-CN" dirty="0" smtClean="0"/>
              <a:t>&gt;&gt;&gt; print letters</a:t>
            </a:r>
          </a:p>
          <a:p>
            <a:pPr lvl="3"/>
            <a:r>
              <a:rPr lang="en-US" altLang="zh-CN" dirty="0" smtClean="0"/>
              <a:t>['a', 'b', 'c', 'd', 'e', 'n', 'g', 'p', 'q', 'r']</a:t>
            </a:r>
          </a:p>
          <a:p>
            <a:pPr lvl="1"/>
            <a:r>
              <a:rPr lang="en-US" altLang="zh-CN" dirty="0" smtClean="0"/>
              <a:t>insert() </a:t>
            </a:r>
            <a:r>
              <a:rPr lang="zh-CN" altLang="en-US" dirty="0" smtClean="0"/>
              <a:t>在列表中的某个位置增加一个元素，不一定非得在列表末尾</a:t>
            </a:r>
            <a:endParaRPr lang="en-US" altLang="zh-CN" dirty="0" smtClean="0"/>
          </a:p>
          <a:p>
            <a:pPr lvl="2"/>
            <a:r>
              <a:rPr lang="en-US" altLang="zh-CN" dirty="0" smtClean="0"/>
              <a:t>&gt;&gt;&gt; </a:t>
            </a:r>
            <a:r>
              <a:rPr lang="en-US" altLang="zh-CN" dirty="0" err="1" smtClean="0"/>
              <a:t>letters.insert</a:t>
            </a:r>
            <a:r>
              <a:rPr lang="en-US" altLang="zh-CN" dirty="0" smtClean="0"/>
              <a:t>(2, 'z')</a:t>
            </a:r>
            <a:endParaRPr lang="zh-CN" altLang="en-US" dirty="0" smtClean="0"/>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dirty="0" smtClean="0"/>
              <a:t>12.9</a:t>
            </a:r>
            <a:r>
              <a:rPr lang="zh-CN" altLang="en-US" dirty="0" smtClean="0"/>
              <a:t>从列表删除元素</a:t>
            </a:r>
            <a:endParaRPr lang="zh-CN" altLang="en-US" dirty="0"/>
          </a:p>
        </p:txBody>
      </p:sp>
      <p:sp>
        <p:nvSpPr>
          <p:cNvPr id="3" name="内容占位符 2"/>
          <p:cNvSpPr>
            <a:spLocks noGrp="1"/>
          </p:cNvSpPr>
          <p:nvPr>
            <p:ph idx="1"/>
          </p:nvPr>
        </p:nvSpPr>
        <p:spPr/>
        <p:txBody>
          <a:bodyPr>
            <a:normAutofit fontScale="92500" lnSpcReduction="20000"/>
          </a:bodyPr>
          <a:lstStyle/>
          <a:p>
            <a:r>
              <a:rPr lang="zh-CN" altLang="en-US" dirty="0" smtClean="0"/>
              <a:t>如何从列表删除或者去除元素呢？有 </a:t>
            </a:r>
            <a:r>
              <a:rPr lang="en-US" altLang="zh-CN" dirty="0" smtClean="0"/>
              <a:t>3 </a:t>
            </a:r>
            <a:r>
              <a:rPr lang="zh-CN" altLang="en-US" dirty="0" smtClean="0"/>
              <a:t>种方法：</a:t>
            </a:r>
            <a:r>
              <a:rPr lang="en-US" altLang="zh-CN" dirty="0" smtClean="0"/>
              <a:t>remove()</a:t>
            </a:r>
            <a:r>
              <a:rPr lang="zh-CN" altLang="en-US" dirty="0" smtClean="0"/>
              <a:t>、</a:t>
            </a:r>
            <a:r>
              <a:rPr lang="en-US" altLang="zh-CN" dirty="0" smtClean="0"/>
              <a:t>del</a:t>
            </a:r>
            <a:r>
              <a:rPr lang="zh-CN" altLang="en-US" dirty="0" smtClean="0"/>
              <a:t>和 </a:t>
            </a:r>
            <a:r>
              <a:rPr lang="en-US" altLang="zh-CN" dirty="0" smtClean="0"/>
              <a:t>pop()</a:t>
            </a:r>
            <a:r>
              <a:rPr lang="zh-CN" altLang="en-US" dirty="0" smtClean="0"/>
              <a:t>。</a:t>
            </a:r>
            <a:endParaRPr lang="en-US" altLang="zh-CN" dirty="0" smtClean="0"/>
          </a:p>
          <a:p>
            <a:r>
              <a:rPr lang="en-US" altLang="zh-CN" sz="2800" dirty="0" smtClean="0"/>
              <a:t>&gt;&gt;&gt; letters = ['a', 'b', 'c', 'd', 'e']</a:t>
            </a:r>
          </a:p>
          <a:p>
            <a:r>
              <a:rPr lang="en-US" altLang="zh-CN" sz="2800" dirty="0" smtClean="0"/>
              <a:t> &gt;&gt;&gt; </a:t>
            </a:r>
            <a:r>
              <a:rPr lang="en-US" altLang="zh-CN" sz="2800" dirty="0" err="1" smtClean="0"/>
              <a:t>letters.remove</a:t>
            </a:r>
            <a:r>
              <a:rPr lang="en-US" altLang="zh-CN" sz="2800" dirty="0" smtClean="0"/>
              <a:t>('c') </a:t>
            </a:r>
          </a:p>
          <a:p>
            <a:r>
              <a:rPr lang="en-US" altLang="zh-CN" sz="2800" dirty="0" smtClean="0"/>
              <a:t>&gt;&gt;&gt; print letters</a:t>
            </a:r>
          </a:p>
          <a:p>
            <a:pPr lvl="1"/>
            <a:r>
              <a:rPr lang="en-US" altLang="zh-CN" sz="2400" dirty="0" smtClean="0"/>
              <a:t> ['a', 'b', 'd', 'e']</a:t>
            </a:r>
          </a:p>
          <a:p>
            <a:r>
              <a:rPr lang="en-US" altLang="zh-CN" sz="2800" dirty="0" smtClean="0"/>
              <a:t>&gt;&gt;&gt; letters = ['a', 'b', 'c', 'd', 'e'] </a:t>
            </a:r>
          </a:p>
          <a:p>
            <a:r>
              <a:rPr lang="en-US" altLang="zh-CN" sz="2800" dirty="0" smtClean="0"/>
              <a:t>&gt;&gt;&gt; del letters[3]</a:t>
            </a:r>
          </a:p>
          <a:p>
            <a:r>
              <a:rPr lang="en-US" altLang="zh-CN" sz="2800" dirty="0" smtClean="0"/>
              <a:t> &gt;&gt;&gt; print letters </a:t>
            </a:r>
          </a:p>
          <a:p>
            <a:pPr lvl="1"/>
            <a:r>
              <a:rPr lang="en-US" altLang="zh-CN" sz="2400" dirty="0" smtClean="0"/>
              <a:t>['a', 'b', 'c', 'e']</a:t>
            </a:r>
          </a:p>
          <a:p>
            <a:r>
              <a:rPr lang="en-US" altLang="zh-CN" dirty="0" smtClean="0"/>
              <a:t>pop()</a:t>
            </a:r>
            <a:r>
              <a:rPr lang="zh-CN" altLang="en-US" dirty="0" smtClean="0"/>
              <a:t>从列表中取出最后一个元素交给你。</a:t>
            </a:r>
            <a:endParaRPr lang="en-US" altLang="zh-CN" dirty="0" smtClean="0"/>
          </a:p>
          <a:p>
            <a:endParaRPr lang="zh-CN" altLang="en-US" dirty="0" smtClean="0"/>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dirty="0" smtClean="0"/>
              <a:t>12.10  </a:t>
            </a:r>
            <a:r>
              <a:rPr lang="zh-CN" altLang="en-US" dirty="0" smtClean="0"/>
              <a:t>搜索列表</a:t>
            </a:r>
            <a:endParaRPr lang="zh-CN" altLang="en-US" dirty="0"/>
          </a:p>
        </p:txBody>
      </p:sp>
      <p:sp>
        <p:nvSpPr>
          <p:cNvPr id="3" name="内容占位符 2"/>
          <p:cNvSpPr>
            <a:spLocks noGrp="1"/>
          </p:cNvSpPr>
          <p:nvPr>
            <p:ph idx="1"/>
          </p:nvPr>
        </p:nvSpPr>
        <p:spPr/>
        <p:txBody>
          <a:bodyPr>
            <a:normAutofit fontScale="92500"/>
          </a:bodyPr>
          <a:lstStyle/>
          <a:p>
            <a:r>
              <a:rPr lang="zh-CN" altLang="en-US" dirty="0" smtClean="0"/>
              <a:t>列表中有多个元素时，怎么查找这些元素呢？对列表通常有两种处理：</a:t>
            </a:r>
          </a:p>
          <a:p>
            <a:pPr lvl="1"/>
            <a:r>
              <a:rPr lang="zh-CN" altLang="en-US" dirty="0" smtClean="0"/>
              <a:t>查找元素是否在列表中； </a:t>
            </a:r>
            <a:endParaRPr lang="en-US" altLang="zh-CN" dirty="0" smtClean="0"/>
          </a:p>
          <a:p>
            <a:pPr lvl="1"/>
            <a:r>
              <a:rPr lang="zh-CN" altLang="en-US" dirty="0" smtClean="0"/>
              <a:t>查找元素在列表中的哪个位置（元素的索引）。</a:t>
            </a:r>
          </a:p>
          <a:p>
            <a:r>
              <a:rPr lang="en-US" altLang="zh-CN" dirty="0" smtClean="0"/>
              <a:t>in </a:t>
            </a:r>
            <a:r>
              <a:rPr lang="zh-CN" altLang="en-US" dirty="0" smtClean="0"/>
              <a:t>关键字</a:t>
            </a:r>
          </a:p>
          <a:p>
            <a:pPr lvl="1"/>
            <a:r>
              <a:rPr lang="en-US" altLang="zh-CN" dirty="0" smtClean="0"/>
              <a:t>if 'a' in letters:</a:t>
            </a:r>
          </a:p>
          <a:p>
            <a:pPr lvl="1"/>
            <a:r>
              <a:rPr lang="en-US" altLang="zh-CN" dirty="0" smtClean="0"/>
              <a:t>    print "found 'a' in letters" </a:t>
            </a:r>
          </a:p>
          <a:p>
            <a:pPr lvl="1"/>
            <a:r>
              <a:rPr lang="en-US" altLang="zh-CN" dirty="0" smtClean="0"/>
              <a:t>else:</a:t>
            </a:r>
          </a:p>
          <a:p>
            <a:pPr lvl="1"/>
            <a:r>
              <a:rPr lang="en-US" altLang="zh-CN" dirty="0" smtClean="0"/>
              <a:t>    print "didn't </a:t>
            </a:r>
            <a:r>
              <a:rPr lang="en-US" altLang="zh-CN" dirty="0" err="1" smtClean="0"/>
              <a:t>ﬁnd</a:t>
            </a:r>
            <a:r>
              <a:rPr lang="en-US" altLang="zh-CN" dirty="0" smtClean="0"/>
              <a:t> 'a' in letters"</a:t>
            </a:r>
          </a:p>
          <a:p>
            <a:endParaRPr lang="zh-CN" altLang="en-US" dirty="0" smtClean="0"/>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dirty="0" smtClean="0"/>
              <a:t>12.11  </a:t>
            </a:r>
            <a:r>
              <a:rPr lang="zh-CN" altLang="en-US" dirty="0" smtClean="0"/>
              <a:t>循环处理列表</a:t>
            </a:r>
            <a:endParaRPr lang="zh-CN" altLang="en-US" dirty="0"/>
          </a:p>
        </p:txBody>
      </p:sp>
      <p:sp>
        <p:nvSpPr>
          <p:cNvPr id="3" name="内容占位符 2"/>
          <p:cNvSpPr>
            <a:spLocks noGrp="1"/>
          </p:cNvSpPr>
          <p:nvPr>
            <p:ph idx="1"/>
          </p:nvPr>
        </p:nvSpPr>
        <p:spPr/>
        <p:txBody>
          <a:bodyPr>
            <a:normAutofit/>
          </a:bodyPr>
          <a:lstStyle/>
          <a:p>
            <a:r>
              <a:rPr lang="zh-CN" altLang="en-US" dirty="0" smtClean="0"/>
              <a:t>不过循环完全可以迭代处理任何列表，而不一定非得是数字列表。</a:t>
            </a:r>
            <a:endParaRPr lang="en-US" altLang="zh-CN" dirty="0" smtClean="0"/>
          </a:p>
          <a:p>
            <a:pPr lvl="1"/>
            <a:r>
              <a:rPr lang="en-US" altLang="zh-CN" dirty="0" smtClean="0"/>
              <a:t>&gt;&gt;&gt; letters = ['a', 'b', 'c', 'd', 'e'] </a:t>
            </a:r>
          </a:p>
          <a:p>
            <a:pPr lvl="1"/>
            <a:r>
              <a:rPr lang="en-US" altLang="zh-CN" dirty="0" smtClean="0"/>
              <a:t>&gt;&gt;&gt; for letter in letters:</a:t>
            </a:r>
          </a:p>
          <a:p>
            <a:pPr lvl="1"/>
            <a:r>
              <a:rPr lang="en-US" altLang="zh-CN" dirty="0" smtClean="0"/>
              <a:t>&gt;&gt;&gt;     print (letter)</a:t>
            </a:r>
            <a:endParaRPr lang="zh-CN" altLang="en-US" dirty="0" smtClean="0"/>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dirty="0" smtClean="0"/>
              <a:t>12.12 </a:t>
            </a:r>
            <a:r>
              <a:rPr lang="zh-CN" altLang="en-US" dirty="0" smtClean="0"/>
              <a:t>列表排序</a:t>
            </a:r>
            <a:endParaRPr lang="zh-CN" altLang="en-US" dirty="0"/>
          </a:p>
        </p:txBody>
      </p:sp>
      <p:sp>
        <p:nvSpPr>
          <p:cNvPr id="3" name="内容占位符 2"/>
          <p:cNvSpPr>
            <a:spLocks noGrp="1"/>
          </p:cNvSpPr>
          <p:nvPr>
            <p:ph idx="1"/>
          </p:nvPr>
        </p:nvSpPr>
        <p:spPr/>
        <p:txBody>
          <a:bodyPr>
            <a:normAutofit fontScale="92500" lnSpcReduction="10000"/>
          </a:bodyPr>
          <a:lstStyle/>
          <a:p>
            <a:r>
              <a:rPr lang="zh-CN" altLang="en-US" dirty="0" smtClean="0"/>
              <a:t>要对列表排序，可以使用 </a:t>
            </a:r>
            <a:r>
              <a:rPr lang="en-US" altLang="zh-CN" dirty="0" smtClean="0"/>
              <a:t>sort() </a:t>
            </a:r>
            <a:r>
              <a:rPr lang="zh-CN" altLang="en-US" dirty="0" smtClean="0"/>
              <a:t>方法。</a:t>
            </a:r>
            <a:endParaRPr lang="en-US" altLang="zh-CN" dirty="0" smtClean="0"/>
          </a:p>
          <a:p>
            <a:r>
              <a:rPr lang="zh-CN" altLang="en-US" dirty="0" smtClean="0"/>
              <a:t>要使列表反序排列，可以使用</a:t>
            </a:r>
            <a:r>
              <a:rPr lang="en-US" altLang="zh-CN" dirty="0" smtClean="0"/>
              <a:t>reverse()</a:t>
            </a:r>
            <a:r>
              <a:rPr lang="zh-CN" altLang="en-US" dirty="0" smtClean="0"/>
              <a:t>方法</a:t>
            </a:r>
            <a:endParaRPr lang="en-US" altLang="zh-CN" dirty="0" smtClean="0"/>
          </a:p>
          <a:p>
            <a:r>
              <a:rPr lang="zh-CN" altLang="en-US" dirty="0" smtClean="0"/>
              <a:t>要记住，我们刚才排序和逆置都会对原来的列表做出修改。这说明， 你原来的列表已经没有了。</a:t>
            </a:r>
          </a:p>
          <a:p>
            <a:pPr lvl="1"/>
            <a:r>
              <a:rPr lang="en-US" altLang="zh-CN" dirty="0" smtClean="0"/>
              <a:t>&gt;&gt;&gt; </a:t>
            </a:r>
            <a:r>
              <a:rPr lang="en-US" altLang="zh-CN" dirty="0" err="1" smtClean="0"/>
              <a:t>original_list</a:t>
            </a:r>
            <a:r>
              <a:rPr lang="en-US" altLang="zh-CN" dirty="0" smtClean="0"/>
              <a:t> = ['Tom', 'James', 'Sarah', 'Fred'] </a:t>
            </a:r>
          </a:p>
          <a:p>
            <a:pPr lvl="1"/>
            <a:r>
              <a:rPr lang="en-US" altLang="zh-CN" dirty="0" smtClean="0"/>
              <a:t>&gt;&gt;&gt; </a:t>
            </a:r>
            <a:r>
              <a:rPr lang="en-US" altLang="zh-CN" dirty="0" err="1" smtClean="0"/>
              <a:t>new_list</a:t>
            </a:r>
            <a:r>
              <a:rPr lang="en-US" altLang="zh-CN" dirty="0" smtClean="0"/>
              <a:t> = </a:t>
            </a:r>
            <a:r>
              <a:rPr lang="en-US" altLang="zh-CN" dirty="0" err="1" smtClean="0"/>
              <a:t>original_list</a:t>
            </a:r>
            <a:r>
              <a:rPr lang="en-US" altLang="zh-CN" dirty="0" smtClean="0"/>
              <a:t>[:]</a:t>
            </a:r>
          </a:p>
          <a:p>
            <a:pPr lvl="1"/>
            <a:r>
              <a:rPr lang="en-US" altLang="zh-CN" dirty="0" smtClean="0"/>
              <a:t> &gt;&gt;&gt; </a:t>
            </a:r>
            <a:r>
              <a:rPr lang="en-US" altLang="zh-CN" dirty="0" err="1" smtClean="0"/>
              <a:t>new_list.sort</a:t>
            </a:r>
            <a:r>
              <a:rPr lang="en-US" altLang="zh-CN" dirty="0" smtClean="0"/>
              <a:t>() </a:t>
            </a:r>
          </a:p>
          <a:p>
            <a:pPr lvl="1"/>
            <a:r>
              <a:rPr lang="en-US" altLang="zh-CN" dirty="0" smtClean="0"/>
              <a:t>&gt;&gt;&gt; print </a:t>
            </a:r>
            <a:r>
              <a:rPr lang="en-US" altLang="zh-CN" dirty="0" err="1" smtClean="0"/>
              <a:t>original_list</a:t>
            </a:r>
            <a:endParaRPr lang="en-US" altLang="zh-CN" dirty="0" smtClean="0"/>
          </a:p>
          <a:p>
            <a:pPr lvl="1"/>
            <a:r>
              <a:rPr lang="en-US" altLang="zh-CN" dirty="0" smtClean="0"/>
              <a:t> &gt;&gt;&gt; print </a:t>
            </a:r>
            <a:r>
              <a:rPr lang="en-US" altLang="zh-CN" dirty="0" err="1" smtClean="0"/>
              <a:t>new_list</a:t>
            </a:r>
            <a:endParaRPr lang="zh-CN" altLang="en-US" dirty="0" smtClean="0"/>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dirty="0" smtClean="0"/>
              <a:t>12.13</a:t>
            </a:r>
            <a:r>
              <a:rPr lang="zh-CN" altLang="en-US" dirty="0" smtClean="0"/>
              <a:t>可改变和不可改变</a:t>
            </a:r>
            <a:endParaRPr lang="zh-CN" altLang="en-US" dirty="0"/>
          </a:p>
        </p:txBody>
      </p:sp>
      <p:sp>
        <p:nvSpPr>
          <p:cNvPr id="3" name="内容占位符 2"/>
          <p:cNvSpPr>
            <a:spLocks noGrp="1"/>
          </p:cNvSpPr>
          <p:nvPr>
            <p:ph idx="1"/>
          </p:nvPr>
        </p:nvSpPr>
        <p:spPr/>
        <p:txBody>
          <a:bodyPr>
            <a:normAutofit/>
          </a:bodyPr>
          <a:lstStyle/>
          <a:p>
            <a:r>
              <a:rPr lang="zh-CN" altLang="en-US" dirty="0" smtClean="0"/>
              <a:t>元组</a:t>
            </a:r>
            <a:r>
              <a:rPr lang="en-US" altLang="zh-CN" dirty="0" smtClean="0"/>
              <a:t>—</a:t>
            </a:r>
            <a:r>
              <a:rPr lang="zh-CN" altLang="en-US" dirty="0" smtClean="0"/>
              <a:t>不可改变的列表</a:t>
            </a:r>
            <a:endParaRPr lang="en-US" altLang="zh-CN" dirty="0" smtClean="0"/>
          </a:p>
          <a:p>
            <a:pPr lvl="1"/>
            <a:r>
              <a:rPr lang="en-US" altLang="zh-CN" dirty="0" err="1" smtClean="0"/>
              <a:t>my_tuple</a:t>
            </a:r>
            <a:r>
              <a:rPr lang="en-US" altLang="zh-CN" dirty="0" smtClean="0"/>
              <a:t> = ("red", "green", "blue ")</a:t>
            </a:r>
          </a:p>
          <a:p>
            <a:r>
              <a:rPr lang="zh-CN" altLang="en-US" dirty="0" smtClean="0"/>
              <a:t>这里使用了圆括号，而不是列表使用的中括号</a:t>
            </a:r>
            <a:endParaRPr lang="en-US" altLang="zh-CN" dirty="0" smtClean="0"/>
          </a:p>
          <a:p>
            <a:r>
              <a:rPr lang="zh-CN" altLang="en-US" dirty="0" smtClean="0"/>
              <a:t>由于元组是不可改变的，所以不能对元组完成排序，也不能追加和删除元素</a:t>
            </a:r>
            <a:endParaRPr lang="en-US" altLang="zh-CN" dirty="0" smtClean="0"/>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611560" y="2100461"/>
            <a:ext cx="6286500" cy="752475"/>
          </a:xfrm>
          <a:prstGeom prst="rect">
            <a:avLst/>
          </a:prstGeom>
          <a:noFill/>
          <a:ln w="9525">
            <a:noFill/>
            <a:miter lim="800000"/>
            <a:headEnd/>
            <a:tailEnd/>
          </a:ln>
        </p:spPr>
      </p:pic>
      <p:sp>
        <p:nvSpPr>
          <p:cNvPr id="2" name="标题 1"/>
          <p:cNvSpPr>
            <a:spLocks noGrp="1"/>
          </p:cNvSpPr>
          <p:nvPr>
            <p:ph type="title"/>
          </p:nvPr>
        </p:nvSpPr>
        <p:spPr/>
        <p:txBody>
          <a:bodyPr>
            <a:normAutofit/>
          </a:bodyPr>
          <a:lstStyle/>
          <a:p>
            <a:pPr algn="l"/>
            <a:r>
              <a:rPr lang="en-US" altLang="zh-CN" dirty="0" smtClean="0"/>
              <a:t>12.14</a:t>
            </a:r>
            <a:r>
              <a:rPr lang="zh-CN" altLang="en-US" dirty="0" smtClean="0"/>
              <a:t>双重列表：数据表</a:t>
            </a:r>
            <a:endParaRPr lang="zh-CN" altLang="en-US" dirty="0"/>
          </a:p>
        </p:txBody>
      </p:sp>
      <p:sp>
        <p:nvSpPr>
          <p:cNvPr id="3" name="内容占位符 2"/>
          <p:cNvSpPr>
            <a:spLocks noGrp="1"/>
          </p:cNvSpPr>
          <p:nvPr>
            <p:ph idx="1"/>
          </p:nvPr>
        </p:nvSpPr>
        <p:spPr>
          <a:xfrm>
            <a:off x="457200" y="1600200"/>
            <a:ext cx="8229600" cy="1900808"/>
          </a:xfrm>
        </p:spPr>
        <p:txBody>
          <a:bodyPr>
            <a:normAutofit/>
          </a:bodyPr>
          <a:lstStyle/>
          <a:p>
            <a:r>
              <a:rPr lang="zh-CN" altLang="en-US" dirty="0" smtClean="0"/>
              <a:t>列表就像是把一行值串在一起</a:t>
            </a:r>
            <a:endParaRPr lang="en-US" altLang="zh-CN" dirty="0" smtClean="0"/>
          </a:p>
          <a:p>
            <a:pPr>
              <a:buNone/>
            </a:pPr>
            <a:endParaRPr lang="en-US" altLang="zh-CN" dirty="0" smtClean="0"/>
          </a:p>
          <a:p>
            <a:r>
              <a:rPr lang="zh-CN" altLang="en-US" dirty="0" smtClean="0"/>
              <a:t>有时还需要一个包含行和列的表</a:t>
            </a:r>
            <a:endParaRPr lang="en-US" altLang="zh-CN" dirty="0" smtClean="0"/>
          </a:p>
        </p:txBody>
      </p:sp>
      <p:pic>
        <p:nvPicPr>
          <p:cNvPr id="1028" name="Picture 4"/>
          <p:cNvPicPr>
            <a:picLocks noChangeAspect="1" noChangeArrowheads="1"/>
          </p:cNvPicPr>
          <p:nvPr/>
        </p:nvPicPr>
        <p:blipFill>
          <a:blip r:embed="rId3" cstate="print"/>
          <a:srcRect/>
          <a:stretch>
            <a:fillRect/>
          </a:stretch>
        </p:blipFill>
        <p:spPr bwMode="auto">
          <a:xfrm>
            <a:off x="762347" y="3765004"/>
            <a:ext cx="6257925" cy="24003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dirty="0" smtClean="0"/>
              <a:t>12.15 </a:t>
            </a:r>
            <a:r>
              <a:rPr lang="zh-CN" altLang="en-US" dirty="0" smtClean="0"/>
              <a:t>字典</a:t>
            </a:r>
            <a:endParaRPr lang="zh-CN" altLang="en-US" dirty="0"/>
          </a:p>
        </p:txBody>
      </p:sp>
      <p:sp>
        <p:nvSpPr>
          <p:cNvPr id="3" name="内容占位符 2"/>
          <p:cNvSpPr>
            <a:spLocks noGrp="1"/>
          </p:cNvSpPr>
          <p:nvPr>
            <p:ph idx="1"/>
          </p:nvPr>
        </p:nvSpPr>
        <p:spPr>
          <a:xfrm>
            <a:off x="457200" y="1600200"/>
            <a:ext cx="8229600" cy="4709119"/>
          </a:xfrm>
        </p:spPr>
        <p:txBody>
          <a:bodyPr>
            <a:normAutofit lnSpcReduction="10000"/>
          </a:bodyPr>
          <a:lstStyle/>
          <a:p>
            <a:r>
              <a:rPr lang="en-US" altLang="zh-CN" dirty="0" smtClean="0"/>
              <a:t>Python </a:t>
            </a:r>
            <a:r>
              <a:rPr lang="zh-CN" altLang="en-US" dirty="0" smtClean="0"/>
              <a:t>字典（</a:t>
            </a:r>
            <a:r>
              <a:rPr lang="en-US" altLang="zh-CN" dirty="0" smtClean="0"/>
              <a:t>dictionary</a:t>
            </a:r>
            <a:r>
              <a:rPr lang="zh-CN" altLang="en-US" dirty="0" smtClean="0"/>
              <a:t>）是一种将两个东西关联在一起的方式。被关联在一 起的两个东西分别称为键（</a:t>
            </a:r>
            <a:r>
              <a:rPr lang="en-US" altLang="zh-CN" dirty="0" smtClean="0"/>
              <a:t>key</a:t>
            </a:r>
            <a:r>
              <a:rPr lang="zh-CN" altLang="en-US" dirty="0" smtClean="0"/>
              <a:t>）和值（</a:t>
            </a:r>
            <a:r>
              <a:rPr lang="en-US" altLang="zh-CN" dirty="0" smtClean="0"/>
              <a:t>value</a:t>
            </a:r>
            <a:r>
              <a:rPr lang="zh-CN" altLang="en-US" dirty="0" smtClean="0"/>
              <a:t>）。字典中的每个项（</a:t>
            </a:r>
            <a:r>
              <a:rPr lang="en-US" altLang="zh-CN" dirty="0" smtClean="0"/>
              <a:t>item</a:t>
            </a:r>
            <a:r>
              <a:rPr lang="zh-CN" altLang="en-US" dirty="0" smtClean="0"/>
              <a:t>）或条目 （</a:t>
            </a:r>
            <a:r>
              <a:rPr lang="en-US" altLang="zh-CN" dirty="0" smtClean="0"/>
              <a:t>entry</a:t>
            </a:r>
            <a:r>
              <a:rPr lang="zh-CN" altLang="en-US" dirty="0" smtClean="0"/>
              <a:t>）都有一个键和一个值，它们合起来被称为键值对（</a:t>
            </a:r>
            <a:r>
              <a:rPr lang="en-US" altLang="zh-CN" dirty="0" smtClean="0"/>
              <a:t>key-value pair</a:t>
            </a:r>
            <a:r>
              <a:rPr lang="zh-CN" altLang="en-US" dirty="0" smtClean="0"/>
              <a:t>）。一个字典 就是一些键值对的集合。</a:t>
            </a:r>
            <a:endParaRPr lang="en-US" altLang="zh-CN" dirty="0" smtClean="0"/>
          </a:p>
          <a:p>
            <a:pPr lvl="1"/>
            <a:r>
              <a:rPr lang="en-US" altLang="zh-CN" dirty="0" err="1" smtClean="0"/>
              <a:t>phoneNumbers</a:t>
            </a:r>
            <a:r>
              <a:rPr lang="en-US" altLang="zh-CN" dirty="0" smtClean="0"/>
              <a:t> = {}</a:t>
            </a:r>
          </a:p>
          <a:p>
            <a:pPr lvl="1"/>
            <a:r>
              <a:rPr lang="en-US" altLang="zh-CN" dirty="0" err="1" smtClean="0"/>
              <a:t>phoneNumbers</a:t>
            </a:r>
            <a:r>
              <a:rPr lang="en-US" altLang="zh-CN" dirty="0" smtClean="0"/>
              <a:t>["John"] = "555-1234“</a:t>
            </a:r>
          </a:p>
          <a:p>
            <a:pPr lvl="1"/>
            <a:r>
              <a:rPr lang="en-US" altLang="zh-CN" dirty="0" smtClean="0"/>
              <a:t>Print( </a:t>
            </a:r>
            <a:r>
              <a:rPr lang="en-US" altLang="zh-CN" dirty="0" err="1" smtClean="0"/>
              <a:t>phoneNumbers</a:t>
            </a:r>
            <a:r>
              <a:rPr lang="en-US" altLang="zh-CN" dirty="0" smtClean="0"/>
              <a:t>)</a:t>
            </a:r>
            <a:endParaRPr lang="zh-CN" altLang="en-US" dirty="0" smtClean="0"/>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dirty="0" smtClean="0"/>
              <a:t>测试</a:t>
            </a:r>
            <a:endParaRPr lang="zh-CN" altLang="en-US" dirty="0"/>
          </a:p>
        </p:txBody>
      </p:sp>
      <p:sp>
        <p:nvSpPr>
          <p:cNvPr id="3" name="内容占位符 2"/>
          <p:cNvSpPr>
            <a:spLocks noGrp="1"/>
          </p:cNvSpPr>
          <p:nvPr>
            <p:ph idx="1"/>
          </p:nvPr>
        </p:nvSpPr>
        <p:spPr>
          <a:xfrm>
            <a:off x="457200" y="1196752"/>
            <a:ext cx="8229600" cy="5400600"/>
          </a:xfrm>
        </p:spPr>
        <p:txBody>
          <a:bodyPr>
            <a:normAutofit fontScale="92500" lnSpcReduction="20000"/>
          </a:bodyPr>
          <a:lstStyle/>
          <a:p>
            <a:r>
              <a:rPr lang="en-US" altLang="zh-CN" dirty="0" smtClean="0"/>
              <a:t>1. </a:t>
            </a:r>
            <a:r>
              <a:rPr lang="zh-CN" altLang="en-US" dirty="0" smtClean="0"/>
              <a:t>向列表增加元素有哪些方法？</a:t>
            </a:r>
            <a:endParaRPr lang="en-US" altLang="zh-CN" dirty="0" smtClean="0"/>
          </a:p>
          <a:p>
            <a:r>
              <a:rPr lang="en-US" altLang="zh-CN" dirty="0" smtClean="0"/>
              <a:t>2. </a:t>
            </a:r>
            <a:r>
              <a:rPr lang="zh-CN" altLang="en-US" dirty="0" smtClean="0"/>
              <a:t>从列表删除元素有哪些方法？ </a:t>
            </a:r>
            <a:endParaRPr lang="en-US" altLang="zh-CN" dirty="0" smtClean="0"/>
          </a:p>
          <a:p>
            <a:r>
              <a:rPr lang="en-US" altLang="zh-CN" dirty="0" smtClean="0"/>
              <a:t>3. </a:t>
            </a:r>
            <a:r>
              <a:rPr lang="zh-CN" altLang="en-US" dirty="0" smtClean="0"/>
              <a:t>要得到一个列表的有序副本，但又不能改变原来的列表，有哪两种方法？ </a:t>
            </a:r>
            <a:endParaRPr lang="en-US" altLang="zh-CN" dirty="0" smtClean="0"/>
          </a:p>
          <a:p>
            <a:r>
              <a:rPr lang="en-US" altLang="zh-CN" dirty="0" smtClean="0"/>
              <a:t>4. </a:t>
            </a:r>
            <a:r>
              <a:rPr lang="zh-CN" altLang="en-US" dirty="0" smtClean="0"/>
              <a:t>怎样得出某个值是否在列表中？ </a:t>
            </a:r>
            <a:endParaRPr lang="en-US" altLang="zh-CN" dirty="0" smtClean="0"/>
          </a:p>
          <a:p>
            <a:r>
              <a:rPr lang="en-US" altLang="zh-CN" dirty="0" smtClean="0"/>
              <a:t>5. </a:t>
            </a:r>
            <a:r>
              <a:rPr lang="zh-CN" altLang="en-US" dirty="0" smtClean="0"/>
              <a:t>如何确定某个值在列表中的位置？ </a:t>
            </a:r>
            <a:endParaRPr lang="en-US" altLang="zh-CN" dirty="0" smtClean="0"/>
          </a:p>
          <a:p>
            <a:r>
              <a:rPr lang="en-US" altLang="zh-CN" dirty="0" smtClean="0"/>
              <a:t>6. </a:t>
            </a:r>
            <a:r>
              <a:rPr lang="zh-CN" altLang="en-US" dirty="0" smtClean="0"/>
              <a:t>什么是元组？ </a:t>
            </a:r>
            <a:endParaRPr lang="en-US" altLang="zh-CN" dirty="0" smtClean="0"/>
          </a:p>
          <a:p>
            <a:r>
              <a:rPr lang="en-US" altLang="zh-CN" dirty="0" smtClean="0"/>
              <a:t>7. </a:t>
            </a:r>
            <a:r>
              <a:rPr lang="zh-CN" altLang="en-US" dirty="0" smtClean="0"/>
              <a:t>如何建立双重列表？ </a:t>
            </a:r>
            <a:endParaRPr lang="en-US" altLang="zh-CN" dirty="0" smtClean="0"/>
          </a:p>
          <a:p>
            <a:r>
              <a:rPr lang="en-US" altLang="zh-CN" dirty="0" smtClean="0"/>
              <a:t>8. </a:t>
            </a:r>
            <a:r>
              <a:rPr lang="zh-CN" altLang="en-US" dirty="0" smtClean="0"/>
              <a:t>如何从一个双重列表中得到一个值？ </a:t>
            </a:r>
            <a:endParaRPr lang="en-US" altLang="zh-CN" dirty="0" smtClean="0"/>
          </a:p>
          <a:p>
            <a:r>
              <a:rPr lang="en-US" altLang="zh-CN" dirty="0" smtClean="0"/>
              <a:t>9. </a:t>
            </a:r>
            <a:r>
              <a:rPr lang="zh-CN" altLang="en-US" dirty="0" smtClean="0"/>
              <a:t>什么是字典？ </a:t>
            </a:r>
            <a:endParaRPr lang="en-US" altLang="zh-CN" dirty="0" smtClean="0"/>
          </a:p>
          <a:p>
            <a:r>
              <a:rPr lang="en-US" altLang="zh-CN" dirty="0" smtClean="0"/>
              <a:t>10. </a:t>
            </a:r>
            <a:r>
              <a:rPr lang="zh-CN" altLang="en-US" dirty="0" smtClean="0"/>
              <a:t>如何向字典中增加项？ </a:t>
            </a:r>
            <a:endParaRPr lang="en-US" altLang="zh-CN" dirty="0" smtClean="0"/>
          </a:p>
          <a:p>
            <a:r>
              <a:rPr lang="en-US" altLang="zh-CN" dirty="0" smtClean="0"/>
              <a:t>11. </a:t>
            </a:r>
            <a:r>
              <a:rPr lang="zh-CN" altLang="en-US" dirty="0" smtClean="0"/>
              <a:t>怎样使用键去查找一个条目？</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52765</TotalTime>
  <Words>12494</Words>
  <Application>Microsoft Office PowerPoint</Application>
  <PresentationFormat>全屏显示(4:3)</PresentationFormat>
  <Paragraphs>1036</Paragraphs>
  <Slides>230</Slides>
  <Notes>0</Notes>
  <HiddenSlides>0</HiddenSlides>
  <MMClips>0</MMClips>
  <ScaleCrop>false</ScaleCrop>
  <HeadingPairs>
    <vt:vector size="4" baseType="variant">
      <vt:variant>
        <vt:lpstr>主题</vt:lpstr>
      </vt:variant>
      <vt:variant>
        <vt:i4>1</vt:i4>
      </vt:variant>
      <vt:variant>
        <vt:lpstr>幻灯片标题</vt:lpstr>
      </vt:variant>
      <vt:variant>
        <vt:i4>230</vt:i4>
      </vt:variant>
    </vt:vector>
  </HeadingPairs>
  <TitlesOfParts>
    <vt:vector size="231" baseType="lpstr">
      <vt:lpstr>Office 主题</vt:lpstr>
      <vt:lpstr>Python3教程</vt:lpstr>
      <vt:lpstr>1</vt:lpstr>
      <vt:lpstr>Python 是什么</vt:lpstr>
      <vt:lpstr> Python的由来和发展趋势</vt:lpstr>
      <vt:lpstr> Python的由来和发展趋势</vt:lpstr>
      <vt:lpstr>Python的优缺点</vt:lpstr>
      <vt:lpstr>Python的优缺点</vt:lpstr>
      <vt:lpstr>2</vt:lpstr>
      <vt:lpstr>猜数字</vt:lpstr>
      <vt:lpstr>习题</vt:lpstr>
      <vt:lpstr>第二章：内存和变量</vt:lpstr>
      <vt:lpstr>2.1输入、处理和输出</vt:lpstr>
      <vt:lpstr>2.2 名字</vt:lpstr>
      <vt:lpstr>2.3名字里是什么</vt:lpstr>
      <vt:lpstr>测试题</vt:lpstr>
      <vt:lpstr>3</vt:lpstr>
      <vt:lpstr>3.基本数学运算</vt:lpstr>
      <vt:lpstr>　3.1四大基本运算</vt:lpstr>
      <vt:lpstr>术语箱</vt:lpstr>
      <vt:lpstr>3.2操作符</vt:lpstr>
      <vt:lpstr>3.3　运算顺序</vt:lpstr>
      <vt:lpstr>3.4　另外两个操作符</vt:lpstr>
      <vt:lpstr>3.5自增和自减</vt:lpstr>
      <vt:lpstr>3.6 非常大和非常小</vt:lpstr>
      <vt:lpstr>测试题</vt:lpstr>
      <vt:lpstr>动手试一试</vt:lpstr>
      <vt:lpstr>4</vt:lpstr>
      <vt:lpstr>4.数据的类型</vt:lpstr>
      <vt:lpstr> 4.1 改变类型</vt:lpstr>
      <vt:lpstr> 4.1 改变类型</vt:lpstr>
      <vt:lpstr>int() 函数总是下取整</vt:lpstr>
      <vt:lpstr>4.2　得到更多信息：type()</vt:lpstr>
      <vt:lpstr>动手试一试</vt:lpstr>
      <vt:lpstr>5 输   入</vt:lpstr>
      <vt:lpstr>5.1 input() </vt:lpstr>
      <vt:lpstr>5.2 输入数字</vt:lpstr>
      <vt:lpstr>5.3来自互联网的输入</vt:lpstr>
      <vt:lpstr>动手试一试</vt:lpstr>
      <vt:lpstr>5</vt:lpstr>
      <vt:lpstr>GUI-图形用户界面</vt:lpstr>
      <vt:lpstr>6.1　什么是 GUI</vt:lpstr>
      <vt:lpstr>6.2 第一个 GUI</vt:lpstr>
      <vt:lpstr>6.3  GUI的输入</vt:lpstr>
      <vt:lpstr>6.4 再看猜字游戏</vt:lpstr>
      <vt:lpstr>动手试一试</vt:lpstr>
      <vt:lpstr>7控制语句</vt:lpstr>
      <vt:lpstr>7.1 判断</vt:lpstr>
      <vt:lpstr>7.1  and 说明</vt:lpstr>
      <vt:lpstr>7.1 or 说明</vt:lpstr>
      <vt:lpstr>7.1 not 说明</vt:lpstr>
      <vt:lpstr>动手试一试</vt:lpstr>
      <vt:lpstr>6</vt:lpstr>
      <vt:lpstr>8 循环</vt:lpstr>
      <vt:lpstr>8.1 计数循环</vt:lpstr>
      <vt:lpstr>8.1 计数循环-死循环</vt:lpstr>
      <vt:lpstr>8.2 使用计数循环</vt:lpstr>
      <vt:lpstr>8.3 风格问题—循环变量名</vt:lpstr>
      <vt:lpstr>8.4 按步长计数</vt:lpstr>
      <vt:lpstr>8.5 条件循环</vt:lpstr>
      <vt:lpstr>8.6 跳出循环——break 和 continue</vt:lpstr>
      <vt:lpstr>你学到了什么</vt:lpstr>
      <vt:lpstr>动手试一试</vt:lpstr>
      <vt:lpstr>9 注释</vt:lpstr>
      <vt:lpstr>9.1　增加注释</vt:lpstr>
      <vt:lpstr>9.2 注释的类型</vt:lpstr>
      <vt:lpstr>9.3　注释掉</vt:lpstr>
      <vt:lpstr>7</vt:lpstr>
      <vt:lpstr>10 游戏时间到</vt:lpstr>
      <vt:lpstr>11嵌套与可变循环</vt:lpstr>
      <vt:lpstr>11.1　嵌套循环</vt:lpstr>
      <vt:lpstr>11.2　可变循环</vt:lpstr>
      <vt:lpstr>11.3　可变嵌套循环</vt:lpstr>
      <vt:lpstr>11.4　可变嵌套循环</vt:lpstr>
      <vt:lpstr>11.5 　使用嵌套循环</vt:lpstr>
      <vt:lpstr>11.5 　使用嵌套循环-决策树</vt:lpstr>
      <vt:lpstr>学到了什么</vt:lpstr>
      <vt:lpstr>测试题</vt:lpstr>
      <vt:lpstr>动手试一试</vt:lpstr>
      <vt:lpstr>动手试一试</vt:lpstr>
      <vt:lpstr>动手试一试</vt:lpstr>
      <vt:lpstr>8</vt:lpstr>
      <vt:lpstr>12 收集起来—列表与字典</vt:lpstr>
      <vt:lpstr>12.1　什么是列表</vt:lpstr>
      <vt:lpstr>12.2　创建列表</vt:lpstr>
      <vt:lpstr>12.3　向列表增加元素</vt:lpstr>
      <vt:lpstr>12.4 列表可以包含任何内容</vt:lpstr>
      <vt:lpstr>12.5从列表获取元素</vt:lpstr>
      <vt:lpstr>12.6 列表“分片”</vt:lpstr>
      <vt:lpstr>12.6 列表“分片”</vt:lpstr>
      <vt:lpstr>12.7修改元素</vt:lpstr>
      <vt:lpstr>12.8向列表增加元素的其他方法</vt:lpstr>
      <vt:lpstr>12.9从列表删除元素</vt:lpstr>
      <vt:lpstr>12.10  搜索列表</vt:lpstr>
      <vt:lpstr>12.11  循环处理列表</vt:lpstr>
      <vt:lpstr>12.12 列表排序</vt:lpstr>
      <vt:lpstr>12.13可改变和不可改变</vt:lpstr>
      <vt:lpstr>12.14双重列表：数据表</vt:lpstr>
      <vt:lpstr>12.15 字典</vt:lpstr>
      <vt:lpstr>测试</vt:lpstr>
      <vt:lpstr>动手试一试</vt:lpstr>
      <vt:lpstr>9</vt:lpstr>
      <vt:lpstr>动手试一试</vt:lpstr>
      <vt:lpstr>动手试一试</vt:lpstr>
      <vt:lpstr>动手试一试</vt:lpstr>
      <vt:lpstr>13  函　　数</vt:lpstr>
      <vt:lpstr>13.1 函数-积木</vt:lpstr>
      <vt:lpstr>13.1 函数</vt:lpstr>
      <vt:lpstr>13.2 调用函数</vt:lpstr>
      <vt:lpstr>13.3向函数传递参数</vt:lpstr>
      <vt:lpstr>13.4 有多个参数的函数</vt:lpstr>
      <vt:lpstr>13.5 返回值的函数</vt:lpstr>
      <vt:lpstr>13.6 变量作用域</vt:lpstr>
      <vt:lpstr>13.7 强制为全局</vt:lpstr>
      <vt:lpstr>13.8 关于变量命名的一点建议</vt:lpstr>
      <vt:lpstr>你学到了什么</vt:lpstr>
      <vt:lpstr>动手试一试</vt:lpstr>
      <vt:lpstr>10</vt:lpstr>
      <vt:lpstr>14 对象</vt:lpstr>
      <vt:lpstr>14.1 真实世界中的对象</vt:lpstr>
      <vt:lpstr>14.2 Python 中的对象</vt:lpstr>
      <vt:lpstr>14.3 对象=属性+方法</vt:lpstr>
      <vt:lpstr>14.4　创建对象</vt:lpstr>
      <vt:lpstr>14.4　创建对象</vt:lpstr>
      <vt:lpstr>14.5 隐藏数据</vt:lpstr>
      <vt:lpstr>14.6　多态和继承</vt:lpstr>
      <vt:lpstr>14.7　未雨绸缪</vt:lpstr>
      <vt:lpstr>测试题</vt:lpstr>
      <vt:lpstr>动手试一试</vt:lpstr>
      <vt:lpstr>15 模块</vt:lpstr>
      <vt:lpstr>15.1 什么是模块</vt:lpstr>
      <vt:lpstr>15.2 为什么使用模块</vt:lpstr>
      <vt:lpstr>15.3 积木桶</vt:lpstr>
      <vt:lpstr>15.4 如何创建模块</vt:lpstr>
      <vt:lpstr>15.5 如何使用模块</vt:lpstr>
      <vt:lpstr>15.6　命名空间</vt:lpstr>
      <vt:lpstr>15.7　标准模块</vt:lpstr>
      <vt:lpstr>你学到了什么</vt:lpstr>
      <vt:lpstr>动手试一试</vt:lpstr>
      <vt:lpstr>11</vt:lpstr>
      <vt:lpstr>16 图形</vt:lpstr>
      <vt:lpstr>16.1 寻求帮助— Pygame</vt:lpstr>
      <vt:lpstr>16.2 Pygame 窗口</vt:lpstr>
      <vt:lpstr>16.3 在窗口中画图</vt:lpstr>
      <vt:lpstr>16.3 在窗口中画图</vt:lpstr>
      <vt:lpstr>16.3 在窗口中画图</vt:lpstr>
      <vt:lpstr>16.4 单个像素</vt:lpstr>
      <vt:lpstr>12</vt:lpstr>
      <vt:lpstr>16.5 图像</vt:lpstr>
      <vt:lpstr>16.6 动起来</vt:lpstr>
      <vt:lpstr>16.7 动画</vt:lpstr>
      <vt:lpstr>16.8 让球反弹</vt:lpstr>
      <vt:lpstr>测试题</vt:lpstr>
      <vt:lpstr>动手试一试</vt:lpstr>
      <vt:lpstr>17  动画精灵和碰撞检测 </vt:lpstr>
      <vt:lpstr>17.1 动画精灵</vt:lpstr>
      <vt:lpstr>13</vt:lpstr>
      <vt:lpstr>17.2 嘣 ! 碰撞检测</vt:lpstr>
      <vt:lpstr>17.3 统计时间</vt:lpstr>
      <vt:lpstr>测试题</vt:lpstr>
      <vt:lpstr>14</vt:lpstr>
      <vt:lpstr>18     一种新的输入—事件</vt:lpstr>
      <vt:lpstr>18.1　事件</vt:lpstr>
      <vt:lpstr>18.1　事件</vt:lpstr>
      <vt:lpstr>18.2　键盘事件</vt:lpstr>
      <vt:lpstr>18.3鼠标事件</vt:lpstr>
      <vt:lpstr>18.4时间事件</vt:lpstr>
      <vt:lpstr>18.5 pypong</vt:lpstr>
      <vt:lpstr>测试题</vt:lpstr>
      <vt:lpstr>动手试一试</vt:lpstr>
      <vt:lpstr>15</vt:lpstr>
      <vt:lpstr>19 声音</vt:lpstr>
      <vt:lpstr>19.1  从Pygame寻求更多帮助—mixer</vt:lpstr>
      <vt:lpstr>19.2　制造声音与播放声音</vt:lpstr>
      <vt:lpstr>19.3 播放声音</vt:lpstr>
      <vt:lpstr>19.3 播放声音</vt:lpstr>
      <vt:lpstr>19.4　控制音量</vt:lpstr>
      <vt:lpstr>19.5　重复音乐</vt:lpstr>
      <vt:lpstr>19.6　为PyPong增加声音</vt:lpstr>
      <vt:lpstr>你学到了什么</vt:lpstr>
      <vt:lpstr>测试题</vt:lpstr>
      <vt:lpstr>16</vt:lpstr>
      <vt:lpstr>20 文件输入与输出</vt:lpstr>
      <vt:lpstr>19.1　什么是文件</vt:lpstr>
      <vt:lpstr>19.2　文件名</vt:lpstr>
      <vt:lpstr>19. 3　文件位置</vt:lpstr>
      <vt:lpstr>19.4 打开文件</vt:lpstr>
      <vt:lpstr>19.5 读文件</vt:lpstr>
      <vt:lpstr>19.6 文本文件和二进制文件</vt:lpstr>
      <vt:lpstr>19.7 写文件</vt:lpstr>
      <vt:lpstr>19 .8　在文件中保存内容</vt:lpstr>
      <vt:lpstr>学到了什么</vt:lpstr>
      <vt:lpstr>测试题</vt:lpstr>
      <vt:lpstr>动手试一试</vt:lpstr>
      <vt:lpstr>幻灯片 194</vt:lpstr>
      <vt:lpstr>20 碰运气—随机性</vt:lpstr>
      <vt:lpstr>20.1 什么是随机性</vt:lpstr>
      <vt:lpstr>20.2　掷骰子</vt:lpstr>
      <vt:lpstr>20.2　掷骰子</vt:lpstr>
      <vt:lpstr>20.2　掷骰子</vt:lpstr>
      <vt:lpstr>23.3　创建一副牌</vt:lpstr>
      <vt:lpstr>学到了什么</vt:lpstr>
      <vt:lpstr>测试题</vt:lpstr>
      <vt:lpstr>动手试一试</vt:lpstr>
      <vt:lpstr>18</vt:lpstr>
      <vt:lpstr>21 计算机仿真</vt:lpstr>
      <vt:lpstr>21.1　真实世界建模</vt:lpstr>
      <vt:lpstr>21.2　Lunar Lander</vt:lpstr>
      <vt:lpstr>21.3　跟踪时间</vt:lpstr>
      <vt:lpstr>21.4　时间对象</vt:lpstr>
      <vt:lpstr>21.5　把时间保存到文件</vt:lpstr>
      <vt:lpstr>你学到了什么</vt:lpstr>
      <vt:lpstr>19</vt:lpstr>
      <vt:lpstr>22 Python Battle</vt:lpstr>
      <vt:lpstr>22.1　Python Battle</vt:lpstr>
      <vt:lpstr>22.1　Python Battle</vt:lpstr>
      <vt:lpstr>22.2 创建一个Python Battle 机器人</vt:lpstr>
      <vt:lpstr>20</vt:lpstr>
      <vt:lpstr>22.3更复杂的机器人</vt:lpstr>
      <vt:lpstr>22.4 坐标系统</vt:lpstr>
      <vt:lpstr>你学到了什么</vt:lpstr>
      <vt:lpstr>动手试一试</vt:lpstr>
      <vt:lpstr>23 后续学习</vt:lpstr>
      <vt:lpstr>23.1 python</vt:lpstr>
      <vt:lpstr>23.2 游戏编程与Pygame</vt:lpstr>
      <vt:lpstr>23.3其他语言的游戏编程</vt:lpstr>
      <vt:lpstr>23.5 AI,ML, DL</vt:lpstr>
      <vt:lpstr>AI, ML, DL的区别</vt:lpstr>
      <vt:lpstr>幻灯片 228</vt:lpstr>
      <vt:lpstr>23.4移动应用</vt:lpstr>
      <vt:lpstr>23.6 回顾</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Python3教程</dc:title>
  <cp:lastModifiedBy>jktest</cp:lastModifiedBy>
  <cp:revision>354</cp:revision>
  <dcterms:modified xsi:type="dcterms:W3CDTF">2019-05-26T02:46:42Z</dcterms:modified>
</cp:coreProperties>
</file>