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5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5" r:id="rId3"/>
    <p:sldId id="257" r:id="rId4"/>
    <p:sldId id="258" r:id="rId5"/>
    <p:sldId id="260" r:id="rId6"/>
    <p:sldId id="261" r:id="rId7"/>
    <p:sldId id="262" r:id="rId8"/>
    <p:sldId id="32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26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324" r:id="rId28"/>
    <p:sldId id="281" r:id="rId29"/>
    <p:sldId id="283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32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22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7" r:id="rId68"/>
    <p:sldId id="320" r:id="rId69"/>
    <p:sldId id="328" r:id="rId70"/>
    <p:sldId id="329" r:id="rId71"/>
    <p:sldId id="330" r:id="rId72"/>
    <p:sldId id="331" r:id="rId73"/>
    <p:sldId id="332" r:id="rId74"/>
    <p:sldId id="333" r:id="rId75"/>
    <p:sldId id="335" r:id="rId76"/>
    <p:sldId id="336" r:id="rId77"/>
    <p:sldId id="337" r:id="rId78"/>
    <p:sldId id="338" r:id="rId79"/>
    <p:sldId id="339" r:id="rId80"/>
    <p:sldId id="340" r:id="rId81"/>
    <p:sldId id="341" r:id="rId82"/>
    <p:sldId id="343" r:id="rId83"/>
    <p:sldId id="344" r:id="rId84"/>
    <p:sldId id="345" r:id="rId85"/>
    <p:sldId id="346" r:id="rId86"/>
    <p:sldId id="347" r:id="rId87"/>
    <p:sldId id="348" r:id="rId88"/>
    <p:sldId id="349" r:id="rId89"/>
    <p:sldId id="350" r:id="rId90"/>
    <p:sldId id="351" r:id="rId91"/>
    <p:sldId id="352" r:id="rId92"/>
    <p:sldId id="353" r:id="rId93"/>
    <p:sldId id="354" r:id="rId94"/>
    <p:sldId id="355" r:id="rId95"/>
    <p:sldId id="356" r:id="rId96"/>
    <p:sldId id="357" r:id="rId97"/>
    <p:sldId id="358" r:id="rId98"/>
    <p:sldId id="359" r:id="rId99"/>
    <p:sldId id="360" r:id="rId100"/>
    <p:sldId id="361" r:id="rId101"/>
    <p:sldId id="362" r:id="rId102"/>
    <p:sldId id="363" r:id="rId103"/>
    <p:sldId id="364" r:id="rId104"/>
    <p:sldId id="365" r:id="rId105"/>
    <p:sldId id="366" r:id="rId106"/>
    <p:sldId id="367" r:id="rId107"/>
    <p:sldId id="368" r:id="rId108"/>
    <p:sldId id="369" r:id="rId109"/>
    <p:sldId id="370" r:id="rId110"/>
    <p:sldId id="371" r:id="rId111"/>
    <p:sldId id="372" r:id="rId112"/>
    <p:sldId id="373" r:id="rId113"/>
    <p:sldId id="374" r:id="rId114"/>
    <p:sldId id="375" r:id="rId115"/>
    <p:sldId id="376" r:id="rId116"/>
    <p:sldId id="377" r:id="rId117"/>
    <p:sldId id="378" r:id="rId118"/>
    <p:sldId id="379" r:id="rId119"/>
    <p:sldId id="380" r:id="rId120"/>
    <p:sldId id="381" r:id="rId121"/>
    <p:sldId id="382" r:id="rId122"/>
    <p:sldId id="383" r:id="rId1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2018-12-02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2018-12-02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2018-12-02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2018-12-02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2018-12-02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2018-12-02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2018-12-02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2018-12-02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2018-12-02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2018-12-02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2018-12-02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2018-12-02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Python3</a:t>
            </a:r>
            <a:r>
              <a:rPr lang="zh-CN" altLang="en-US" dirty="0" smtClean="0"/>
              <a:t>教程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在交互模式中，使用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计算一周有多少分钟。 </a:t>
            </a:r>
            <a:endParaRPr lang="en-US" altLang="zh-CN" dirty="0" smtClean="0"/>
          </a:p>
          <a:p>
            <a:r>
              <a:rPr lang="en-US" altLang="zh-CN" dirty="0" smtClean="0"/>
              <a:t>2.  </a:t>
            </a:r>
            <a:r>
              <a:rPr lang="zh-CN" altLang="en-US" dirty="0" smtClean="0"/>
              <a:t>编写一个简短的小程序，打印 </a:t>
            </a:r>
            <a:r>
              <a:rPr lang="en-US" altLang="zh-CN" dirty="0" smtClean="0"/>
              <a:t>3 </a:t>
            </a:r>
            <a:r>
              <a:rPr lang="zh-CN" altLang="en-US" dirty="0" smtClean="0"/>
              <a:t>行：你的名字、出生日期，还有你最喜欢的 颜色。打印结果应该类似这样：</a:t>
            </a:r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 smtClean="0"/>
              <a:t>My name is Warren </a:t>
            </a:r>
            <a:r>
              <a:rPr lang="en-US" altLang="zh-CN" dirty="0" err="1" smtClean="0"/>
              <a:t>Sande</a:t>
            </a:r>
            <a:r>
              <a:rPr lang="en-US" altLang="zh-CN" dirty="0" smtClean="0"/>
              <a:t>. </a:t>
            </a:r>
          </a:p>
          <a:p>
            <a:pPr lvl="1"/>
            <a:r>
              <a:rPr lang="en-US" altLang="zh-CN" dirty="0" smtClean="0"/>
              <a:t>I was born January 1, 1970.</a:t>
            </a:r>
          </a:p>
          <a:p>
            <a:pPr lvl="1"/>
            <a:r>
              <a:rPr lang="en-US" altLang="zh-CN" dirty="0" smtClean="0"/>
              <a:t> My favorite color is blue.</a:t>
            </a:r>
          </a:p>
          <a:p>
            <a:pPr lvl="1">
              <a:buNone/>
            </a:pPr>
            <a:r>
              <a:rPr lang="zh-CN" altLang="en-US" dirty="0" smtClean="0"/>
              <a:t> </a:t>
            </a:r>
            <a:r>
              <a:rPr lang="en-US" altLang="zh-CN" dirty="0" smtClean="0"/>
              <a:t>	</a:t>
            </a:r>
            <a:r>
              <a:rPr lang="zh-CN" altLang="en-US" dirty="0" smtClean="0"/>
              <a:t>保存这个程序，然后运行。如果程序没有像你期望的那样运行，或者给出了 错误消息，试着改正错误，让它能够正确运行。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动手试一试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写一个程序，让用户提供 </a:t>
            </a:r>
            <a:r>
              <a:rPr lang="en-US" altLang="zh-CN" dirty="0" smtClean="0"/>
              <a:t>5 </a:t>
            </a:r>
            <a:r>
              <a:rPr lang="zh-CN" altLang="en-US" dirty="0" smtClean="0"/>
              <a:t>个名字。程序要把这 </a:t>
            </a:r>
            <a:r>
              <a:rPr lang="en-US" altLang="zh-CN" dirty="0" smtClean="0"/>
              <a:t>5 </a:t>
            </a:r>
            <a:r>
              <a:rPr lang="zh-CN" altLang="en-US" dirty="0" smtClean="0"/>
              <a:t>个名字保存在一个列表中， 最后打印出来。就像这样：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Enter 5 names: </a:t>
            </a:r>
          </a:p>
          <a:p>
            <a:pPr lvl="1">
              <a:buNone/>
            </a:pPr>
            <a:r>
              <a:rPr lang="en-US" altLang="zh-CN" dirty="0" smtClean="0"/>
              <a:t>Tony </a:t>
            </a:r>
          </a:p>
          <a:p>
            <a:pPr lvl="1">
              <a:buNone/>
            </a:pPr>
            <a:r>
              <a:rPr lang="en-US" altLang="zh-CN" dirty="0" smtClean="0"/>
              <a:t>Paul </a:t>
            </a:r>
          </a:p>
          <a:p>
            <a:pPr lvl="1">
              <a:buNone/>
            </a:pPr>
            <a:r>
              <a:rPr lang="en-US" altLang="zh-CN" dirty="0" smtClean="0"/>
              <a:t>Nick </a:t>
            </a:r>
          </a:p>
          <a:p>
            <a:pPr lvl="1">
              <a:buNone/>
            </a:pPr>
            <a:r>
              <a:rPr lang="en-US" altLang="zh-CN" dirty="0" smtClean="0"/>
              <a:t>Michel </a:t>
            </a:r>
          </a:p>
          <a:p>
            <a:pPr lvl="1">
              <a:buNone/>
            </a:pPr>
            <a:r>
              <a:rPr lang="en-US" altLang="zh-CN" dirty="0" smtClean="0"/>
              <a:t>Kevin </a:t>
            </a:r>
          </a:p>
          <a:p>
            <a:pPr lvl="1">
              <a:buNone/>
            </a:pPr>
            <a:r>
              <a:rPr lang="en-US" altLang="zh-CN" dirty="0" smtClean="0"/>
              <a:t>The names are Tony Paul Nick Michel Kevin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14 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对象（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）则让这种收集的思想更向前迈进一步。对象可以把函数和数据收集在一起。</a:t>
            </a:r>
            <a:endParaRPr lang="en-US" altLang="zh-CN" dirty="0" smtClean="0"/>
          </a:p>
          <a:p>
            <a:r>
              <a:rPr lang="zh-CN" altLang="en-US" dirty="0" smtClean="0"/>
              <a:t>按编程的术语来讲，我们说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是面向对象的（</a:t>
            </a:r>
            <a:r>
              <a:rPr lang="en-US" altLang="zh-CN" dirty="0" smtClean="0"/>
              <a:t>object oriented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r>
              <a:rPr lang="zh-CN" altLang="en-US" dirty="0" smtClean="0"/>
              <a:t>后面几章开始处理图形时，我们将会大量使用对象。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14.1 </a:t>
            </a:r>
            <a:r>
              <a:rPr lang="zh-CN" altLang="en-US" b="1" dirty="0" smtClean="0"/>
              <a:t>真实世界中的对象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0911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中定义什么是对象也可以作为一个很好的起点。拿球来举个例子。可以操作一个球，比如捡球、抛球、踢球或者充气（对于某些球来说）。我们把这些操作称为动作（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）。还可以通过指出球的颜色、大小和重量来描述一个球。这些就是球的属性（</a:t>
            </a:r>
            <a:r>
              <a:rPr lang="en-US" altLang="zh-CN" dirty="0" smtClean="0"/>
              <a:t>attribute)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真实世界的真实对象（物体）包括两个方面。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可以对它们做什么（动作）。</a:t>
            </a:r>
          </a:p>
          <a:p>
            <a:pPr lvl="1"/>
            <a:r>
              <a:rPr lang="zh-CN" altLang="en-US" dirty="0" smtClean="0"/>
              <a:t>如何描述（属性或特性）。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14.2 </a:t>
            </a:r>
            <a:r>
              <a:rPr lang="en-US" altLang="zh-CN" b="1" dirty="0" smtClean="0"/>
              <a:t>Python </a:t>
            </a:r>
            <a:r>
              <a:rPr lang="zh-CN" altLang="en-US" b="1" dirty="0" smtClean="0"/>
              <a:t>中的对象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中，一个对象的特征（或“你知道的事情”）也称为属性（</a:t>
            </a:r>
            <a:r>
              <a:rPr lang="en-US" altLang="zh-CN" dirty="0" smtClean="0"/>
              <a:t>attribute</a:t>
            </a:r>
            <a:r>
              <a:rPr lang="zh-CN" altLang="en-US" dirty="0" smtClean="0"/>
              <a:t>），这应该很好记。动作（或“能够对对象做的操作”）称为方法（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球就是一个对象</a:t>
            </a:r>
            <a:r>
              <a:rPr lang="en-US" altLang="zh-CN" dirty="0" smtClean="0"/>
              <a:t>,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: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ball.color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ball.size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smtClean="0"/>
              <a:t>ball.weight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方法</a:t>
            </a:r>
            <a:r>
              <a:rPr lang="en-US" altLang="zh-CN" dirty="0" smtClean="0"/>
              <a:t>: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ball.kick</a:t>
            </a:r>
            <a:r>
              <a:rPr lang="en-US" altLang="zh-CN" dirty="0" smtClean="0"/>
              <a:t>()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ball.throw</a:t>
            </a:r>
            <a:r>
              <a:rPr lang="en-US" altLang="zh-CN" dirty="0" smtClean="0"/>
              <a:t>()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ball.inflate</a:t>
            </a:r>
            <a:r>
              <a:rPr lang="en-US" altLang="zh-CN" dirty="0" smtClean="0"/>
              <a:t>()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14.3 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=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+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所以利用对象，可以把一个东西的属性和方法（你知道的事情和你可以做的事情）收集在一起。属性是信息，方法是动作。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smtClean="0"/>
              <a:t>14.4</a:t>
            </a:r>
            <a:r>
              <a:rPr lang="zh-CN" altLang="en-US" b="1" smtClean="0"/>
              <a:t>　创建对象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Python </a:t>
            </a:r>
            <a:r>
              <a:rPr lang="zh-CN" altLang="en-US" dirty="0" smtClean="0"/>
              <a:t>中创建对象包括两</a:t>
            </a:r>
            <a:r>
              <a:rPr lang="zh-CN" altLang="en-US" dirty="0" smtClean="0"/>
              <a:t>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第一步是定义对象看上去</a:t>
            </a:r>
            <a:r>
              <a:rPr lang="zh-CN" altLang="en-US" dirty="0" smtClean="0"/>
              <a:t>什么样</a:t>
            </a:r>
            <a:r>
              <a:rPr lang="zh-CN" altLang="en-US" dirty="0" smtClean="0"/>
              <a:t>，会做什么，也就是它的属性</a:t>
            </a:r>
            <a:r>
              <a:rPr lang="zh-CN" altLang="en-US" dirty="0" smtClean="0"/>
              <a:t>和方法（蓝图）。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第二步是使用类来建立一个真正</a:t>
            </a:r>
            <a:r>
              <a:rPr lang="zh-CN" altLang="en-US" dirty="0" smtClean="0"/>
              <a:t>的对象</a:t>
            </a:r>
            <a:endParaRPr lang="en-US" altLang="zh-CN" dirty="0" smtClean="0"/>
          </a:p>
          <a:p>
            <a:r>
              <a:rPr lang="zh-CN" altLang="en-US" dirty="0" smtClean="0"/>
              <a:t>见代码 </a:t>
            </a:r>
            <a:r>
              <a:rPr lang="en-US" altLang="zh-CN" dirty="0" smtClean="0"/>
              <a:t>10-1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创建一个对象</a:t>
            </a:r>
            <a:r>
              <a:rPr lang="zh-CN" altLang="en-US" dirty="0" smtClean="0"/>
              <a:t>实例 </a:t>
            </a:r>
            <a:r>
              <a:rPr lang="en-US" altLang="zh-CN" dirty="0" err="1" smtClean="0"/>
              <a:t>myBall</a:t>
            </a:r>
            <a:r>
              <a:rPr lang="en-US" altLang="zh-CN" dirty="0" smtClean="0"/>
              <a:t> = Ball</a:t>
            </a:r>
            <a:r>
              <a:rPr lang="en-US" altLang="zh-CN" dirty="0" smtClean="0"/>
              <a:t>()</a:t>
            </a:r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smtClean="0"/>
              <a:t>14.4</a:t>
            </a:r>
            <a:r>
              <a:rPr lang="zh-CN" altLang="en-US" b="1" smtClean="0"/>
              <a:t>　创建对象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初始化对象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初始化对象，可以在创建时设置属性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__init()__ </a:t>
            </a:r>
          </a:p>
          <a:p>
            <a:pPr lvl="1"/>
            <a:r>
              <a:rPr lang="zh-CN" altLang="en-US" dirty="0" smtClean="0"/>
              <a:t>见代码</a:t>
            </a:r>
            <a:r>
              <a:rPr lang="en-US" altLang="zh-CN" dirty="0" smtClean="0"/>
              <a:t>10-3</a:t>
            </a:r>
          </a:p>
          <a:p>
            <a:r>
              <a:rPr lang="zh-CN" altLang="en-US" dirty="0" smtClean="0"/>
              <a:t>“魔法”方法</a:t>
            </a:r>
            <a:r>
              <a:rPr lang="en-US" altLang="zh-CN" dirty="0" smtClean="0"/>
              <a:t>: </a:t>
            </a:r>
            <a:r>
              <a:rPr lang="en-US" altLang="zh-CN" b="1" dirty="0" smtClean="0"/>
              <a:t>__</a:t>
            </a:r>
            <a:r>
              <a:rPr lang="en-US" altLang="zh-CN" b="1" dirty="0" err="1" smtClean="0"/>
              <a:t>str</a:t>
            </a:r>
            <a:r>
              <a:rPr lang="en-US" altLang="zh-CN" b="1" dirty="0" smtClean="0"/>
              <a:t>__()</a:t>
            </a:r>
          </a:p>
          <a:p>
            <a:pPr lvl="1"/>
            <a:r>
              <a:rPr lang="zh-CN" altLang="en-US" dirty="0" smtClean="0"/>
              <a:t>这些只是在你创建类时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自动包含的一些方法。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程序员通常把</a:t>
            </a:r>
            <a:r>
              <a:rPr lang="zh-CN" altLang="en-US" dirty="0" smtClean="0"/>
              <a:t>它们</a:t>
            </a:r>
            <a:r>
              <a:rPr lang="zh-CN" altLang="en-US" dirty="0" smtClean="0"/>
              <a:t>叫做特殊方法（</a:t>
            </a:r>
            <a:r>
              <a:rPr lang="en-US" altLang="zh-CN" dirty="0" smtClean="0"/>
              <a:t>special method</a:t>
            </a:r>
            <a:r>
              <a:rPr lang="zh-CN" altLang="en-US" dirty="0" smtClean="0"/>
              <a:t>）</a:t>
            </a:r>
            <a:r>
              <a:rPr lang="zh-CN" altLang="en-US" dirty="0" smtClean="0"/>
              <a:t>。</a:t>
            </a:r>
            <a:r>
              <a:rPr lang="zh-CN" altLang="en-US" dirty="0" smtClean="0"/>
              <a:t>它会告诉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打印（</a:t>
            </a:r>
            <a:r>
              <a:rPr lang="en-US" altLang="zh-CN" sz="2400" dirty="0" smtClean="0"/>
              <a:t>print</a:t>
            </a:r>
            <a:r>
              <a:rPr lang="zh-CN" altLang="en-US" dirty="0" smtClean="0"/>
              <a:t>）一个对象时</a:t>
            </a:r>
            <a:r>
              <a:rPr lang="zh-CN" altLang="en-US" dirty="0" smtClean="0"/>
              <a:t>具体</a:t>
            </a:r>
            <a:r>
              <a:rPr lang="zh-CN" altLang="en-US" dirty="0" smtClean="0"/>
              <a:t>显示什么内容。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/>
              <a:t>14.5</a:t>
            </a:r>
            <a:r>
              <a:rPr lang="zh-CN" altLang="en-US" b="1" dirty="0" smtClean="0"/>
              <a:t> 隐藏</a:t>
            </a:r>
            <a:r>
              <a:rPr lang="zh-CN" altLang="en-US" b="1" dirty="0" smtClean="0"/>
              <a:t>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myDog.cooked_level</a:t>
            </a:r>
            <a:r>
              <a:rPr lang="en-US" altLang="zh-CN" dirty="0" smtClean="0"/>
              <a:t> = </a:t>
            </a:r>
            <a:r>
              <a:rPr lang="en-US" altLang="zh-CN" dirty="0" smtClean="0"/>
              <a:t>5</a:t>
            </a:r>
          </a:p>
          <a:p>
            <a:r>
              <a:rPr lang="en-US" altLang="zh-CN" dirty="0" err="1" smtClean="0"/>
              <a:t>myDog.cook</a:t>
            </a:r>
            <a:r>
              <a:rPr lang="en-US" altLang="zh-CN" dirty="0" smtClean="0"/>
              <a:t>(5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我可以想到至少两个原因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zh-CN" altLang="en-US" sz="2400" dirty="0" smtClean="0"/>
              <a:t> </a:t>
            </a:r>
            <a:r>
              <a:rPr lang="zh-CN" altLang="en-US" dirty="0" smtClean="0"/>
              <a:t>直接访问属性，烤热狗至少需要两部分：改变 </a:t>
            </a:r>
            <a:r>
              <a:rPr lang="en-US" altLang="zh-CN" sz="2400" dirty="0" err="1" smtClean="0"/>
              <a:t>cooked_level</a:t>
            </a:r>
            <a:r>
              <a:rPr lang="zh-CN" altLang="en-US" dirty="0" smtClean="0"/>
              <a:t>和</a:t>
            </a:r>
            <a:r>
              <a:rPr lang="zh-CN" altLang="en-US" dirty="0" smtClean="0"/>
              <a:t>改变</a:t>
            </a:r>
            <a:r>
              <a:rPr lang="en-US" altLang="zh-CN" sz="2400" dirty="0" err="1" smtClean="0"/>
              <a:t>cooked_string</a:t>
            </a:r>
            <a:r>
              <a:rPr lang="zh-CN" altLang="en-US" dirty="0" smtClean="0"/>
              <a:t>。而利用一个方法，可以只做一个方法调用，它就会完成</a:t>
            </a:r>
            <a:r>
              <a:rPr lang="zh-CN" altLang="en-US" dirty="0" smtClean="0"/>
              <a:t>我们</a:t>
            </a:r>
            <a:r>
              <a:rPr lang="zh-CN" altLang="en-US" dirty="0" smtClean="0"/>
              <a:t>需要的一切工作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如果直接访问属性，就会有这样的结果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cooked_level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cooked_level</a:t>
            </a:r>
            <a:r>
              <a:rPr lang="en-US" altLang="zh-CN" dirty="0" smtClean="0"/>
              <a:t> – </a:t>
            </a:r>
            <a:r>
              <a:rPr lang="en-US" altLang="zh-CN" dirty="0" smtClean="0"/>
              <a:t>2</a:t>
            </a:r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/>
              <a:t>14.6</a:t>
            </a:r>
            <a:r>
              <a:rPr lang="zh-CN" altLang="en-US" b="1" dirty="0" smtClean="0"/>
              <a:t>　多态和继承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我们来看对象最为重要的两个方面：多态（</a:t>
            </a:r>
            <a:r>
              <a:rPr lang="en-US" altLang="zh-CN" dirty="0" smtClean="0"/>
              <a:t>polymorphism</a:t>
            </a:r>
            <a:r>
              <a:rPr lang="zh-CN" altLang="en-US" dirty="0" smtClean="0"/>
              <a:t>）和</a:t>
            </a:r>
            <a:r>
              <a:rPr lang="zh-CN" altLang="en-US" dirty="0" smtClean="0"/>
              <a:t>继承（</a:t>
            </a:r>
            <a:r>
              <a:rPr lang="en-US" altLang="zh-CN" dirty="0" smtClean="0"/>
              <a:t>inheritance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多态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同一个方法，不同的</a:t>
            </a:r>
            <a:r>
              <a:rPr lang="zh-CN" altLang="en-US" dirty="0" smtClean="0"/>
              <a:t>行为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继承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向父母学习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第二章：内存和变量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/>
              <a:t>14.7</a:t>
            </a:r>
            <a:r>
              <a:rPr lang="zh-CN" altLang="en-US" b="1" dirty="0" smtClean="0"/>
              <a:t>　未雨绸缪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程序员编写比较复杂的代码时</a:t>
            </a:r>
            <a:r>
              <a:rPr lang="zh-CN" altLang="en-US" dirty="0" smtClean="0"/>
              <a:t>通常就</a:t>
            </a:r>
            <a:r>
              <a:rPr lang="zh-CN" altLang="en-US" dirty="0" smtClean="0"/>
              <a:t>会采用这种做法来组织他们的想法。“空”函数或方法称为代码桩（</a:t>
            </a:r>
            <a:r>
              <a:rPr lang="en-US" altLang="zh-CN" dirty="0" smtClean="0"/>
              <a:t>code stub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见代码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测试题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定义一个新的对象 类型时用什么关键字？</a:t>
            </a:r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什么是属性？</a:t>
            </a:r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什么是方法？</a:t>
            </a:r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类和实例之间有什么区别？</a:t>
            </a:r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方法中实例引用通常用什么名字？</a:t>
            </a:r>
          </a:p>
          <a:p>
            <a:r>
              <a:rPr lang="en-US" altLang="zh-CN" dirty="0" smtClean="0"/>
              <a:t>6. </a:t>
            </a:r>
            <a:r>
              <a:rPr lang="zh-CN" altLang="en-US" dirty="0" smtClean="0"/>
              <a:t>什么是多态？</a:t>
            </a:r>
          </a:p>
          <a:p>
            <a:r>
              <a:rPr lang="en-US" altLang="zh-CN" dirty="0" smtClean="0"/>
              <a:t>7. </a:t>
            </a:r>
            <a:r>
              <a:rPr lang="zh-CN" altLang="en-US" dirty="0" smtClean="0"/>
              <a:t>什么是继承？</a:t>
            </a:r>
            <a:endParaRPr lang="zh-CN" altLang="en-US" dirty="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动手试一试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BankAccount</a:t>
            </a:r>
            <a:r>
              <a:rPr lang="en-US" altLang="zh-CN" dirty="0" smtClean="0"/>
              <a:t> </a:t>
            </a:r>
            <a:r>
              <a:rPr lang="zh-CN" altLang="en-US" dirty="0" smtClean="0"/>
              <a:t>建立一个类定义。它应该有一些属性，包括账户名（一个</a:t>
            </a:r>
            <a:r>
              <a:rPr lang="zh-CN" altLang="en-US" dirty="0" smtClean="0"/>
              <a:t>字符串</a:t>
            </a:r>
            <a:r>
              <a:rPr lang="zh-CN" altLang="en-US" dirty="0" smtClean="0"/>
              <a:t>）、账号（一个字符串或整数）和余额（一个浮点数），另外还要</a:t>
            </a:r>
            <a:r>
              <a:rPr lang="zh-CN" altLang="en-US" dirty="0" smtClean="0"/>
              <a:t>有一些方法</a:t>
            </a:r>
            <a:r>
              <a:rPr lang="zh-CN" altLang="en-US" dirty="0" smtClean="0"/>
              <a:t>显示余额、存钱和取钱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建立一个可以挣利息的类，名为</a:t>
            </a:r>
            <a:r>
              <a:rPr lang="en-US" altLang="zh-CN" dirty="0" err="1" smtClean="0"/>
              <a:t>InterestAccount</a:t>
            </a:r>
            <a:r>
              <a:rPr lang="zh-CN" altLang="en-US" dirty="0" smtClean="0"/>
              <a:t>。这应当是</a:t>
            </a:r>
            <a:r>
              <a:rPr lang="en-US" altLang="zh-CN" dirty="0" err="1" smtClean="0"/>
              <a:t>BankAccount</a:t>
            </a:r>
            <a:r>
              <a:rPr lang="zh-CN" altLang="en-US" dirty="0" smtClean="0"/>
              <a:t>的</a:t>
            </a:r>
            <a:r>
              <a:rPr lang="zh-CN" altLang="en-US" dirty="0" smtClean="0"/>
              <a:t>一个子类（所以会继承</a:t>
            </a:r>
            <a:r>
              <a:rPr lang="en-US" altLang="zh-CN" dirty="0" err="1" smtClean="0"/>
              <a:t>BankAccount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的属性和方法）。</a:t>
            </a:r>
            <a:r>
              <a:rPr lang="en-US" altLang="zh-CN" dirty="0" err="1" smtClean="0"/>
              <a:t>InterestAccount</a:t>
            </a:r>
            <a:r>
              <a:rPr lang="zh-CN" altLang="en-US" dirty="0" smtClean="0"/>
              <a:t>还</a:t>
            </a:r>
            <a:r>
              <a:rPr lang="zh-CN" altLang="en-US" dirty="0" smtClean="0"/>
              <a:t>应当有一个对应利息率的属性，另外有一个方法来增加利息。为了力求</a:t>
            </a:r>
            <a:r>
              <a:rPr lang="zh-CN" altLang="en-US" dirty="0" smtClean="0"/>
              <a:t>简单</a:t>
            </a:r>
            <a:r>
              <a:rPr lang="zh-CN" altLang="en-US" dirty="0" smtClean="0"/>
              <a:t>，假设每年会调用一次</a:t>
            </a:r>
            <a:r>
              <a:rPr lang="en-US" altLang="zh-CN" dirty="0" err="1" smtClean="0"/>
              <a:t>addInterest</a:t>
            </a:r>
            <a:r>
              <a:rPr lang="en-US" altLang="zh-CN" dirty="0" smtClean="0"/>
              <a:t>() </a:t>
            </a:r>
            <a:r>
              <a:rPr lang="zh-CN" altLang="en-US" dirty="0" smtClean="0"/>
              <a:t>方法计算利息并更新余额</a:t>
            </a:r>
            <a:endParaRPr lang="zh-CN" altLang="en-US" dirty="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15 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/>
              <a:t>15.1</a:t>
            </a:r>
            <a:r>
              <a:rPr lang="zh-CN" altLang="en-US" b="1" dirty="0" smtClean="0"/>
              <a:t> 什么</a:t>
            </a:r>
            <a:r>
              <a:rPr lang="zh-CN" altLang="en-US" b="1" dirty="0" smtClean="0"/>
              <a:t>是模块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模块就是某个东西的一部分。如果一个东西可以分为几部分，或者你可以很</a:t>
            </a:r>
            <a:r>
              <a:rPr lang="zh-CN" altLang="en-US" dirty="0" smtClean="0"/>
              <a:t>容易</a:t>
            </a:r>
            <a:r>
              <a:rPr lang="zh-CN" altLang="en-US" dirty="0" smtClean="0"/>
              <a:t>地把它分解成多个不同部分，我们就说这个东西是</a:t>
            </a:r>
            <a:r>
              <a:rPr lang="zh-CN" altLang="en-US" dirty="0" smtClean="0"/>
              <a:t>模块化的。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中，模块（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）是</a:t>
            </a:r>
            <a:r>
              <a:rPr lang="zh-CN" altLang="en-US" dirty="0" smtClean="0"/>
              <a:t>包含</a:t>
            </a:r>
            <a:r>
              <a:rPr lang="zh-CN" altLang="en-US" dirty="0" smtClean="0"/>
              <a:t>在一个更大程序中的类似的部分。</a:t>
            </a:r>
            <a:r>
              <a:rPr lang="zh-CN" altLang="en-US" dirty="0" smtClean="0"/>
              <a:t>每个模块</a:t>
            </a:r>
            <a:r>
              <a:rPr lang="zh-CN" altLang="en-US" dirty="0" smtClean="0"/>
              <a:t>或部分都是硬盘上的一个单独的文件</a:t>
            </a:r>
            <a:endParaRPr lang="zh-CN" altLang="en-US" dirty="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/>
              <a:t>15.2</a:t>
            </a:r>
            <a:r>
              <a:rPr lang="zh-CN" altLang="en-US" b="1" dirty="0" smtClean="0"/>
              <a:t> 为什么</a:t>
            </a:r>
            <a:r>
              <a:rPr lang="zh-CN" altLang="en-US" b="1" dirty="0" smtClean="0"/>
              <a:t>使用模块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这样做文件会更小，因而就能更容易地查找代码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一旦创建模块，这个模块就能在很多程序中使用。这样下一次需要相同的</a:t>
            </a:r>
            <a:r>
              <a:rPr lang="zh-CN" altLang="en-US" dirty="0" smtClean="0"/>
              <a:t>功</a:t>
            </a:r>
            <a:r>
              <a:rPr lang="zh-CN" altLang="en-US" dirty="0" smtClean="0"/>
              <a:t>能时就不必再从头开始了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并不是所有模块都要使用。模 块化意味着你可以使用各部分的不同组合来</a:t>
            </a:r>
            <a:r>
              <a:rPr lang="zh-CN" altLang="en-US" dirty="0" smtClean="0"/>
              <a:t>完成</a:t>
            </a:r>
            <a:r>
              <a:rPr lang="zh-CN" altLang="en-US" dirty="0" smtClean="0"/>
              <a:t>不同的任务，就像利用同样的一组乐高积木可以搭建不同的东西一样。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15.3 </a:t>
            </a:r>
            <a:r>
              <a:rPr lang="zh-CN" altLang="en-US" dirty="0" smtClean="0"/>
              <a:t>积木桶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我们说过函数就像积木，那么模块可以认为是一桶</a:t>
            </a:r>
            <a:r>
              <a:rPr lang="zh-CN" altLang="en-US" dirty="0" smtClean="0"/>
              <a:t>积木</a:t>
            </a:r>
            <a:r>
              <a:rPr lang="zh-CN" altLang="en-US" dirty="0" smtClean="0"/>
              <a:t>。根据需要，你可以从一个桶中取很多或者很少的积木，也可以有很多桶不同</a:t>
            </a:r>
            <a:r>
              <a:rPr lang="zh-CN" altLang="en-US" dirty="0" smtClean="0"/>
              <a:t>的积木</a:t>
            </a:r>
            <a:r>
              <a:rPr lang="zh-CN" altLang="en-US" dirty="0" smtClean="0"/>
              <a:t>。也许有一桶正方形积木，一桶长方形积木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还有一桶奇形怪状的积木。</a:t>
            </a:r>
            <a:r>
              <a:rPr lang="zh-CN" altLang="en-US" dirty="0" smtClean="0"/>
              <a:t>程序员通常</a:t>
            </a:r>
            <a:r>
              <a:rPr lang="zh-CN" altLang="en-US" dirty="0" smtClean="0"/>
              <a:t>也采用这种方法来使用模块，也就是说，他们会把类似的函数收集在一个</a:t>
            </a:r>
            <a:r>
              <a:rPr lang="zh-CN" altLang="en-US" dirty="0" smtClean="0"/>
              <a:t>模块中。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933056"/>
            <a:ext cx="7227887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/>
              <a:t>15.4</a:t>
            </a:r>
            <a:r>
              <a:rPr lang="zh-CN" altLang="en-US" b="1" dirty="0" smtClean="0"/>
              <a:t> 如何</a:t>
            </a:r>
            <a:r>
              <a:rPr lang="zh-CN" altLang="en-US" b="1" dirty="0" smtClean="0"/>
              <a:t>创建模块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模块就是一个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文件，我们新建一个文件</a:t>
            </a:r>
            <a:r>
              <a:rPr lang="en-US" altLang="zh-CN" dirty="0" smtClean="0"/>
              <a:t>my_module.py</a:t>
            </a:r>
            <a:r>
              <a:rPr lang="zh-CN" altLang="en-US" dirty="0" smtClean="0"/>
              <a:t>，然后填写如下内容：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def </a:t>
            </a:r>
            <a:r>
              <a:rPr lang="en-US" altLang="zh-CN" dirty="0" err="1" smtClean="0"/>
              <a:t>c_to_f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celsius</a:t>
            </a:r>
            <a:r>
              <a:rPr lang="en-US" altLang="zh-CN" dirty="0" smtClean="0"/>
              <a:t>):</a:t>
            </a:r>
          </a:p>
          <a:p>
            <a:pPr lvl="2"/>
            <a:r>
              <a:rPr lang="de-DE" altLang="zh-CN" dirty="0" smtClean="0"/>
              <a:t>fahrenheit = celsius * 9.0 / 5 + 32</a:t>
            </a:r>
          </a:p>
          <a:p>
            <a:pPr lvl="2"/>
            <a:r>
              <a:rPr lang="en-US" altLang="zh-CN" dirty="0" smtClean="0"/>
              <a:t>return </a:t>
            </a:r>
            <a:r>
              <a:rPr lang="en-US" altLang="zh-CN" dirty="0" err="1" smtClean="0"/>
              <a:t>fahrenheit</a:t>
            </a:r>
            <a:endParaRPr lang="en-US" altLang="zh-CN" dirty="0" smtClean="0"/>
          </a:p>
          <a:p>
            <a:r>
              <a:rPr lang="zh-CN" altLang="en-US" dirty="0" smtClean="0"/>
              <a:t>就这么简单！这样就创建了一个模块！模块中只有一个函数，也就是</a:t>
            </a:r>
            <a:r>
              <a:rPr lang="en-US" altLang="zh-CN" dirty="0" err="1" smtClean="0"/>
              <a:t>c_to_f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15.5 </a:t>
            </a:r>
            <a:r>
              <a:rPr lang="zh-CN" altLang="en-US" dirty="0" smtClean="0"/>
              <a:t>如何</a:t>
            </a:r>
            <a:r>
              <a:rPr lang="zh-CN" altLang="en-US" dirty="0" smtClean="0"/>
              <a:t>使用模块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my_module</a:t>
            </a:r>
            <a:endParaRPr lang="en-US" altLang="zh-CN" dirty="0" smtClean="0"/>
          </a:p>
          <a:p>
            <a:r>
              <a:rPr lang="zh-CN" altLang="en-US" dirty="0" smtClean="0"/>
              <a:t>见代码</a:t>
            </a:r>
            <a:r>
              <a:rPr lang="en-US" altLang="zh-CN" dirty="0" smtClean="0"/>
              <a:t>10-8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/>
              <a:t>15.6</a:t>
            </a:r>
            <a:r>
              <a:rPr lang="zh-CN" altLang="en-US" b="1" dirty="0" smtClean="0"/>
              <a:t>　命名空间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5900" y="1800225"/>
            <a:ext cx="617220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</a:t>
            </a:r>
            <a:r>
              <a:rPr lang="zh-CN" altLang="en-US" dirty="0" smtClean="0"/>
              <a:t>输入、处理和输出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42" y="2496514"/>
            <a:ext cx="6285715" cy="2733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/>
              <a:t>15.7</a:t>
            </a:r>
            <a:r>
              <a:rPr lang="zh-CN" altLang="en-US" b="1" dirty="0" smtClean="0"/>
              <a:t>　标准模块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Python </a:t>
            </a:r>
            <a:r>
              <a:rPr lang="zh-CN" altLang="en-US" dirty="0" smtClean="0"/>
              <a:t>提供了大量标准模块，可以用来完成很多工作，比如查找文件、</a:t>
            </a:r>
            <a:r>
              <a:rPr lang="zh-CN" altLang="en-US" dirty="0" smtClean="0"/>
              <a:t>报时（或</a:t>
            </a:r>
            <a:r>
              <a:rPr lang="zh-CN" altLang="en-US" dirty="0" smtClean="0"/>
              <a:t>计时）、生成随机数，以及很多其他功能。有时，人们说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“配有电池”，</a:t>
            </a:r>
            <a:r>
              <a:rPr lang="zh-CN" altLang="en-US" dirty="0" smtClean="0"/>
              <a:t>指的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的所有标准模块。这称为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标准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time</a:t>
            </a:r>
          </a:p>
          <a:p>
            <a:pPr lvl="1"/>
            <a:r>
              <a:rPr lang="en-US" altLang="zh-CN" dirty="0" smtClean="0"/>
              <a:t>random </a:t>
            </a:r>
            <a:endParaRPr lang="en-US" altLang="zh-CN" b="1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你学到了什么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什么是模块。</a:t>
            </a:r>
          </a:p>
          <a:p>
            <a:r>
              <a:rPr lang="zh-CN" altLang="en-US" dirty="0" smtClean="0"/>
              <a:t>如何创建模块。</a:t>
            </a:r>
          </a:p>
          <a:p>
            <a:r>
              <a:rPr lang="zh-CN" altLang="en-US" dirty="0" smtClean="0"/>
              <a:t>如何在另一个程序中使用模块。</a:t>
            </a:r>
          </a:p>
          <a:p>
            <a:r>
              <a:rPr lang="zh-CN" altLang="en-US" dirty="0" smtClean="0"/>
              <a:t>什么是命名空间。</a:t>
            </a:r>
          </a:p>
          <a:p>
            <a:r>
              <a:rPr lang="zh-CN" altLang="en-US" dirty="0" smtClean="0"/>
              <a:t>局部和全局命名空间和变量是什么意思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如何把其他模块中的名字包含到你的命名空间中</a:t>
            </a:r>
            <a:endParaRPr lang="zh-CN" altLang="en-US" dirty="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动手试一试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编写一个模块，包含第</a:t>
            </a:r>
            <a:r>
              <a:rPr lang="en-US" altLang="zh-CN" dirty="0" smtClean="0"/>
              <a:t>13 </a:t>
            </a:r>
            <a:r>
              <a:rPr lang="zh-CN" altLang="en-US" dirty="0" smtClean="0"/>
              <a:t>章“动手试一试”中的“用大写字母打印名字”</a:t>
            </a:r>
            <a:r>
              <a:rPr lang="zh-CN" altLang="en-US" dirty="0" smtClean="0"/>
              <a:t>函数</a:t>
            </a:r>
            <a:r>
              <a:rPr lang="zh-CN" altLang="en-US" dirty="0" smtClean="0"/>
              <a:t>。然后编写一个程序导入这个模块，并调用这个函数。</a:t>
            </a:r>
          </a:p>
          <a:p>
            <a:pPr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修改代码清单</a:t>
            </a:r>
            <a:r>
              <a:rPr lang="en-US" altLang="zh-CN" dirty="0" smtClean="0"/>
              <a:t>15-2 </a:t>
            </a:r>
            <a:r>
              <a:rPr lang="zh-CN" altLang="en-US" dirty="0" smtClean="0"/>
              <a:t>中的代码，把</a:t>
            </a:r>
            <a:r>
              <a:rPr lang="en-US" altLang="zh-CN" dirty="0" err="1" smtClean="0"/>
              <a:t>c_to_f</a:t>
            </a:r>
            <a:r>
              <a:rPr lang="en-US" altLang="zh-CN" dirty="0" smtClean="0"/>
              <a:t>() </a:t>
            </a:r>
            <a:r>
              <a:rPr lang="zh-CN" altLang="en-US" dirty="0" smtClean="0"/>
              <a:t>包含到主程序的命名空间里。</a:t>
            </a:r>
            <a:r>
              <a:rPr lang="zh-CN" altLang="en-US" dirty="0" smtClean="0"/>
              <a:t>也就是说</a:t>
            </a:r>
            <a:r>
              <a:rPr lang="zh-CN" altLang="en-US" dirty="0" smtClean="0"/>
              <a:t>，修改这个代码，从而可以写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fahrenheit</a:t>
            </a:r>
            <a:r>
              <a:rPr lang="en-US" altLang="zh-CN" dirty="0" smtClean="0"/>
              <a:t>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c_to_f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celsius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而不是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fahrenheit</a:t>
            </a:r>
            <a:r>
              <a:rPr lang="en-US" altLang="zh-CN" dirty="0" smtClean="0"/>
              <a:t>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my_module.c_to_f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celsius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编写一个小程序，生成</a:t>
            </a:r>
            <a:r>
              <a:rPr lang="en-US" altLang="zh-CN" dirty="0" smtClean="0"/>
              <a:t>1 </a:t>
            </a:r>
            <a:r>
              <a:rPr lang="zh-CN" altLang="en-US" dirty="0" smtClean="0"/>
              <a:t>到</a:t>
            </a:r>
            <a:r>
              <a:rPr lang="en-US" altLang="zh-CN" dirty="0" smtClean="0"/>
              <a:t>20 </a:t>
            </a:r>
            <a:r>
              <a:rPr lang="zh-CN" altLang="en-US" dirty="0" smtClean="0"/>
              <a:t>之间的</a:t>
            </a:r>
            <a:r>
              <a:rPr lang="en-US" altLang="zh-CN" dirty="0" smtClean="0"/>
              <a:t>5 </a:t>
            </a:r>
            <a:r>
              <a:rPr lang="zh-CN" altLang="en-US" dirty="0" smtClean="0"/>
              <a:t>个随机整数的列表，并打印出来。</a:t>
            </a:r>
          </a:p>
          <a:p>
            <a:pPr>
              <a:buNone/>
            </a:pPr>
            <a:r>
              <a:rPr lang="en-US" altLang="zh-CN" dirty="0" smtClean="0"/>
              <a:t>4. </a:t>
            </a:r>
            <a:r>
              <a:rPr lang="zh-CN" altLang="en-US" dirty="0" smtClean="0"/>
              <a:t>编写一个小程序，要求它工作</a:t>
            </a:r>
            <a:r>
              <a:rPr lang="en-US" altLang="zh-CN" dirty="0" smtClean="0"/>
              <a:t>30 </a:t>
            </a:r>
            <a:r>
              <a:rPr lang="zh-CN" altLang="en-US" dirty="0" smtClean="0"/>
              <a:t>秒，每</a:t>
            </a:r>
            <a:r>
              <a:rPr lang="en-US" altLang="zh-CN" dirty="0" smtClean="0"/>
              <a:t>3 </a:t>
            </a:r>
            <a:r>
              <a:rPr lang="zh-CN" altLang="en-US" dirty="0" smtClean="0"/>
              <a:t>秒打印一个随机小数。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名字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916832"/>
            <a:ext cx="3676191" cy="22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2636912"/>
            <a:ext cx="26955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763688" y="5301208"/>
            <a:ext cx="28051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&gt;&gt;&gt; Teacher = "Mr. Morton“</a:t>
            </a:r>
          </a:p>
          <a:p>
            <a:r>
              <a:rPr lang="en-US" altLang="zh-CN" dirty="0" smtClean="0"/>
              <a:t>&gt;&gt;&gt; print Teacher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2.3</a:t>
            </a:r>
            <a:r>
              <a:rPr lang="zh-CN" altLang="en-US" dirty="0" smtClean="0"/>
              <a:t>名字里是什么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可以给变量取你喜欢的任何名字（严格地说，应该是几乎任何名字）。名字长短 由你来定，里面可以有字母和数字，还可以有下划线（</a:t>
            </a:r>
            <a:r>
              <a:rPr lang="en-US" altLang="zh-CN" dirty="0" smtClean="0"/>
              <a:t>_</a:t>
            </a:r>
            <a:r>
              <a:rPr lang="zh-CN" altLang="en-US" dirty="0" smtClean="0"/>
              <a:t>）。</a:t>
            </a:r>
          </a:p>
          <a:p>
            <a:r>
              <a:rPr lang="zh-CN" altLang="en-US" dirty="0" smtClean="0"/>
              <a:t>不过对于变量名还有几条规则。最重要的一点是名字是区分大小写的，即大写 和小写是不同的。所以 </a:t>
            </a:r>
            <a:r>
              <a:rPr lang="en-US" altLang="zh-CN" dirty="0" smtClean="0"/>
              <a:t>teacher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TEACHER </a:t>
            </a:r>
            <a:r>
              <a:rPr lang="zh-CN" altLang="en-US" dirty="0" smtClean="0"/>
              <a:t>是两个完全不同的名字。同样，</a:t>
            </a:r>
            <a:r>
              <a:rPr lang="en-US" altLang="zh-CN" dirty="0" err="1" smtClean="0"/>
              <a:t>ﬁrst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First</a:t>
            </a:r>
            <a:r>
              <a:rPr lang="zh-CN" altLang="en-US" dirty="0" smtClean="0"/>
              <a:t>也不相同。</a:t>
            </a:r>
          </a:p>
          <a:p>
            <a:r>
              <a:rPr lang="zh-CN" altLang="en-US" dirty="0" smtClean="0"/>
              <a:t>另一条规则是变量名必须以字母或下划线字符开头。不能以数字开头，所以 </a:t>
            </a:r>
            <a:r>
              <a:rPr lang="en-US" altLang="zh-CN" dirty="0" smtClean="0"/>
              <a:t>4fun</a:t>
            </a:r>
            <a:r>
              <a:rPr lang="zh-CN" altLang="en-US" dirty="0" smtClean="0"/>
              <a:t>不能作为变量名。</a:t>
            </a:r>
          </a:p>
          <a:p>
            <a:r>
              <a:rPr lang="zh-CN" altLang="en-US" dirty="0" smtClean="0"/>
              <a:t>还有一条规则，变量名中不能包含空格。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如何告诉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变量是字符串（字符）而不是数字？ 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一旦创建一个变量，能不能改变赋给这个变量的值？ 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变量名 </a:t>
            </a:r>
            <a:r>
              <a:rPr lang="en-US" altLang="zh-CN" dirty="0" smtClean="0"/>
              <a:t>TEACHER </a:t>
            </a:r>
            <a:r>
              <a:rPr lang="zh-CN" altLang="en-US" dirty="0" smtClean="0"/>
              <a:t>与 </a:t>
            </a:r>
            <a:r>
              <a:rPr lang="en-US" altLang="zh-CN" dirty="0" err="1" smtClean="0"/>
              <a:t>TEACHEr</a:t>
            </a:r>
            <a:r>
              <a:rPr lang="en-US" altLang="zh-CN" dirty="0" smtClean="0"/>
              <a:t> </a:t>
            </a:r>
            <a:r>
              <a:rPr lang="zh-CN" altLang="en-US" dirty="0" smtClean="0"/>
              <a:t>相同吗？ 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对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来说，</a:t>
            </a:r>
            <a:r>
              <a:rPr lang="en-US" altLang="zh-CN" dirty="0" smtClean="0"/>
              <a:t>'Blah'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"Blah" </a:t>
            </a:r>
            <a:r>
              <a:rPr lang="zh-CN" altLang="en-US" dirty="0" smtClean="0"/>
              <a:t>一样吗？ </a:t>
            </a:r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对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来说，</a:t>
            </a:r>
            <a:r>
              <a:rPr lang="en-US" altLang="zh-CN" dirty="0" smtClean="0"/>
              <a:t>'4' </a:t>
            </a:r>
            <a:r>
              <a:rPr lang="zh-CN" altLang="en-US" dirty="0" smtClean="0"/>
              <a:t>是不是等同于 </a:t>
            </a:r>
            <a:r>
              <a:rPr lang="en-US" altLang="zh-CN" dirty="0" smtClean="0"/>
              <a:t>4 </a:t>
            </a:r>
            <a:r>
              <a:rPr lang="zh-CN" altLang="en-US" dirty="0" smtClean="0"/>
              <a:t>？ </a:t>
            </a:r>
            <a:endParaRPr lang="en-US" altLang="zh-CN" dirty="0" smtClean="0"/>
          </a:p>
          <a:p>
            <a:r>
              <a:rPr lang="en-US" altLang="zh-CN" dirty="0" smtClean="0"/>
              <a:t>6. </a:t>
            </a:r>
            <a:r>
              <a:rPr lang="zh-CN" altLang="en-US" dirty="0" smtClean="0"/>
              <a:t>下面哪个变量名不正确？为什么？</a:t>
            </a:r>
            <a:endParaRPr lang="en-US" altLang="zh-CN" dirty="0" smtClean="0"/>
          </a:p>
          <a:p>
            <a:pPr marL="1200150" lvl="3" indent="-342900"/>
            <a:r>
              <a:rPr lang="en-US" altLang="zh-CN" dirty="0" smtClean="0"/>
              <a:t>(a) Teacher2 (b) 2Teacher (c) teacher_25 (d) </a:t>
            </a:r>
            <a:r>
              <a:rPr lang="en-US" altLang="zh-CN" dirty="0" err="1" smtClean="0"/>
              <a:t>TeaCher</a:t>
            </a:r>
            <a:r>
              <a:rPr lang="en-US" altLang="zh-CN" dirty="0" smtClean="0"/>
              <a:t> 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7. </a:t>
            </a:r>
            <a:r>
              <a:rPr lang="zh-CN" altLang="en-US" dirty="0" smtClean="0"/>
              <a:t>人们总是说没有足够的时间做到尽善尽美。如果一天有 </a:t>
            </a:r>
            <a:r>
              <a:rPr lang="en-US" altLang="zh-CN" dirty="0" smtClean="0"/>
              <a:t>26 </a:t>
            </a:r>
            <a:r>
              <a:rPr lang="zh-CN" altLang="en-US" dirty="0" smtClean="0"/>
              <a:t>个小时，那么每周喝多少升？（提示：改变 </a:t>
            </a:r>
            <a:r>
              <a:rPr lang="en-US" altLang="zh-CN" dirty="0" err="1" smtClean="0"/>
              <a:t>HoursPerDay</a:t>
            </a:r>
            <a:r>
              <a:rPr lang="en-US" altLang="zh-CN" dirty="0" smtClean="0"/>
              <a:t> </a:t>
            </a:r>
            <a:r>
              <a:rPr lang="zh-CN" altLang="en-US" dirty="0" smtClean="0"/>
              <a:t>变量。）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基本数学运算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　</a:t>
            </a:r>
            <a:r>
              <a:rPr lang="en-US" altLang="zh-CN" dirty="0" smtClean="0"/>
              <a:t>3.1</a:t>
            </a:r>
            <a:r>
              <a:rPr lang="zh-CN" altLang="en-US" dirty="0" smtClean="0"/>
              <a:t>四大基本运算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在第 </a:t>
            </a:r>
            <a:r>
              <a:rPr lang="en-US" altLang="zh-CN" dirty="0" smtClean="0"/>
              <a:t>1 </a:t>
            </a:r>
            <a:r>
              <a:rPr lang="zh-CN" altLang="en-US" dirty="0" smtClean="0"/>
              <a:t>章中我们已经看到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可以做一些数学运算：使用加号（</a:t>
            </a:r>
            <a:r>
              <a:rPr lang="en-US" altLang="zh-CN" dirty="0" smtClean="0"/>
              <a:t>+</a:t>
            </a:r>
            <a:r>
              <a:rPr lang="zh-CN" altLang="en-US" dirty="0" smtClean="0"/>
              <a:t>）完成加 法，另外使用星号（*）完成乘法</a:t>
            </a:r>
            <a:endParaRPr lang="en-US" altLang="zh-CN" dirty="0" smtClean="0"/>
          </a:p>
          <a:p>
            <a:r>
              <a:rPr lang="zh-CN" altLang="en-US" dirty="0" smtClean="0"/>
              <a:t>如你所料，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使用连字号（</a:t>
            </a:r>
            <a:r>
              <a:rPr lang="en-US" altLang="zh-CN" dirty="0" smtClean="0"/>
              <a:t>-</a:t>
            </a:r>
            <a:r>
              <a:rPr lang="zh-CN" altLang="en-US" dirty="0" smtClean="0"/>
              <a:t>）（也称为减号）来做减法</a:t>
            </a:r>
            <a:endParaRPr lang="en-US" altLang="zh-CN" dirty="0" smtClean="0"/>
          </a:p>
          <a:p>
            <a:r>
              <a:rPr lang="zh-CN" altLang="en-US" dirty="0" smtClean="0"/>
              <a:t>由于计算机键盘上没有除号（</a:t>
            </a:r>
            <a:r>
              <a:rPr lang="en-US" altLang="zh-CN" dirty="0" smtClean="0"/>
              <a:t>÷</a:t>
            </a:r>
            <a:r>
              <a:rPr lang="zh-CN" altLang="en-US" dirty="0" smtClean="0"/>
              <a:t>），所以所有程序都使用前斜杠（</a:t>
            </a:r>
            <a:r>
              <a:rPr lang="en-US" altLang="zh-CN" dirty="0" smtClean="0"/>
              <a:t>/</a:t>
            </a:r>
            <a:r>
              <a:rPr lang="zh-CN" altLang="en-US" dirty="0" smtClean="0"/>
              <a:t>）表示除法。</a:t>
            </a:r>
            <a:endParaRPr lang="en-US" altLang="zh-CN" dirty="0" smtClean="0"/>
          </a:p>
          <a:p>
            <a:r>
              <a:rPr lang="zh-CN" altLang="en-US" dirty="0" smtClean="0"/>
              <a:t>整除用（</a:t>
            </a:r>
            <a:r>
              <a:rPr lang="en-US" altLang="zh-CN" dirty="0" smtClean="0"/>
              <a:t>//</a:t>
            </a:r>
            <a:r>
              <a:rPr lang="zh-CN" altLang="en-US" dirty="0" smtClean="0"/>
              <a:t>） </a:t>
            </a:r>
            <a:r>
              <a:rPr lang="en-US" altLang="zh-CN" dirty="0" smtClean="0"/>
              <a:t>3//2=1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术语箱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整数（</a:t>
            </a:r>
            <a:r>
              <a:rPr lang="en-US" altLang="zh-CN" dirty="0" smtClean="0"/>
              <a:t>integer</a:t>
            </a:r>
            <a:r>
              <a:rPr lang="zh-CN" altLang="en-US" dirty="0" smtClean="0"/>
              <a:t>）就是我们平常数数时所说的数，如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，另外还包括 </a:t>
            </a:r>
            <a:r>
              <a:rPr lang="en-US" altLang="zh-CN" dirty="0" smtClean="0"/>
              <a:t>0 </a:t>
            </a:r>
            <a:r>
              <a:rPr lang="zh-CN" altLang="en-US" dirty="0" smtClean="0"/>
              <a:t>和负数，如 </a:t>
            </a:r>
            <a:r>
              <a:rPr lang="en-US" altLang="zh-CN" dirty="0" smtClean="0"/>
              <a:t>-1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-3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小数（</a:t>
            </a:r>
            <a:r>
              <a:rPr lang="en-US" altLang="zh-CN" dirty="0" smtClean="0"/>
              <a:t>decimal number</a:t>
            </a:r>
            <a:r>
              <a:rPr lang="zh-CN" altLang="en-US" dirty="0" smtClean="0"/>
              <a:t>）也称为实数（</a:t>
            </a:r>
            <a:r>
              <a:rPr lang="en-US" altLang="zh-CN" dirty="0" smtClean="0"/>
              <a:t>real number</a:t>
            </a:r>
            <a:r>
              <a:rPr lang="zh-CN" altLang="en-US" dirty="0" smtClean="0"/>
              <a:t>），这些数有小数点而且 后面有小数位，如 </a:t>
            </a:r>
            <a:r>
              <a:rPr lang="en-US" altLang="zh-CN" dirty="0" smtClean="0"/>
              <a:t>1.25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0.3752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-101.2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在计算机编程中，小数也称为浮点数（</a:t>
            </a:r>
            <a:r>
              <a:rPr lang="en-US" altLang="zh-CN" dirty="0" smtClean="0"/>
              <a:t>floating-point number</a:t>
            </a:r>
            <a:r>
              <a:rPr lang="zh-CN" altLang="en-US" dirty="0" smtClean="0"/>
              <a:t>，有时简写为 </a:t>
            </a:r>
            <a:r>
              <a:rPr lang="en-US" altLang="zh-CN" dirty="0" smtClean="0"/>
              <a:t>floats</a:t>
            </a:r>
            <a:r>
              <a:rPr lang="zh-CN" altLang="en-US" dirty="0" smtClean="0"/>
              <a:t>，或者如果只有一个浮点数，就简写为 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）。这是因为小数点会“浮动”。 </a:t>
            </a:r>
            <a:r>
              <a:rPr lang="en-US" altLang="zh-CN" dirty="0" smtClean="0"/>
              <a:t>0.00123456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12345.6 </a:t>
            </a:r>
            <a:r>
              <a:rPr lang="zh-CN" altLang="en-US" dirty="0" smtClean="0"/>
              <a:t>都是浮点数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</a:t>
            </a:r>
            <a:r>
              <a:rPr lang="zh-CN" altLang="en-US" dirty="0" smtClean="0"/>
              <a:t>操作符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</a:t>
            </a:r>
            <a:r>
              <a:rPr lang="zh-CN" altLang="en-US" dirty="0" smtClean="0"/>
              <a:t>、*和 </a:t>
            </a:r>
            <a:r>
              <a:rPr lang="en-US" altLang="zh-CN" dirty="0" smtClean="0"/>
              <a:t>/ </a:t>
            </a:r>
            <a:r>
              <a:rPr lang="zh-CN" altLang="en-US" dirty="0" smtClean="0"/>
              <a:t>符号都称为操作符。这是因为它们会“操作”或处理放在符号两边 的数字。</a:t>
            </a:r>
            <a:r>
              <a:rPr lang="en-US" altLang="zh-CN" dirty="0" smtClean="0"/>
              <a:t>= </a:t>
            </a:r>
            <a:r>
              <a:rPr lang="zh-CN" altLang="en-US" dirty="0" smtClean="0"/>
              <a:t>号也是一个操作符，这称为赋值操作符（</a:t>
            </a:r>
            <a:r>
              <a:rPr lang="en-US" altLang="zh-CN" dirty="0" smtClean="0"/>
              <a:t>assignment operator</a:t>
            </a:r>
            <a:r>
              <a:rPr lang="zh-CN" altLang="en-US" dirty="0" smtClean="0"/>
              <a:t>），因为我们 用它为一个变量赋值。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3.3</a:t>
            </a:r>
            <a:r>
              <a:rPr lang="zh-CN" altLang="en-US" dirty="0" smtClean="0"/>
              <a:t>　运算顺序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下面哪一个正确？</a:t>
            </a:r>
          </a:p>
          <a:p>
            <a:pPr>
              <a:buNone/>
            </a:pPr>
            <a:r>
              <a:rPr lang="en-US" altLang="zh-CN" dirty="0" smtClean="0"/>
              <a:t>	2 + 3 * 4 = 20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还是</a:t>
            </a:r>
          </a:p>
          <a:p>
            <a:pPr>
              <a:buNone/>
            </a:pPr>
            <a:r>
              <a:rPr lang="en-US" altLang="zh-CN" dirty="0" smtClean="0"/>
              <a:t>	2 + 3 * 4 = 14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这要看你采用什么顺序来计算。如果先做加法，会得到</a:t>
            </a:r>
          </a:p>
          <a:p>
            <a:pPr>
              <a:buNone/>
            </a:pPr>
            <a:r>
              <a:rPr lang="en-US" altLang="zh-CN" dirty="0" smtClean="0"/>
              <a:t>	2 + 3 = 5</a:t>
            </a:r>
            <a:r>
              <a:rPr lang="zh-CN" altLang="en-US" dirty="0" smtClean="0"/>
              <a:t>，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然后得到 </a:t>
            </a:r>
            <a:r>
              <a:rPr lang="en-US" altLang="zh-CN" dirty="0" smtClean="0"/>
              <a:t>5 * 4 = 20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如果先做乘法，就会得到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3*4=12,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然后是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2+12=14</a:t>
            </a:r>
          </a:p>
          <a:p>
            <a:pPr>
              <a:buNone/>
            </a:pPr>
            <a:r>
              <a:rPr lang="en-US" altLang="zh-CN" dirty="0" smtClean="0"/>
              <a:t>	 </a:t>
            </a:r>
            <a:r>
              <a:rPr lang="zh-CN" altLang="en-US" dirty="0" smtClean="0"/>
              <a:t>第二个顺序是正确的，所以正确答案是 </a:t>
            </a:r>
            <a:r>
              <a:rPr lang="en-US" altLang="zh-CN" dirty="0" smtClean="0"/>
              <a:t>14</a:t>
            </a:r>
            <a:r>
              <a:rPr lang="zh-CN" altLang="en-US" dirty="0" smtClean="0"/>
              <a:t>。在数学中有一种运算顺序，指定了先计算哪些操作符，后计算哪些操作符，而不管它们的书写顺序 如何。</a:t>
            </a:r>
            <a:endParaRPr lang="en-US" altLang="zh-CN" dirty="0" smtClean="0"/>
          </a:p>
          <a:p>
            <a:r>
              <a:rPr lang="en-US" altLang="zh-CN" dirty="0" smtClean="0"/>
              <a:t>Python </a:t>
            </a:r>
            <a:r>
              <a:rPr lang="zh-CN" altLang="en-US" dirty="0" smtClean="0"/>
              <a:t>使用的顺序与你在数学课上学 到的（或者将要学到的）规则完全相同。指 数运算最优先，然后是乘除，再后面是加减 运算。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3.4</a:t>
            </a:r>
            <a:r>
              <a:rPr lang="zh-CN" altLang="en-US" dirty="0" smtClean="0"/>
              <a:t>　另外两个操作符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自乘为一个幂 如果把 </a:t>
            </a:r>
            <a:r>
              <a:rPr lang="en-US" altLang="zh-CN" dirty="0" smtClean="0"/>
              <a:t>3 </a:t>
            </a:r>
            <a:r>
              <a:rPr lang="zh-CN" altLang="en-US" dirty="0" smtClean="0"/>
              <a:t>乘 </a:t>
            </a:r>
            <a:r>
              <a:rPr lang="en-US" altLang="zh-CN" dirty="0" smtClean="0"/>
              <a:t>5 </a:t>
            </a:r>
            <a:r>
              <a:rPr lang="zh-CN" altLang="en-US" dirty="0" smtClean="0"/>
              <a:t>次，可以写成 </a:t>
            </a:r>
            <a:r>
              <a:rPr lang="en-US" altLang="zh-CN" dirty="0" smtClean="0"/>
              <a:t>&gt;&gt;&gt; print 3 * 3 * 3 * 3 * 3 243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中用**表示，</a:t>
            </a:r>
            <a:r>
              <a:rPr lang="en-US" altLang="zh-CN" dirty="0" smtClean="0"/>
              <a:t>print(3**5)</a:t>
            </a:r>
          </a:p>
          <a:p>
            <a:r>
              <a:rPr lang="zh-CN" altLang="en-US" dirty="0" smtClean="0"/>
              <a:t>取余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求余数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Python </a:t>
            </a:r>
            <a:r>
              <a:rPr lang="zh-CN" altLang="en-US" dirty="0" smtClean="0"/>
              <a:t>有一个特殊的操作符来计算整数相除的余数。这称为取余（</a:t>
            </a:r>
            <a:r>
              <a:rPr lang="en-US" altLang="zh-CN" dirty="0" smtClean="0"/>
              <a:t>modulus</a:t>
            </a:r>
            <a:r>
              <a:rPr lang="zh-CN" altLang="en-US" dirty="0" smtClean="0"/>
              <a:t>）操 作符，这个符号是百分号（</a:t>
            </a:r>
            <a:r>
              <a:rPr lang="en-US" altLang="zh-CN" dirty="0" smtClean="0"/>
              <a:t>%</a:t>
            </a:r>
            <a:r>
              <a:rPr lang="zh-CN" altLang="en-US" dirty="0" smtClean="0"/>
              <a:t>）如 </a:t>
            </a:r>
            <a:r>
              <a:rPr lang="en-US" altLang="zh-CN" dirty="0" smtClean="0"/>
              <a:t>5%3 =2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</a:t>
            </a:r>
            <a:r>
              <a:rPr lang="zh-CN" altLang="en-US" dirty="0" smtClean="0"/>
              <a:t>自增和自减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还记得上一章中的例子：</a:t>
            </a:r>
            <a:r>
              <a:rPr lang="en-US" altLang="zh-CN" dirty="0" smtClean="0"/>
              <a:t>score = score + 1 </a:t>
            </a:r>
            <a:r>
              <a:rPr lang="zh-CN" altLang="en-US" dirty="0" smtClean="0"/>
              <a:t>吗？我们说过，这称为自增 （</a:t>
            </a:r>
            <a:r>
              <a:rPr lang="en-US" altLang="zh-CN" dirty="0" smtClean="0"/>
              <a:t>incrementing</a:t>
            </a:r>
            <a:r>
              <a:rPr lang="zh-CN" altLang="en-US" dirty="0" smtClean="0"/>
              <a:t>）。与它类似的是 </a:t>
            </a:r>
            <a:r>
              <a:rPr lang="en-US" altLang="zh-CN" dirty="0" smtClean="0"/>
              <a:t>score = score – 1</a:t>
            </a:r>
            <a:r>
              <a:rPr lang="zh-CN" altLang="en-US" dirty="0" smtClean="0"/>
              <a:t>，这称为自减（</a:t>
            </a:r>
            <a:r>
              <a:rPr lang="en-US" altLang="zh-CN" dirty="0" smtClean="0"/>
              <a:t>decrementing</a:t>
            </a:r>
            <a:r>
              <a:rPr lang="zh-CN" altLang="en-US" dirty="0" smtClean="0"/>
              <a:t>）。 这些运算在编程中经常出现，因此有自己专门的操作符：</a:t>
            </a:r>
            <a:r>
              <a:rPr lang="en-US" altLang="zh-CN" dirty="0" smtClean="0"/>
              <a:t>+=</a:t>
            </a:r>
            <a:r>
              <a:rPr lang="zh-CN" altLang="en-US" dirty="0" smtClean="0"/>
              <a:t>（自增）和 </a:t>
            </a:r>
            <a:r>
              <a:rPr lang="en-US" altLang="zh-CN" dirty="0" smtClean="0"/>
              <a:t>-=</a:t>
            </a:r>
            <a:r>
              <a:rPr lang="zh-CN" altLang="en-US" dirty="0" smtClean="0"/>
              <a:t>（自减）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3.6 </a:t>
            </a:r>
            <a:r>
              <a:rPr lang="zh-CN" altLang="en-US" dirty="0" smtClean="0"/>
              <a:t>非常大和非常小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 print 9938712345656.34 * 4823459023067.456 4.79389717413e+025 </a:t>
            </a:r>
          </a:p>
          <a:p>
            <a:r>
              <a:rPr lang="zh-CN" altLang="en-US" dirty="0" smtClean="0"/>
              <a:t>指数与 </a:t>
            </a:r>
            <a:r>
              <a:rPr lang="en-US" altLang="zh-CN" dirty="0" smtClean="0"/>
              <a:t>E </a:t>
            </a:r>
            <a:r>
              <a:rPr lang="zh-CN" altLang="en-US" dirty="0" smtClean="0"/>
              <a:t>记法 不要把自乘得到幂（也称为求幂）和 </a:t>
            </a:r>
            <a:r>
              <a:rPr lang="en-US" altLang="zh-CN" dirty="0" smtClean="0"/>
              <a:t>E </a:t>
            </a:r>
            <a:r>
              <a:rPr lang="zh-CN" altLang="en-US" dirty="0" smtClean="0"/>
              <a:t>记法弄混了。 </a:t>
            </a:r>
            <a:r>
              <a:rPr lang="en-US" altLang="zh-CN" dirty="0" smtClean="0"/>
              <a:t>3 **5 </a:t>
            </a:r>
            <a:r>
              <a:rPr lang="zh-CN" altLang="en-US" dirty="0" smtClean="0"/>
              <a:t>表示 </a:t>
            </a:r>
            <a:r>
              <a:rPr lang="en-US" altLang="zh-CN" dirty="0" smtClean="0"/>
              <a:t>35</a:t>
            </a:r>
            <a:r>
              <a:rPr lang="zh-CN" altLang="en-US" dirty="0" smtClean="0"/>
              <a:t>，或“</a:t>
            </a:r>
            <a:r>
              <a:rPr lang="en-US" altLang="zh-CN" dirty="0" smtClean="0"/>
              <a:t>3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5 </a:t>
            </a:r>
            <a:r>
              <a:rPr lang="zh-CN" altLang="en-US" dirty="0" smtClean="0"/>
              <a:t>次幂”，也就是 </a:t>
            </a:r>
            <a:r>
              <a:rPr lang="en-US" altLang="zh-CN" dirty="0" smtClean="0"/>
              <a:t>3 * 3 * 3 * 3 * 3</a:t>
            </a:r>
            <a:r>
              <a:rPr lang="zh-CN" altLang="en-US" dirty="0" smtClean="0"/>
              <a:t>，等于 </a:t>
            </a:r>
            <a:r>
              <a:rPr lang="en-US" altLang="zh-CN" dirty="0" smtClean="0"/>
              <a:t>243</a:t>
            </a:r>
            <a:r>
              <a:rPr lang="zh-CN" altLang="en-US" dirty="0" smtClean="0"/>
              <a:t>。 </a:t>
            </a:r>
            <a:r>
              <a:rPr lang="en-US" altLang="zh-CN" dirty="0" smtClean="0"/>
              <a:t>3e5 </a:t>
            </a:r>
            <a:r>
              <a:rPr lang="zh-CN" altLang="en-US" dirty="0" smtClean="0"/>
              <a:t>表示 </a:t>
            </a:r>
            <a:r>
              <a:rPr lang="en-US" altLang="zh-CN" dirty="0" smtClean="0"/>
              <a:t>3  * 105 </a:t>
            </a:r>
            <a:r>
              <a:rPr lang="zh-CN" altLang="en-US" dirty="0" smtClean="0"/>
              <a:t>或者“</a:t>
            </a:r>
            <a:r>
              <a:rPr lang="en-US" altLang="zh-CN" dirty="0" smtClean="0"/>
              <a:t>3 </a:t>
            </a:r>
            <a:r>
              <a:rPr lang="zh-CN" altLang="en-US" dirty="0" smtClean="0"/>
              <a:t>乘以 </a:t>
            </a:r>
            <a:r>
              <a:rPr lang="en-US" altLang="zh-CN" dirty="0" smtClean="0"/>
              <a:t>10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5 </a:t>
            </a:r>
            <a:r>
              <a:rPr lang="zh-CN" altLang="en-US" dirty="0" smtClean="0"/>
              <a:t>次幂”，也就是 </a:t>
            </a:r>
            <a:r>
              <a:rPr lang="en-US" altLang="zh-CN" dirty="0" smtClean="0"/>
              <a:t>3 * 10 * 10 * 10 * 10 *10</a:t>
            </a:r>
            <a:r>
              <a:rPr lang="zh-CN" altLang="en-US" dirty="0" smtClean="0"/>
              <a:t>，结果等于 </a:t>
            </a:r>
            <a:r>
              <a:rPr lang="en-US" altLang="zh-CN" dirty="0" smtClean="0"/>
              <a:t>300 000</a:t>
            </a:r>
            <a:r>
              <a:rPr lang="zh-CN" altLang="en-US" dirty="0" smtClean="0"/>
              <a:t>。 求幂是指一个数自乘得到幂。</a:t>
            </a:r>
            <a:r>
              <a:rPr lang="en-US" altLang="zh-CN" dirty="0" smtClean="0"/>
              <a:t>E </a:t>
            </a:r>
            <a:r>
              <a:rPr lang="zh-CN" altLang="en-US" dirty="0" smtClean="0"/>
              <a:t>记法表示乘以 </a:t>
            </a:r>
            <a:r>
              <a:rPr lang="en-US" altLang="zh-CN" dirty="0" smtClean="0"/>
              <a:t>10 </a:t>
            </a:r>
            <a:r>
              <a:rPr lang="zh-CN" altLang="en-US" dirty="0" smtClean="0"/>
              <a:t>的几次幂。</a:t>
            </a:r>
          </a:p>
          <a:p>
            <a:r>
              <a:rPr lang="zh-CN" altLang="en-US" dirty="0" smtClean="0"/>
              <a:t>有些人可能会把 </a:t>
            </a:r>
            <a:r>
              <a:rPr lang="en-US" altLang="zh-CN" dirty="0" smtClean="0"/>
              <a:t>3e5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3**5 </a:t>
            </a:r>
            <a:r>
              <a:rPr lang="zh-CN" altLang="en-US" dirty="0" smtClean="0"/>
              <a:t>都读作“</a:t>
            </a:r>
            <a:r>
              <a:rPr lang="en-US" altLang="zh-CN" dirty="0" smtClean="0"/>
              <a:t>3 </a:t>
            </a:r>
            <a:r>
              <a:rPr lang="zh-CN" altLang="en-US" dirty="0" smtClean="0"/>
              <a:t>指数 </a:t>
            </a:r>
            <a:r>
              <a:rPr lang="en-US" altLang="zh-CN" dirty="0" smtClean="0"/>
              <a:t>5”</a:t>
            </a:r>
            <a:r>
              <a:rPr lang="zh-CN" altLang="en-US" dirty="0" smtClean="0"/>
              <a:t>，不过，它们是完全不同的。怎 么读并不重要，只要你懂得它们分别代表什么含义。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1. Python </a:t>
            </a:r>
            <a:r>
              <a:rPr lang="zh-CN" altLang="en-US" dirty="0" smtClean="0"/>
              <a:t>中乘法使用哪个符号？ </a:t>
            </a:r>
            <a:endParaRPr lang="en-US" altLang="zh-CN" dirty="0" smtClean="0"/>
          </a:p>
          <a:p>
            <a:r>
              <a:rPr lang="en-US" altLang="zh-CN" dirty="0" smtClean="0"/>
              <a:t>2. Python </a:t>
            </a:r>
            <a:r>
              <a:rPr lang="zh-CN" altLang="en-US" dirty="0" smtClean="0"/>
              <a:t>计算 </a:t>
            </a:r>
            <a:r>
              <a:rPr lang="en-US" altLang="zh-CN" dirty="0" smtClean="0"/>
              <a:t>8 / 3 </a:t>
            </a:r>
            <a:r>
              <a:rPr lang="zh-CN" altLang="en-US" dirty="0" smtClean="0"/>
              <a:t>的答案是什么？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怎么得到 </a:t>
            </a:r>
            <a:r>
              <a:rPr lang="en-US" altLang="zh-CN" dirty="0" smtClean="0"/>
              <a:t>8 / 3 </a:t>
            </a:r>
            <a:r>
              <a:rPr lang="zh-CN" altLang="en-US" dirty="0" smtClean="0"/>
              <a:t>的余数？ 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怎么得到 </a:t>
            </a:r>
            <a:r>
              <a:rPr lang="en-US" altLang="zh-CN" dirty="0" smtClean="0"/>
              <a:t>8 / 3 </a:t>
            </a:r>
            <a:r>
              <a:rPr lang="zh-CN" altLang="en-US" dirty="0" smtClean="0"/>
              <a:t>的小数结果？ </a:t>
            </a:r>
            <a:endParaRPr lang="en-US" altLang="zh-CN" dirty="0" smtClean="0"/>
          </a:p>
          <a:p>
            <a:r>
              <a:rPr lang="en-US" altLang="zh-CN" dirty="0" smtClean="0"/>
              <a:t>5. Python </a:t>
            </a:r>
            <a:r>
              <a:rPr lang="zh-CN" altLang="en-US" dirty="0" smtClean="0"/>
              <a:t>中计算 </a:t>
            </a:r>
            <a:r>
              <a:rPr lang="en-US" altLang="zh-CN" dirty="0" smtClean="0"/>
              <a:t>6 * 6 * 6 * 6 </a:t>
            </a:r>
            <a:r>
              <a:rPr lang="zh-CN" altLang="en-US" dirty="0" smtClean="0"/>
              <a:t>的另一种做法是什么？ </a:t>
            </a:r>
            <a:endParaRPr lang="en-US" altLang="zh-CN" dirty="0" smtClean="0"/>
          </a:p>
          <a:p>
            <a:r>
              <a:rPr lang="en-US" altLang="zh-CN" dirty="0" smtClean="0"/>
              <a:t>6. </a:t>
            </a:r>
            <a:r>
              <a:rPr lang="zh-CN" altLang="en-US" dirty="0" smtClean="0"/>
              <a:t>采用 </a:t>
            </a:r>
            <a:r>
              <a:rPr lang="en-US" altLang="zh-CN" dirty="0" smtClean="0"/>
              <a:t>E </a:t>
            </a:r>
            <a:r>
              <a:rPr lang="zh-CN" altLang="en-US" dirty="0" smtClean="0"/>
              <a:t>记法，</a:t>
            </a:r>
            <a:r>
              <a:rPr lang="en-US" altLang="zh-CN" dirty="0" smtClean="0"/>
              <a:t>17 000 000 </a:t>
            </a:r>
            <a:r>
              <a:rPr lang="zh-CN" altLang="en-US" dirty="0" smtClean="0"/>
              <a:t>要写作什么？ </a:t>
            </a:r>
            <a:endParaRPr lang="en-US" altLang="zh-CN" dirty="0" smtClean="0"/>
          </a:p>
          <a:p>
            <a:r>
              <a:rPr lang="en-US" altLang="zh-CN" dirty="0" smtClean="0"/>
              <a:t>7. 4.56e–5 </a:t>
            </a:r>
            <a:r>
              <a:rPr lang="zh-CN" altLang="en-US" dirty="0" smtClean="0"/>
              <a:t>如果按常规的写法是什么（不是 </a:t>
            </a:r>
            <a:r>
              <a:rPr lang="en-US" altLang="zh-CN" dirty="0" smtClean="0"/>
              <a:t>E </a:t>
            </a:r>
            <a:r>
              <a:rPr lang="zh-CN" altLang="en-US" dirty="0" smtClean="0"/>
              <a:t>记法）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动手试一试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使用交互模式或者编写一个小程序解决下面的问题。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(a)  3 </a:t>
            </a:r>
            <a:r>
              <a:rPr lang="zh-CN" altLang="en-US" dirty="0" smtClean="0"/>
              <a:t>个人在餐厅吃饭，想分摊饭费。总共花费 </a:t>
            </a:r>
            <a:r>
              <a:rPr lang="en-US" altLang="zh-CN" dirty="0" smtClean="0"/>
              <a:t>35.27 </a:t>
            </a:r>
            <a:r>
              <a:rPr lang="zh-CN" altLang="en-US" dirty="0" smtClean="0"/>
              <a:t>美元，他们还想留 </a:t>
            </a:r>
            <a:r>
              <a:rPr lang="en-US" altLang="zh-CN" dirty="0" smtClean="0"/>
              <a:t>15% </a:t>
            </a:r>
            <a:r>
              <a:rPr lang="zh-CN" altLang="en-US" dirty="0" smtClean="0"/>
              <a:t>的小费。每个人该怎么付钱？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(b) </a:t>
            </a:r>
            <a:r>
              <a:rPr lang="zh-CN" altLang="en-US" dirty="0" smtClean="0"/>
              <a:t>计算一个 </a:t>
            </a:r>
            <a:r>
              <a:rPr lang="en-US" altLang="zh-CN" dirty="0" smtClean="0"/>
              <a:t>12.5m×16.7m </a:t>
            </a:r>
            <a:r>
              <a:rPr lang="zh-CN" altLang="en-US" dirty="0" smtClean="0"/>
              <a:t>的矩形房间的面积和周长。 </a:t>
            </a:r>
            <a:endParaRPr lang="en-US" altLang="zh-CN" dirty="0" smtClean="0"/>
          </a:p>
          <a:p>
            <a:r>
              <a:rPr lang="en-US" altLang="zh-CN" dirty="0" smtClean="0"/>
              <a:t>2.  </a:t>
            </a:r>
            <a:r>
              <a:rPr lang="zh-CN" altLang="en-US" dirty="0" smtClean="0"/>
              <a:t>写一个程序，把温度从华氏度转换为摄氏度。转换公式是 </a:t>
            </a:r>
            <a:r>
              <a:rPr lang="en-US" altLang="zh-CN" dirty="0" smtClean="0"/>
              <a:t>C = 5 / 9* (F–32)</a:t>
            </a:r>
            <a:r>
              <a:rPr lang="zh-CN" altLang="en-US" dirty="0" smtClean="0"/>
              <a:t>。 （提示：当心整除问题！）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3.  </a:t>
            </a:r>
            <a:r>
              <a:rPr lang="zh-CN" altLang="en-US" dirty="0" smtClean="0"/>
              <a:t>你知道怎么计算坐车去某个地方需要花多长时间吗？相应的公式（用文字表 述）是“旅行时间等于距离除以速度”。编写一个程序，计算以 </a:t>
            </a:r>
            <a:r>
              <a:rPr lang="en-US" altLang="zh-CN" dirty="0" smtClean="0"/>
              <a:t>80 km/h </a:t>
            </a:r>
            <a:r>
              <a:rPr lang="zh-CN" altLang="en-US" dirty="0" smtClean="0"/>
              <a:t>的速 度行驶 </a:t>
            </a:r>
            <a:r>
              <a:rPr lang="en-US" altLang="zh-CN" dirty="0" smtClean="0"/>
              <a:t>200 km </a:t>
            </a:r>
            <a:r>
              <a:rPr lang="zh-CN" altLang="en-US" dirty="0" smtClean="0"/>
              <a:t>需要花多长时间，并显示答案。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数据的类型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/>
              <a:t> </a:t>
            </a:r>
            <a:r>
              <a:rPr lang="en-US" altLang="zh-CN" dirty="0" smtClean="0"/>
              <a:t>4.1</a:t>
            </a:r>
            <a:r>
              <a:rPr lang="zh-CN" altLang="en-US" dirty="0" smtClean="0"/>
              <a:t> 改变类型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dirty="0" smtClean="0"/>
              <a:t>Python </a:t>
            </a:r>
            <a:r>
              <a:rPr lang="zh-CN" altLang="en-US" dirty="0" smtClean="0"/>
              <a:t>实际上并没有把一个东西从一种类型“转换”成另一种类型。它只是由 原来的东西创建一个新东西，而且这个新东西正是你想要的类型。下面给出一些函 数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  </a:t>
            </a:r>
            <a:r>
              <a:rPr lang="en-US" altLang="zh-CN" dirty="0" smtClean="0"/>
              <a:t>float() </a:t>
            </a:r>
            <a:r>
              <a:rPr lang="zh-CN" altLang="en-US" dirty="0" smtClean="0"/>
              <a:t>从一个字符串或整数创建一个新的浮点数（小数）。 </a:t>
            </a:r>
            <a:endParaRPr lang="en-US" altLang="zh-CN" dirty="0" smtClean="0"/>
          </a:p>
          <a:p>
            <a:r>
              <a:rPr lang="zh-CN" altLang="en-US" dirty="0" smtClean="0"/>
              <a:t>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() </a:t>
            </a:r>
            <a:r>
              <a:rPr lang="zh-CN" altLang="en-US" dirty="0" smtClean="0"/>
              <a:t>从一个字符串或浮点数创建一个新的整数。  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() </a:t>
            </a:r>
            <a:r>
              <a:rPr lang="zh-CN" altLang="en-US" dirty="0" smtClean="0"/>
              <a:t>从一个数（可以是任何其他类型）创建一个新的字符串。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Python 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是近年来最火的一个热点，没有之一。从性质上来讲它和我们熟知的</a:t>
            </a:r>
            <a:r>
              <a:rPr lang="en-US" altLang="zh-CN" dirty="0" err="1" smtClean="0"/>
              <a:t>actionscrip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等没有什么本质的区别，也是一种开发语言，而且已经进阶到</a:t>
            </a:r>
            <a:r>
              <a:rPr lang="zh-CN" altLang="en-US" b="1" dirty="0" smtClean="0"/>
              <a:t>主流的二十多种开发语言的</a:t>
            </a:r>
            <a:r>
              <a:rPr lang="en-US" altLang="zh-CN" b="1" dirty="0" smtClean="0"/>
              <a:t>top 4</a:t>
            </a:r>
            <a:r>
              <a:rPr lang="zh-CN" altLang="en-US" dirty="0" smtClean="0"/>
              <a:t>（数据源自最新的</a:t>
            </a:r>
            <a:r>
              <a:rPr lang="en-US" altLang="zh-CN" dirty="0" smtClean="0"/>
              <a:t>TIOBE</a:t>
            </a:r>
            <a:r>
              <a:rPr lang="zh-CN" altLang="en-US" dirty="0" smtClean="0"/>
              <a:t>排行榜）。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/>
              <a:t> </a:t>
            </a:r>
            <a:r>
              <a:rPr lang="en-US" altLang="zh-CN" dirty="0" smtClean="0"/>
              <a:t>4.1</a:t>
            </a:r>
            <a:r>
              <a:rPr lang="zh-CN" altLang="en-US" dirty="0" smtClean="0"/>
              <a:t> 改变类型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dirty="0" smtClean="0"/>
              <a:t>Python </a:t>
            </a:r>
            <a:r>
              <a:rPr lang="zh-CN" altLang="en-US" dirty="0" smtClean="0"/>
              <a:t>实际上并没有把一个东西从一种类型“转换”成另一种类型。它只是由 原来的东西创建一个新东西，而且这个新东西正是你想要的类型。下面给出一些函 数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  </a:t>
            </a:r>
            <a:r>
              <a:rPr lang="en-US" altLang="zh-CN" dirty="0" smtClean="0"/>
              <a:t>float() </a:t>
            </a:r>
            <a:r>
              <a:rPr lang="zh-CN" altLang="en-US" dirty="0" smtClean="0"/>
              <a:t>从一个字符串或整数创建一个新的浮点数（小数）。 </a:t>
            </a:r>
            <a:endParaRPr lang="en-US" altLang="zh-CN" dirty="0" smtClean="0"/>
          </a:p>
          <a:p>
            <a:r>
              <a:rPr lang="zh-CN" altLang="en-US" dirty="0" smtClean="0"/>
              <a:t>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() </a:t>
            </a:r>
            <a:r>
              <a:rPr lang="zh-CN" altLang="en-US" dirty="0" smtClean="0"/>
              <a:t>从一个字符串或浮点数创建一个新的整数。  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() </a:t>
            </a:r>
            <a:r>
              <a:rPr lang="zh-CN" altLang="en-US" dirty="0" smtClean="0"/>
              <a:t>从一个数（可以是任何其他类型）创建一个新的字符串。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int</a:t>
            </a:r>
            <a:r>
              <a:rPr lang="en-US" altLang="zh-CN" dirty="0" smtClean="0"/>
              <a:t>() </a:t>
            </a:r>
            <a:r>
              <a:rPr lang="zh-CN" altLang="en-US" dirty="0" smtClean="0"/>
              <a:t>函数总是下取整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5333" y="2082229"/>
            <a:ext cx="6933334" cy="356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4.2</a:t>
            </a:r>
            <a:r>
              <a:rPr lang="zh-CN" altLang="en-US" dirty="0" smtClean="0"/>
              <a:t>　得到更多信息：</a:t>
            </a:r>
            <a:r>
              <a:rPr lang="en-US" altLang="zh-CN" dirty="0" smtClean="0"/>
              <a:t>type()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我们通过看引号来确定一个值究竟是数还是字符串</a:t>
            </a:r>
            <a:r>
              <a:rPr lang="en-US" altLang="zh-CN" dirty="0" smtClean="0"/>
              <a:t>,</a:t>
            </a:r>
            <a:r>
              <a:rPr lang="zh-CN" altLang="en-US" dirty="0" smtClean="0"/>
              <a:t>要确定它是 一个数还是字符串还有一种更直接的方法</a:t>
            </a:r>
            <a:r>
              <a:rPr lang="en-US" altLang="zh-CN" dirty="0" smtClean="0"/>
              <a:t> type()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动手试一试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使用 </a:t>
            </a:r>
            <a:r>
              <a:rPr lang="en-US" altLang="zh-CN" dirty="0" smtClean="0"/>
              <a:t>float() </a:t>
            </a:r>
            <a:r>
              <a:rPr lang="zh-CN" altLang="en-US" dirty="0" smtClean="0"/>
              <a:t>从一个字符串（如 </a:t>
            </a:r>
            <a:r>
              <a:rPr lang="en-US" altLang="zh-CN" dirty="0" smtClean="0"/>
              <a:t>'12.34'</a:t>
            </a:r>
            <a:r>
              <a:rPr lang="zh-CN" altLang="en-US" dirty="0" smtClean="0"/>
              <a:t>）创建一个数。要保证结果确实是 一个数！ 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试着使用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() </a:t>
            </a:r>
            <a:r>
              <a:rPr lang="zh-CN" altLang="en-US" dirty="0" smtClean="0"/>
              <a:t>从一个小数（</a:t>
            </a:r>
            <a:r>
              <a:rPr lang="en-US" altLang="zh-CN" dirty="0" smtClean="0"/>
              <a:t>56.78</a:t>
            </a:r>
            <a:r>
              <a:rPr lang="zh-CN" altLang="en-US" dirty="0" smtClean="0"/>
              <a:t>）创建一个整数。答案是上取整还是下 取整？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3. </a:t>
            </a:r>
            <a:r>
              <a:rPr lang="zh-CN" altLang="en-US" dirty="0" smtClean="0"/>
              <a:t>试着使用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() </a:t>
            </a:r>
            <a:r>
              <a:rPr lang="zh-CN" altLang="en-US" dirty="0" smtClean="0"/>
              <a:t>从一个字符串创建整数。要保证结果确实是一个整数！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218"/>
          </a:xfrm>
        </p:spPr>
        <p:txBody>
          <a:bodyPr/>
          <a:lstStyle/>
          <a:p>
            <a:r>
              <a:rPr lang="en-US" altLang="zh-CN" dirty="0" smtClean="0"/>
              <a:t>5 </a:t>
            </a:r>
            <a:r>
              <a:rPr lang="zh-CN" altLang="en-US" dirty="0" smtClean="0"/>
              <a:t>输   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5.1 input()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input() </a:t>
            </a:r>
            <a:r>
              <a:rPr lang="zh-CN" altLang="en-US" dirty="0" smtClean="0"/>
              <a:t>函数从用户那里得到一个字符串。正常情况下会从键盘得到这个 输入，也就是说，用户要键入输入。</a:t>
            </a:r>
            <a:endParaRPr lang="en-US" altLang="zh-CN" dirty="0" smtClean="0"/>
          </a:p>
          <a:p>
            <a:r>
              <a:rPr lang="en-US" altLang="zh-CN" dirty="0" smtClean="0"/>
              <a:t>name = input("Enter you name")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5.2 </a:t>
            </a:r>
            <a:r>
              <a:rPr lang="zh-CN" altLang="en-US" dirty="0" smtClean="0"/>
              <a:t>输入数字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print "Enter your name: ", </a:t>
            </a:r>
            <a:r>
              <a:rPr lang="en-US" altLang="zh-CN" dirty="0" err="1" smtClean="0"/>
              <a:t>someName</a:t>
            </a:r>
            <a:r>
              <a:rPr lang="en-US" altLang="zh-CN" dirty="0" smtClean="0"/>
              <a:t> = input()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5.3</a:t>
            </a:r>
            <a:r>
              <a:rPr lang="zh-CN" altLang="en-US" dirty="0" smtClean="0"/>
              <a:t>来自互联网的输入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altLang="zh-CN" dirty="0" smtClean="0"/>
              <a:t>from urllib import request</a:t>
            </a:r>
            <a:br>
              <a:rPr lang="fr-FR" altLang="zh-CN" dirty="0" smtClean="0"/>
            </a:br>
            <a:r>
              <a:rPr lang="fr-FR" altLang="zh-CN" dirty="0" smtClean="0"/>
              <a:t>response = request.urlopen(r'http://</a:t>
            </a:r>
            <a:r>
              <a:rPr lang="en-US" altLang="zh-CN" dirty="0" smtClean="0"/>
              <a:t>baidu.com</a:t>
            </a:r>
            <a:r>
              <a:rPr lang="fr-FR" altLang="zh-CN" smtClean="0"/>
              <a:t>')</a:t>
            </a:r>
            <a:r>
              <a:rPr lang="fr-FR" altLang="zh-CN" dirty="0" smtClean="0"/>
              <a:t/>
            </a:r>
            <a:br>
              <a:rPr lang="fr-FR" altLang="zh-CN" dirty="0" smtClean="0"/>
            </a:br>
            <a:r>
              <a:rPr lang="fr-FR" altLang="zh-CN" dirty="0" smtClean="0"/>
              <a:t>page = response.read()</a:t>
            </a:r>
            <a:br>
              <a:rPr lang="fr-FR" altLang="zh-CN" dirty="0" smtClean="0"/>
            </a:br>
            <a:r>
              <a:rPr lang="fr-FR" altLang="zh-CN" dirty="0" smtClean="0"/>
              <a:t>page = page.decode('utf-8')</a:t>
            </a:r>
            <a:br>
              <a:rPr lang="fr-FR" altLang="zh-CN" dirty="0" smtClean="0"/>
            </a:br>
            <a:r>
              <a:rPr lang="fr-FR" altLang="zh-CN" dirty="0" smtClean="0"/>
              <a:t>print(page)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/>
              <a:t>动手试一试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在交互模式中建立两个变量，分别表示你的姓和名。然后使用一条 </a:t>
            </a:r>
            <a:r>
              <a:rPr lang="en-US" altLang="zh-CN" dirty="0" smtClean="0"/>
              <a:t>print </a:t>
            </a:r>
            <a:r>
              <a:rPr lang="zh-CN" altLang="en-US" dirty="0" smtClean="0"/>
              <a:t>语 句，把姓和名打印在一起。 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编写一个程序，先问你的姓，再问名，然后打印一条消息，在消息中包含你 的姓和名。 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编写一个程序询问一间长方形房间的尺寸（单位是米），然后计算覆盖整个房 间总共需要多少地毯，并显示出来。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b="1" dirty="0" smtClean="0"/>
              <a:t> </a:t>
            </a:r>
            <a:r>
              <a:rPr lang="en-US" altLang="zh-CN" b="1" dirty="0" smtClean="0"/>
              <a:t>Python</a:t>
            </a:r>
            <a:r>
              <a:rPr lang="zh-CN" altLang="en-US" b="1" dirty="0" smtClean="0"/>
              <a:t>的由来和发展趋势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      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的前世源自鼻祖“龟叔”。</a:t>
            </a:r>
            <a:r>
              <a:rPr lang="en-US" altLang="zh-CN" dirty="0" smtClean="0"/>
              <a:t>1989</a:t>
            </a:r>
            <a:r>
              <a:rPr lang="zh-CN" altLang="en-US" dirty="0" smtClean="0"/>
              <a:t>年，吉多</a:t>
            </a:r>
            <a:r>
              <a:rPr lang="en-US" altLang="zh-CN" dirty="0" smtClean="0"/>
              <a:t>·</a:t>
            </a:r>
            <a:r>
              <a:rPr lang="zh-CN" altLang="en-US" dirty="0" smtClean="0"/>
              <a:t>范罗苏姆（</a:t>
            </a:r>
            <a:r>
              <a:rPr lang="en-US" altLang="zh-CN" dirty="0" smtClean="0"/>
              <a:t>Guido van </a:t>
            </a:r>
            <a:r>
              <a:rPr lang="en-US" altLang="zh-CN" dirty="0" err="1" smtClean="0"/>
              <a:t>Rossum</a:t>
            </a:r>
            <a:r>
              <a:rPr lang="zh-CN" altLang="en-US" dirty="0" smtClean="0"/>
              <a:t>）在阿姆斯特丹为了打发无聊的圣诞节，决心开发一个新的脚本解释程序，自此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和创始人“龟叔”开始进入公众视野。他希望这个新的叫做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的语言，能符合他的理想：创造一种</a:t>
            </a:r>
            <a:r>
              <a:rPr lang="en-US" altLang="zh-CN" dirty="0" smtClean="0"/>
              <a:t>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之间，功能全面，易学易用，可拓展的语言。</a:t>
            </a:r>
            <a:endParaRPr lang="en-US" altLang="zh-CN" dirty="0" smtClean="0"/>
          </a:p>
          <a:p>
            <a:r>
              <a:rPr lang="zh-CN" altLang="en-US" dirty="0" smtClean="0"/>
              <a:t>龟叔给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的定位是“优雅”、“明确”、“简单”，所以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程序看上去总是简单易懂，初学者学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，不但入门容易，而且将来深入下去，可以编写那些非常非常复杂的程序。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GUI-</a:t>
            </a:r>
            <a:r>
              <a:rPr lang="zh-CN" altLang="en-US" dirty="0" smtClean="0"/>
              <a:t>图形用户界面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4077072"/>
            <a:ext cx="5904656" cy="235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6.1</a:t>
            </a:r>
            <a:r>
              <a:rPr lang="zh-CN" altLang="en-US" dirty="0" smtClean="0"/>
              <a:t>　什么是 </a:t>
            </a:r>
            <a:r>
              <a:rPr lang="en-US" altLang="zh-CN" dirty="0" smtClean="0"/>
              <a:t>GUI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 GUI 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Graphical User Interface</a:t>
            </a:r>
            <a:r>
              <a:rPr lang="zh-CN" altLang="en-US" dirty="0" smtClean="0"/>
              <a:t>（图形用户界面）的缩写。 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有 </a:t>
            </a:r>
            <a:r>
              <a:rPr lang="en-US" altLang="zh-CN" dirty="0" smtClean="0"/>
              <a:t>GUI </a:t>
            </a:r>
            <a:r>
              <a:rPr lang="zh-CN" altLang="en-US" dirty="0" smtClean="0"/>
              <a:t>的程序仍然有 </a:t>
            </a:r>
            <a:r>
              <a:rPr lang="en-US" altLang="zh-CN" dirty="0" smtClean="0"/>
              <a:t>3 </a:t>
            </a:r>
            <a:r>
              <a:rPr lang="zh-CN" altLang="en-US" dirty="0" smtClean="0"/>
              <a:t>个基本要素：输入、 处理和输出，但它们的输入和输出更丰富、更有趣一些。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6.2</a:t>
            </a:r>
            <a:r>
              <a:rPr lang="zh-CN" altLang="en-US" dirty="0" smtClean="0"/>
              <a:t> 第一个 </a:t>
            </a:r>
            <a:r>
              <a:rPr lang="en-US" altLang="zh-CN" dirty="0" smtClean="0"/>
              <a:t>GUI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6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安装</a:t>
            </a:r>
            <a:r>
              <a:rPr lang="en-US" altLang="zh-CN" dirty="0" err="1" smtClean="0"/>
              <a:t>easyGUI</a:t>
            </a:r>
            <a:r>
              <a:rPr lang="en-US" altLang="zh-CN" dirty="0" smtClean="0"/>
              <a:t>. File-&gt;setting -&gt;project -&gt;project interpreter-&gt;</a:t>
            </a:r>
            <a:r>
              <a:rPr lang="zh-CN" altLang="en-US" dirty="0" smtClean="0"/>
              <a:t>搜索</a:t>
            </a:r>
            <a:r>
              <a:rPr lang="en-US" altLang="zh-CN" dirty="0" err="1" smtClean="0"/>
              <a:t>esaygui</a:t>
            </a:r>
            <a:r>
              <a:rPr lang="en-US" altLang="zh-CN" dirty="0" smtClean="0"/>
              <a:t> </a:t>
            </a:r>
            <a:r>
              <a:rPr lang="zh-CN" altLang="en-US" dirty="0" smtClean="0"/>
              <a:t>添加 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</a:p>
          <a:p>
            <a:pPr>
              <a:buNone/>
            </a:pPr>
            <a:r>
              <a:rPr lang="en-US" altLang="zh-CN" dirty="0" smtClean="0"/>
              <a:t>	import </a:t>
            </a:r>
            <a:r>
              <a:rPr lang="en-US" altLang="zh-CN" dirty="0" err="1" smtClean="0"/>
              <a:t>easygui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easygui.msgbox</a:t>
            </a:r>
            <a:r>
              <a:rPr lang="en-US" altLang="zh-CN" dirty="0" smtClean="0"/>
              <a:t>("test")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4293096"/>
            <a:ext cx="6192688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6.3</a:t>
            </a:r>
            <a:r>
              <a:rPr lang="zh-CN" altLang="en-US" dirty="0" smtClean="0"/>
              <a:t>  </a:t>
            </a:r>
            <a:r>
              <a:rPr lang="en-US" altLang="zh-CN" dirty="0" smtClean="0"/>
              <a:t>GUI</a:t>
            </a:r>
            <a:r>
              <a:rPr lang="zh-CN" altLang="en-US" dirty="0" smtClean="0"/>
              <a:t>的输入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flavor = </a:t>
            </a:r>
            <a:r>
              <a:rPr lang="en-US" altLang="zh-CN" dirty="0" err="1" smtClean="0"/>
              <a:t>easygui.choicebox</a:t>
            </a:r>
            <a:r>
              <a:rPr lang="en-US" altLang="zh-CN" dirty="0" smtClean="0"/>
              <a:t>("What is your favorite ice cream flavor?", choices = ['Vanilla', 'Chocolate', 'Strawberry'] ) </a:t>
            </a:r>
            <a:r>
              <a:rPr lang="en-US" altLang="zh-CN" dirty="0" err="1" smtClean="0"/>
              <a:t>easygui.msgbox</a:t>
            </a:r>
            <a:r>
              <a:rPr lang="en-US" altLang="zh-CN" dirty="0" smtClean="0"/>
              <a:t> ("You picked " + flavor)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861048"/>
            <a:ext cx="506730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6.4</a:t>
            </a:r>
            <a:r>
              <a:rPr lang="zh-CN" altLang="en-US" dirty="0" smtClean="0"/>
              <a:t> 再看猜字游戏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第 </a:t>
            </a:r>
            <a:r>
              <a:rPr lang="en-US" altLang="zh-CN" dirty="0" smtClean="0"/>
              <a:t>1 </a:t>
            </a:r>
            <a:r>
              <a:rPr lang="zh-CN" altLang="en-US" dirty="0" smtClean="0"/>
              <a:t>章中，我创建了一个简单的猜数程序。下面再来完成这个程序，不过这一 次我们要使用 </a:t>
            </a:r>
            <a:r>
              <a:rPr lang="en-US" altLang="zh-CN" dirty="0" err="1" smtClean="0"/>
              <a:t>EasyGui</a:t>
            </a:r>
            <a:r>
              <a:rPr lang="en-US" altLang="zh-CN" dirty="0" smtClean="0"/>
              <a:t> </a:t>
            </a:r>
            <a:r>
              <a:rPr lang="zh-CN" altLang="en-US" dirty="0" smtClean="0"/>
              <a:t>完成输入和输出。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动手试一试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试着修改第 </a:t>
            </a:r>
            <a:r>
              <a:rPr lang="en-US" altLang="zh-CN" dirty="0" smtClean="0"/>
              <a:t>5 </a:t>
            </a:r>
            <a:r>
              <a:rPr lang="zh-CN" altLang="en-US" dirty="0" smtClean="0"/>
              <a:t>章中的温度转换程序，这一次要用 </a:t>
            </a:r>
            <a:r>
              <a:rPr lang="en-US" altLang="zh-CN" dirty="0" smtClean="0"/>
              <a:t>GUI </a:t>
            </a:r>
            <a:r>
              <a:rPr lang="zh-CN" altLang="en-US" dirty="0" smtClean="0"/>
              <a:t>输入和输出而不是 </a:t>
            </a:r>
            <a:r>
              <a:rPr lang="en-US" altLang="zh-CN" dirty="0" smtClean="0"/>
              <a:t>raw_ input()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print</a:t>
            </a:r>
            <a:r>
              <a:rPr lang="zh-CN" altLang="en-US" dirty="0" smtClean="0"/>
              <a:t>。 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编写一个程序，询问你的姓名，然后是房间号、街道和城市，接下来是省 </a:t>
            </a:r>
            <a:r>
              <a:rPr lang="en-US" altLang="zh-CN" dirty="0" smtClean="0"/>
              <a:t>/ </a:t>
            </a:r>
            <a:r>
              <a:rPr lang="zh-CN" altLang="en-US" dirty="0" smtClean="0"/>
              <a:t>地 区 </a:t>
            </a:r>
            <a:r>
              <a:rPr lang="en-US" altLang="zh-CN" dirty="0" smtClean="0"/>
              <a:t>/ </a:t>
            </a:r>
            <a:r>
              <a:rPr lang="zh-CN" altLang="en-US" dirty="0" smtClean="0"/>
              <a:t>州，最后是邮政编码（所有这些都放在 </a:t>
            </a:r>
            <a:r>
              <a:rPr lang="en-US" altLang="zh-CN" dirty="0" err="1" smtClean="0"/>
              <a:t>EasyGui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对话框中）。然后这个程 序要显示一个寄信格式的完整地址，类似于：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智楠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北京市，海淀区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致真大厦</a:t>
            </a:r>
            <a:r>
              <a:rPr lang="en-US" altLang="zh-CN" dirty="0" smtClean="0"/>
              <a:t>c</a:t>
            </a:r>
            <a:r>
              <a:rPr lang="zh-CN" altLang="en-US" dirty="0" smtClean="0"/>
              <a:t>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010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7</a:t>
            </a:r>
            <a:r>
              <a:rPr lang="zh-CN" altLang="en-US" dirty="0" smtClean="0"/>
              <a:t>控制语句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7.1 </a:t>
            </a:r>
            <a:r>
              <a:rPr lang="zh-CN" altLang="en-US" dirty="0" smtClean="0"/>
              <a:t>判断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if</a:t>
            </a:r>
          </a:p>
          <a:p>
            <a:r>
              <a:rPr lang="en-US" altLang="zh-CN" dirty="0" smtClean="0"/>
              <a:t>2. if </a:t>
            </a:r>
            <a:r>
              <a:rPr lang="en-US" altLang="zh-CN" dirty="0" err="1" smtClean="0"/>
              <a:t>elif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测试多个条件</a:t>
            </a:r>
            <a:endParaRPr lang="en-US" altLang="zh-CN" dirty="0" smtClean="0"/>
          </a:p>
          <a:p>
            <a:r>
              <a:rPr lang="en-US" altLang="zh-CN" dirty="0" smtClean="0"/>
              <a:t>4. and</a:t>
            </a:r>
          </a:p>
          <a:p>
            <a:r>
              <a:rPr lang="en-US" altLang="zh-CN" dirty="0" smtClean="0"/>
              <a:t>5. or</a:t>
            </a:r>
          </a:p>
          <a:p>
            <a:r>
              <a:rPr lang="en-US" altLang="zh-CN" dirty="0" smtClean="0"/>
              <a:t>6. not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7.1 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</a:t>
            </a:r>
            <a:r>
              <a:rPr lang="zh-CN" altLang="en-US" dirty="0" smtClean="0"/>
              <a:t>说明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233488"/>
            <a:ext cx="8964488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7.1 or </a:t>
            </a:r>
            <a:r>
              <a:rPr lang="zh-CN" altLang="en-US" dirty="0" smtClean="0"/>
              <a:t>说明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09663"/>
            <a:ext cx="914400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b="1" dirty="0" smtClean="0"/>
              <a:t> </a:t>
            </a:r>
            <a:r>
              <a:rPr lang="en-US" altLang="zh-CN" b="1" dirty="0" smtClean="0"/>
              <a:t>Python</a:t>
            </a:r>
            <a:r>
              <a:rPr lang="zh-CN" altLang="en-US" b="1" dirty="0" smtClean="0"/>
              <a:t>的由来和发展趋势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 </a:t>
            </a:r>
            <a:r>
              <a:rPr lang="en-US" altLang="zh-CN" dirty="0" smtClean="0"/>
              <a:t>1991</a:t>
            </a:r>
            <a:r>
              <a:rPr lang="zh-CN" altLang="en-US" dirty="0" smtClean="0"/>
              <a:t>年，第一个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编译器诞生。它基于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语言实现，并能够调用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语言的库文件。</a:t>
            </a:r>
            <a:endParaRPr lang="en-US" altLang="zh-CN" dirty="0" smtClean="0"/>
          </a:p>
          <a:p>
            <a:r>
              <a:rPr lang="en-US" altLang="zh-CN" dirty="0" smtClean="0"/>
              <a:t>2004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2.4</a:t>
            </a:r>
            <a:r>
              <a:rPr lang="zh-CN" altLang="en-US" dirty="0" smtClean="0"/>
              <a:t>版本诞生了目前最流行的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框架</a:t>
            </a:r>
            <a:r>
              <a:rPr lang="en-US" altLang="zh-CN" dirty="0" err="1" smtClean="0"/>
              <a:t>Django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r>
              <a:rPr lang="zh-CN" altLang="en-US" dirty="0" smtClean="0"/>
              <a:t>六年后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发展到革新</a:t>
            </a:r>
            <a:r>
              <a:rPr lang="en-US" altLang="zh-CN" dirty="0" smtClean="0"/>
              <a:t>2.7</a:t>
            </a:r>
            <a:r>
              <a:rPr lang="zh-CN" altLang="en-US" dirty="0" smtClean="0"/>
              <a:t>版本，这是</a:t>
            </a:r>
            <a:r>
              <a:rPr lang="zh-CN" altLang="en-US" b="1" dirty="0" smtClean="0"/>
              <a:t>目前为止</a:t>
            </a:r>
            <a:r>
              <a:rPr lang="en-US" altLang="zh-CN" b="1" dirty="0" smtClean="0"/>
              <a:t>2.x</a:t>
            </a:r>
            <a:r>
              <a:rPr lang="zh-CN" altLang="en-US" b="1" dirty="0" smtClean="0"/>
              <a:t>版本中最新且较为广泛使用版本。</a:t>
            </a:r>
            <a:endParaRPr lang="en-US" altLang="zh-CN" b="1" dirty="0" smtClean="0"/>
          </a:p>
          <a:p>
            <a:r>
              <a:rPr lang="zh-CN" altLang="en-US" dirty="0" smtClean="0"/>
              <a:t>从</a:t>
            </a:r>
            <a:r>
              <a:rPr lang="en-US" altLang="zh-CN" dirty="0" smtClean="0"/>
              <a:t>2008</a:t>
            </a:r>
            <a:r>
              <a:rPr lang="zh-CN" altLang="en-US" dirty="0" smtClean="0"/>
              <a:t>年的</a:t>
            </a:r>
            <a:r>
              <a:rPr lang="en-US" altLang="zh-CN" dirty="0" smtClean="0"/>
              <a:t>3.0</a:t>
            </a:r>
            <a:r>
              <a:rPr lang="zh-CN" altLang="en-US" dirty="0" smtClean="0"/>
              <a:t>版本开始，</a:t>
            </a:r>
            <a:r>
              <a:rPr lang="en-US" altLang="zh-CN" dirty="0" smtClean="0"/>
              <a:t>python3.x</a:t>
            </a:r>
            <a:r>
              <a:rPr lang="zh-CN" altLang="en-US" dirty="0" smtClean="0"/>
              <a:t>系呈迅猛发展之势，版本更新活跃，一直发展到现在最新的</a:t>
            </a:r>
            <a:r>
              <a:rPr lang="en-US" altLang="zh-CN" dirty="0" smtClean="0"/>
              <a:t>3.5.2</a:t>
            </a:r>
            <a:r>
              <a:rPr lang="zh-CN" altLang="en-US" dirty="0" smtClean="0"/>
              <a:t>版本。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7.1 not </a:t>
            </a:r>
            <a:r>
              <a:rPr lang="zh-CN" altLang="en-US" dirty="0" smtClean="0"/>
              <a:t>说明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动手试一试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一家商场在降价促销。如果购买金额低于或等于 </a:t>
            </a:r>
            <a:r>
              <a:rPr lang="en-US" altLang="zh-CN" dirty="0" smtClean="0"/>
              <a:t>10 </a:t>
            </a:r>
            <a:r>
              <a:rPr lang="zh-CN" altLang="en-US" dirty="0" smtClean="0"/>
              <a:t>元，会给 </a:t>
            </a:r>
            <a:r>
              <a:rPr lang="en-US" altLang="zh-CN" dirty="0" smtClean="0"/>
              <a:t>10% </a:t>
            </a:r>
            <a:r>
              <a:rPr lang="zh-CN" altLang="en-US" dirty="0" smtClean="0"/>
              <a:t>的折扣， 如果购买金额大于 </a:t>
            </a:r>
            <a:r>
              <a:rPr lang="en-US" altLang="zh-CN" dirty="0" smtClean="0"/>
              <a:t>10 </a:t>
            </a:r>
            <a:r>
              <a:rPr lang="zh-CN" altLang="en-US" dirty="0" smtClean="0"/>
              <a:t>元，会给 </a:t>
            </a:r>
            <a:r>
              <a:rPr lang="en-US" altLang="zh-CN" dirty="0" smtClean="0"/>
              <a:t>20% </a:t>
            </a:r>
            <a:r>
              <a:rPr lang="zh-CN" altLang="en-US" dirty="0" smtClean="0"/>
              <a:t>的折扣。编写一个程序，询问购买价格， 再显示折扣（</a:t>
            </a:r>
            <a:r>
              <a:rPr lang="en-US" altLang="zh-CN" dirty="0" smtClean="0"/>
              <a:t>10%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20%</a:t>
            </a:r>
            <a:r>
              <a:rPr lang="zh-CN" altLang="en-US" dirty="0" smtClean="0"/>
              <a:t>）和最终价格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8 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8.1 </a:t>
            </a:r>
            <a:r>
              <a:rPr lang="zh-CN" altLang="en-US" dirty="0" smtClean="0"/>
              <a:t>计数循环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72815"/>
          </a:xfrm>
        </p:spPr>
        <p:txBody>
          <a:bodyPr/>
          <a:lstStyle/>
          <a:p>
            <a:r>
              <a:rPr lang="zh-CN" altLang="en-US" dirty="0" smtClean="0"/>
              <a:t>重复一定次数的循环，称为计数循环（</a:t>
            </a:r>
            <a:r>
              <a:rPr lang="en-US" altLang="zh-CN" dirty="0" smtClean="0"/>
              <a:t>counting loop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212976"/>
            <a:ext cx="379095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3212976"/>
            <a:ext cx="39052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8.1 </a:t>
            </a:r>
            <a:r>
              <a:rPr lang="zh-CN" altLang="en-US" dirty="0" smtClean="0"/>
              <a:t>计数循环</a:t>
            </a:r>
            <a:r>
              <a:rPr lang="en-US" altLang="zh-CN" dirty="0" smtClean="0"/>
              <a:t>-</a:t>
            </a:r>
            <a:r>
              <a:rPr lang="zh-CN" altLang="en-US" dirty="0" smtClean="0"/>
              <a:t>死循环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2060848"/>
            <a:ext cx="541020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8.2 </a:t>
            </a:r>
            <a:r>
              <a:rPr lang="zh-CN" altLang="en-US" dirty="0" smtClean="0"/>
              <a:t>使用计数循环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52935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for </a:t>
            </a:r>
            <a:r>
              <a:rPr lang="en-US" altLang="zh-CN" dirty="0" err="1" smtClean="0"/>
              <a:t>looper</a:t>
            </a:r>
            <a:r>
              <a:rPr lang="en-US" altLang="zh-CN" dirty="0" smtClean="0"/>
              <a:t> in [1, 2, 3, 4, 5]:</a:t>
            </a:r>
          </a:p>
          <a:p>
            <a:pPr>
              <a:buNone/>
            </a:pPr>
            <a:r>
              <a:rPr lang="en-US" altLang="zh-CN" dirty="0" smtClean="0"/>
              <a:t>       print(</a:t>
            </a:r>
            <a:r>
              <a:rPr lang="en-US" altLang="zh-CN" dirty="0" err="1" smtClean="0"/>
              <a:t>looper</a:t>
            </a:r>
            <a:r>
              <a:rPr lang="en-US" altLang="zh-CN" dirty="0" smtClean="0"/>
              <a:t>, "times 8 =", </a:t>
            </a:r>
            <a:r>
              <a:rPr lang="en-US" altLang="zh-CN" dirty="0" err="1" smtClean="0"/>
              <a:t>looper</a:t>
            </a:r>
            <a:r>
              <a:rPr lang="en-US" altLang="zh-CN" dirty="0" smtClean="0"/>
              <a:t> * 8)</a:t>
            </a:r>
          </a:p>
          <a:p>
            <a:r>
              <a:rPr lang="zh-CN" altLang="en-US" dirty="0" smtClean="0"/>
              <a:t>一条捷径</a:t>
            </a:r>
            <a:r>
              <a:rPr lang="en-US" altLang="zh-CN" dirty="0" smtClean="0"/>
              <a:t>——range()</a:t>
            </a:r>
          </a:p>
          <a:p>
            <a:pPr>
              <a:buNone/>
            </a:pPr>
            <a:r>
              <a:rPr lang="en-US" altLang="zh-CN" dirty="0" smtClean="0"/>
              <a:t>for </a:t>
            </a:r>
            <a:r>
              <a:rPr lang="en-US" altLang="zh-CN" dirty="0" err="1" smtClean="0"/>
              <a:t>looper</a:t>
            </a:r>
            <a:r>
              <a:rPr lang="en-US" altLang="zh-CN" dirty="0" smtClean="0"/>
              <a:t> in range (1, 5):</a:t>
            </a:r>
          </a:p>
          <a:p>
            <a:pPr>
              <a:buNone/>
            </a:pPr>
            <a:r>
              <a:rPr lang="en-US" altLang="zh-CN" dirty="0" smtClean="0"/>
              <a:t>    print(</a:t>
            </a:r>
            <a:r>
              <a:rPr lang="en-US" altLang="zh-CN" dirty="0" err="1" smtClean="0"/>
              <a:t>looper</a:t>
            </a:r>
            <a:r>
              <a:rPr lang="en-US" altLang="zh-CN" dirty="0" smtClean="0"/>
              <a:t>, "times 8 =", </a:t>
            </a:r>
            <a:r>
              <a:rPr lang="en-US" altLang="zh-CN" dirty="0" err="1" smtClean="0"/>
              <a:t>looper</a:t>
            </a:r>
            <a:r>
              <a:rPr lang="en-US" altLang="zh-CN" dirty="0" smtClean="0"/>
              <a:t> * 8)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8.3 </a:t>
            </a:r>
            <a:r>
              <a:rPr lang="zh-CN" altLang="en-US" dirty="0" smtClean="0"/>
              <a:t>风格问题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循环变量名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7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之前我们说过，要使用能够描述变量用途的变量名。正是这个原因，我们在前 一个例子中选择了 </a:t>
            </a:r>
            <a:r>
              <a:rPr lang="en-US" altLang="zh-CN" dirty="0" err="1" smtClean="0"/>
              <a:t>looper</a:t>
            </a:r>
            <a:r>
              <a:rPr lang="en-US" altLang="zh-CN" dirty="0" smtClean="0"/>
              <a:t> </a:t>
            </a:r>
            <a:r>
              <a:rPr lang="zh-CN" altLang="en-US" dirty="0" smtClean="0"/>
              <a:t>这个名字。不过，有时可以有些例外，循环变量就属于这 种例外。这是因为，编程中有一个惯例（应该记得，惯例就是表示通用的做法），通 常使用字母 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</a:t>
            </a:r>
            <a:r>
              <a:rPr lang="zh-CN" altLang="en-US" dirty="0" smtClean="0"/>
              <a:t>、</a:t>
            </a:r>
            <a:r>
              <a:rPr lang="en-US" altLang="zh-CN" dirty="0" smtClean="0"/>
              <a:t>k </a:t>
            </a:r>
            <a:r>
              <a:rPr lang="zh-CN" altLang="en-US" dirty="0" smtClean="0"/>
              <a:t>等作为循环变量。</a:t>
            </a:r>
            <a:endParaRPr lang="en-US" altLang="zh-CN" dirty="0" smtClean="0"/>
          </a:p>
          <a:p>
            <a:r>
              <a:rPr lang="zh-CN" altLang="en-US" dirty="0" smtClean="0"/>
              <a:t>为什么是</a:t>
            </a:r>
            <a:r>
              <a:rPr lang="en-US" altLang="zh-CN" dirty="0" err="1" smtClean="0"/>
              <a:t>i,j,k</a:t>
            </a:r>
            <a:r>
              <a:rPr lang="en-US" altLang="zh-CN" dirty="0" smtClean="0"/>
              <a:t> 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为什么是从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8.4 </a:t>
            </a:r>
            <a:r>
              <a:rPr lang="zh-CN" altLang="en-US" dirty="0" smtClean="0"/>
              <a:t>按步长计数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import time</a:t>
            </a:r>
          </a:p>
          <a:p>
            <a:pPr>
              <a:buNone/>
            </a:pPr>
            <a:r>
              <a:rPr lang="en-US" altLang="zh-CN" dirty="0" smtClean="0"/>
              <a:t>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in range (10, 0, -1):         #Counts backward</a:t>
            </a:r>
          </a:p>
          <a:p>
            <a:pPr>
              <a:buNone/>
            </a:pPr>
            <a:r>
              <a:rPr lang="en-US" altLang="zh-CN" dirty="0" smtClean="0"/>
              <a:t>    print(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time.sleep</a:t>
            </a:r>
            <a:r>
              <a:rPr lang="en-US" altLang="zh-CN" dirty="0" smtClean="0"/>
              <a:t>(1)                   #Waits one second</a:t>
            </a:r>
          </a:p>
          <a:p>
            <a:pPr>
              <a:buNone/>
            </a:pPr>
            <a:r>
              <a:rPr lang="en-US" altLang="zh-CN" dirty="0" smtClean="0"/>
              <a:t>print("BLAST OFF!")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8.5 </a:t>
            </a:r>
            <a:r>
              <a:rPr lang="zh-CN" altLang="en-US" dirty="0" smtClean="0"/>
              <a:t>条件循环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79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dirty="0" smtClean="0"/>
              <a:t>print "Type 3 to continue, anything else to quit."</a:t>
            </a:r>
          </a:p>
          <a:p>
            <a:pPr>
              <a:buNone/>
            </a:pPr>
            <a:r>
              <a:rPr lang="en-US" altLang="zh-CN" dirty="0" err="1" smtClean="0"/>
              <a:t>someInput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raw_input</a:t>
            </a:r>
            <a:r>
              <a:rPr lang="en-US" altLang="zh-CN" dirty="0" smtClean="0"/>
              <a:t>()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while </a:t>
            </a:r>
            <a:r>
              <a:rPr lang="en-US" altLang="zh-CN" dirty="0" err="1" smtClean="0"/>
              <a:t>someInput</a:t>
            </a:r>
            <a:r>
              <a:rPr lang="en-US" altLang="zh-CN" dirty="0" smtClean="0"/>
              <a:t> == '3':</a:t>
            </a:r>
          </a:p>
          <a:p>
            <a:pPr>
              <a:buNone/>
            </a:pPr>
            <a:r>
              <a:rPr lang="en-US" altLang="zh-CN" dirty="0" smtClean="0"/>
              <a:t>    print "Thank you for the 3.  Very kind of you."</a:t>
            </a:r>
          </a:p>
          <a:p>
            <a:pPr>
              <a:buNone/>
            </a:pPr>
            <a:r>
              <a:rPr lang="en-US" altLang="zh-CN" dirty="0" smtClean="0"/>
              <a:t>    print "Type 3 to continue, anything else to quit."    </a:t>
            </a:r>
            <a:r>
              <a:rPr lang="en-US" altLang="zh-CN" dirty="0" err="1" smtClean="0"/>
              <a:t>someInput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raw_input</a:t>
            </a:r>
            <a:r>
              <a:rPr lang="en-US" altLang="zh-CN" dirty="0" smtClean="0"/>
              <a:t>()                         </a:t>
            </a:r>
          </a:p>
          <a:p>
            <a:pPr>
              <a:buNone/>
            </a:pPr>
            <a:r>
              <a:rPr lang="en-US" altLang="zh-CN" dirty="0" smtClean="0"/>
              <a:t>print "That's not 3, so I'm quitting now."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3861048"/>
            <a:ext cx="48768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dirty="0" smtClean="0"/>
              <a:t>Python</a:t>
            </a:r>
            <a:r>
              <a:rPr lang="zh-CN" altLang="en-US" b="1" dirty="0" smtClean="0"/>
              <a:t>的优缺点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Python</a:t>
            </a:r>
            <a:r>
              <a:rPr lang="zh-CN" altLang="en-US" b="1" dirty="0" smtClean="0"/>
              <a:t>优点：</a:t>
            </a:r>
            <a:endParaRPr lang="zh-CN" altLang="en-US" dirty="0" smtClean="0"/>
          </a:p>
          <a:p>
            <a:r>
              <a:rPr lang="en-US" altLang="zh-CN" dirty="0" smtClean="0"/>
              <a:t>1. “</a:t>
            </a:r>
            <a:r>
              <a:rPr lang="zh-CN" altLang="en-US" dirty="0" smtClean="0"/>
              <a:t>优雅”、“明确”、“简单”</a:t>
            </a:r>
          </a:p>
          <a:p>
            <a:r>
              <a:rPr lang="en-US" altLang="zh-CN" dirty="0" smtClean="0"/>
              <a:t>2.  </a:t>
            </a:r>
            <a:r>
              <a:rPr lang="zh-CN" altLang="en-US" dirty="0" smtClean="0"/>
              <a:t>开发效率高</a:t>
            </a:r>
          </a:p>
          <a:p>
            <a:r>
              <a:rPr lang="en-US" altLang="zh-CN" dirty="0" smtClean="0"/>
              <a:t>3.  </a:t>
            </a:r>
            <a:r>
              <a:rPr lang="zh-CN" altLang="en-US" dirty="0" smtClean="0"/>
              <a:t>无需关注底层细节   </a:t>
            </a:r>
          </a:p>
          <a:p>
            <a:r>
              <a:rPr lang="en-US" altLang="zh-CN" dirty="0" smtClean="0"/>
              <a:t>4.  </a:t>
            </a:r>
            <a:r>
              <a:rPr lang="zh-CN" altLang="en-US" dirty="0" smtClean="0"/>
              <a:t>功能强大</a:t>
            </a:r>
          </a:p>
          <a:p>
            <a:r>
              <a:rPr lang="en-US" altLang="zh-CN" dirty="0" smtClean="0"/>
              <a:t>5.  </a:t>
            </a:r>
            <a:r>
              <a:rPr lang="zh-CN" altLang="en-US" dirty="0" smtClean="0"/>
              <a:t>可移植性 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8.6 </a:t>
            </a:r>
            <a:r>
              <a:rPr lang="zh-CN" altLang="en-US" dirty="0" smtClean="0"/>
              <a:t>跳出循环</a:t>
            </a:r>
            <a:r>
              <a:rPr lang="en-US" altLang="zh-CN" dirty="0" smtClean="0"/>
              <a:t>——break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continue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79"/>
          </a:xfrm>
        </p:spPr>
        <p:txBody>
          <a:bodyPr>
            <a:normAutofit/>
          </a:bodyPr>
          <a:lstStyle/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你学到了什么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 </a:t>
            </a:r>
            <a:r>
              <a:rPr lang="zh-CN" altLang="en-US" dirty="0" smtClean="0"/>
              <a:t>循环（也称为计数循环）。</a:t>
            </a:r>
            <a:endParaRPr lang="en-US" altLang="zh-CN" dirty="0" smtClean="0"/>
          </a:p>
          <a:p>
            <a:r>
              <a:rPr lang="en-US" altLang="zh-CN" dirty="0" smtClean="0"/>
              <a:t>range() 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计数循环的一个捷径。  </a:t>
            </a:r>
            <a:endParaRPr lang="en-US" altLang="zh-CN" dirty="0" smtClean="0"/>
          </a:p>
          <a:p>
            <a:r>
              <a:rPr lang="en-US" altLang="zh-CN" dirty="0" smtClean="0"/>
              <a:t>range() </a:t>
            </a:r>
            <a:r>
              <a:rPr lang="zh-CN" altLang="en-US" dirty="0" smtClean="0"/>
              <a:t>的不同步长大小。  </a:t>
            </a:r>
            <a:endParaRPr lang="en-US" altLang="zh-CN" dirty="0" smtClean="0"/>
          </a:p>
          <a:p>
            <a:r>
              <a:rPr lang="en-US" altLang="zh-CN" dirty="0" smtClean="0"/>
              <a:t>while </a:t>
            </a:r>
            <a:r>
              <a:rPr lang="zh-CN" altLang="en-US" dirty="0" smtClean="0"/>
              <a:t>循环（也称为条件循环）。 </a:t>
            </a:r>
            <a:endParaRPr lang="en-US" altLang="zh-CN" dirty="0" smtClean="0"/>
          </a:p>
          <a:p>
            <a:r>
              <a:rPr lang="zh-CN" altLang="fr-FR" dirty="0" smtClean="0"/>
              <a:t>用 </a:t>
            </a:r>
            <a:r>
              <a:rPr lang="fr-FR" altLang="zh-CN" dirty="0" smtClean="0"/>
              <a:t>continue </a:t>
            </a:r>
            <a:r>
              <a:rPr lang="zh-CN" altLang="fr-FR" dirty="0" smtClean="0"/>
              <a:t>跳到下一次迭代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用 </a:t>
            </a:r>
            <a:r>
              <a:rPr lang="en-US" altLang="zh-CN" dirty="0" smtClean="0"/>
              <a:t>break </a:t>
            </a:r>
            <a:r>
              <a:rPr lang="zh-CN" altLang="en-US" dirty="0" smtClean="0"/>
              <a:t>跳出循环。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动手试一试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7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编写一个程序，显示一个乘法表。开始时要询问用户显示哪个数的乘法表。输出应该如下所示：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636912"/>
            <a:ext cx="48958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 </a:t>
            </a:r>
            <a:r>
              <a:rPr lang="zh-CN" altLang="en-US" dirty="0" smtClean="0"/>
              <a:t>注释</a:t>
            </a:r>
            <a:endParaRPr lang="zh-CN" alt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9.1</a:t>
            </a:r>
            <a:r>
              <a:rPr lang="zh-CN" altLang="en-US" dirty="0" smtClean="0"/>
              <a:t>　增加注释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7071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注释是给你看的，而不是让计算机执行 的。注释是程序文档的一部分，计算机运行程 序时会忽略这些注释。</a:t>
            </a:r>
            <a:endParaRPr lang="en-US" altLang="zh-CN" dirty="0" smtClean="0"/>
          </a:p>
          <a:p>
            <a:r>
              <a:rPr lang="zh-CN" altLang="en-US" dirty="0" smtClean="0"/>
              <a:t>文档（</a:t>
            </a:r>
            <a:r>
              <a:rPr lang="en-US" altLang="zh-CN" dirty="0" smtClean="0"/>
              <a:t>documentation</a:t>
            </a:r>
            <a:r>
              <a:rPr lang="zh-CN" altLang="en-US" dirty="0" smtClean="0"/>
              <a:t>）就是关于一个程序的信息，描述了程序并说明它是如何工 作的。注释是程序文档的一部分，不过在代码本身以外，文档还包括其他部分，文档描 述以下内容： 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为什么写这个程序（它的用途）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 这个程序是谁写的  这个程序面向什么人（它的用户）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 如何组织 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更大、更复杂的程序往往有更多文档。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9.2</a:t>
            </a:r>
            <a:r>
              <a:rPr lang="zh-CN" altLang="en-US" dirty="0" smtClean="0"/>
              <a:t> 注释的类型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7071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单行注释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# </a:t>
            </a:r>
            <a:r>
              <a:rPr lang="zh-CN" altLang="en-US" dirty="0" smtClean="0"/>
              <a:t>这是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程序中的一个注释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print ('This is not a comment‘)</a:t>
            </a:r>
          </a:p>
          <a:p>
            <a:r>
              <a:rPr lang="zh-CN" altLang="en-US" dirty="0" smtClean="0"/>
              <a:t>行末注释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area = length * width # </a:t>
            </a:r>
            <a:r>
              <a:rPr lang="zh-CN" altLang="en-US" dirty="0" smtClean="0"/>
              <a:t>计算矩形的面积</a:t>
            </a:r>
            <a:endParaRPr lang="en-US" altLang="zh-CN" dirty="0" smtClean="0"/>
          </a:p>
          <a:p>
            <a:r>
              <a:rPr lang="zh-CN" altLang="en-US" dirty="0" smtClean="0"/>
              <a:t>多行注释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 smtClean="0"/>
              <a:t># *************** </a:t>
            </a:r>
          </a:p>
          <a:p>
            <a:pPr lvl="1"/>
            <a:r>
              <a:rPr lang="en-US" altLang="zh-CN" dirty="0" smtClean="0"/>
              <a:t>#</a:t>
            </a:r>
            <a:r>
              <a:rPr lang="zh-CN" altLang="en-US" dirty="0" smtClean="0"/>
              <a:t>这个程序用来说明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中如何使用注释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# </a:t>
            </a:r>
            <a:r>
              <a:rPr lang="zh-CN" altLang="en-US" dirty="0" smtClean="0"/>
              <a:t>星号所在的行只为将注释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# </a:t>
            </a:r>
            <a:r>
              <a:rPr lang="zh-CN" altLang="en-US" dirty="0" smtClean="0"/>
              <a:t>与其余代码清楚地区分开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# ***************</a:t>
            </a:r>
            <a:endParaRPr lang="zh-CN" alt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9.3</a:t>
            </a:r>
            <a:r>
              <a:rPr lang="zh-CN" altLang="en-US" dirty="0" smtClean="0"/>
              <a:t>　注释掉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还可以使用注释临时跳过程序中的某些部分。作为注释的所有内容都会被忽略。</a:t>
            </a:r>
            <a:endParaRPr lang="en-US" altLang="zh-CN" dirty="0" smtClean="0"/>
          </a:p>
          <a:p>
            <a:pPr lvl="1"/>
            <a:r>
              <a:rPr lang="en-US" altLang="zh-CN" smtClean="0"/>
              <a:t>#Print</a:t>
            </a:r>
            <a:r>
              <a:rPr lang="en-US" altLang="zh-CN" dirty="0" smtClean="0"/>
              <a:t>(“hello”)</a:t>
            </a:r>
          </a:p>
          <a:p>
            <a:pPr lvl="1"/>
            <a:r>
              <a:rPr lang="en-US" altLang="zh-CN" dirty="0" smtClean="0"/>
              <a:t>Print(“world”)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 </a:t>
            </a:r>
            <a:r>
              <a:rPr lang="zh-CN" altLang="en-US" dirty="0" smtClean="0"/>
              <a:t>游戏时间到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864" y="160020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Skier</a:t>
            </a:r>
          </a:p>
          <a:p>
            <a:r>
              <a:rPr lang="zh-CN" altLang="en-US" dirty="0" smtClean="0"/>
              <a:t>大家运行一下</a:t>
            </a:r>
            <a:r>
              <a:rPr lang="en-US" altLang="zh-CN" dirty="0" smtClean="0"/>
              <a:t>skier</a:t>
            </a:r>
            <a:r>
              <a:rPr lang="zh-CN" altLang="en-US" dirty="0" smtClean="0"/>
              <a:t>的游戏。</a:t>
            </a:r>
            <a:endParaRPr lang="en-US" altLang="zh-CN" dirty="0" smtClean="0"/>
          </a:p>
          <a:p>
            <a:r>
              <a:rPr lang="en-US" altLang="zh-CN" dirty="0" smtClean="0"/>
              <a:t>Skier</a:t>
            </a:r>
            <a:r>
              <a:rPr lang="zh-CN" altLang="en-US" dirty="0" smtClean="0"/>
              <a:t>（ 滑 雪 的 人 ） 是 一 个非常简单的滑雪游戏，灵感 来自一个名叫 </a:t>
            </a:r>
            <a:r>
              <a:rPr lang="en-US" altLang="zh-CN" dirty="0" err="1" smtClean="0"/>
              <a:t>SkiFree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的游戏。 （你可以在 </a:t>
            </a:r>
            <a:r>
              <a:rPr lang="en-US" altLang="zh-CN" dirty="0" smtClean="0"/>
              <a:t>en.wikipedia.org/wiki/ </a:t>
            </a:r>
            <a:r>
              <a:rPr lang="en-US" altLang="zh-CN" dirty="0" err="1" smtClean="0"/>
              <a:t>SkiFree</a:t>
            </a:r>
            <a:r>
              <a:rPr lang="en-US" altLang="zh-CN" dirty="0" smtClean="0"/>
              <a:t> </a:t>
            </a:r>
            <a:r>
              <a:rPr lang="zh-CN" altLang="en-US" dirty="0" smtClean="0"/>
              <a:t>找到有关 </a:t>
            </a:r>
            <a:r>
              <a:rPr lang="en-US" altLang="zh-CN" dirty="0" err="1" smtClean="0"/>
              <a:t>SkiFree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的所有 信息。）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</a:t>
            </a:r>
            <a:r>
              <a:rPr lang="zh-CN" altLang="en-US" dirty="0" smtClean="0"/>
              <a:t>嵌套与可变循环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/>
              <a:t>Python</a:t>
            </a:r>
            <a:r>
              <a:rPr lang="zh-CN" altLang="en-US" b="1" dirty="0" smtClean="0"/>
              <a:t>的优缺点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Python</a:t>
            </a:r>
            <a:r>
              <a:rPr lang="zh-CN" altLang="en-US" b="1" dirty="0" smtClean="0"/>
              <a:t>缺点：</a:t>
            </a:r>
            <a:endParaRPr lang="zh-CN" altLang="en-US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代码运行速度慢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 发布程序时必须公开源代码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11.1</a:t>
            </a:r>
            <a:r>
              <a:rPr lang="zh-CN" altLang="en-US" dirty="0" smtClean="0"/>
              <a:t>　嵌套循环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for multiplier in range(5, 8):</a:t>
            </a:r>
          </a:p>
          <a:p>
            <a:pPr>
              <a:buNone/>
            </a:pPr>
            <a:r>
              <a:rPr lang="en-US" altLang="zh-CN" dirty="0" smtClean="0"/>
              <a:t>    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in range(1, 11):</a:t>
            </a:r>
          </a:p>
          <a:p>
            <a:pPr>
              <a:buNone/>
            </a:pPr>
            <a:r>
              <a:rPr lang="en-US" altLang="zh-CN" dirty="0" smtClean="0"/>
              <a:t>        print(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"x", multiplier, "=",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* multiplier)</a:t>
            </a:r>
          </a:p>
          <a:p>
            <a:pPr>
              <a:buNone/>
            </a:pPr>
            <a:r>
              <a:rPr lang="en-US" altLang="zh-CN" dirty="0" smtClean="0"/>
              <a:t>    print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11.2</a:t>
            </a:r>
            <a:r>
              <a:rPr lang="zh-CN" altLang="en-US" dirty="0" smtClean="0"/>
              <a:t>　可变循环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err="1" smtClean="0"/>
              <a:t>numStars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(input('How many stars per line? '))</a:t>
            </a:r>
          </a:p>
          <a:p>
            <a:pPr>
              <a:buNone/>
            </a:pPr>
            <a:r>
              <a:rPr lang="en-US" altLang="zh-CN" dirty="0" smtClean="0"/>
              <a:t>for star in range(0, </a:t>
            </a:r>
            <a:r>
              <a:rPr lang="en-US" altLang="zh-CN" dirty="0" err="1" smtClean="0"/>
              <a:t>numStars</a:t>
            </a:r>
            <a:r>
              <a:rPr lang="en-US" altLang="zh-CN" dirty="0" smtClean="0"/>
              <a:t>): </a:t>
            </a:r>
          </a:p>
          <a:p>
            <a:pPr>
              <a:buNone/>
            </a:pPr>
            <a:r>
              <a:rPr lang="en-US" altLang="zh-CN" dirty="0" smtClean="0"/>
              <a:t>        print('*', end="“)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11.3</a:t>
            </a:r>
            <a:r>
              <a:rPr lang="zh-CN" altLang="en-US" dirty="0" smtClean="0"/>
              <a:t>　可变嵌套循环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err="1" smtClean="0"/>
              <a:t>numLines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(input('How many lines of stars do you want? '))</a:t>
            </a:r>
          </a:p>
          <a:p>
            <a:pPr>
              <a:buNone/>
            </a:pPr>
            <a:r>
              <a:rPr lang="en-US" altLang="zh-CN" dirty="0" err="1" smtClean="0"/>
              <a:t>numStars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(input('How many stars per line? '))</a:t>
            </a:r>
          </a:p>
          <a:p>
            <a:pPr>
              <a:buNone/>
            </a:pPr>
            <a:r>
              <a:rPr lang="en-US" altLang="zh-CN" dirty="0" smtClean="0"/>
              <a:t>for line in range(0, </a:t>
            </a:r>
            <a:r>
              <a:rPr lang="en-US" altLang="zh-CN" dirty="0" err="1" smtClean="0"/>
              <a:t>numLines</a:t>
            </a:r>
            <a:r>
              <a:rPr lang="en-US" altLang="zh-CN" dirty="0" smtClean="0"/>
              <a:t>):</a:t>
            </a:r>
          </a:p>
          <a:p>
            <a:pPr>
              <a:buNone/>
            </a:pPr>
            <a:r>
              <a:rPr lang="en-US" altLang="zh-CN" dirty="0" smtClean="0"/>
              <a:t>    for star in range(0, </a:t>
            </a:r>
            <a:r>
              <a:rPr lang="en-US" altLang="zh-CN" dirty="0" err="1" smtClean="0"/>
              <a:t>numStars</a:t>
            </a:r>
            <a:r>
              <a:rPr lang="en-US" altLang="zh-CN" dirty="0" smtClean="0"/>
              <a:t>): </a:t>
            </a:r>
          </a:p>
          <a:p>
            <a:pPr>
              <a:buNone/>
            </a:pPr>
            <a:r>
              <a:rPr lang="en-US" altLang="zh-CN" dirty="0" smtClean="0"/>
              <a:t>        print('*', end="")</a:t>
            </a:r>
          </a:p>
          <a:p>
            <a:pPr>
              <a:buNone/>
            </a:pPr>
            <a:r>
              <a:rPr lang="en-US" altLang="zh-CN" dirty="0" smtClean="0"/>
              <a:t>    print("")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11.4</a:t>
            </a:r>
            <a:r>
              <a:rPr lang="zh-CN" altLang="en-US" dirty="0" smtClean="0"/>
              <a:t>　可变嵌套循环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 err="1" smtClean="0"/>
              <a:t>numBlocks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(input('How many blocks of stars do you want? '))</a:t>
            </a:r>
          </a:p>
          <a:p>
            <a:pPr>
              <a:buNone/>
            </a:pPr>
            <a:r>
              <a:rPr lang="en-US" altLang="zh-CN" dirty="0" smtClean="0"/>
              <a:t>for block in range(1, </a:t>
            </a:r>
            <a:r>
              <a:rPr lang="en-US" altLang="zh-CN" dirty="0" err="1" smtClean="0"/>
              <a:t>numBlocks</a:t>
            </a:r>
            <a:r>
              <a:rPr lang="en-US" altLang="zh-CN" dirty="0" smtClean="0"/>
              <a:t> + 1):</a:t>
            </a:r>
          </a:p>
          <a:p>
            <a:pPr>
              <a:buNone/>
            </a:pPr>
            <a:r>
              <a:rPr lang="en-US" altLang="zh-CN" dirty="0" smtClean="0"/>
              <a:t>    for line in range(1, block * 2 ):          </a:t>
            </a:r>
          </a:p>
          <a:p>
            <a:pPr>
              <a:buNone/>
            </a:pPr>
            <a:r>
              <a:rPr lang="en-US" altLang="zh-CN" dirty="0" smtClean="0"/>
              <a:t>        for star in range(1, (block + line) * 2):                 </a:t>
            </a:r>
          </a:p>
          <a:p>
            <a:pPr>
              <a:buNone/>
            </a:pPr>
            <a:r>
              <a:rPr lang="en-US" altLang="zh-CN" dirty="0" smtClean="0"/>
              <a:t>		   print('*', end="")</a:t>
            </a:r>
          </a:p>
          <a:p>
            <a:pPr>
              <a:buNone/>
            </a:pPr>
            <a:r>
              <a:rPr lang="en-US" altLang="zh-CN" dirty="0" smtClean="0"/>
              <a:t>        print("")</a:t>
            </a:r>
          </a:p>
          <a:p>
            <a:pPr>
              <a:buNone/>
            </a:pPr>
            <a:r>
              <a:rPr lang="en-US" altLang="zh-CN" dirty="0" smtClean="0"/>
              <a:t>    print("")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11.5 </a:t>
            </a:r>
            <a:r>
              <a:rPr lang="zh-CN" altLang="en-US" dirty="0" smtClean="0"/>
              <a:t>　使用嵌套循环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那么我们能够用嵌套循环做些什么呢？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得出一 系列决定的所有可能的排列和组合</a:t>
            </a:r>
            <a:endParaRPr lang="en-US" altLang="zh-CN" dirty="0" smtClean="0"/>
          </a:p>
          <a:p>
            <a:r>
              <a:rPr lang="zh-CN" altLang="en-US" dirty="0" smtClean="0"/>
              <a:t>下面假设你要在学校开春季交 易会期间开个热狗店，你想做个广告海报，用数字显示如何订购热狗、小面包、番茄 酱、芥末酱和洋葱的所有可能的组合。所以我们需要得出总共有多少种可能的组合。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11.5 </a:t>
            </a:r>
            <a:r>
              <a:rPr lang="zh-CN" altLang="en-US" dirty="0" smtClean="0"/>
              <a:t>　使用嵌套循环</a:t>
            </a:r>
            <a:r>
              <a:rPr lang="en-US" altLang="zh-CN" dirty="0" smtClean="0"/>
              <a:t>-</a:t>
            </a:r>
            <a:r>
              <a:rPr lang="zh-CN" altLang="en-US" dirty="0" smtClean="0"/>
              <a:t>决策树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513" y="2019300"/>
            <a:ext cx="7799387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学到了什么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嵌套循环</a:t>
            </a:r>
            <a:endParaRPr lang="en-US" altLang="zh-CN" dirty="0" smtClean="0"/>
          </a:p>
          <a:p>
            <a:r>
              <a:rPr lang="zh-CN" altLang="en-US" dirty="0" smtClean="0"/>
              <a:t>可变循环</a:t>
            </a:r>
            <a:endParaRPr lang="en-US" altLang="zh-CN" dirty="0" smtClean="0"/>
          </a:p>
          <a:p>
            <a:r>
              <a:rPr lang="zh-CN" altLang="en-US" dirty="0" smtClean="0"/>
              <a:t>排列和组合</a:t>
            </a:r>
            <a:endParaRPr lang="en-US" altLang="zh-CN" dirty="0" smtClean="0"/>
          </a:p>
          <a:p>
            <a:r>
              <a:rPr lang="zh-CN" altLang="en-US" dirty="0" smtClean="0"/>
              <a:t>决策树。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测试题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Python </a:t>
            </a:r>
            <a:r>
              <a:rPr lang="zh-CN" altLang="en-US" dirty="0" smtClean="0"/>
              <a:t>中如何建立可变循环？ </a:t>
            </a:r>
            <a:endParaRPr lang="en-US" altLang="zh-CN" dirty="0" smtClean="0"/>
          </a:p>
          <a:p>
            <a:r>
              <a:rPr lang="en-US" altLang="zh-CN" dirty="0" smtClean="0"/>
              <a:t>2. Python </a:t>
            </a:r>
            <a:r>
              <a:rPr lang="zh-CN" altLang="en-US" dirty="0" smtClean="0"/>
              <a:t>中如何建立嵌套循环？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如果一个决策树有 </a:t>
            </a:r>
            <a:r>
              <a:rPr lang="en-US" altLang="zh-CN" dirty="0" smtClean="0"/>
              <a:t>4 </a:t>
            </a:r>
            <a:r>
              <a:rPr lang="zh-CN" altLang="en-US" dirty="0" smtClean="0"/>
              <a:t>层，每层有两个选择，共有多少种可能的选择（决策树 有多少条路径）？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动手试一试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还记得第 </a:t>
            </a:r>
            <a:r>
              <a:rPr lang="en-US" altLang="zh-CN" dirty="0" smtClean="0"/>
              <a:t>8 </a:t>
            </a:r>
            <a:r>
              <a:rPr lang="zh-CN" altLang="en-US" dirty="0" smtClean="0"/>
              <a:t>章创建的倒计时定时器程序吗？在这儿呢，提醒你一下：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import time</a:t>
            </a:r>
          </a:p>
          <a:p>
            <a:pPr lvl="1">
              <a:buNone/>
            </a:pPr>
            <a:r>
              <a:rPr lang="en-US" altLang="zh-CN" dirty="0" smtClean="0"/>
              <a:t>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in range (10, 0, -1):</a:t>
            </a:r>
          </a:p>
          <a:p>
            <a:pPr lvl="2">
              <a:buNone/>
            </a:pPr>
            <a:r>
              <a:rPr lang="en-US" altLang="zh-CN" dirty="0" smtClean="0"/>
              <a:t> print(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</a:p>
          <a:p>
            <a:pPr lvl="2"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time.sleep</a:t>
            </a:r>
            <a:r>
              <a:rPr lang="en-US" altLang="zh-CN" dirty="0" smtClean="0"/>
              <a:t>(1)</a:t>
            </a:r>
          </a:p>
          <a:p>
            <a:pPr lvl="1">
              <a:buNone/>
            </a:pPr>
            <a:r>
              <a:rPr lang="en-US" altLang="zh-CN" dirty="0" smtClean="0"/>
              <a:t> print "BLAST OFF!" </a:t>
            </a:r>
          </a:p>
          <a:p>
            <a:pPr lvl="1">
              <a:buNone/>
            </a:pPr>
            <a:r>
              <a:rPr lang="zh-CN" altLang="en-US" dirty="0" smtClean="0"/>
              <a:t>使用一个可变循环修改程序。这个程序要询问用户向下计数应当从哪里开始</a:t>
            </a:r>
            <a:r>
              <a:rPr lang="en-US" altLang="zh-CN" smtClean="0"/>
              <a:t>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动手试一试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 根据第 </a:t>
            </a:r>
            <a:r>
              <a:rPr lang="en-US" altLang="zh-CN" dirty="0" smtClean="0"/>
              <a:t>1 </a:t>
            </a:r>
            <a:r>
              <a:rPr lang="zh-CN" altLang="en-US" dirty="0" smtClean="0"/>
              <a:t>题写的程序，让它除了打印各个数之外还要打印一行星号，如下： ：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Countdown timer:  How many seconds?  4 </a:t>
            </a:r>
          </a:p>
          <a:p>
            <a:pPr lvl="1">
              <a:buNone/>
            </a:pPr>
            <a:r>
              <a:rPr lang="en-US" altLang="zh-CN" dirty="0" smtClean="0"/>
              <a:t>4 * * * * </a:t>
            </a:r>
          </a:p>
          <a:p>
            <a:pPr lvl="1">
              <a:buNone/>
            </a:pPr>
            <a:r>
              <a:rPr lang="en-US" altLang="zh-CN" dirty="0" smtClean="0"/>
              <a:t>3 * * * </a:t>
            </a:r>
          </a:p>
          <a:p>
            <a:pPr lvl="1">
              <a:buNone/>
            </a:pPr>
            <a:r>
              <a:rPr lang="en-US" altLang="zh-CN" dirty="0" smtClean="0"/>
              <a:t>2 * * </a:t>
            </a:r>
          </a:p>
          <a:p>
            <a:pPr lvl="1">
              <a:buNone/>
            </a:pPr>
            <a:r>
              <a:rPr lang="en-US" altLang="zh-CN" dirty="0" smtClean="0"/>
              <a:t>1 * </a:t>
            </a:r>
          </a:p>
          <a:p>
            <a:pPr lvl="1">
              <a:buNone/>
            </a:pPr>
            <a:r>
              <a:rPr lang="en-US" altLang="zh-CN" dirty="0" smtClean="0"/>
              <a:t>BLAST OFF!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动手试一试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还记得第 </a:t>
            </a:r>
            <a:r>
              <a:rPr lang="en-US" altLang="zh-CN" dirty="0" smtClean="0"/>
              <a:t>8 </a:t>
            </a:r>
            <a:r>
              <a:rPr lang="zh-CN" altLang="en-US" dirty="0" smtClean="0"/>
              <a:t>章创建的倒计时定时器程序吗？在这儿呢，提醒你一下：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import time</a:t>
            </a:r>
          </a:p>
          <a:p>
            <a:pPr lvl="1">
              <a:buNone/>
            </a:pPr>
            <a:r>
              <a:rPr lang="en-US" altLang="zh-CN" dirty="0" smtClean="0"/>
              <a:t>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in range (10, 0, -1):</a:t>
            </a:r>
          </a:p>
          <a:p>
            <a:pPr lvl="2">
              <a:buNone/>
            </a:pPr>
            <a:r>
              <a:rPr lang="en-US" altLang="zh-CN" dirty="0" smtClean="0"/>
              <a:t> print(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</a:p>
          <a:p>
            <a:pPr lvl="2"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time.sleep</a:t>
            </a:r>
            <a:r>
              <a:rPr lang="en-US" altLang="zh-CN" dirty="0" smtClean="0"/>
              <a:t>(1)</a:t>
            </a:r>
          </a:p>
          <a:p>
            <a:pPr lvl="1">
              <a:buNone/>
            </a:pPr>
            <a:r>
              <a:rPr lang="en-US" altLang="zh-CN" dirty="0" smtClean="0"/>
              <a:t> print "BLAST OFF!" </a:t>
            </a:r>
          </a:p>
          <a:p>
            <a:pPr lvl="1">
              <a:buNone/>
            </a:pPr>
            <a:r>
              <a:rPr lang="zh-CN" altLang="en-US" dirty="0" smtClean="0"/>
              <a:t>使用一个可变循环修改程序。这个程序要询问用户向下计数应当从哪里开始</a:t>
            </a:r>
            <a:r>
              <a:rPr lang="en-US" altLang="zh-CN" smtClean="0"/>
              <a:t>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12 </a:t>
            </a:r>
            <a:r>
              <a:rPr lang="zh-CN" altLang="en-US" dirty="0" smtClean="0"/>
              <a:t>收集起来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列表与字典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12.1</a:t>
            </a:r>
            <a:r>
              <a:rPr lang="zh-CN" altLang="en-US" dirty="0" smtClean="0"/>
              <a:t>　什么是列表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如果我让你建一个家庭成员列表，你可能会像 右图这样写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中，就要写成：</a:t>
            </a:r>
          </a:p>
          <a:p>
            <a:pPr lvl="1"/>
            <a:r>
              <a:rPr lang="en-US" altLang="zh-CN" dirty="0" smtClean="0"/>
              <a:t>family = ['Mom', 'Dad', 'Junior', 'Baby']</a:t>
            </a:r>
          </a:p>
          <a:p>
            <a:r>
              <a:rPr lang="zh-CN" altLang="en-US" dirty="0" smtClean="0"/>
              <a:t>如果我让你写下你的幸运数字，你可能会这样写：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luckyNumbers</a:t>
            </a:r>
            <a:r>
              <a:rPr lang="en-US" altLang="zh-CN" dirty="0" smtClean="0"/>
              <a:t> = [2, 7, 14, 26, 30]</a:t>
            </a:r>
          </a:p>
          <a:p>
            <a:r>
              <a:rPr lang="zh-CN" altLang="en-US" dirty="0" smtClean="0"/>
              <a:t>列表中的单个元素就叫做项 或者元素（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）</a:t>
            </a:r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12.2</a:t>
            </a:r>
            <a:r>
              <a:rPr lang="zh-CN" altLang="en-US" dirty="0" smtClean="0"/>
              <a:t>　创建列表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family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luckyNumbers</a:t>
            </a:r>
            <a:r>
              <a:rPr lang="zh-CN" altLang="en-US" dirty="0" smtClean="0"/>
              <a:t>都是变量。前面曾经说过，可以为变量赋不同类型的 值。我们已经为变量赋过数和字符串，还可以为变量赋一个列表</a:t>
            </a:r>
            <a:endParaRPr lang="en-US" altLang="zh-CN" dirty="0" smtClean="0"/>
          </a:p>
          <a:p>
            <a:r>
              <a:rPr lang="zh-CN" altLang="en-US" dirty="0" smtClean="0"/>
              <a:t>另外还可以创建一个空的列表，如下： </a:t>
            </a:r>
            <a:r>
              <a:rPr lang="en-US" altLang="zh-CN" dirty="0" err="1" smtClean="0"/>
              <a:t>newList</a:t>
            </a:r>
            <a:r>
              <a:rPr lang="en-US" altLang="zh-CN" dirty="0" smtClean="0"/>
              <a:t> = []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12.3</a:t>
            </a:r>
            <a:r>
              <a:rPr lang="zh-CN" altLang="en-US" dirty="0" smtClean="0"/>
              <a:t>　向列表增加元素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要向列表增加元素，需要使用 </a:t>
            </a:r>
            <a:r>
              <a:rPr lang="en-US" altLang="zh-CN" dirty="0" smtClean="0"/>
              <a:t>append().</a:t>
            </a:r>
          </a:p>
          <a:p>
            <a:pPr lvl="1"/>
            <a:r>
              <a:rPr lang="en-US" altLang="zh-CN" dirty="0" smtClean="0"/>
              <a:t> friends = []</a:t>
            </a:r>
          </a:p>
          <a:p>
            <a:pPr lvl="1"/>
            <a:r>
              <a:rPr lang="en-US" altLang="zh-CN" dirty="0" err="1" smtClean="0"/>
              <a:t>friends.append</a:t>
            </a:r>
            <a:r>
              <a:rPr lang="en-US" altLang="zh-CN" dirty="0" smtClean="0"/>
              <a:t>('David‘)</a:t>
            </a:r>
          </a:p>
          <a:p>
            <a:r>
              <a:rPr lang="zh-CN" altLang="en-US" dirty="0" smtClean="0"/>
              <a:t>记住，向列表增加元素之前，必须先创建列表（可以是空列表，也可以非空</a:t>
            </a:r>
            <a:r>
              <a:rPr lang="en-US" altLang="zh-CN" dirty="0" smtClean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12.4 </a:t>
            </a:r>
            <a:r>
              <a:rPr lang="zh-CN" altLang="en-US" dirty="0" smtClean="0"/>
              <a:t>列表可以包含任何内容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列表可以包含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能存储的任何类型的数据，这包括数字、字符串、对象， 甚至可以包含其他列表。并不要求列表中的元素是同种类型或同一种东西。可能像这样：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my_list</a:t>
            </a:r>
            <a:r>
              <a:rPr lang="en-US" altLang="zh-CN" dirty="0" smtClean="0"/>
              <a:t> = [5, 10, 23.76, 'Hello', </a:t>
            </a:r>
            <a:r>
              <a:rPr lang="en-US" altLang="zh-CN" dirty="0" err="1" smtClean="0"/>
              <a:t>myTeacher</a:t>
            </a:r>
            <a:r>
              <a:rPr lang="en-US" altLang="zh-CN" dirty="0" smtClean="0"/>
              <a:t>, 7, </a:t>
            </a:r>
            <a:r>
              <a:rPr lang="en-US" altLang="zh-CN" dirty="0" err="1" smtClean="0"/>
              <a:t>another_list</a:t>
            </a:r>
            <a:r>
              <a:rPr lang="en-US" altLang="zh-CN" dirty="0" smtClean="0"/>
              <a:t>]</a:t>
            </a:r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12.5</a:t>
            </a:r>
            <a:r>
              <a:rPr lang="zh-CN" altLang="en-US" dirty="0" smtClean="0"/>
              <a:t>从列表获取元素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可以按元素的</a:t>
            </a:r>
            <a:r>
              <a:rPr lang="zh-CN" altLang="en-US" b="1" dirty="0" smtClean="0"/>
              <a:t>索引（</a:t>
            </a:r>
            <a:r>
              <a:rPr lang="en-US" altLang="zh-CN" b="1" dirty="0" smtClean="0"/>
              <a:t>index</a:t>
            </a:r>
            <a:r>
              <a:rPr lang="zh-CN" altLang="en-US" b="1" dirty="0" smtClean="0"/>
              <a:t>）</a:t>
            </a:r>
            <a:r>
              <a:rPr lang="zh-CN" altLang="en-US" dirty="0" smtClean="0"/>
              <a:t>号从列表获取单个元素。列表索引从 </a:t>
            </a:r>
            <a:r>
              <a:rPr lang="en-US" altLang="zh-CN" dirty="0" smtClean="0"/>
              <a:t>0 </a:t>
            </a:r>
            <a:r>
              <a:rPr lang="zh-CN" altLang="en-US" dirty="0" smtClean="0"/>
              <a:t>开始，所以 这个列表中的第一项就是 </a:t>
            </a:r>
            <a:r>
              <a:rPr lang="en-US" altLang="zh-CN" dirty="0" smtClean="0"/>
              <a:t>letters[0]</a:t>
            </a:r>
          </a:p>
          <a:p>
            <a:pPr lvl="1"/>
            <a:r>
              <a:rPr lang="en-US" altLang="zh-CN" dirty="0" smtClean="0"/>
              <a:t>print letters[0]</a:t>
            </a:r>
          </a:p>
          <a:p>
            <a:r>
              <a:rPr lang="zh-CN" altLang="en-US" dirty="0" smtClean="0"/>
              <a:t>再来一个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print letters[3]</a:t>
            </a:r>
          </a:p>
          <a:p>
            <a:r>
              <a:rPr lang="zh-CN" altLang="en-US" dirty="0" smtClean="0"/>
              <a:t>为什么索引从 </a:t>
            </a:r>
            <a:r>
              <a:rPr lang="en-US" altLang="zh-CN" dirty="0" smtClean="0"/>
              <a:t>0 </a:t>
            </a:r>
            <a:r>
              <a:rPr lang="zh-CN" altLang="en-US" dirty="0" smtClean="0"/>
              <a:t>而不是 </a:t>
            </a:r>
            <a:r>
              <a:rPr lang="en-US" altLang="zh-CN" dirty="0" smtClean="0"/>
              <a:t>1 </a:t>
            </a:r>
            <a:r>
              <a:rPr lang="zh-CN" altLang="en-US" dirty="0" smtClean="0"/>
              <a:t>开始？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12.6 </a:t>
            </a:r>
            <a:r>
              <a:rPr lang="zh-CN" altLang="en-US" dirty="0" smtClean="0"/>
              <a:t>列表“分片”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还可以使用索引从列表一次获取多个元素。这叫做列表分片（</a:t>
            </a:r>
            <a:r>
              <a:rPr lang="en-US" altLang="zh-CN" dirty="0" smtClean="0"/>
              <a:t>slicing</a:t>
            </a:r>
            <a:r>
              <a:rPr lang="zh-CN" altLang="en-US" dirty="0" smtClean="0"/>
              <a:t>）。</a:t>
            </a:r>
          </a:p>
          <a:p>
            <a:pPr lvl="1"/>
            <a:r>
              <a:rPr lang="en-US" altLang="zh-CN" dirty="0" smtClean="0"/>
              <a:t>print letters[1:4]</a:t>
            </a:r>
          </a:p>
          <a:p>
            <a:pPr lvl="1"/>
            <a:r>
              <a:rPr lang="en-US" altLang="zh-CN" dirty="0" smtClean="0"/>
              <a:t>     ['b', 'c', 'd']</a:t>
            </a:r>
          </a:p>
          <a:p>
            <a:r>
              <a:rPr lang="zh-CN" altLang="en-US" dirty="0" smtClean="0"/>
              <a:t>与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循环中的 </a:t>
            </a:r>
            <a:r>
              <a:rPr lang="en-US" altLang="zh-CN" dirty="0" smtClean="0"/>
              <a:t>range()</a:t>
            </a:r>
            <a:r>
              <a:rPr lang="zh-CN" altLang="en-US" dirty="0" smtClean="0"/>
              <a:t>类似，分片获取元素时，会从第一个索引开始，不过 在达到第二个索引之前停止。 </a:t>
            </a:r>
            <a:endParaRPr lang="en-US" altLang="zh-CN" dirty="0" smtClean="0"/>
          </a:p>
          <a:p>
            <a:r>
              <a:rPr lang="zh-CN" altLang="en-US" dirty="0" smtClean="0"/>
              <a:t>还有一个重要的问题需要记住：对列表分片时取回的是另一个 （通常更小的）列表。这个更小的列表称为原列表的一个分片（</a:t>
            </a:r>
            <a:r>
              <a:rPr lang="en-US" altLang="zh-CN" dirty="0" smtClean="0"/>
              <a:t>slice</a:t>
            </a:r>
            <a:r>
              <a:rPr lang="zh-CN" altLang="en-US" dirty="0" smtClean="0"/>
              <a:t>）。原来的列表并没有改变。这个分片是原列表的部分副本（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12.6 </a:t>
            </a:r>
            <a:r>
              <a:rPr lang="zh-CN" altLang="en-US" dirty="0" smtClean="0"/>
              <a:t>列表“分片”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要真正了解二者的区别，可以试试这些命令：</a:t>
            </a:r>
          </a:p>
          <a:p>
            <a:pPr lvl="1"/>
            <a:r>
              <a:rPr lang="en-US" altLang="zh-CN" dirty="0" smtClean="0"/>
              <a:t>&gt;&gt;&gt; print type(letters[1])</a:t>
            </a:r>
          </a:p>
          <a:p>
            <a:pPr lvl="1"/>
            <a:r>
              <a:rPr lang="en-US" altLang="zh-CN" dirty="0" smtClean="0"/>
              <a:t>       &lt;type '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'&gt;</a:t>
            </a:r>
          </a:p>
          <a:p>
            <a:pPr lvl="1"/>
            <a:r>
              <a:rPr lang="en-US" altLang="zh-CN" dirty="0" smtClean="0"/>
              <a:t> &gt;&gt;&gt; print type(letters[1:2])</a:t>
            </a:r>
          </a:p>
          <a:p>
            <a:pPr lvl="1"/>
            <a:r>
              <a:rPr lang="en-US" altLang="zh-CN" dirty="0" smtClean="0"/>
              <a:t>       &lt;type 'list'&gt;</a:t>
            </a:r>
          </a:p>
          <a:p>
            <a:r>
              <a:rPr lang="zh-CN" altLang="en-US" dirty="0" smtClean="0"/>
              <a:t>分片简写</a:t>
            </a:r>
          </a:p>
          <a:p>
            <a:pPr lvl="1"/>
            <a:r>
              <a:rPr lang="en-US" altLang="zh-CN" dirty="0" smtClean="0"/>
              <a:t> print letters[:2] </a:t>
            </a:r>
          </a:p>
          <a:p>
            <a:pPr lvl="1"/>
            <a:r>
              <a:rPr lang="en-US" altLang="zh-CN" dirty="0" smtClean="0"/>
              <a:t> print letters[2:]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猜数字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由程序随机选取秘密数</a:t>
            </a:r>
            <a:endParaRPr lang="en-US" altLang="zh-CN" dirty="0" smtClean="0"/>
          </a:p>
          <a:p>
            <a:r>
              <a:rPr lang="zh-CN" altLang="en-US" dirty="0" smtClean="0"/>
              <a:t>用户输入他猜的数</a:t>
            </a:r>
            <a:endParaRPr lang="en-US" altLang="zh-CN" dirty="0" smtClean="0"/>
          </a:p>
          <a:p>
            <a:r>
              <a:rPr lang="zh-CN" altLang="en-US" dirty="0" smtClean="0"/>
              <a:t>提示输入的值太大还是太小</a:t>
            </a:r>
            <a:endParaRPr lang="en-US" altLang="zh-CN" dirty="0" smtClean="0"/>
          </a:p>
          <a:p>
            <a:r>
              <a:rPr lang="zh-CN" altLang="en-US" dirty="0" smtClean="0"/>
              <a:t>用户不断偿试， 直到猜出数字，或者用完所有机会</a:t>
            </a:r>
            <a:endParaRPr lang="en-US" altLang="zh-CN" dirty="0" smtClean="0"/>
          </a:p>
          <a:p>
            <a:r>
              <a:rPr lang="zh-CN" altLang="en-US" dirty="0" smtClean="0"/>
              <a:t>猜到的数字与秘密数一致时，获胜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12.7</a:t>
            </a:r>
            <a:r>
              <a:rPr lang="zh-CN" altLang="en-US" dirty="0" smtClean="0"/>
              <a:t>修改元素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&gt;&gt;&gt; print (letters )</a:t>
            </a:r>
          </a:p>
          <a:p>
            <a:pPr lvl="1"/>
            <a:r>
              <a:rPr lang="en-US" altLang="zh-CN" dirty="0" smtClean="0"/>
              <a:t>['a', 'b', 'c', 'd', 'e']</a:t>
            </a:r>
          </a:p>
          <a:p>
            <a:r>
              <a:rPr lang="en-US" altLang="zh-CN" dirty="0" smtClean="0"/>
              <a:t> &gt;&gt;&gt; letters[2] = 'z' </a:t>
            </a:r>
          </a:p>
          <a:p>
            <a:r>
              <a:rPr lang="en-US" altLang="zh-CN" dirty="0" smtClean="0"/>
              <a:t>&gt;&gt;&gt; print (letters )</a:t>
            </a:r>
          </a:p>
          <a:p>
            <a:pPr lvl="1"/>
            <a:r>
              <a:rPr lang="en-US" altLang="zh-CN" dirty="0" smtClean="0"/>
              <a:t>['a', 'b', 'z', 'd', 'e']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12.8</a:t>
            </a:r>
            <a:r>
              <a:rPr lang="zh-CN" altLang="en-US" dirty="0" smtClean="0"/>
              <a:t>向列表增加元素的其他方法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向列表增加元素共有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种方法：</a:t>
            </a:r>
            <a:r>
              <a:rPr lang="en-US" altLang="zh-CN" dirty="0" smtClean="0"/>
              <a:t>append()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extend()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insert()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 </a:t>
            </a:r>
            <a:r>
              <a:rPr lang="en-US" altLang="zh-CN" dirty="0" smtClean="0"/>
              <a:t>append()</a:t>
            </a:r>
            <a:r>
              <a:rPr lang="zh-CN" altLang="en-US" dirty="0" smtClean="0"/>
              <a:t>向列表末尾增加一个元素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extend() </a:t>
            </a:r>
            <a:r>
              <a:rPr lang="zh-CN" altLang="en-US" dirty="0" smtClean="0"/>
              <a:t>向列表末尾增加多个元素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&gt;&gt;&gt; </a:t>
            </a:r>
            <a:r>
              <a:rPr lang="en-US" altLang="zh-CN" dirty="0" err="1" smtClean="0"/>
              <a:t>letters.extend</a:t>
            </a:r>
            <a:r>
              <a:rPr lang="en-US" altLang="zh-CN" dirty="0" smtClean="0"/>
              <a:t>(['p', 'q', 'r']) </a:t>
            </a:r>
          </a:p>
          <a:p>
            <a:pPr lvl="2"/>
            <a:r>
              <a:rPr lang="en-US" altLang="zh-CN" dirty="0" smtClean="0"/>
              <a:t>&gt;&gt;&gt; print letters</a:t>
            </a:r>
          </a:p>
          <a:p>
            <a:pPr lvl="3"/>
            <a:r>
              <a:rPr lang="en-US" altLang="zh-CN" dirty="0" smtClean="0"/>
              <a:t>['a', 'b', 'c', 'd', 'e', 'n', 'g', 'p', 'q', 'r']</a:t>
            </a:r>
          </a:p>
          <a:p>
            <a:pPr lvl="1"/>
            <a:r>
              <a:rPr lang="en-US" altLang="zh-CN" dirty="0" smtClean="0"/>
              <a:t>insert() </a:t>
            </a:r>
            <a:r>
              <a:rPr lang="zh-CN" altLang="en-US" dirty="0" smtClean="0"/>
              <a:t>在列表中的某个位置增加一个元素，不一定非得在列表末尾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&gt;&gt;&gt; </a:t>
            </a:r>
            <a:r>
              <a:rPr lang="en-US" altLang="zh-CN" dirty="0" err="1" smtClean="0"/>
              <a:t>letters.insert</a:t>
            </a:r>
            <a:r>
              <a:rPr lang="en-US" altLang="zh-CN" dirty="0" smtClean="0"/>
              <a:t>(2, 'z')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12.9</a:t>
            </a:r>
            <a:r>
              <a:rPr lang="zh-CN" altLang="en-US" dirty="0" smtClean="0"/>
              <a:t>从列表删除元素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如何从列表删除或者去除元素呢？有 </a:t>
            </a:r>
            <a:r>
              <a:rPr lang="en-US" altLang="zh-CN" dirty="0" smtClean="0"/>
              <a:t>3 </a:t>
            </a:r>
            <a:r>
              <a:rPr lang="zh-CN" altLang="en-US" dirty="0" smtClean="0"/>
              <a:t>种方法：</a:t>
            </a:r>
            <a:r>
              <a:rPr lang="en-US" altLang="zh-CN" dirty="0" smtClean="0"/>
              <a:t>remove()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pop()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sz="2800" dirty="0" smtClean="0"/>
              <a:t>&gt;&gt;&gt; letters = ['a', 'b', 'c', 'd', 'e']</a:t>
            </a:r>
          </a:p>
          <a:p>
            <a:r>
              <a:rPr lang="en-US" altLang="zh-CN" sz="2800" dirty="0" smtClean="0"/>
              <a:t> &gt;&gt;&gt; </a:t>
            </a:r>
            <a:r>
              <a:rPr lang="en-US" altLang="zh-CN" sz="2800" dirty="0" err="1" smtClean="0"/>
              <a:t>letters.remove</a:t>
            </a:r>
            <a:r>
              <a:rPr lang="en-US" altLang="zh-CN" sz="2800" dirty="0" smtClean="0"/>
              <a:t>('c') </a:t>
            </a:r>
          </a:p>
          <a:p>
            <a:r>
              <a:rPr lang="en-US" altLang="zh-CN" sz="2800" dirty="0" smtClean="0"/>
              <a:t>&gt;&gt;&gt; print letters</a:t>
            </a:r>
          </a:p>
          <a:p>
            <a:pPr lvl="1"/>
            <a:r>
              <a:rPr lang="en-US" altLang="zh-CN" sz="2400" dirty="0" smtClean="0"/>
              <a:t> ['a', 'b', 'd', 'e']</a:t>
            </a:r>
          </a:p>
          <a:p>
            <a:r>
              <a:rPr lang="en-US" altLang="zh-CN" sz="2800" dirty="0" smtClean="0"/>
              <a:t>&gt;&gt;&gt; letters = ['a', 'b', 'c', 'd', 'e'] </a:t>
            </a:r>
          </a:p>
          <a:p>
            <a:r>
              <a:rPr lang="en-US" altLang="zh-CN" sz="2800" dirty="0" smtClean="0"/>
              <a:t>&gt;&gt;&gt; del letters[3]</a:t>
            </a:r>
          </a:p>
          <a:p>
            <a:r>
              <a:rPr lang="en-US" altLang="zh-CN" sz="2800" dirty="0" smtClean="0"/>
              <a:t> &gt;&gt;&gt; print letters </a:t>
            </a:r>
          </a:p>
          <a:p>
            <a:pPr lvl="1"/>
            <a:r>
              <a:rPr lang="en-US" altLang="zh-CN" sz="2400" dirty="0" smtClean="0"/>
              <a:t>['a', 'b', 'c', 'e']</a:t>
            </a:r>
          </a:p>
          <a:p>
            <a:r>
              <a:rPr lang="en-US" altLang="zh-CN" dirty="0" smtClean="0"/>
              <a:t>pop()</a:t>
            </a:r>
            <a:r>
              <a:rPr lang="zh-CN" altLang="en-US" dirty="0" smtClean="0"/>
              <a:t>从列表中取出最后一个元素交给你。</a:t>
            </a:r>
            <a:endParaRPr lang="en-US" altLang="zh-CN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12.10  </a:t>
            </a:r>
            <a:r>
              <a:rPr lang="zh-CN" altLang="en-US" dirty="0" smtClean="0"/>
              <a:t>搜索列表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列表中有多个元素时，怎么查找这些元素呢？对列表通常有两种处理：</a:t>
            </a:r>
          </a:p>
          <a:p>
            <a:pPr lvl="1"/>
            <a:r>
              <a:rPr lang="zh-CN" altLang="en-US" dirty="0" smtClean="0"/>
              <a:t>查找元素是否在列表中；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查找元素在列表中的哪个位置（元素的索引）。</a:t>
            </a:r>
          </a:p>
          <a:p>
            <a:r>
              <a:rPr lang="en-US" altLang="zh-CN" dirty="0" smtClean="0"/>
              <a:t>in </a:t>
            </a:r>
            <a:r>
              <a:rPr lang="zh-CN" altLang="en-US" dirty="0" smtClean="0"/>
              <a:t>关键字</a:t>
            </a:r>
          </a:p>
          <a:p>
            <a:pPr lvl="1"/>
            <a:r>
              <a:rPr lang="en-US" altLang="zh-CN" dirty="0" smtClean="0"/>
              <a:t>if 'a' in letters:</a:t>
            </a:r>
          </a:p>
          <a:p>
            <a:pPr lvl="1"/>
            <a:r>
              <a:rPr lang="en-US" altLang="zh-CN" dirty="0" smtClean="0"/>
              <a:t>    print "found 'a' in letters" </a:t>
            </a:r>
          </a:p>
          <a:p>
            <a:pPr lvl="1"/>
            <a:r>
              <a:rPr lang="en-US" altLang="zh-CN" dirty="0" smtClean="0"/>
              <a:t>else:</a:t>
            </a:r>
          </a:p>
          <a:p>
            <a:pPr lvl="1"/>
            <a:r>
              <a:rPr lang="en-US" altLang="zh-CN" dirty="0" smtClean="0"/>
              <a:t>    print "didn't </a:t>
            </a:r>
            <a:r>
              <a:rPr lang="en-US" altLang="zh-CN" dirty="0" err="1" smtClean="0"/>
              <a:t>ﬁnd</a:t>
            </a:r>
            <a:r>
              <a:rPr lang="en-US" altLang="zh-CN" dirty="0" smtClean="0"/>
              <a:t> 'a' in letters"</a:t>
            </a:r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12.11  </a:t>
            </a:r>
            <a:r>
              <a:rPr lang="zh-CN" altLang="en-US" dirty="0" smtClean="0"/>
              <a:t>循环处理列表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不过循环完全可以迭代处理任何列表，而不一定非得是数字列表。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&gt;&gt;&gt; letters = ['a', 'b', 'c', 'd', 'e'] </a:t>
            </a:r>
          </a:p>
          <a:p>
            <a:pPr lvl="1"/>
            <a:r>
              <a:rPr lang="en-US" altLang="zh-CN" dirty="0" smtClean="0"/>
              <a:t>&gt;&gt;&gt; for letter in letters:</a:t>
            </a:r>
          </a:p>
          <a:p>
            <a:pPr lvl="1"/>
            <a:r>
              <a:rPr lang="en-US" altLang="zh-CN" dirty="0" smtClean="0"/>
              <a:t>&gt;&gt;&gt;     print (letter)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12.12 </a:t>
            </a:r>
            <a:r>
              <a:rPr lang="zh-CN" altLang="en-US" dirty="0" smtClean="0"/>
              <a:t>列表排序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要对列表排序，可以使用 </a:t>
            </a:r>
            <a:r>
              <a:rPr lang="en-US" altLang="zh-CN" dirty="0" smtClean="0"/>
              <a:t>sort() </a:t>
            </a:r>
            <a:r>
              <a:rPr lang="zh-CN" altLang="en-US" dirty="0" smtClean="0"/>
              <a:t>方法。</a:t>
            </a:r>
            <a:endParaRPr lang="en-US" altLang="zh-CN" dirty="0" smtClean="0"/>
          </a:p>
          <a:p>
            <a:r>
              <a:rPr lang="zh-CN" altLang="en-US" dirty="0" smtClean="0"/>
              <a:t>要使列表反序排列，可以使用</a:t>
            </a:r>
            <a:r>
              <a:rPr lang="en-US" altLang="zh-CN" dirty="0" smtClean="0"/>
              <a:t>reverse()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要记住，我们刚才排序和逆置都会对原来的列表做出修改。这说明， 你原来的列表已经没有了。</a:t>
            </a:r>
          </a:p>
          <a:p>
            <a:pPr lvl="1"/>
            <a:r>
              <a:rPr lang="en-US" altLang="zh-CN" dirty="0" smtClean="0"/>
              <a:t>&gt;&gt;&gt; </a:t>
            </a:r>
            <a:r>
              <a:rPr lang="en-US" altLang="zh-CN" dirty="0" err="1" smtClean="0"/>
              <a:t>original_list</a:t>
            </a:r>
            <a:r>
              <a:rPr lang="en-US" altLang="zh-CN" dirty="0" smtClean="0"/>
              <a:t> = ['Tom', 'James', 'Sarah', 'Fred'] </a:t>
            </a:r>
          </a:p>
          <a:p>
            <a:pPr lvl="1"/>
            <a:r>
              <a:rPr lang="en-US" altLang="zh-CN" dirty="0" smtClean="0"/>
              <a:t>&gt;&gt;&gt; </a:t>
            </a:r>
            <a:r>
              <a:rPr lang="en-US" altLang="zh-CN" dirty="0" err="1" smtClean="0"/>
              <a:t>new_list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original_list</a:t>
            </a:r>
            <a:r>
              <a:rPr lang="en-US" altLang="zh-CN" dirty="0" smtClean="0"/>
              <a:t>[:]</a:t>
            </a:r>
          </a:p>
          <a:p>
            <a:pPr lvl="1"/>
            <a:r>
              <a:rPr lang="en-US" altLang="zh-CN" dirty="0" smtClean="0"/>
              <a:t> &gt;&gt;&gt; </a:t>
            </a:r>
            <a:r>
              <a:rPr lang="en-US" altLang="zh-CN" dirty="0" err="1" smtClean="0"/>
              <a:t>new_list.sort</a:t>
            </a:r>
            <a:r>
              <a:rPr lang="en-US" altLang="zh-CN" dirty="0" smtClean="0"/>
              <a:t>() </a:t>
            </a:r>
          </a:p>
          <a:p>
            <a:pPr lvl="1"/>
            <a:r>
              <a:rPr lang="en-US" altLang="zh-CN" dirty="0" smtClean="0"/>
              <a:t>&gt;&gt;&gt; print </a:t>
            </a:r>
            <a:r>
              <a:rPr lang="en-US" altLang="zh-CN" dirty="0" err="1" smtClean="0"/>
              <a:t>original_list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&gt;&gt;&gt; print </a:t>
            </a:r>
            <a:r>
              <a:rPr lang="en-US" altLang="zh-CN" dirty="0" err="1" smtClean="0"/>
              <a:t>new_list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12.13</a:t>
            </a:r>
            <a:r>
              <a:rPr lang="zh-CN" altLang="en-US" dirty="0" smtClean="0"/>
              <a:t>可改变和不可改变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元组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不可改变的列表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my_tuple</a:t>
            </a:r>
            <a:r>
              <a:rPr lang="en-US" altLang="zh-CN" dirty="0" smtClean="0"/>
              <a:t> = ("red", "green", "blue ")</a:t>
            </a:r>
          </a:p>
          <a:p>
            <a:r>
              <a:rPr lang="zh-CN" altLang="en-US" dirty="0" smtClean="0"/>
              <a:t>这里使用了圆括号，而不是列表使用的中括号</a:t>
            </a:r>
            <a:endParaRPr lang="en-US" altLang="zh-CN" dirty="0" smtClean="0"/>
          </a:p>
          <a:p>
            <a:r>
              <a:rPr lang="zh-CN" altLang="en-US" dirty="0" smtClean="0"/>
              <a:t>由于元组是不可改变的，所以不能对元组完成排序，也不能追加和删除元素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100461"/>
            <a:ext cx="62865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12.14</a:t>
            </a:r>
            <a:r>
              <a:rPr lang="zh-CN" altLang="en-US" dirty="0" smtClean="0"/>
              <a:t>双重列表：数据表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0080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列表就像是把一行值串在一起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有时还需要一个包含行和列的表</a:t>
            </a:r>
            <a:endParaRPr lang="en-US" altLang="zh-CN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347" y="3765004"/>
            <a:ext cx="625792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12.15 </a:t>
            </a:r>
            <a:r>
              <a:rPr lang="zh-CN" altLang="en-US" dirty="0" smtClean="0"/>
              <a:t>字典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19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Python </a:t>
            </a:r>
            <a:r>
              <a:rPr lang="zh-CN" altLang="en-US" dirty="0" smtClean="0"/>
              <a:t>字典（</a:t>
            </a:r>
            <a:r>
              <a:rPr lang="en-US" altLang="zh-CN" dirty="0" smtClean="0"/>
              <a:t>dictionary</a:t>
            </a:r>
            <a:r>
              <a:rPr lang="zh-CN" altLang="en-US" dirty="0" smtClean="0"/>
              <a:t>）是一种将两个东西关联在一起的方式。被关联在一 起的两个东西分别称为键（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）和值（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）。字典中的每个项（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）或条目 （</a:t>
            </a:r>
            <a:r>
              <a:rPr lang="en-US" altLang="zh-CN" dirty="0" smtClean="0"/>
              <a:t>entry</a:t>
            </a:r>
            <a:r>
              <a:rPr lang="zh-CN" altLang="en-US" dirty="0" smtClean="0"/>
              <a:t>）都有一个键和一个值，它们合起来被称为键值对（</a:t>
            </a:r>
            <a:r>
              <a:rPr lang="en-US" altLang="zh-CN" dirty="0" smtClean="0"/>
              <a:t>key-value pair</a:t>
            </a:r>
            <a:r>
              <a:rPr lang="zh-CN" altLang="en-US" dirty="0" smtClean="0"/>
              <a:t>）。一个字典 就是一些键值对的集合。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phoneNumbers</a:t>
            </a:r>
            <a:r>
              <a:rPr lang="en-US" altLang="zh-CN" dirty="0" smtClean="0"/>
              <a:t> = {}</a:t>
            </a:r>
          </a:p>
          <a:p>
            <a:pPr lvl="1"/>
            <a:r>
              <a:rPr lang="en-US" altLang="zh-CN" dirty="0" err="1" smtClean="0"/>
              <a:t>phoneNumbers</a:t>
            </a:r>
            <a:r>
              <a:rPr lang="en-US" altLang="zh-CN" dirty="0" smtClean="0"/>
              <a:t>["John"] = "555-1234“</a:t>
            </a:r>
          </a:p>
          <a:p>
            <a:pPr lvl="1"/>
            <a:r>
              <a:rPr lang="en-US" altLang="zh-CN" dirty="0" smtClean="0"/>
              <a:t>Print( </a:t>
            </a:r>
            <a:r>
              <a:rPr lang="en-US" altLang="zh-CN" dirty="0" err="1" smtClean="0"/>
              <a:t>phoneNumbers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向列表增加元素有哪些方法？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从列表删除元素有哪些方法？ 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要得到一个列表的有序副本，但又不能改变原来的列表，有哪两种方法？ 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怎样得出某个值是否在列表中？ </a:t>
            </a:r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如何确定某个值在列表中的位置？ </a:t>
            </a:r>
            <a:endParaRPr lang="en-US" altLang="zh-CN" dirty="0" smtClean="0"/>
          </a:p>
          <a:p>
            <a:r>
              <a:rPr lang="en-US" altLang="zh-CN" dirty="0" smtClean="0"/>
              <a:t>6. </a:t>
            </a:r>
            <a:r>
              <a:rPr lang="zh-CN" altLang="en-US" dirty="0" smtClean="0"/>
              <a:t>什么是元组？ </a:t>
            </a:r>
            <a:endParaRPr lang="en-US" altLang="zh-CN" dirty="0" smtClean="0"/>
          </a:p>
          <a:p>
            <a:r>
              <a:rPr lang="en-US" altLang="zh-CN" dirty="0" smtClean="0"/>
              <a:t>7. </a:t>
            </a:r>
            <a:r>
              <a:rPr lang="zh-CN" altLang="en-US" dirty="0" smtClean="0"/>
              <a:t>如何建立双重列表？ </a:t>
            </a:r>
            <a:endParaRPr lang="en-US" altLang="zh-CN" dirty="0" smtClean="0"/>
          </a:p>
          <a:p>
            <a:r>
              <a:rPr lang="en-US" altLang="zh-CN" dirty="0" smtClean="0"/>
              <a:t>8. </a:t>
            </a:r>
            <a:r>
              <a:rPr lang="zh-CN" altLang="en-US" dirty="0" smtClean="0"/>
              <a:t>如何从一个双重列表中得到一个值？ </a:t>
            </a:r>
            <a:endParaRPr lang="en-US" altLang="zh-CN" dirty="0" smtClean="0"/>
          </a:p>
          <a:p>
            <a:r>
              <a:rPr lang="en-US" altLang="zh-CN" dirty="0" smtClean="0"/>
              <a:t>9. </a:t>
            </a:r>
            <a:r>
              <a:rPr lang="zh-CN" altLang="en-US" dirty="0" smtClean="0"/>
              <a:t>什么是字典？ </a:t>
            </a:r>
            <a:endParaRPr lang="en-US" altLang="zh-CN" dirty="0" smtClean="0"/>
          </a:p>
          <a:p>
            <a:r>
              <a:rPr lang="en-US" altLang="zh-CN" dirty="0" smtClean="0"/>
              <a:t>10. </a:t>
            </a:r>
            <a:r>
              <a:rPr lang="zh-CN" altLang="en-US" dirty="0" smtClean="0"/>
              <a:t>如何向字典中增加项？ </a:t>
            </a:r>
            <a:endParaRPr lang="en-US" altLang="zh-CN" dirty="0" smtClean="0"/>
          </a:p>
          <a:p>
            <a:r>
              <a:rPr lang="en-US" altLang="zh-CN" dirty="0" smtClean="0"/>
              <a:t>11. </a:t>
            </a:r>
            <a:r>
              <a:rPr lang="zh-CN" altLang="en-US" dirty="0" smtClean="0"/>
              <a:t>怎样使用键去查找一个条目？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2145</TotalTime>
  <Words>5872</Words>
  <Application>Microsoft Office PowerPoint</Application>
  <PresentationFormat>全屏显示(4:3)</PresentationFormat>
  <Paragraphs>528</Paragraphs>
  <Slides>122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122</vt:i4>
      </vt:variant>
    </vt:vector>
  </HeadingPairs>
  <TitlesOfParts>
    <vt:vector size="123" baseType="lpstr">
      <vt:lpstr>Office 主题</vt:lpstr>
      <vt:lpstr>Python3教程</vt:lpstr>
      <vt:lpstr>1</vt:lpstr>
      <vt:lpstr>Python 是什么</vt:lpstr>
      <vt:lpstr> Python的由来和发展趋势</vt:lpstr>
      <vt:lpstr> Python的由来和发展趋势</vt:lpstr>
      <vt:lpstr>Python的优缺点</vt:lpstr>
      <vt:lpstr>Python的优缺点</vt:lpstr>
      <vt:lpstr>2</vt:lpstr>
      <vt:lpstr>猜数字</vt:lpstr>
      <vt:lpstr>习题</vt:lpstr>
      <vt:lpstr>第二章：内存和变量</vt:lpstr>
      <vt:lpstr>2.1输入、处理和输出</vt:lpstr>
      <vt:lpstr>2.2 名字</vt:lpstr>
      <vt:lpstr>2.3名字里是什么</vt:lpstr>
      <vt:lpstr>测试题</vt:lpstr>
      <vt:lpstr>3</vt:lpstr>
      <vt:lpstr>3.基本数学运算</vt:lpstr>
      <vt:lpstr>　3.1四大基本运算</vt:lpstr>
      <vt:lpstr>术语箱</vt:lpstr>
      <vt:lpstr>3.2操作符</vt:lpstr>
      <vt:lpstr>3.3　运算顺序</vt:lpstr>
      <vt:lpstr>3.4　另外两个操作符</vt:lpstr>
      <vt:lpstr>3.5自增和自减</vt:lpstr>
      <vt:lpstr>3.6 非常大和非常小</vt:lpstr>
      <vt:lpstr>测试题</vt:lpstr>
      <vt:lpstr>动手试一试</vt:lpstr>
      <vt:lpstr>4</vt:lpstr>
      <vt:lpstr>4.数据的类型</vt:lpstr>
      <vt:lpstr> 4.1 改变类型</vt:lpstr>
      <vt:lpstr> 4.1 改变类型</vt:lpstr>
      <vt:lpstr>int() 函数总是下取整</vt:lpstr>
      <vt:lpstr>4.2　得到更多信息：type()</vt:lpstr>
      <vt:lpstr>动手试一试</vt:lpstr>
      <vt:lpstr>5 输   入</vt:lpstr>
      <vt:lpstr>5.1 input() </vt:lpstr>
      <vt:lpstr>5.2 输入数字</vt:lpstr>
      <vt:lpstr>5.3来自互联网的输入</vt:lpstr>
      <vt:lpstr>动手试一试</vt:lpstr>
      <vt:lpstr>5</vt:lpstr>
      <vt:lpstr>GUI-图形用户界面</vt:lpstr>
      <vt:lpstr>6.1　什么是 GUI</vt:lpstr>
      <vt:lpstr>6.2 第一个 GUI</vt:lpstr>
      <vt:lpstr>6.3  GUI的输入</vt:lpstr>
      <vt:lpstr>6.4 再看猜字游戏</vt:lpstr>
      <vt:lpstr>动手试一试</vt:lpstr>
      <vt:lpstr>7控制语句</vt:lpstr>
      <vt:lpstr>7.1 判断</vt:lpstr>
      <vt:lpstr>7.1  and 说明</vt:lpstr>
      <vt:lpstr>7.1 or 说明</vt:lpstr>
      <vt:lpstr>7.1 not 说明</vt:lpstr>
      <vt:lpstr>动手试一试</vt:lpstr>
      <vt:lpstr>6</vt:lpstr>
      <vt:lpstr>8 循环</vt:lpstr>
      <vt:lpstr>8.1 计数循环</vt:lpstr>
      <vt:lpstr>8.1 计数循环-死循环</vt:lpstr>
      <vt:lpstr>8.2 使用计数循环</vt:lpstr>
      <vt:lpstr>8.3 风格问题—循环变量名</vt:lpstr>
      <vt:lpstr>8.4 按步长计数</vt:lpstr>
      <vt:lpstr>8.5 条件循环</vt:lpstr>
      <vt:lpstr>8.6 跳出循环——break 和 continue</vt:lpstr>
      <vt:lpstr>你学到了什么</vt:lpstr>
      <vt:lpstr>动手试一试</vt:lpstr>
      <vt:lpstr>9 注释</vt:lpstr>
      <vt:lpstr>9.1　增加注释</vt:lpstr>
      <vt:lpstr>9.2 注释的类型</vt:lpstr>
      <vt:lpstr>9.3　注释掉</vt:lpstr>
      <vt:lpstr>7</vt:lpstr>
      <vt:lpstr>10 游戏时间到</vt:lpstr>
      <vt:lpstr>11嵌套与可变循环</vt:lpstr>
      <vt:lpstr>11.1　嵌套循环</vt:lpstr>
      <vt:lpstr>11.2　可变循环</vt:lpstr>
      <vt:lpstr>11.3　可变嵌套循环</vt:lpstr>
      <vt:lpstr>11.4　可变嵌套循环</vt:lpstr>
      <vt:lpstr>11.5 　使用嵌套循环</vt:lpstr>
      <vt:lpstr>11.5 　使用嵌套循环-决策树</vt:lpstr>
      <vt:lpstr>学到了什么</vt:lpstr>
      <vt:lpstr>测试题</vt:lpstr>
      <vt:lpstr>动手试一试</vt:lpstr>
      <vt:lpstr>动手试一试</vt:lpstr>
      <vt:lpstr>动手试一试</vt:lpstr>
      <vt:lpstr>8</vt:lpstr>
      <vt:lpstr>12 收集起来—列表与字典</vt:lpstr>
      <vt:lpstr>12.1　什么是列表</vt:lpstr>
      <vt:lpstr>12.2　创建列表</vt:lpstr>
      <vt:lpstr>12.3　向列表增加元素</vt:lpstr>
      <vt:lpstr>12.4 列表可以包含任何内容</vt:lpstr>
      <vt:lpstr>12.5从列表获取元素</vt:lpstr>
      <vt:lpstr>12.6 列表“分片”</vt:lpstr>
      <vt:lpstr>12.6 列表“分片”</vt:lpstr>
      <vt:lpstr>12.7修改元素</vt:lpstr>
      <vt:lpstr>12.8向列表增加元素的其他方法</vt:lpstr>
      <vt:lpstr>12.9从列表删除元素</vt:lpstr>
      <vt:lpstr>12.10  搜索列表</vt:lpstr>
      <vt:lpstr>12.11  循环处理列表</vt:lpstr>
      <vt:lpstr>12.12 列表排序</vt:lpstr>
      <vt:lpstr>12.13可改变和不可改变</vt:lpstr>
      <vt:lpstr>12.14双重列表：数据表</vt:lpstr>
      <vt:lpstr>12.15 字典</vt:lpstr>
      <vt:lpstr>测试</vt:lpstr>
      <vt:lpstr>动手试一试</vt:lpstr>
      <vt:lpstr>10</vt:lpstr>
      <vt:lpstr>14 对象</vt:lpstr>
      <vt:lpstr>14.1 真实世界中的对象</vt:lpstr>
      <vt:lpstr>14.2 Python 中的对象</vt:lpstr>
      <vt:lpstr>14.3 对象=属性+方法</vt:lpstr>
      <vt:lpstr>14.4　创建对象</vt:lpstr>
      <vt:lpstr>14.4　创建对象</vt:lpstr>
      <vt:lpstr>14.5 隐藏数据</vt:lpstr>
      <vt:lpstr>14.6　多态和继承</vt:lpstr>
      <vt:lpstr>14.7　未雨绸缪</vt:lpstr>
      <vt:lpstr>测试题</vt:lpstr>
      <vt:lpstr>动手试一试</vt:lpstr>
      <vt:lpstr>15 模块</vt:lpstr>
      <vt:lpstr>15.1 什么是模块</vt:lpstr>
      <vt:lpstr>15.2 为什么使用模块</vt:lpstr>
      <vt:lpstr>15.3 积木桶</vt:lpstr>
      <vt:lpstr>15.4 如何创建模块</vt:lpstr>
      <vt:lpstr>15.5 如何使用模块</vt:lpstr>
      <vt:lpstr>15.6　命名空间</vt:lpstr>
      <vt:lpstr>15.7　标准模块</vt:lpstr>
      <vt:lpstr>你学到了什么</vt:lpstr>
      <vt:lpstr>动手试一试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Python3教程</dc:title>
  <cp:lastModifiedBy>jktest</cp:lastModifiedBy>
  <cp:revision>168</cp:revision>
  <dcterms:modified xsi:type="dcterms:W3CDTF">2018-12-02T04:23:09Z</dcterms:modified>
</cp:coreProperties>
</file>