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76" r:id="rId7"/>
    <p:sldId id="268" r:id="rId8"/>
    <p:sldId id="274" r:id="rId9"/>
    <p:sldId id="285" r:id="rId10"/>
    <p:sldId id="273" r:id="rId11"/>
    <p:sldId id="282" r:id="rId12"/>
    <p:sldId id="272" r:id="rId13"/>
    <p:sldId id="283" r:id="rId14"/>
    <p:sldId id="264" r:id="rId15"/>
    <p:sldId id="279" r:id="rId16"/>
    <p:sldId id="284" r:id="rId17"/>
    <p:sldId id="262" r:id="rId18"/>
    <p:sldId id="277" r:id="rId19"/>
    <p:sldId id="280" r:id="rId20"/>
    <p:sldId id="278" r:id="rId21"/>
    <p:sldId id="275" r:id="rId22"/>
    <p:sldId id="281" r:id="rId23"/>
    <p:sldId id="266" r:id="rId24"/>
    <p:sldId id="270" r:id="rId2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60" d="100"/>
          <a:sy n="160" d="100"/>
        </p:scale>
        <p:origin x="5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89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94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71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8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11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69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85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8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0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03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54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17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22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4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zhingoll/Issue-Assign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5121" y="1342919"/>
            <a:ext cx="7374845" cy="81285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4032" b="1" kern="0" spc="288" dirty="0">
                <a:solidFill>
                  <a:srgbClr val="00070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Issue-Assigner(</a:t>
            </a:r>
            <a:r>
              <a:rPr lang="zh-CN" altLang="en-US" sz="4032" b="1" kern="0" spc="288" dirty="0">
                <a:solidFill>
                  <a:srgbClr val="00070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灵配</a:t>
            </a:r>
            <a:r>
              <a:rPr lang="en-US" sz="4032" b="1" kern="0" spc="288" dirty="0">
                <a:solidFill>
                  <a:srgbClr val="00070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)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602830" y="2329780"/>
            <a:ext cx="5385419" cy="49853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87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让开源项目中的</a:t>
            </a:r>
            <a:r>
              <a:rPr lang="en-US" altLang="zh-CN" sz="187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87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分配更智能</a:t>
            </a:r>
            <a:endParaRPr lang="en-US" sz="1440" dirty="0"/>
          </a:p>
        </p:txBody>
      </p:sp>
      <p:sp>
        <p:nvSpPr>
          <p:cNvPr id="4" name="Shape 2"/>
          <p:cNvSpPr/>
          <p:nvPr/>
        </p:nvSpPr>
        <p:spPr>
          <a:xfrm>
            <a:off x="602830" y="3400834"/>
            <a:ext cx="1645920" cy="352958"/>
          </a:xfrm>
          <a:custGeom>
            <a:avLst/>
            <a:gdLst/>
            <a:ahLst/>
            <a:cxnLst/>
            <a:rect l="l" t="t" r="r" b="b"/>
            <a:pathLst>
              <a:path w="1645920" h="352958">
                <a:moveTo>
                  <a:pt x="176479" y="0"/>
                </a:moveTo>
                <a:moveTo>
                  <a:pt x="176479" y="0"/>
                </a:moveTo>
                <a:lnTo>
                  <a:pt x="1469441" y="0"/>
                </a:lnTo>
                <a:quadBezTo>
                  <a:pt x="1645920" y="0"/>
                  <a:pt x="1645920" y="176479"/>
                </a:quadBezTo>
                <a:lnTo>
                  <a:pt x="1645920" y="176479"/>
                </a:lnTo>
                <a:quadBezTo>
                  <a:pt x="1645920" y="352958"/>
                  <a:pt x="1469441" y="352958"/>
                </a:quadBezTo>
                <a:lnTo>
                  <a:pt x="176479" y="352958"/>
                </a:lnTo>
                <a:quadBezTo>
                  <a:pt x="0" y="352958"/>
                  <a:pt x="0" y="176479"/>
                </a:quadBezTo>
                <a:lnTo>
                  <a:pt x="0" y="176479"/>
                </a:lnTo>
                <a:quadBezTo>
                  <a:pt x="0" y="0"/>
                  <a:pt x="176479" y="0"/>
                </a:quadBezTo>
                <a:close/>
              </a:path>
            </a:pathLst>
          </a:custGeom>
          <a:solidFill>
            <a:srgbClr val="257CE5"/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Text 3"/>
          <p:cNvSpPr/>
          <p:nvPr/>
        </p:nvSpPr>
        <p:spPr>
          <a:xfrm>
            <a:off x="688975" y="3373047"/>
            <a:ext cx="1368857" cy="38074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参赛小组</a:t>
            </a:r>
            <a:r>
              <a:rPr 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: </a:t>
            </a:r>
            <a:r>
              <a:rPr lang="zh-CN" alt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星星队</a:t>
            </a:r>
            <a:endParaRPr lang="en-US" sz="1440" dirty="0"/>
          </a:p>
        </p:txBody>
      </p:sp>
      <p:sp>
        <p:nvSpPr>
          <p:cNvPr id="6" name="Shape 2">
            <a:extLst>
              <a:ext uri="{FF2B5EF4-FFF2-40B4-BE49-F238E27FC236}">
                <a16:creationId xmlns:a16="http://schemas.microsoft.com/office/drawing/2014/main" id="{D87409F4-D4A9-A255-1962-6C7B612F69ED}"/>
              </a:ext>
            </a:extLst>
          </p:cNvPr>
          <p:cNvSpPr/>
          <p:nvPr/>
        </p:nvSpPr>
        <p:spPr>
          <a:xfrm>
            <a:off x="602830" y="3881224"/>
            <a:ext cx="1645920" cy="352958"/>
          </a:xfrm>
          <a:custGeom>
            <a:avLst/>
            <a:gdLst/>
            <a:ahLst/>
            <a:cxnLst/>
            <a:rect l="l" t="t" r="r" b="b"/>
            <a:pathLst>
              <a:path w="1645920" h="352958">
                <a:moveTo>
                  <a:pt x="176479" y="0"/>
                </a:moveTo>
                <a:moveTo>
                  <a:pt x="176479" y="0"/>
                </a:moveTo>
                <a:lnTo>
                  <a:pt x="1469441" y="0"/>
                </a:lnTo>
                <a:quadBezTo>
                  <a:pt x="1645920" y="0"/>
                  <a:pt x="1645920" y="176479"/>
                </a:quadBezTo>
                <a:lnTo>
                  <a:pt x="1645920" y="176479"/>
                </a:lnTo>
                <a:quadBezTo>
                  <a:pt x="1645920" y="352958"/>
                  <a:pt x="1469441" y="352958"/>
                </a:quadBezTo>
                <a:lnTo>
                  <a:pt x="176479" y="352958"/>
                </a:lnTo>
                <a:quadBezTo>
                  <a:pt x="0" y="352958"/>
                  <a:pt x="0" y="176479"/>
                </a:quadBezTo>
                <a:lnTo>
                  <a:pt x="0" y="176479"/>
                </a:lnTo>
                <a:quadBezTo>
                  <a:pt x="0" y="0"/>
                  <a:pt x="176479" y="0"/>
                </a:quadBezTo>
                <a:close/>
              </a:path>
            </a:pathLst>
          </a:custGeom>
          <a:solidFill>
            <a:srgbClr val="257CE5"/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32F3B170-B061-6F3D-1FC1-2A8181FFCFB5}"/>
              </a:ext>
            </a:extLst>
          </p:cNvPr>
          <p:cNvSpPr/>
          <p:nvPr/>
        </p:nvSpPr>
        <p:spPr>
          <a:xfrm>
            <a:off x="679665" y="3858774"/>
            <a:ext cx="1492250" cy="38074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成员</a:t>
            </a:r>
            <a:r>
              <a:rPr 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: </a:t>
            </a:r>
            <a:r>
              <a:rPr lang="zh-CN" alt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张震、王雯倩</a:t>
            </a:r>
            <a:endParaRPr lang="en-US" sz="144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功能介绍</a:t>
            </a:r>
            <a:endParaRPr lang="en-US" sz="144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09A665B5-CF82-43AB-8510-F2467BBB1267}"/>
              </a:ext>
            </a:extLst>
          </p:cNvPr>
          <p:cNvSpPr/>
          <p:nvPr/>
        </p:nvSpPr>
        <p:spPr>
          <a:xfrm>
            <a:off x="603401" y="1099566"/>
            <a:ext cx="7937161" cy="3329559"/>
          </a:xfrm>
          <a:custGeom>
            <a:avLst/>
            <a:gdLst/>
            <a:ahLst/>
            <a:cxnLst/>
            <a:rect l="l" t="t" r="r" b="b"/>
            <a:pathLst>
              <a:path w="7497539" h="1021473">
                <a:moveTo>
                  <a:pt x="127684" y="0"/>
                </a:moveTo>
                <a:moveTo>
                  <a:pt x="127684" y="0"/>
                </a:moveTo>
                <a:lnTo>
                  <a:pt x="7369855" y="0"/>
                </a:lnTo>
                <a:quadBezTo>
                  <a:pt x="7497539" y="0"/>
                  <a:pt x="7497539" y="127684"/>
                </a:quadBezTo>
                <a:lnTo>
                  <a:pt x="7497539" y="893789"/>
                </a:lnTo>
                <a:quadBezTo>
                  <a:pt x="7497539" y="1021473"/>
                  <a:pt x="7369855" y="1021473"/>
                </a:quadBezTo>
                <a:lnTo>
                  <a:pt x="127684" y="1021473"/>
                </a:lnTo>
                <a:quadBezTo>
                  <a:pt x="0" y="1021473"/>
                  <a:pt x="0" y="893789"/>
                </a:quadBezTo>
                <a:lnTo>
                  <a:pt x="0" y="127684"/>
                </a:lnTo>
                <a:quadBezTo>
                  <a:pt x="0" y="0"/>
                  <a:pt x="127684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DF0AF6E-1701-9E95-FFDC-323CF657F354}"/>
              </a:ext>
            </a:extLst>
          </p:cNvPr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D8B8830-700A-53E7-E6BA-FE41E4E366B5}"/>
              </a:ext>
            </a:extLst>
          </p:cNvPr>
          <p:cNvSpPr/>
          <p:nvPr/>
        </p:nvSpPr>
        <p:spPr>
          <a:xfrm>
            <a:off x="777158" y="1226042"/>
            <a:ext cx="15183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后端服务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95F814DF-C649-72E2-1357-28E11565C2FF}"/>
              </a:ext>
            </a:extLst>
          </p:cNvPr>
          <p:cNvSpPr/>
          <p:nvPr/>
        </p:nvSpPr>
        <p:spPr>
          <a:xfrm>
            <a:off x="1241358" y="1678560"/>
            <a:ext cx="6888229" cy="2357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结果存储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：存储和管理模型测试后的推荐结果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模型训练和测试框架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：基于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PyTorch Geometric(PYG)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，提供完整的数据集构建、加载、模型训练和测试的统一框架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用户自定义模型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：允许用户构建和使用自定义模型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990783-A4E5-2212-CC66-BA4827219DE5}"/>
              </a:ext>
            </a:extLst>
          </p:cNvPr>
          <p:cNvSpPr txBox="1"/>
          <p:nvPr/>
        </p:nvSpPr>
        <p:spPr>
          <a:xfrm>
            <a:off x="5167313" y="4879123"/>
            <a:ext cx="411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PYG</a:t>
            </a:r>
            <a:r>
              <a:rPr lang="zh-CN" altLang="en-US" sz="1200" dirty="0"/>
              <a:t>网址：</a:t>
            </a:r>
            <a:r>
              <a:rPr lang="en-US" altLang="zh-CN" sz="1200" dirty="0"/>
              <a:t>https://github.com/pyg-team/pytorch_geometric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35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8307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模型训练与测试示例</a:t>
            </a:r>
          </a:p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3844559-2C67-F303-58C2-E1F512A37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10" y="1200150"/>
            <a:ext cx="4377776" cy="302418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DAE7F05-AC69-E37C-E5EC-E4B7A0E406DE}"/>
              </a:ext>
            </a:extLst>
          </p:cNvPr>
          <p:cNvSpPr/>
          <p:nvPr/>
        </p:nvSpPr>
        <p:spPr>
          <a:xfrm>
            <a:off x="97910" y="2066925"/>
            <a:ext cx="2354778" cy="147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31CC897-E4D5-AA1A-C322-1E11D9D98F9C}"/>
              </a:ext>
            </a:extLst>
          </p:cNvPr>
          <p:cNvSpPr txBox="1"/>
          <p:nvPr/>
        </p:nvSpPr>
        <p:spPr>
          <a:xfrm>
            <a:off x="2452688" y="2009939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1</a:t>
            </a:r>
            <a:r>
              <a:rPr lang="zh-CN" altLang="en-US" sz="1100" dirty="0">
                <a:solidFill>
                  <a:schemeClr val="bg1"/>
                </a:solidFill>
              </a:rPr>
              <a:t>、选择模型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B7A18C-70AA-2A1A-99A7-9DEBFADFA563}"/>
              </a:ext>
            </a:extLst>
          </p:cNvPr>
          <p:cNvSpPr/>
          <p:nvPr/>
        </p:nvSpPr>
        <p:spPr>
          <a:xfrm>
            <a:off x="97910" y="2638424"/>
            <a:ext cx="4340740" cy="1552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4B8865A-65A7-0110-39FA-605CCF285822}"/>
              </a:ext>
            </a:extLst>
          </p:cNvPr>
          <p:cNvSpPr txBox="1"/>
          <p:nvPr/>
        </p:nvSpPr>
        <p:spPr>
          <a:xfrm>
            <a:off x="1504950" y="3007519"/>
            <a:ext cx="23727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2</a:t>
            </a:r>
            <a:r>
              <a:rPr lang="zh-CN" altLang="en-US" sz="1100" dirty="0">
                <a:solidFill>
                  <a:schemeClr val="bg1"/>
                </a:solidFill>
              </a:rPr>
              <a:t>、模型、数据集、数据库配置信息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D2F765A-310D-8F5C-3F29-414A428E8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699" y="832920"/>
            <a:ext cx="4509457" cy="3758648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42C49DC8-FB61-65A4-C471-8269B4C59102}"/>
              </a:ext>
            </a:extLst>
          </p:cNvPr>
          <p:cNvSpPr/>
          <p:nvPr/>
        </p:nvSpPr>
        <p:spPr>
          <a:xfrm>
            <a:off x="4538698" y="1028536"/>
            <a:ext cx="4467189" cy="2662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1C6DCC1-85A0-037C-A46D-4776C4A7D909}"/>
              </a:ext>
            </a:extLst>
          </p:cNvPr>
          <p:cNvSpPr txBox="1"/>
          <p:nvPr/>
        </p:nvSpPr>
        <p:spPr>
          <a:xfrm>
            <a:off x="7392609" y="1066049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3</a:t>
            </a:r>
            <a:r>
              <a:rPr lang="zh-CN" altLang="en-US" sz="1100" dirty="0">
                <a:solidFill>
                  <a:schemeClr val="bg1"/>
                </a:solidFill>
              </a:rPr>
              <a:t>、模型训练与验证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033437B-E8CB-90DC-97A9-FCA30CCA7ED4}"/>
              </a:ext>
            </a:extLst>
          </p:cNvPr>
          <p:cNvSpPr/>
          <p:nvPr/>
        </p:nvSpPr>
        <p:spPr>
          <a:xfrm>
            <a:off x="4538699" y="3690611"/>
            <a:ext cx="4467189" cy="619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2A6905D-F839-728B-677C-0E599F092E5C}"/>
              </a:ext>
            </a:extLst>
          </p:cNvPr>
          <p:cNvSpPr txBox="1"/>
          <p:nvPr/>
        </p:nvSpPr>
        <p:spPr>
          <a:xfrm>
            <a:off x="7252108" y="3658615"/>
            <a:ext cx="16759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4</a:t>
            </a:r>
            <a:r>
              <a:rPr lang="zh-CN" altLang="en-US" sz="1100" dirty="0">
                <a:solidFill>
                  <a:schemeClr val="bg1"/>
                </a:solidFill>
              </a:rPr>
              <a:t>、模型测试（对状态为‘</a:t>
            </a:r>
            <a:r>
              <a:rPr lang="en-US" altLang="zh-CN" sz="1100" dirty="0">
                <a:solidFill>
                  <a:schemeClr val="bg1"/>
                </a:solidFill>
              </a:rPr>
              <a:t>Open</a:t>
            </a:r>
            <a:r>
              <a:rPr lang="zh-CN" altLang="en-US" sz="1100" dirty="0">
                <a:solidFill>
                  <a:schemeClr val="bg1"/>
                </a:solidFill>
              </a:rPr>
              <a:t>’的</a:t>
            </a:r>
            <a:r>
              <a:rPr lang="en-US" altLang="zh-CN" sz="1100" dirty="0">
                <a:solidFill>
                  <a:schemeClr val="bg1"/>
                </a:solidFill>
              </a:rPr>
              <a:t>Issue</a:t>
            </a:r>
            <a:r>
              <a:rPr lang="zh-CN" altLang="en-US" sz="1100" dirty="0">
                <a:solidFill>
                  <a:schemeClr val="bg1"/>
                </a:solidFill>
              </a:rPr>
              <a:t>进行预测，并将结果保存到数据库）</a:t>
            </a:r>
          </a:p>
        </p:txBody>
      </p:sp>
    </p:spTree>
    <p:extLst>
      <p:ext uri="{BB962C8B-B14F-4D97-AF65-F5344CB8AC3E}">
        <p14:creationId xmlns:p14="http://schemas.microsoft.com/office/powerpoint/2010/main" val="2339978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功能介绍</a:t>
            </a:r>
            <a:endParaRPr lang="en-US" sz="144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09A665B5-CF82-43AB-8510-F2467BBB1267}"/>
              </a:ext>
            </a:extLst>
          </p:cNvPr>
          <p:cNvSpPr/>
          <p:nvPr/>
        </p:nvSpPr>
        <p:spPr>
          <a:xfrm>
            <a:off x="603401" y="1099566"/>
            <a:ext cx="7937161" cy="3329559"/>
          </a:xfrm>
          <a:custGeom>
            <a:avLst/>
            <a:gdLst/>
            <a:ahLst/>
            <a:cxnLst/>
            <a:rect l="l" t="t" r="r" b="b"/>
            <a:pathLst>
              <a:path w="7497539" h="1021473">
                <a:moveTo>
                  <a:pt x="127684" y="0"/>
                </a:moveTo>
                <a:moveTo>
                  <a:pt x="127684" y="0"/>
                </a:moveTo>
                <a:lnTo>
                  <a:pt x="7369855" y="0"/>
                </a:lnTo>
                <a:quadBezTo>
                  <a:pt x="7497539" y="0"/>
                  <a:pt x="7497539" y="127684"/>
                </a:quadBezTo>
                <a:lnTo>
                  <a:pt x="7497539" y="893789"/>
                </a:lnTo>
                <a:quadBezTo>
                  <a:pt x="7497539" y="1021473"/>
                  <a:pt x="7369855" y="1021473"/>
                </a:quadBezTo>
                <a:lnTo>
                  <a:pt x="127684" y="1021473"/>
                </a:lnTo>
                <a:quadBezTo>
                  <a:pt x="0" y="1021473"/>
                  <a:pt x="0" y="893789"/>
                </a:quadBezTo>
                <a:lnTo>
                  <a:pt x="0" y="127684"/>
                </a:lnTo>
                <a:quadBezTo>
                  <a:pt x="0" y="0"/>
                  <a:pt x="127684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DF0AF6E-1701-9E95-FFDC-323CF657F354}"/>
              </a:ext>
            </a:extLst>
          </p:cNvPr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D8B8830-700A-53E7-E6BA-FE41E4E366B5}"/>
              </a:ext>
            </a:extLst>
          </p:cNvPr>
          <p:cNvSpPr/>
          <p:nvPr/>
        </p:nvSpPr>
        <p:spPr>
          <a:xfrm>
            <a:off x="777158" y="1226042"/>
            <a:ext cx="15183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前端交互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95F814DF-C649-72E2-1357-28E11565C2FF}"/>
              </a:ext>
            </a:extLst>
          </p:cNvPr>
          <p:cNvSpPr/>
          <p:nvPr/>
        </p:nvSpPr>
        <p:spPr>
          <a:xfrm>
            <a:off x="1293745" y="1414619"/>
            <a:ext cx="6888229" cy="289604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显示推荐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：在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界面直接显示推荐的开发者列表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模型选择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：用户可以选择不同的模型以查看不同的推荐结果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指标展示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：显示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开发者近三个月的活跃度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（按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指数加权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，时间越近权重越大）、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社区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OpenRank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贡献度（平均值）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和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全域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OpenRank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影响力（平均值）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，帮助仓库维护者做出更明智的决策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990783-A4E5-2212-CC66-BA4827219DE5}"/>
              </a:ext>
            </a:extLst>
          </p:cNvPr>
          <p:cNvSpPr txBox="1"/>
          <p:nvPr/>
        </p:nvSpPr>
        <p:spPr>
          <a:xfrm>
            <a:off x="5107962" y="4874982"/>
            <a:ext cx="40789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指标参考网址：</a:t>
            </a:r>
            <a:r>
              <a:rPr lang="en-US" altLang="zh-CN" sz="1200" dirty="0"/>
              <a:t>https://open-digger.cn/docs/user_docs/intro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571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07772A0-0080-6ACB-8416-D6BBC03C4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1" y="773107"/>
            <a:ext cx="9063718" cy="3819958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8307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前端交互示例</a:t>
            </a:r>
          </a:p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116EF7-6D24-A10E-904C-2CEB7035EFDC}"/>
              </a:ext>
            </a:extLst>
          </p:cNvPr>
          <p:cNvSpPr/>
          <p:nvPr/>
        </p:nvSpPr>
        <p:spPr>
          <a:xfrm>
            <a:off x="6741597" y="975545"/>
            <a:ext cx="1664216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2F2522-9A9A-5B3C-A911-9302389BD5DF}"/>
              </a:ext>
            </a:extLst>
          </p:cNvPr>
          <p:cNvSpPr txBox="1"/>
          <p:nvPr/>
        </p:nvSpPr>
        <p:spPr>
          <a:xfrm>
            <a:off x="6329363" y="1231453"/>
            <a:ext cx="2231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1</a:t>
            </a:r>
            <a:r>
              <a:rPr lang="zh-CN" altLang="en-US" sz="1100" dirty="0">
                <a:solidFill>
                  <a:srgbClr val="FF0000"/>
                </a:solidFill>
              </a:rPr>
              <a:t>、点击按钮，查看模型分配结果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5CAEF8-4E3C-8E6D-71AC-6CC55D96E6E2}"/>
              </a:ext>
            </a:extLst>
          </p:cNvPr>
          <p:cNvSpPr/>
          <p:nvPr/>
        </p:nvSpPr>
        <p:spPr>
          <a:xfrm>
            <a:off x="222039" y="2318641"/>
            <a:ext cx="2811674" cy="319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CF88B4-767D-D550-031D-6CD0C9A66FCD}"/>
              </a:ext>
            </a:extLst>
          </p:cNvPr>
          <p:cNvSpPr txBox="1"/>
          <p:nvPr/>
        </p:nvSpPr>
        <p:spPr>
          <a:xfrm>
            <a:off x="907535" y="2093417"/>
            <a:ext cx="2085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2</a:t>
            </a:r>
            <a:r>
              <a:rPr lang="zh-CN" altLang="en-US" sz="1100" dirty="0">
                <a:solidFill>
                  <a:srgbClr val="FF0000"/>
                </a:solidFill>
              </a:rPr>
              <a:t>、点击下拉框，选择分配模型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051DE6-13CE-AB97-A147-56EBBE794A0E}"/>
              </a:ext>
            </a:extLst>
          </p:cNvPr>
          <p:cNvSpPr/>
          <p:nvPr/>
        </p:nvSpPr>
        <p:spPr>
          <a:xfrm>
            <a:off x="222039" y="2743763"/>
            <a:ext cx="2811674" cy="1626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29974-2E91-CD27-319D-1CEE1158DBF2}"/>
              </a:ext>
            </a:extLst>
          </p:cNvPr>
          <p:cNvSpPr txBox="1"/>
          <p:nvPr/>
        </p:nvSpPr>
        <p:spPr>
          <a:xfrm>
            <a:off x="471487" y="4343219"/>
            <a:ext cx="1709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3</a:t>
            </a:r>
            <a:r>
              <a:rPr lang="zh-CN" altLang="en-US" sz="1100" dirty="0">
                <a:solidFill>
                  <a:srgbClr val="FF0000"/>
                </a:solidFill>
              </a:rPr>
              <a:t>、模型分配结果展示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4EAEA9-82C5-FC9E-4D37-7A7622C08443}"/>
              </a:ext>
            </a:extLst>
          </p:cNvPr>
          <p:cNvSpPr txBox="1"/>
          <p:nvPr/>
        </p:nvSpPr>
        <p:spPr>
          <a:xfrm>
            <a:off x="3724274" y="2006178"/>
            <a:ext cx="2348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4</a:t>
            </a:r>
            <a:r>
              <a:rPr lang="zh-CN" altLang="en-US" sz="1100" dirty="0">
                <a:solidFill>
                  <a:srgbClr val="FF0000"/>
                </a:solidFill>
              </a:rPr>
              <a:t>、被分配开发者的指标数据展示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BE0FA93-AC06-6828-7CB8-97EB9675BEE0}"/>
              </a:ext>
            </a:extLst>
          </p:cNvPr>
          <p:cNvSpPr/>
          <p:nvPr/>
        </p:nvSpPr>
        <p:spPr>
          <a:xfrm>
            <a:off x="3099434" y="2228850"/>
            <a:ext cx="3468053" cy="2141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56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67" y="1041105"/>
            <a:ext cx="2227193" cy="18836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8640" b="1" dirty="0">
                <a:solidFill>
                  <a:srgbClr val="257CE5">
                    <a:alpha val="2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03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3434463" y="2417454"/>
            <a:ext cx="4931077" cy="6635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16408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设计思路</a:t>
            </a:r>
            <a:endParaRPr lang="en-US" sz="144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数据采集</a:t>
            </a:r>
            <a:endParaRPr lang="en-US" sz="1440" dirty="0"/>
          </a:p>
        </p:txBody>
      </p:sp>
      <p:sp>
        <p:nvSpPr>
          <p:cNvPr id="164" name="Text 8">
            <a:extLst>
              <a:ext uri="{FF2B5EF4-FFF2-40B4-BE49-F238E27FC236}">
                <a16:creationId xmlns:a16="http://schemas.microsoft.com/office/drawing/2014/main" id="{FB0D54E6-F640-0A3E-4A2F-4DFE7714EBDA}"/>
              </a:ext>
            </a:extLst>
          </p:cNvPr>
          <p:cNvSpPr/>
          <p:nvPr/>
        </p:nvSpPr>
        <p:spPr>
          <a:xfrm>
            <a:off x="506734" y="572524"/>
            <a:ext cx="3298504" cy="7241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 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Github REST API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获取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指定仓库中与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相关的事件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2D70E6-7D97-9259-16A4-23107F01E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963" y="1441691"/>
            <a:ext cx="1374887" cy="18613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823101-94A6-EB36-B312-D99114F73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33" y="3347123"/>
            <a:ext cx="2912570" cy="12411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8A4A9BE-ED53-B896-2F10-8E6B72DAA9BD}"/>
              </a:ext>
            </a:extLst>
          </p:cNvPr>
          <p:cNvSpPr txBox="1"/>
          <p:nvPr/>
        </p:nvSpPr>
        <p:spPr>
          <a:xfrm>
            <a:off x="1075554" y="1215243"/>
            <a:ext cx="1979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GitHub's structural model</a:t>
            </a:r>
            <a:endParaRPr lang="zh-CN" altLang="en-US" sz="1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8875F5-0937-0354-A1D7-D6F6D03D299C}"/>
              </a:ext>
            </a:extLst>
          </p:cNvPr>
          <p:cNvSpPr txBox="1"/>
          <p:nvPr/>
        </p:nvSpPr>
        <p:spPr>
          <a:xfrm>
            <a:off x="1043571" y="4588231"/>
            <a:ext cx="2043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GitHub event data structure</a:t>
            </a:r>
            <a:endParaRPr lang="zh-CN" altLang="en-US" sz="12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B5CF60-C675-F62F-74DC-8A6076B48180}"/>
              </a:ext>
            </a:extLst>
          </p:cNvPr>
          <p:cNvSpPr/>
          <p:nvPr/>
        </p:nvSpPr>
        <p:spPr>
          <a:xfrm>
            <a:off x="560833" y="1248735"/>
            <a:ext cx="3039618" cy="365187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2BC5028-9BE6-5B2D-393E-71D9D7BEEDAE}"/>
              </a:ext>
            </a:extLst>
          </p:cNvPr>
          <p:cNvSpPr/>
          <p:nvPr/>
        </p:nvSpPr>
        <p:spPr>
          <a:xfrm>
            <a:off x="3965840" y="2625411"/>
            <a:ext cx="772621" cy="39425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F512B1-7EE1-DB81-BEDB-10C5036C32EA}"/>
              </a:ext>
            </a:extLst>
          </p:cNvPr>
          <p:cNvSpPr txBox="1"/>
          <p:nvPr/>
        </p:nvSpPr>
        <p:spPr>
          <a:xfrm>
            <a:off x="3805238" y="2348412"/>
            <a:ext cx="11525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转换成图数据</a:t>
            </a:r>
            <a:endParaRPr lang="zh-CN" altLang="en-US" sz="1100" b="1" dirty="0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C15AA7D-17E4-4FBB-A707-18720FEF43A3}"/>
              </a:ext>
            </a:extLst>
          </p:cNvPr>
          <p:cNvSpPr/>
          <p:nvPr/>
        </p:nvSpPr>
        <p:spPr>
          <a:xfrm>
            <a:off x="5128784" y="797560"/>
            <a:ext cx="3113745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Developer-Issue-PR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协作图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39D71E-1C44-4052-63F3-30FF1577E4FF}"/>
              </a:ext>
            </a:extLst>
          </p:cNvPr>
          <p:cNvSpPr txBox="1"/>
          <p:nvPr/>
        </p:nvSpPr>
        <p:spPr>
          <a:xfrm>
            <a:off x="5626098" y="3748808"/>
            <a:ext cx="256945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open: </a:t>
            </a:r>
            <a:r>
              <a:rPr lang="zh-CN" altLang="en-US" sz="1100" dirty="0"/>
              <a:t>开发者打开</a:t>
            </a:r>
            <a:r>
              <a:rPr lang="en-US" altLang="zh-CN" sz="1100" dirty="0"/>
              <a:t>issue</a:t>
            </a:r>
            <a:r>
              <a:rPr lang="zh-CN" altLang="en-US" sz="1100" dirty="0"/>
              <a:t>或</a:t>
            </a:r>
            <a:r>
              <a:rPr lang="en-US" altLang="zh-CN" sz="1100" dirty="0"/>
              <a:t>pr </a:t>
            </a:r>
            <a:r>
              <a:rPr lang="zh-CN" altLang="en-US" sz="1100" dirty="0"/>
              <a:t>                             </a:t>
            </a:r>
            <a:endParaRPr lang="en-US" altLang="zh-CN" sz="1100" dirty="0"/>
          </a:p>
          <a:p>
            <a:r>
              <a:rPr lang="en-US" altLang="zh-CN" sz="1100" dirty="0"/>
              <a:t>comment: </a:t>
            </a:r>
            <a:r>
              <a:rPr lang="zh-CN" altLang="en-US" sz="1100" dirty="0"/>
              <a:t>开发者对</a:t>
            </a:r>
            <a:r>
              <a:rPr lang="en-US" altLang="zh-CN" sz="1100" dirty="0"/>
              <a:t>issue</a:t>
            </a:r>
            <a:r>
              <a:rPr lang="zh-CN" altLang="en-US" sz="1100" dirty="0"/>
              <a:t>或</a:t>
            </a:r>
            <a:r>
              <a:rPr lang="en-US" altLang="zh-CN" sz="1100" dirty="0"/>
              <a:t>pr </a:t>
            </a:r>
            <a:r>
              <a:rPr lang="zh-CN" altLang="en-US" sz="1100" dirty="0"/>
              <a:t>进行评论</a:t>
            </a:r>
            <a:endParaRPr lang="en-US" altLang="zh-CN" sz="1100" dirty="0"/>
          </a:p>
          <a:p>
            <a:r>
              <a:rPr lang="en-US" altLang="zh-CN" sz="1100" dirty="0"/>
              <a:t>tag: </a:t>
            </a:r>
            <a:r>
              <a:rPr lang="zh-CN" altLang="en-US" sz="1100" dirty="0"/>
              <a:t>开发者对</a:t>
            </a:r>
            <a:r>
              <a:rPr lang="en-US" altLang="zh-CN" sz="1100" dirty="0"/>
              <a:t>issue</a:t>
            </a:r>
            <a:r>
              <a:rPr lang="zh-CN" altLang="en-US" sz="1100" dirty="0"/>
              <a:t>或</a:t>
            </a:r>
            <a:r>
              <a:rPr lang="en-US" altLang="zh-CN" sz="1100" dirty="0"/>
              <a:t>pr</a:t>
            </a:r>
            <a:r>
              <a:rPr lang="zh-CN" altLang="en-US" sz="1100" dirty="0"/>
              <a:t>打标签                         </a:t>
            </a:r>
            <a:endParaRPr lang="en-US" altLang="zh-CN" sz="1100" dirty="0"/>
          </a:p>
          <a:p>
            <a:r>
              <a:rPr lang="en-US" altLang="zh-CN" sz="1100" dirty="0"/>
              <a:t>review:</a:t>
            </a:r>
            <a:r>
              <a:rPr lang="zh-CN" altLang="en-US" sz="1100" dirty="0"/>
              <a:t> 开发者审查</a:t>
            </a:r>
            <a:r>
              <a:rPr lang="en-US" altLang="zh-CN" sz="1100" dirty="0"/>
              <a:t>pr</a:t>
            </a:r>
            <a:r>
              <a:rPr lang="zh-CN" altLang="en-US" sz="1100" dirty="0"/>
              <a:t>代码</a:t>
            </a:r>
            <a:endParaRPr lang="en-US" altLang="zh-CN" sz="1100" dirty="0"/>
          </a:p>
          <a:p>
            <a:r>
              <a:rPr lang="en-US" altLang="zh-CN" sz="1100" dirty="0"/>
              <a:t>assignd:</a:t>
            </a:r>
            <a:r>
              <a:rPr lang="zh-CN" altLang="en-US" sz="1100" dirty="0"/>
              <a:t> 开发者被分配解决</a:t>
            </a:r>
            <a:r>
              <a:rPr lang="en-US" altLang="zh-CN" sz="1100" dirty="0"/>
              <a:t>issue</a:t>
            </a:r>
            <a:r>
              <a:rPr lang="zh-CN" altLang="en-US" sz="1100" dirty="0"/>
              <a:t>的任务        </a:t>
            </a:r>
            <a:endParaRPr lang="en-US" altLang="zh-CN" sz="1100" dirty="0"/>
          </a:p>
          <a:p>
            <a:r>
              <a:rPr lang="zh-CN" altLang="en-US" sz="1100" dirty="0"/>
              <a:t>cross-referenced</a:t>
            </a:r>
            <a:r>
              <a:rPr lang="en-US" altLang="zh-CN" sz="1100" dirty="0"/>
              <a:t>:</a:t>
            </a:r>
            <a:r>
              <a:rPr lang="zh-CN" altLang="en-US" sz="1100" dirty="0"/>
              <a:t> 对解决</a:t>
            </a:r>
            <a:r>
              <a:rPr lang="en-US" altLang="zh-CN" sz="1100" dirty="0"/>
              <a:t>issue</a:t>
            </a:r>
            <a:r>
              <a:rPr lang="zh-CN" altLang="en-US" sz="1100" dirty="0"/>
              <a:t>的</a:t>
            </a:r>
            <a:r>
              <a:rPr lang="en-US" altLang="zh-CN" sz="1100" dirty="0"/>
              <a:t>pr</a:t>
            </a:r>
            <a:r>
              <a:rPr lang="zh-CN" altLang="en-US" sz="1100" dirty="0"/>
              <a:t>引用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1070C6C-14F2-7EA9-5883-84CB1FAD7D06}"/>
              </a:ext>
            </a:extLst>
          </p:cNvPr>
          <p:cNvSpPr/>
          <p:nvPr/>
        </p:nvSpPr>
        <p:spPr>
          <a:xfrm>
            <a:off x="6370940" y="1549364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48C7B1C-2DEF-5D06-B1AE-65CBF22908B9}"/>
              </a:ext>
            </a:extLst>
          </p:cNvPr>
          <p:cNvSpPr txBox="1"/>
          <p:nvPr/>
        </p:nvSpPr>
        <p:spPr>
          <a:xfrm>
            <a:off x="6328078" y="1706690"/>
            <a:ext cx="74804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Developer</a:t>
            </a:r>
            <a:endParaRPr lang="zh-CN" altLang="en-US" sz="105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65C1FD6-FDE8-6C93-B363-4E8D2A53F40F}"/>
              </a:ext>
            </a:extLst>
          </p:cNvPr>
          <p:cNvSpPr/>
          <p:nvPr/>
        </p:nvSpPr>
        <p:spPr>
          <a:xfrm>
            <a:off x="5289852" y="2954302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0912026-C629-A719-BB82-0C1C654578B5}"/>
              </a:ext>
            </a:extLst>
          </p:cNvPr>
          <p:cNvSpPr txBox="1"/>
          <p:nvPr/>
        </p:nvSpPr>
        <p:spPr>
          <a:xfrm>
            <a:off x="5385066" y="3131916"/>
            <a:ext cx="5524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Issue</a:t>
            </a:r>
            <a:endParaRPr lang="zh-CN" altLang="en-US" sz="105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1FA1528-57AC-3643-284D-9CD4825D8B65}"/>
              </a:ext>
            </a:extLst>
          </p:cNvPr>
          <p:cNvSpPr/>
          <p:nvPr/>
        </p:nvSpPr>
        <p:spPr>
          <a:xfrm>
            <a:off x="7594902" y="2954302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D46A10-9AE2-1CE7-04E3-56812096E5BB}"/>
              </a:ext>
            </a:extLst>
          </p:cNvPr>
          <p:cNvSpPr txBox="1"/>
          <p:nvPr/>
        </p:nvSpPr>
        <p:spPr>
          <a:xfrm>
            <a:off x="7746622" y="3131916"/>
            <a:ext cx="4483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PR</a:t>
            </a:r>
            <a:endParaRPr lang="zh-CN" altLang="en-US" sz="1050" dirty="0"/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209D8A28-5F14-12F8-5565-884603B2C2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52098" y="1837495"/>
            <a:ext cx="714412" cy="1116807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783287C5-7D5C-0827-9476-82CD0A48A7AE}"/>
              </a:ext>
            </a:extLst>
          </p:cNvPr>
          <p:cNvCxnSpPr>
            <a:cxnSpLocks/>
            <a:stCxn id="19" idx="3"/>
            <a:endCxn id="21" idx="7"/>
          </p:cNvCxnSpPr>
          <p:nvPr/>
        </p:nvCxnSpPr>
        <p:spPr>
          <a:xfrm rot="5400000">
            <a:off x="5663900" y="2240297"/>
            <a:ext cx="980621" cy="623147"/>
          </a:xfrm>
          <a:prstGeom prst="curvedConnector3">
            <a:avLst>
              <a:gd name="adj1" fmla="val 3591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0C90A710-F817-C0EA-215D-5448F4053A39}"/>
              </a:ext>
            </a:extLst>
          </p:cNvPr>
          <p:cNvCxnSpPr>
            <a:cxnSpLocks/>
            <a:stCxn id="19" idx="1"/>
            <a:endCxn id="21" idx="1"/>
          </p:cNvCxnSpPr>
          <p:nvPr/>
        </p:nvCxnSpPr>
        <p:spPr>
          <a:xfrm rot="16200000" flipH="1" flipV="1">
            <a:off x="5222770" y="1799168"/>
            <a:ext cx="1404938" cy="1081088"/>
          </a:xfrm>
          <a:prstGeom prst="curvedConnector3">
            <a:avLst>
              <a:gd name="adj1" fmla="val 662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F2467ECD-9690-497E-829D-1E072AFA03D5}"/>
              </a:ext>
            </a:extLst>
          </p:cNvPr>
          <p:cNvCxnSpPr>
            <a:cxnSpLocks/>
            <a:stCxn id="22" idx="3"/>
            <a:endCxn id="19" idx="4"/>
          </p:cNvCxnSpPr>
          <p:nvPr/>
        </p:nvCxnSpPr>
        <p:spPr>
          <a:xfrm flipV="1">
            <a:off x="5937479" y="2149439"/>
            <a:ext cx="757275" cy="111328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B6E4C778-B5EB-8644-AC0E-8D23EA261D4A}"/>
              </a:ext>
            </a:extLst>
          </p:cNvPr>
          <p:cNvCxnSpPr>
            <a:cxnSpLocks/>
            <a:stCxn id="19" idx="5"/>
            <a:endCxn id="23" idx="2"/>
          </p:cNvCxnSpPr>
          <p:nvPr/>
        </p:nvCxnSpPr>
        <p:spPr>
          <a:xfrm rot="16200000" flipH="1">
            <a:off x="6662923" y="2322361"/>
            <a:ext cx="1192780" cy="67117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0A3242D3-0615-6DBB-CF6A-A3EE1B1417B1}"/>
              </a:ext>
            </a:extLst>
          </p:cNvPr>
          <p:cNvCxnSpPr>
            <a:cxnSpLocks/>
          </p:cNvCxnSpPr>
          <p:nvPr/>
        </p:nvCxnSpPr>
        <p:spPr>
          <a:xfrm>
            <a:off x="7022997" y="1903088"/>
            <a:ext cx="613621" cy="120468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9CE5313C-D4F1-49DB-09AD-BF582706AF01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6874090" y="1909676"/>
            <a:ext cx="1182626" cy="906626"/>
          </a:xfrm>
          <a:prstGeom prst="curvedConnector3">
            <a:avLst>
              <a:gd name="adj1" fmla="val 40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3A36EEFB-C2CB-3A8A-BF36-D7370594AC89}"/>
              </a:ext>
            </a:extLst>
          </p:cNvPr>
          <p:cNvCxnSpPr>
            <a:cxnSpLocks/>
            <a:stCxn id="19" idx="7"/>
            <a:endCxn id="23" idx="7"/>
          </p:cNvCxnSpPr>
          <p:nvPr/>
        </p:nvCxnSpPr>
        <p:spPr>
          <a:xfrm rot="16200000" flipH="1">
            <a:off x="6833236" y="1727731"/>
            <a:ext cx="1404938" cy="1223962"/>
          </a:xfrm>
          <a:prstGeom prst="curvedConnector3">
            <a:avLst>
              <a:gd name="adj1" fmla="val -184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A8F36F49-0DD5-DF95-B338-3D98ABBC3C69}"/>
              </a:ext>
            </a:extLst>
          </p:cNvPr>
          <p:cNvCxnSpPr>
            <a:cxnSpLocks/>
            <a:stCxn id="21" idx="5"/>
            <a:endCxn id="23" idx="3"/>
          </p:cNvCxnSpPr>
          <p:nvPr/>
        </p:nvCxnSpPr>
        <p:spPr>
          <a:xfrm rot="16200000" flipH="1">
            <a:off x="6766190" y="2542943"/>
            <a:ext cx="12700" cy="1847109"/>
          </a:xfrm>
          <a:prstGeom prst="curvedConnector3">
            <a:avLst>
              <a:gd name="adj1" fmla="val 6919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1D3D039-F5E8-F67F-B6C2-24156F3CAF17}"/>
              </a:ext>
            </a:extLst>
          </p:cNvPr>
          <p:cNvSpPr txBox="1"/>
          <p:nvPr/>
        </p:nvSpPr>
        <p:spPr>
          <a:xfrm>
            <a:off x="5004213" y="1780571"/>
            <a:ext cx="7565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comment</a:t>
            </a:r>
            <a:endParaRPr lang="zh-CN" altLang="en-US" sz="11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832B144-FED7-213F-7731-A395EC494D77}"/>
              </a:ext>
            </a:extLst>
          </p:cNvPr>
          <p:cNvSpPr txBox="1"/>
          <p:nvPr/>
        </p:nvSpPr>
        <p:spPr>
          <a:xfrm>
            <a:off x="5871837" y="1975708"/>
            <a:ext cx="583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</a:t>
            </a:r>
            <a:endParaRPr lang="zh-CN" altLang="en-US" sz="11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8C8047-952D-2945-47D1-D80E604917A5}"/>
              </a:ext>
            </a:extLst>
          </p:cNvPr>
          <p:cNvSpPr txBox="1"/>
          <p:nvPr/>
        </p:nvSpPr>
        <p:spPr>
          <a:xfrm>
            <a:off x="5928890" y="2471317"/>
            <a:ext cx="583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tag</a:t>
            </a:r>
            <a:endParaRPr lang="zh-CN" altLang="en-US" sz="11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F6953C7-AB4F-5C14-73E8-7DB488D6C8DC}"/>
              </a:ext>
            </a:extLst>
          </p:cNvPr>
          <p:cNvSpPr txBox="1"/>
          <p:nvPr/>
        </p:nvSpPr>
        <p:spPr>
          <a:xfrm>
            <a:off x="6246080" y="2985387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assigned</a:t>
            </a:r>
            <a:endParaRPr lang="zh-CN" altLang="en-US" sz="11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2D67ECA-E55E-EFC2-019D-729BC87A7405}"/>
              </a:ext>
            </a:extLst>
          </p:cNvPr>
          <p:cNvSpPr txBox="1"/>
          <p:nvPr/>
        </p:nvSpPr>
        <p:spPr>
          <a:xfrm>
            <a:off x="7014092" y="2601929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review</a:t>
            </a:r>
            <a:endParaRPr lang="zh-CN" altLang="en-US" sz="11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4BAAC9F-6B10-E2B5-705B-7122101F4F92}"/>
              </a:ext>
            </a:extLst>
          </p:cNvPr>
          <p:cNvSpPr txBox="1"/>
          <p:nvPr/>
        </p:nvSpPr>
        <p:spPr>
          <a:xfrm>
            <a:off x="6994733" y="2064015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</a:t>
            </a:r>
            <a:endParaRPr lang="zh-CN" altLang="en-US" sz="11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B6FBD4F-2273-813C-E0DB-4EB16EC64801}"/>
              </a:ext>
            </a:extLst>
          </p:cNvPr>
          <p:cNvSpPr txBox="1"/>
          <p:nvPr/>
        </p:nvSpPr>
        <p:spPr>
          <a:xfrm>
            <a:off x="7315676" y="1830307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tag</a:t>
            </a:r>
            <a:endParaRPr lang="zh-CN" altLang="en-US" sz="11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309EE0F-E448-F299-6BB6-0CA88E2C08F8}"/>
              </a:ext>
            </a:extLst>
          </p:cNvPr>
          <p:cNvSpPr txBox="1"/>
          <p:nvPr/>
        </p:nvSpPr>
        <p:spPr>
          <a:xfrm>
            <a:off x="7531520" y="1702198"/>
            <a:ext cx="7792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comment</a:t>
            </a:r>
            <a:endParaRPr lang="zh-CN" altLang="en-US" sz="11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339819-09B1-428D-BD96-722DC6D1B323}"/>
              </a:ext>
            </a:extLst>
          </p:cNvPr>
          <p:cNvSpPr txBox="1"/>
          <p:nvPr/>
        </p:nvSpPr>
        <p:spPr>
          <a:xfrm>
            <a:off x="6275631" y="3307265"/>
            <a:ext cx="14669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cross-referenced</a:t>
            </a:r>
          </a:p>
        </p:txBody>
      </p:sp>
    </p:spTree>
    <p:extLst>
      <p:ext uri="{BB962C8B-B14F-4D97-AF65-F5344CB8AC3E}">
        <p14:creationId xmlns:p14="http://schemas.microsoft.com/office/powerpoint/2010/main" val="992008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123258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Developer-Issue-PR </a:t>
            </a: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协作图示例</a:t>
            </a:r>
          </a:p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zh-CN" altLang="en-US" sz="2016" b="1" dirty="0">
              <a:solidFill>
                <a:srgbClr val="FFFFFF"/>
              </a:solidFill>
              <a:latin typeface="微软雅黑" pitchFamily="34" charset="0"/>
              <a:ea typeface="微软雅黑" pitchFamily="34" charset="-122"/>
              <a:cs typeface="微软雅黑" pitchFamily="34" charset="-120"/>
            </a:endParaRPr>
          </a:p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AFB72BB9-F3BA-F5EB-576E-F6D18AFF9AB4}"/>
              </a:ext>
            </a:extLst>
          </p:cNvPr>
          <p:cNvSpPr/>
          <p:nvPr/>
        </p:nvSpPr>
        <p:spPr>
          <a:xfrm>
            <a:off x="867731" y="670287"/>
            <a:ext cx="7570149" cy="7241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Opendigger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仓库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 2024/05-2024/06  Developer-Issue-PR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协作数据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D669656-7D24-2FF3-C54D-821FEFF7E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982" y="1170057"/>
            <a:ext cx="6920435" cy="348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数据集构建</a:t>
            </a:r>
            <a:endParaRPr lang="en-US" sz="144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CFFD46A-EA2E-131D-D0F5-41A9D458955D}"/>
              </a:ext>
            </a:extLst>
          </p:cNvPr>
          <p:cNvSpPr/>
          <p:nvPr/>
        </p:nvSpPr>
        <p:spPr>
          <a:xfrm>
            <a:off x="409022" y="1038649"/>
            <a:ext cx="3264569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Developer-Issue-PR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协作图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74EB2E01-768B-E072-C129-4ECB7AC5C701}"/>
              </a:ext>
            </a:extLst>
          </p:cNvPr>
          <p:cNvSpPr/>
          <p:nvPr/>
        </p:nvSpPr>
        <p:spPr>
          <a:xfrm>
            <a:off x="1639707" y="1813156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2EBC8F5-7E54-C1BC-1C8C-7D68E5D54947}"/>
              </a:ext>
            </a:extLst>
          </p:cNvPr>
          <p:cNvSpPr txBox="1"/>
          <p:nvPr/>
        </p:nvSpPr>
        <p:spPr>
          <a:xfrm>
            <a:off x="1596845" y="1970482"/>
            <a:ext cx="74804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Developer</a:t>
            </a:r>
            <a:endParaRPr lang="zh-CN" altLang="en-US" sz="105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C4893416-76A0-BFC6-5A7F-FBE5D671AF51}"/>
              </a:ext>
            </a:extLst>
          </p:cNvPr>
          <p:cNvSpPr/>
          <p:nvPr/>
        </p:nvSpPr>
        <p:spPr>
          <a:xfrm>
            <a:off x="558619" y="3218094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7A96EE2-1E58-90C1-A73F-F318E22FFD65}"/>
              </a:ext>
            </a:extLst>
          </p:cNvPr>
          <p:cNvSpPr txBox="1"/>
          <p:nvPr/>
        </p:nvSpPr>
        <p:spPr>
          <a:xfrm>
            <a:off x="653833" y="3395708"/>
            <a:ext cx="5524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Issue</a:t>
            </a:r>
            <a:endParaRPr lang="zh-CN" altLang="en-US" sz="1050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1FDBAD5C-D6BC-3F15-74A2-2CD54C0E246F}"/>
              </a:ext>
            </a:extLst>
          </p:cNvPr>
          <p:cNvSpPr/>
          <p:nvPr/>
        </p:nvSpPr>
        <p:spPr>
          <a:xfrm>
            <a:off x="2863669" y="3218094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27599A7-3B32-5198-A88D-7766D36164DC}"/>
              </a:ext>
            </a:extLst>
          </p:cNvPr>
          <p:cNvSpPr txBox="1"/>
          <p:nvPr/>
        </p:nvSpPr>
        <p:spPr>
          <a:xfrm>
            <a:off x="3015389" y="3395708"/>
            <a:ext cx="4483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PR</a:t>
            </a:r>
            <a:endParaRPr lang="zh-CN" altLang="en-US" sz="1050" dirty="0"/>
          </a:p>
        </p:txBody>
      </p:sp>
      <p:cxnSp>
        <p:nvCxnSpPr>
          <p:cNvPr id="109" name="连接符: 曲线 108">
            <a:extLst>
              <a:ext uri="{FF2B5EF4-FFF2-40B4-BE49-F238E27FC236}">
                <a16:creationId xmlns:a16="http://schemas.microsoft.com/office/drawing/2014/main" id="{AA8134AA-DC33-7237-C40E-C88FD567F4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0865" y="2101287"/>
            <a:ext cx="714412" cy="1116807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曲线 109">
            <a:extLst>
              <a:ext uri="{FF2B5EF4-FFF2-40B4-BE49-F238E27FC236}">
                <a16:creationId xmlns:a16="http://schemas.microsoft.com/office/drawing/2014/main" id="{FDB66E60-E4DD-8549-DA85-F651BD0EB922}"/>
              </a:ext>
            </a:extLst>
          </p:cNvPr>
          <p:cNvCxnSpPr>
            <a:cxnSpLocks/>
            <a:stCxn id="79" idx="3"/>
            <a:endCxn id="103" idx="7"/>
          </p:cNvCxnSpPr>
          <p:nvPr/>
        </p:nvCxnSpPr>
        <p:spPr>
          <a:xfrm rot="5400000">
            <a:off x="932667" y="2504089"/>
            <a:ext cx="980621" cy="623147"/>
          </a:xfrm>
          <a:prstGeom prst="curvedConnector3">
            <a:avLst>
              <a:gd name="adj1" fmla="val 3591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曲线 114">
            <a:extLst>
              <a:ext uri="{FF2B5EF4-FFF2-40B4-BE49-F238E27FC236}">
                <a16:creationId xmlns:a16="http://schemas.microsoft.com/office/drawing/2014/main" id="{15D0A2E1-6346-E73D-D4A6-50503A03BD51}"/>
              </a:ext>
            </a:extLst>
          </p:cNvPr>
          <p:cNvCxnSpPr>
            <a:cxnSpLocks/>
            <a:stCxn id="79" idx="1"/>
            <a:endCxn id="103" idx="1"/>
          </p:cNvCxnSpPr>
          <p:nvPr/>
        </p:nvCxnSpPr>
        <p:spPr>
          <a:xfrm rot="16200000" flipH="1" flipV="1">
            <a:off x="491537" y="2062960"/>
            <a:ext cx="1404938" cy="1081088"/>
          </a:xfrm>
          <a:prstGeom prst="curvedConnector3">
            <a:avLst>
              <a:gd name="adj1" fmla="val 662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曲线 115">
            <a:extLst>
              <a:ext uri="{FF2B5EF4-FFF2-40B4-BE49-F238E27FC236}">
                <a16:creationId xmlns:a16="http://schemas.microsoft.com/office/drawing/2014/main" id="{811329CD-4A74-2BD2-8ADD-607160E1CAAE}"/>
              </a:ext>
            </a:extLst>
          </p:cNvPr>
          <p:cNvCxnSpPr>
            <a:cxnSpLocks/>
            <a:stCxn id="104" idx="3"/>
            <a:endCxn id="79" idx="4"/>
          </p:cNvCxnSpPr>
          <p:nvPr/>
        </p:nvCxnSpPr>
        <p:spPr>
          <a:xfrm flipV="1">
            <a:off x="1206246" y="2413231"/>
            <a:ext cx="757275" cy="111328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0B0D0D84-B0BD-66C1-2AB6-F04E0D304678}"/>
              </a:ext>
            </a:extLst>
          </p:cNvPr>
          <p:cNvCxnSpPr>
            <a:cxnSpLocks/>
            <a:stCxn id="79" idx="5"/>
            <a:endCxn id="105" idx="2"/>
          </p:cNvCxnSpPr>
          <p:nvPr/>
        </p:nvCxnSpPr>
        <p:spPr>
          <a:xfrm rot="16200000" flipH="1">
            <a:off x="1931690" y="2586153"/>
            <a:ext cx="1192780" cy="67117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曲线 129">
            <a:extLst>
              <a:ext uri="{FF2B5EF4-FFF2-40B4-BE49-F238E27FC236}">
                <a16:creationId xmlns:a16="http://schemas.microsoft.com/office/drawing/2014/main" id="{3ECDFF37-ED9E-0862-CC04-ACDCC6FCBF95}"/>
              </a:ext>
            </a:extLst>
          </p:cNvPr>
          <p:cNvCxnSpPr>
            <a:cxnSpLocks/>
          </p:cNvCxnSpPr>
          <p:nvPr/>
        </p:nvCxnSpPr>
        <p:spPr>
          <a:xfrm>
            <a:off x="2291764" y="2166880"/>
            <a:ext cx="613621" cy="120468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曲线 137">
            <a:extLst>
              <a:ext uri="{FF2B5EF4-FFF2-40B4-BE49-F238E27FC236}">
                <a16:creationId xmlns:a16="http://schemas.microsoft.com/office/drawing/2014/main" id="{DAD82AB0-3289-BD2E-BF63-0E517450BA30}"/>
              </a:ext>
            </a:extLst>
          </p:cNvPr>
          <p:cNvCxnSpPr>
            <a:cxnSpLocks/>
            <a:endCxn id="105" idx="0"/>
          </p:cNvCxnSpPr>
          <p:nvPr/>
        </p:nvCxnSpPr>
        <p:spPr>
          <a:xfrm rot="16200000" flipH="1">
            <a:off x="2142857" y="2173468"/>
            <a:ext cx="1182626" cy="906626"/>
          </a:xfrm>
          <a:prstGeom prst="curvedConnector3">
            <a:avLst>
              <a:gd name="adj1" fmla="val 40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DB635494-7F1B-B8C5-2689-702829420F66}"/>
              </a:ext>
            </a:extLst>
          </p:cNvPr>
          <p:cNvCxnSpPr>
            <a:cxnSpLocks/>
            <a:stCxn id="79" idx="7"/>
            <a:endCxn id="105" idx="7"/>
          </p:cNvCxnSpPr>
          <p:nvPr/>
        </p:nvCxnSpPr>
        <p:spPr>
          <a:xfrm rot="16200000" flipH="1">
            <a:off x="2102003" y="1991523"/>
            <a:ext cx="1404938" cy="1223962"/>
          </a:xfrm>
          <a:prstGeom prst="curvedConnector3">
            <a:avLst>
              <a:gd name="adj1" fmla="val -184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连接符: 曲线 144">
            <a:extLst>
              <a:ext uri="{FF2B5EF4-FFF2-40B4-BE49-F238E27FC236}">
                <a16:creationId xmlns:a16="http://schemas.microsoft.com/office/drawing/2014/main" id="{90A7A85F-955E-9F1C-FC58-A295C302B7EE}"/>
              </a:ext>
            </a:extLst>
          </p:cNvPr>
          <p:cNvCxnSpPr>
            <a:cxnSpLocks/>
            <a:stCxn id="103" idx="5"/>
            <a:endCxn id="105" idx="3"/>
          </p:cNvCxnSpPr>
          <p:nvPr/>
        </p:nvCxnSpPr>
        <p:spPr>
          <a:xfrm rot="16200000" flipH="1">
            <a:off x="2034957" y="2806735"/>
            <a:ext cx="12700" cy="1847109"/>
          </a:xfrm>
          <a:prstGeom prst="curvedConnector3">
            <a:avLst>
              <a:gd name="adj1" fmla="val 6919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0A24A70-34EA-EEFF-D3AA-A19B58AC87F2}"/>
              </a:ext>
            </a:extLst>
          </p:cNvPr>
          <p:cNvSpPr txBox="1"/>
          <p:nvPr/>
        </p:nvSpPr>
        <p:spPr>
          <a:xfrm>
            <a:off x="272980" y="2044363"/>
            <a:ext cx="7565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comment</a:t>
            </a:r>
            <a:endParaRPr lang="zh-CN" altLang="en-US" sz="1100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604DB4DD-F1A9-4B4E-B5B4-84DB5DEA8330}"/>
              </a:ext>
            </a:extLst>
          </p:cNvPr>
          <p:cNvSpPr txBox="1"/>
          <p:nvPr/>
        </p:nvSpPr>
        <p:spPr>
          <a:xfrm>
            <a:off x="1140604" y="2239500"/>
            <a:ext cx="583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</a:t>
            </a:r>
            <a:endParaRPr lang="zh-CN" altLang="en-US" sz="1100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9AE3CF6-BA83-A52B-311E-569F11512486}"/>
              </a:ext>
            </a:extLst>
          </p:cNvPr>
          <p:cNvSpPr txBox="1"/>
          <p:nvPr/>
        </p:nvSpPr>
        <p:spPr>
          <a:xfrm>
            <a:off x="1197657" y="2735109"/>
            <a:ext cx="583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tag</a:t>
            </a:r>
            <a:endParaRPr lang="zh-CN" altLang="en-US" sz="1100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84C4ABAA-C9D5-AFBE-5B5B-004E6F4E89A8}"/>
              </a:ext>
            </a:extLst>
          </p:cNvPr>
          <p:cNvSpPr txBox="1"/>
          <p:nvPr/>
        </p:nvSpPr>
        <p:spPr>
          <a:xfrm>
            <a:off x="1514847" y="3249179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assigned</a:t>
            </a:r>
            <a:endParaRPr lang="zh-CN" altLang="en-US" sz="11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A335E799-F8AD-6654-5793-949ABEE56329}"/>
              </a:ext>
            </a:extLst>
          </p:cNvPr>
          <p:cNvSpPr txBox="1"/>
          <p:nvPr/>
        </p:nvSpPr>
        <p:spPr>
          <a:xfrm>
            <a:off x="2282859" y="2865721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review</a:t>
            </a:r>
            <a:endParaRPr lang="zh-CN" altLang="en-US" sz="11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8835A4D4-1F32-A625-DC9F-FE9E5C7D582B}"/>
              </a:ext>
            </a:extLst>
          </p:cNvPr>
          <p:cNvSpPr txBox="1"/>
          <p:nvPr/>
        </p:nvSpPr>
        <p:spPr>
          <a:xfrm>
            <a:off x="2263500" y="2327807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</a:t>
            </a:r>
            <a:endParaRPr lang="zh-CN" altLang="en-US" sz="110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27355B6-5C47-1657-9EB0-2283C1827816}"/>
              </a:ext>
            </a:extLst>
          </p:cNvPr>
          <p:cNvSpPr txBox="1"/>
          <p:nvPr/>
        </p:nvSpPr>
        <p:spPr>
          <a:xfrm>
            <a:off x="2584443" y="2094099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tag</a:t>
            </a:r>
            <a:endParaRPr lang="zh-CN" altLang="en-US" sz="110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C95F289-AAE5-0593-15CA-F03C578B37EC}"/>
              </a:ext>
            </a:extLst>
          </p:cNvPr>
          <p:cNvSpPr txBox="1"/>
          <p:nvPr/>
        </p:nvSpPr>
        <p:spPr>
          <a:xfrm>
            <a:off x="3063202" y="1930993"/>
            <a:ext cx="7792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comment</a:t>
            </a:r>
            <a:endParaRPr lang="zh-CN" altLang="en-US" sz="1100" dirty="0"/>
          </a:p>
        </p:txBody>
      </p:sp>
      <p:sp>
        <p:nvSpPr>
          <p:cNvPr id="162" name="箭头: 右 161">
            <a:extLst>
              <a:ext uri="{FF2B5EF4-FFF2-40B4-BE49-F238E27FC236}">
                <a16:creationId xmlns:a16="http://schemas.microsoft.com/office/drawing/2014/main" id="{30F0AB05-220A-745D-003E-6F80D01352E3}"/>
              </a:ext>
            </a:extLst>
          </p:cNvPr>
          <p:cNvSpPr/>
          <p:nvPr/>
        </p:nvSpPr>
        <p:spPr>
          <a:xfrm>
            <a:off x="4386134" y="2464303"/>
            <a:ext cx="881062" cy="3370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430B48C0-A700-A265-A1EA-22DD9111E7F7}"/>
              </a:ext>
            </a:extLst>
          </p:cNvPr>
          <p:cNvSpPr txBox="1"/>
          <p:nvPr/>
        </p:nvSpPr>
        <p:spPr>
          <a:xfrm>
            <a:off x="4531296" y="2260962"/>
            <a:ext cx="7792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转换</a:t>
            </a:r>
            <a:endParaRPr lang="zh-CN" altLang="en-US" sz="1100" b="1" dirty="0"/>
          </a:p>
        </p:txBody>
      </p:sp>
      <p:sp>
        <p:nvSpPr>
          <p:cNvPr id="164" name="Text 8">
            <a:extLst>
              <a:ext uri="{FF2B5EF4-FFF2-40B4-BE49-F238E27FC236}">
                <a16:creationId xmlns:a16="http://schemas.microsoft.com/office/drawing/2014/main" id="{FB0D54E6-F640-0A3E-4A2F-4DFE7714EBDA}"/>
              </a:ext>
            </a:extLst>
          </p:cNvPr>
          <p:cNvSpPr/>
          <p:nvPr/>
        </p:nvSpPr>
        <p:spPr>
          <a:xfrm>
            <a:off x="5542779" y="1041851"/>
            <a:ext cx="3344239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构建 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Developer-Issue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协作图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6A04146C-C93C-8071-806C-DA7767F456CB}"/>
              </a:ext>
            </a:extLst>
          </p:cNvPr>
          <p:cNvSpPr/>
          <p:nvPr/>
        </p:nvSpPr>
        <p:spPr>
          <a:xfrm>
            <a:off x="6086436" y="2103232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1D6C407E-F9F4-348E-CC52-6F09C95EC1A3}"/>
              </a:ext>
            </a:extLst>
          </p:cNvPr>
          <p:cNvSpPr txBox="1"/>
          <p:nvPr/>
        </p:nvSpPr>
        <p:spPr>
          <a:xfrm>
            <a:off x="6036226" y="2272466"/>
            <a:ext cx="74804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Developer</a:t>
            </a:r>
            <a:endParaRPr lang="zh-CN" altLang="en-US" sz="1050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66D809D8-8CF4-E02C-6668-2948421BF8AA}"/>
              </a:ext>
            </a:extLst>
          </p:cNvPr>
          <p:cNvSpPr/>
          <p:nvPr/>
        </p:nvSpPr>
        <p:spPr>
          <a:xfrm>
            <a:off x="7719588" y="2849442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772FE3DC-7271-94E0-D127-3F49956EB1EF}"/>
              </a:ext>
            </a:extLst>
          </p:cNvPr>
          <p:cNvSpPr txBox="1"/>
          <p:nvPr/>
        </p:nvSpPr>
        <p:spPr>
          <a:xfrm>
            <a:off x="7814431" y="3020535"/>
            <a:ext cx="74804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Issue</a:t>
            </a:r>
            <a:endParaRPr lang="zh-CN" altLang="en-US" sz="105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CE1A624E-DE4F-224C-9AA2-61DC3DCDD5E2}"/>
              </a:ext>
            </a:extLst>
          </p:cNvPr>
          <p:cNvSpPr txBox="1"/>
          <p:nvPr/>
        </p:nvSpPr>
        <p:spPr>
          <a:xfrm>
            <a:off x="1544398" y="3571057"/>
            <a:ext cx="14669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cross-referenced</a:t>
            </a:r>
          </a:p>
        </p:txBody>
      </p:sp>
      <p:cxnSp>
        <p:nvCxnSpPr>
          <p:cNvPr id="172" name="连接符: 曲线 171">
            <a:extLst>
              <a:ext uri="{FF2B5EF4-FFF2-40B4-BE49-F238E27FC236}">
                <a16:creationId xmlns:a16="http://schemas.microsoft.com/office/drawing/2014/main" id="{9C47CDFB-11BA-0A8C-76C9-450ABFAF8394}"/>
              </a:ext>
            </a:extLst>
          </p:cNvPr>
          <p:cNvCxnSpPr>
            <a:cxnSpLocks/>
            <a:stCxn id="165" idx="5"/>
            <a:endCxn id="169" idx="2"/>
          </p:cNvCxnSpPr>
          <p:nvPr/>
        </p:nvCxnSpPr>
        <p:spPr>
          <a:xfrm rot="16200000" flipH="1">
            <a:off x="6912378" y="2342270"/>
            <a:ext cx="534052" cy="1080368"/>
          </a:xfrm>
          <a:prstGeom prst="curved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962E5E94-D297-7986-7D80-6AFF90BF8F29}"/>
              </a:ext>
            </a:extLst>
          </p:cNvPr>
          <p:cNvSpPr txBox="1"/>
          <p:nvPr/>
        </p:nvSpPr>
        <p:spPr>
          <a:xfrm>
            <a:off x="6796574" y="2691871"/>
            <a:ext cx="9694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participate</a:t>
            </a:r>
            <a:endParaRPr lang="zh-CN" altLang="en-US" sz="12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E928521-A369-842E-BB79-52A0B8D7ED2B}"/>
              </a:ext>
            </a:extLst>
          </p:cNvPr>
          <p:cNvSpPr txBox="1"/>
          <p:nvPr/>
        </p:nvSpPr>
        <p:spPr>
          <a:xfrm>
            <a:off x="3842474" y="2807709"/>
            <a:ext cx="225752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将开发者在</a:t>
            </a:r>
            <a:r>
              <a:rPr lang="en-US" altLang="zh-CN" sz="1100" dirty="0"/>
              <a:t>PR</a:t>
            </a:r>
            <a:r>
              <a:rPr lang="zh-CN" altLang="en-US" sz="1100" dirty="0"/>
              <a:t>上的活动全部迁移到</a:t>
            </a:r>
            <a:r>
              <a:rPr lang="en-US" altLang="zh-CN" sz="1100" dirty="0"/>
              <a:t>Issue</a:t>
            </a:r>
            <a:r>
              <a:rPr lang="zh-CN" altLang="en-US" sz="1100" dirty="0"/>
              <a:t>上，随后将六种关系全部压缩为一种关系</a:t>
            </a:r>
            <a:r>
              <a:rPr lang="en-US" altLang="zh-CN" sz="1100" dirty="0"/>
              <a:t>-</a:t>
            </a:r>
            <a:r>
              <a:rPr lang="zh-CN" altLang="en-US" sz="1100" dirty="0"/>
              <a:t>“</a:t>
            </a:r>
            <a:r>
              <a:rPr lang="en-US" altLang="zh-CN" sz="1100" dirty="0"/>
              <a:t>participate</a:t>
            </a:r>
            <a:r>
              <a:rPr lang="zh-CN" altLang="en-US" sz="1100" dirty="0"/>
              <a:t>”，得到后续用于</a:t>
            </a:r>
            <a:r>
              <a:rPr lang="zh-CN" altLang="en-US" sz="1100" b="1" dirty="0"/>
              <a:t>模型训练</a:t>
            </a:r>
            <a:r>
              <a:rPr lang="zh-CN" altLang="en-US" sz="1100" dirty="0"/>
              <a:t>的“</a:t>
            </a:r>
            <a:r>
              <a:rPr lang="en-US" altLang="zh-CN" sz="1100" dirty="0"/>
              <a:t>Developer-Issue</a:t>
            </a:r>
            <a:r>
              <a:rPr lang="zh-CN" altLang="en-US" sz="1100" dirty="0"/>
              <a:t>”协作图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</a:rPr>
              <a:t>挖掘解决者标签</a:t>
            </a:r>
            <a:endParaRPr lang="en-US" sz="1440" dirty="0"/>
          </a:p>
        </p:txBody>
      </p:sp>
      <p:sp>
        <p:nvSpPr>
          <p:cNvPr id="26" name="流程图: 终止 25">
            <a:extLst>
              <a:ext uri="{FF2B5EF4-FFF2-40B4-BE49-F238E27FC236}">
                <a16:creationId xmlns:a16="http://schemas.microsoft.com/office/drawing/2014/main" id="{D690EA49-1161-8126-C2A5-008F744BE822}"/>
              </a:ext>
            </a:extLst>
          </p:cNvPr>
          <p:cNvSpPr/>
          <p:nvPr/>
        </p:nvSpPr>
        <p:spPr>
          <a:xfrm>
            <a:off x="2329612" y="830533"/>
            <a:ext cx="718190" cy="25715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27" name="流程图: 决策 26">
            <a:extLst>
              <a:ext uri="{FF2B5EF4-FFF2-40B4-BE49-F238E27FC236}">
                <a16:creationId xmlns:a16="http://schemas.microsoft.com/office/drawing/2014/main" id="{64167353-9218-4984-9329-DEC4956D6889}"/>
              </a:ext>
            </a:extLst>
          </p:cNvPr>
          <p:cNvSpPr/>
          <p:nvPr/>
        </p:nvSpPr>
        <p:spPr>
          <a:xfrm>
            <a:off x="1847885" y="1401622"/>
            <a:ext cx="1681644" cy="47787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Assignees</a:t>
            </a:r>
            <a:r>
              <a:rPr lang="zh-CN" altLang="en-US" sz="1200" dirty="0">
                <a:solidFill>
                  <a:schemeClr val="tx1"/>
                </a:solidFill>
              </a:rPr>
              <a:t>？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8" name="流程图: 终止 27">
            <a:extLst>
              <a:ext uri="{FF2B5EF4-FFF2-40B4-BE49-F238E27FC236}">
                <a16:creationId xmlns:a16="http://schemas.microsoft.com/office/drawing/2014/main" id="{6CFF89E1-029A-A5A4-FC9A-D6D31EA40D95}"/>
              </a:ext>
            </a:extLst>
          </p:cNvPr>
          <p:cNvSpPr/>
          <p:nvPr/>
        </p:nvSpPr>
        <p:spPr>
          <a:xfrm>
            <a:off x="6225677" y="2522368"/>
            <a:ext cx="718190" cy="25715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3F8ADA1-ABA7-6AF5-1485-9F1C1AE4D18E}"/>
              </a:ext>
            </a:extLst>
          </p:cNvPr>
          <p:cNvCxnSpPr>
            <a:cxnSpLocks/>
            <a:stCxn id="37" idx="3"/>
            <a:endCxn id="28" idx="1"/>
          </p:cNvCxnSpPr>
          <p:nvPr/>
        </p:nvCxnSpPr>
        <p:spPr>
          <a:xfrm>
            <a:off x="5713437" y="2650943"/>
            <a:ext cx="5122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B7D6270-715C-FF33-1120-7E84EE15C701}"/>
              </a:ext>
            </a:extLst>
          </p:cNvPr>
          <p:cNvSpPr txBox="1"/>
          <p:nvPr/>
        </p:nvSpPr>
        <p:spPr>
          <a:xfrm>
            <a:off x="3845400" y="1391619"/>
            <a:ext cx="23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E0B00C6-4FF1-A0CD-6055-28FBE9CA2796}"/>
              </a:ext>
            </a:extLst>
          </p:cNvPr>
          <p:cNvSpPr txBox="1"/>
          <p:nvPr/>
        </p:nvSpPr>
        <p:spPr>
          <a:xfrm>
            <a:off x="2409411" y="2026347"/>
            <a:ext cx="23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无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35AD3F3-A881-32DD-A255-AB09A5FCD13A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2688707" y="1879492"/>
            <a:ext cx="0" cy="5325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BAD6778-54F4-EB50-5045-DEE59BB4B8B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688707" y="1087684"/>
            <a:ext cx="0" cy="313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决策 33">
            <a:extLst>
              <a:ext uri="{FF2B5EF4-FFF2-40B4-BE49-F238E27FC236}">
                <a16:creationId xmlns:a16="http://schemas.microsoft.com/office/drawing/2014/main" id="{31403B86-FCD6-5DF7-4CCA-33972C922D32}"/>
              </a:ext>
            </a:extLst>
          </p:cNvPr>
          <p:cNvSpPr/>
          <p:nvPr/>
        </p:nvSpPr>
        <p:spPr>
          <a:xfrm>
            <a:off x="1847885" y="2412008"/>
            <a:ext cx="1681644" cy="47787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</a:t>
            </a:r>
            <a:r>
              <a:rPr lang="zh-CN" altLang="en-US" sz="1200" dirty="0">
                <a:solidFill>
                  <a:schemeClr val="tx1"/>
                </a:solidFill>
              </a:rPr>
              <a:t>？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AF31D6A-BABE-A392-BEC3-0C6E8D55A7A8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529529" y="2650943"/>
            <a:ext cx="8333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0127D93-242A-C156-F46B-D067E3C1E884}"/>
              </a:ext>
            </a:extLst>
          </p:cNvPr>
          <p:cNvSpPr txBox="1"/>
          <p:nvPr/>
        </p:nvSpPr>
        <p:spPr>
          <a:xfrm>
            <a:off x="3845400" y="2404050"/>
            <a:ext cx="23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无</a:t>
            </a:r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862CA6AF-8913-57CD-BA80-5D149CED05C0}"/>
              </a:ext>
            </a:extLst>
          </p:cNvPr>
          <p:cNvSpPr/>
          <p:nvPr/>
        </p:nvSpPr>
        <p:spPr>
          <a:xfrm>
            <a:off x="4357639" y="2340223"/>
            <a:ext cx="1355799" cy="6214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所有</a:t>
            </a:r>
            <a:r>
              <a:rPr lang="en-US" altLang="zh-CN" sz="1200" dirty="0">
                <a:solidFill>
                  <a:schemeClr val="tx1"/>
                </a:solidFill>
              </a:rPr>
              <a:t>commenter</a:t>
            </a:r>
            <a:r>
              <a:rPr lang="zh-CN" altLang="en-US" sz="1200" dirty="0">
                <a:solidFill>
                  <a:schemeClr val="tx1"/>
                </a:solidFill>
              </a:rPr>
              <a:t>都是潜在的</a:t>
            </a:r>
            <a:r>
              <a:rPr lang="en-US" altLang="zh-CN" sz="1200" dirty="0">
                <a:solidFill>
                  <a:schemeClr val="tx1"/>
                </a:solidFill>
              </a:rPr>
              <a:t>resolver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A397405-1EF0-BA65-5A43-A355A1DA8706}"/>
              </a:ext>
            </a:extLst>
          </p:cNvPr>
          <p:cNvCxnSpPr>
            <a:cxnSpLocks/>
            <a:stCxn id="27" idx="3"/>
            <a:endCxn id="39" idx="1"/>
          </p:cNvCxnSpPr>
          <p:nvPr/>
        </p:nvCxnSpPr>
        <p:spPr>
          <a:xfrm flipV="1">
            <a:off x="3529529" y="1635336"/>
            <a:ext cx="828109" cy="5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FC867F29-6378-8287-7B5A-D1067A9B99E1}"/>
              </a:ext>
            </a:extLst>
          </p:cNvPr>
          <p:cNvSpPr/>
          <p:nvPr/>
        </p:nvSpPr>
        <p:spPr>
          <a:xfrm>
            <a:off x="4357639" y="1324615"/>
            <a:ext cx="1355799" cy="6214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直接将</a:t>
            </a:r>
            <a:r>
              <a:rPr lang="en-US" altLang="zh-CN" sz="1200" dirty="0">
                <a:solidFill>
                  <a:schemeClr val="tx1"/>
                </a:solidFill>
              </a:rPr>
              <a:t>assignees</a:t>
            </a:r>
            <a:r>
              <a:rPr lang="zh-CN" altLang="en-US" sz="1200" dirty="0">
                <a:solidFill>
                  <a:schemeClr val="tx1"/>
                </a:solidFill>
              </a:rPr>
              <a:t>作为</a:t>
            </a:r>
            <a:r>
              <a:rPr lang="en-US" altLang="zh-CN" sz="1200" dirty="0">
                <a:solidFill>
                  <a:schemeClr val="tx1"/>
                </a:solidFill>
              </a:rPr>
              <a:t>resolver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F7F4B88-A6D0-0FA5-34D8-739E2AB84683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5713437" y="1635336"/>
            <a:ext cx="5122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终止 40">
            <a:extLst>
              <a:ext uri="{FF2B5EF4-FFF2-40B4-BE49-F238E27FC236}">
                <a16:creationId xmlns:a16="http://schemas.microsoft.com/office/drawing/2014/main" id="{8ABC3F0A-EE30-B324-F62A-287C2759BC77}"/>
              </a:ext>
            </a:extLst>
          </p:cNvPr>
          <p:cNvSpPr/>
          <p:nvPr/>
        </p:nvSpPr>
        <p:spPr>
          <a:xfrm>
            <a:off x="6225677" y="1506760"/>
            <a:ext cx="718190" cy="25715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BADED83-D263-3924-6FED-07D5CED66E3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688707" y="2889878"/>
            <a:ext cx="0" cy="5325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E06A0BFE-1269-2029-E8C8-D7B62DA7E695}"/>
              </a:ext>
            </a:extLst>
          </p:cNvPr>
          <p:cNvSpPr txBox="1"/>
          <p:nvPr/>
        </p:nvSpPr>
        <p:spPr>
          <a:xfrm>
            <a:off x="2408090" y="2961663"/>
            <a:ext cx="23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有</a:t>
            </a:r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B0440678-4923-7C28-5E54-8FE1C725D69C}"/>
              </a:ext>
            </a:extLst>
          </p:cNvPr>
          <p:cNvSpPr/>
          <p:nvPr/>
        </p:nvSpPr>
        <p:spPr>
          <a:xfrm>
            <a:off x="2010808" y="3422395"/>
            <a:ext cx="1355799" cy="6214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</a:t>
            </a:r>
            <a:r>
              <a:rPr lang="zh-CN" altLang="en-US" sz="1200" dirty="0">
                <a:solidFill>
                  <a:schemeClr val="tx1"/>
                </a:solidFill>
              </a:rPr>
              <a:t>的作者作为</a:t>
            </a:r>
            <a:r>
              <a:rPr lang="en-US" altLang="zh-CN" sz="1200" dirty="0">
                <a:solidFill>
                  <a:schemeClr val="tx1"/>
                </a:solidFill>
              </a:rPr>
              <a:t>resolver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C00BDF5-582D-F6A5-7E55-13BE322CC2DE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flipH="1">
            <a:off x="2688707" y="4043835"/>
            <a:ext cx="1" cy="275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终止 45">
            <a:extLst>
              <a:ext uri="{FF2B5EF4-FFF2-40B4-BE49-F238E27FC236}">
                <a16:creationId xmlns:a16="http://schemas.microsoft.com/office/drawing/2014/main" id="{6903F091-5768-E031-4CD0-A5E1558DE203}"/>
              </a:ext>
            </a:extLst>
          </p:cNvPr>
          <p:cNvSpPr/>
          <p:nvPr/>
        </p:nvSpPr>
        <p:spPr>
          <a:xfrm>
            <a:off x="2329611" y="4319200"/>
            <a:ext cx="718190" cy="25715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结束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DBC9C0-BF7F-54E6-0AA1-1BE42DC8F7DA}"/>
              </a:ext>
            </a:extLst>
          </p:cNvPr>
          <p:cNvSpPr txBox="1"/>
          <p:nvPr/>
        </p:nvSpPr>
        <p:spPr>
          <a:xfrm>
            <a:off x="4084796" y="3636016"/>
            <a:ext cx="3499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为了引导模型学习，需要构建</a:t>
            </a:r>
            <a:r>
              <a:rPr lang="zh-CN" altLang="en-US" sz="1400" b="1" dirty="0"/>
              <a:t>正样本标签（</a:t>
            </a:r>
            <a:r>
              <a:rPr lang="en-US" altLang="zh-CN" sz="1400" b="1" dirty="0"/>
              <a:t>Issue</a:t>
            </a:r>
            <a:r>
              <a:rPr lang="zh-CN" altLang="en-US" sz="1400" b="1" dirty="0"/>
              <a:t>的解决者是哪位开发者）。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806991-EBFF-6C61-335D-0A0283472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648" y="900236"/>
            <a:ext cx="1187781" cy="9827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FD481B-4E93-EDDE-2BD4-4C9DEAC5D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58" y="4647117"/>
            <a:ext cx="3771900" cy="39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17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</a:rPr>
              <a:t>模型训练与测试框架</a:t>
            </a:r>
            <a:endParaRPr lang="en-US" sz="144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771B8D-8867-81BA-9E0F-9F5428F3E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11" y="812091"/>
            <a:ext cx="7334250" cy="23201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8BC9718-EF9A-7DDF-60E7-9157BE552D3B}"/>
              </a:ext>
            </a:extLst>
          </p:cNvPr>
          <p:cNvSpPr txBox="1"/>
          <p:nvPr/>
        </p:nvSpPr>
        <p:spPr>
          <a:xfrm>
            <a:off x="1125952" y="3397419"/>
            <a:ext cx="69193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第五步仿真实验：仓库维护者可以在过去已解决的</a:t>
            </a:r>
            <a:r>
              <a:rPr lang="en-US" altLang="zh-CN" sz="1400" b="1" dirty="0"/>
              <a:t>Issue</a:t>
            </a:r>
            <a:r>
              <a:rPr lang="zh-CN" altLang="en-US" sz="1400" b="1" dirty="0"/>
              <a:t>上训练并评估模型的效果。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zh-CN" altLang="en-US" sz="1400" b="1" dirty="0"/>
              <a:t>第六步真实测试：模型为指定仓库中当前状态为“</a:t>
            </a:r>
            <a:r>
              <a:rPr lang="en-US" altLang="zh-CN" sz="1400" b="1" dirty="0"/>
              <a:t>Open</a:t>
            </a:r>
            <a:r>
              <a:rPr lang="zh-CN" altLang="en-US" sz="1400" b="1" dirty="0"/>
              <a:t>”的</a:t>
            </a:r>
            <a:r>
              <a:rPr lang="en-US" altLang="zh-CN" sz="1400" b="1" dirty="0"/>
              <a:t>Issue</a:t>
            </a:r>
            <a:r>
              <a:rPr lang="zh-CN" altLang="en-US" sz="1400" b="1" dirty="0"/>
              <a:t>分配开发者，并将分配信息存入数据库中。即对模型在当前真实场景下的分配效果进行实战检验。</a:t>
            </a:r>
          </a:p>
        </p:txBody>
      </p:sp>
    </p:spTree>
    <p:extLst>
      <p:ext uri="{BB962C8B-B14F-4D97-AF65-F5344CB8AC3E}">
        <p14:creationId xmlns:p14="http://schemas.microsoft.com/office/powerpoint/2010/main" val="325941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8804" y="323497"/>
            <a:ext cx="1699339" cy="95097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4032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1212405" y="2243136"/>
            <a:ext cx="3017520" cy="45403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6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背景</a:t>
            </a:r>
            <a:endParaRPr lang="en-US" sz="1600" b="1" dirty="0"/>
          </a:p>
        </p:txBody>
      </p:sp>
      <p:sp>
        <p:nvSpPr>
          <p:cNvPr id="4" name="Text 2"/>
          <p:cNvSpPr/>
          <p:nvPr/>
        </p:nvSpPr>
        <p:spPr>
          <a:xfrm>
            <a:off x="597948" y="2131078"/>
            <a:ext cx="713232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229925" y="2243136"/>
            <a:ext cx="1099313" cy="45403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6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产品简介</a:t>
            </a:r>
            <a:endParaRPr lang="en-US" sz="1600" b="1" dirty="0"/>
          </a:p>
        </p:txBody>
      </p:sp>
      <p:sp>
        <p:nvSpPr>
          <p:cNvPr id="6" name="Text 4"/>
          <p:cNvSpPr/>
          <p:nvPr/>
        </p:nvSpPr>
        <p:spPr>
          <a:xfrm>
            <a:off x="3615468" y="2131078"/>
            <a:ext cx="713232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212405" y="2856049"/>
            <a:ext cx="1075738" cy="4499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6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设计思路</a:t>
            </a:r>
            <a:endParaRPr lang="en-US" sz="1600" b="1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8" name="Text 6"/>
          <p:cNvSpPr/>
          <p:nvPr/>
        </p:nvSpPr>
        <p:spPr>
          <a:xfrm>
            <a:off x="597948" y="2743991"/>
            <a:ext cx="713232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229925" y="2856335"/>
            <a:ext cx="3017520" cy="45403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6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总结与展望</a:t>
            </a:r>
            <a:endParaRPr lang="en-US" sz="1600" b="1" dirty="0"/>
          </a:p>
        </p:txBody>
      </p:sp>
      <p:sp>
        <p:nvSpPr>
          <p:cNvPr id="10" name="Text 8"/>
          <p:cNvSpPr/>
          <p:nvPr/>
        </p:nvSpPr>
        <p:spPr>
          <a:xfrm>
            <a:off x="3615468" y="2744276"/>
            <a:ext cx="713232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</a:rPr>
              <a:t>灵配架构图</a:t>
            </a:r>
            <a:endParaRPr lang="en-US" sz="144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7091050-F2DC-3510-3916-FEC0714CB702}"/>
              </a:ext>
            </a:extLst>
          </p:cNvPr>
          <p:cNvSpPr/>
          <p:nvPr/>
        </p:nvSpPr>
        <p:spPr>
          <a:xfrm>
            <a:off x="1421337" y="3697244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9DC008-62A0-6CCF-9AF3-9F548B9574F2}"/>
              </a:ext>
            </a:extLst>
          </p:cNvPr>
          <p:cNvSpPr txBox="1"/>
          <p:nvPr/>
        </p:nvSpPr>
        <p:spPr>
          <a:xfrm>
            <a:off x="1421337" y="3754379"/>
            <a:ext cx="707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Developer</a:t>
            </a:r>
            <a:endParaRPr lang="zh-CN" altLang="en-US" sz="9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1EE500B-92B6-69AF-48CC-73601D47CAD4}"/>
              </a:ext>
            </a:extLst>
          </p:cNvPr>
          <p:cNvSpPr/>
          <p:nvPr/>
        </p:nvSpPr>
        <p:spPr>
          <a:xfrm>
            <a:off x="2128512" y="3409276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BA2E6-E025-64CC-4C22-0AAFE5F6E415}"/>
              </a:ext>
            </a:extLst>
          </p:cNvPr>
          <p:cNvSpPr txBox="1"/>
          <p:nvPr/>
        </p:nvSpPr>
        <p:spPr>
          <a:xfrm>
            <a:off x="2235478" y="3450518"/>
            <a:ext cx="478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Issue</a:t>
            </a:r>
            <a:endParaRPr lang="zh-CN" altLang="en-US" sz="9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5119FD7-9499-18F2-725A-0672EB063547}"/>
              </a:ext>
            </a:extLst>
          </p:cNvPr>
          <p:cNvSpPr/>
          <p:nvPr/>
        </p:nvSpPr>
        <p:spPr>
          <a:xfrm>
            <a:off x="2554812" y="3928076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B5C7B82-2DEB-B5FE-BE43-7E77048F46A3}"/>
              </a:ext>
            </a:extLst>
          </p:cNvPr>
          <p:cNvSpPr txBox="1"/>
          <p:nvPr/>
        </p:nvSpPr>
        <p:spPr>
          <a:xfrm>
            <a:off x="2554812" y="3985211"/>
            <a:ext cx="707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Developer</a:t>
            </a:r>
            <a:endParaRPr lang="zh-CN" altLang="en-US" sz="9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72314E8-8EBF-57A8-254A-7D618FA071D4}"/>
              </a:ext>
            </a:extLst>
          </p:cNvPr>
          <p:cNvSpPr/>
          <p:nvPr/>
        </p:nvSpPr>
        <p:spPr>
          <a:xfrm>
            <a:off x="688915" y="3408131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A03828-1552-8EF2-1603-EA8A24E8DCEA}"/>
              </a:ext>
            </a:extLst>
          </p:cNvPr>
          <p:cNvSpPr txBox="1"/>
          <p:nvPr/>
        </p:nvSpPr>
        <p:spPr>
          <a:xfrm>
            <a:off x="760522" y="3471863"/>
            <a:ext cx="4363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Issue</a:t>
            </a:r>
            <a:endParaRPr lang="zh-CN" altLang="en-US" sz="9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3665215-1AEB-709C-081F-1639D6A0EE1C}"/>
              </a:ext>
            </a:extLst>
          </p:cNvPr>
          <p:cNvSpPr/>
          <p:nvPr/>
        </p:nvSpPr>
        <p:spPr>
          <a:xfrm>
            <a:off x="771630" y="3981534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81B2BBE-6DAC-97E8-141B-6DB3F4524DA8}"/>
              </a:ext>
            </a:extLst>
          </p:cNvPr>
          <p:cNvSpPr txBox="1"/>
          <p:nvPr/>
        </p:nvSpPr>
        <p:spPr>
          <a:xfrm>
            <a:off x="832572" y="4029571"/>
            <a:ext cx="43986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Issue</a:t>
            </a:r>
            <a:endParaRPr lang="zh-CN" altLang="en-US" sz="9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D9C3A66-0939-AF14-C2C7-A744A6974BC7}"/>
              </a:ext>
            </a:extLst>
          </p:cNvPr>
          <p:cNvSpPr/>
          <p:nvPr/>
        </p:nvSpPr>
        <p:spPr>
          <a:xfrm>
            <a:off x="1847637" y="4080476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8B819E5-40D4-F125-62D4-E2A2A72060F1}"/>
              </a:ext>
            </a:extLst>
          </p:cNvPr>
          <p:cNvSpPr txBox="1"/>
          <p:nvPr/>
        </p:nvSpPr>
        <p:spPr>
          <a:xfrm>
            <a:off x="1942569" y="4140539"/>
            <a:ext cx="4516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Issue</a:t>
            </a:r>
            <a:endParaRPr lang="zh-CN" altLang="en-US" sz="9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2748623-7152-1CDA-4ED5-D33AAA4F16FA}"/>
              </a:ext>
            </a:extLst>
          </p:cNvPr>
          <p:cNvSpPr/>
          <p:nvPr/>
        </p:nvSpPr>
        <p:spPr>
          <a:xfrm>
            <a:off x="3036874" y="3350996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4A2CB02-0434-6781-921C-8476B5A4FC98}"/>
              </a:ext>
            </a:extLst>
          </p:cNvPr>
          <p:cNvSpPr txBox="1"/>
          <p:nvPr/>
        </p:nvSpPr>
        <p:spPr>
          <a:xfrm>
            <a:off x="3036874" y="3408131"/>
            <a:ext cx="707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Developer</a:t>
            </a:r>
            <a:endParaRPr lang="zh-CN" altLang="en-US" sz="9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535D1A6-2E9C-B2FE-B879-3A3DBAE079D6}"/>
              </a:ext>
            </a:extLst>
          </p:cNvPr>
          <p:cNvSpPr/>
          <p:nvPr/>
        </p:nvSpPr>
        <p:spPr>
          <a:xfrm>
            <a:off x="1373871" y="3069999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01EA10E-1F29-AFE4-3B43-ED109E826E31}"/>
              </a:ext>
            </a:extLst>
          </p:cNvPr>
          <p:cNvSpPr txBox="1"/>
          <p:nvPr/>
        </p:nvSpPr>
        <p:spPr>
          <a:xfrm>
            <a:off x="1355852" y="3122452"/>
            <a:ext cx="707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Developer</a:t>
            </a:r>
            <a:endParaRPr lang="zh-CN" altLang="en-US" sz="9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F32D7DA-8C35-92A1-FF1C-0D14EE34CA6A}"/>
              </a:ext>
            </a:extLst>
          </p:cNvPr>
          <p:cNvCxnSpPr>
            <a:stCxn id="25" idx="5"/>
            <a:endCxn id="5" idx="1"/>
          </p:cNvCxnSpPr>
          <p:nvPr/>
        </p:nvCxnSpPr>
        <p:spPr>
          <a:xfrm>
            <a:off x="1211497" y="3702695"/>
            <a:ext cx="209840" cy="167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327D8E7-F203-E3A2-CA94-925C51163AE1}"/>
              </a:ext>
            </a:extLst>
          </p:cNvPr>
          <p:cNvCxnSpPr>
            <a:cxnSpLocks/>
          </p:cNvCxnSpPr>
          <p:nvPr/>
        </p:nvCxnSpPr>
        <p:spPr>
          <a:xfrm flipV="1">
            <a:off x="1340449" y="3985211"/>
            <a:ext cx="135543" cy="81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F0A462F-47B1-E762-4D18-DA5A318F1315}"/>
              </a:ext>
            </a:extLst>
          </p:cNvPr>
          <p:cNvCxnSpPr>
            <a:cxnSpLocks/>
            <a:stCxn id="33" idx="5"/>
            <a:endCxn id="11" idx="1"/>
          </p:cNvCxnSpPr>
          <p:nvPr/>
        </p:nvCxnSpPr>
        <p:spPr>
          <a:xfrm>
            <a:off x="1896453" y="3364563"/>
            <a:ext cx="321720" cy="952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7D8CC95-C85F-CF16-255F-D64E72977E9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997224" y="3945991"/>
            <a:ext cx="156535" cy="1344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739EE0C-718F-0A86-7224-60307B13B503}"/>
              </a:ext>
            </a:extLst>
          </p:cNvPr>
          <p:cNvCxnSpPr>
            <a:cxnSpLocks/>
          </p:cNvCxnSpPr>
          <p:nvPr/>
        </p:nvCxnSpPr>
        <p:spPr>
          <a:xfrm flipV="1">
            <a:off x="1997224" y="3684063"/>
            <a:ext cx="190077" cy="988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05309D9-0D5B-59E8-16AB-AF2DFFA18C8C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753476" y="3523547"/>
            <a:ext cx="283398" cy="333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F54FB96-09D9-3075-430D-14E0DF830D6F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394209" y="4100627"/>
            <a:ext cx="160603" cy="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58900B4F-7564-601C-3C3A-0739B5FF90F7}"/>
              </a:ext>
            </a:extLst>
          </p:cNvPr>
          <p:cNvSpPr/>
          <p:nvPr/>
        </p:nvSpPr>
        <p:spPr>
          <a:xfrm>
            <a:off x="1167490" y="2031589"/>
            <a:ext cx="1714500" cy="6414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分配模型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（可自定义，目前提供</a:t>
            </a:r>
            <a:r>
              <a:rPr lang="en-US" altLang="zh-CN" sz="1200" dirty="0">
                <a:solidFill>
                  <a:schemeClr val="tx1"/>
                </a:solidFill>
              </a:rPr>
              <a:t>GraphSage</a:t>
            </a:r>
            <a:r>
              <a:rPr lang="zh-CN" altLang="en-US" sz="1200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85D1EA0-0859-D893-2318-AC56C5EE08D3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978674" y="2693145"/>
            <a:ext cx="429450" cy="7787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38A0813-22F0-0D67-7A87-52ADAB187743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709440" y="2672994"/>
            <a:ext cx="138197" cy="4494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1E8DB71A-DC18-DCF9-DEB8-F996D75C1ADA}"/>
              </a:ext>
            </a:extLst>
          </p:cNvPr>
          <p:cNvCxnSpPr>
            <a:cxnSpLocks/>
          </p:cNvCxnSpPr>
          <p:nvPr/>
        </p:nvCxnSpPr>
        <p:spPr>
          <a:xfrm flipH="1" flipV="1">
            <a:off x="2263321" y="2684273"/>
            <a:ext cx="196855" cy="7662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AF33ECF-EF2E-7123-5EC5-247D062E06EC}"/>
              </a:ext>
            </a:extLst>
          </p:cNvPr>
          <p:cNvCxnSpPr>
            <a:cxnSpLocks/>
            <a:stCxn id="5" idx="0"/>
            <a:endCxn id="60" idx="2"/>
          </p:cNvCxnSpPr>
          <p:nvPr/>
        </p:nvCxnSpPr>
        <p:spPr>
          <a:xfrm flipV="1">
            <a:off x="1774925" y="2672994"/>
            <a:ext cx="249815" cy="108138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66539BF-675A-E5CC-8130-B129A53B4BAF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052506" y="2686175"/>
            <a:ext cx="553666" cy="13433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94165D6-51E0-E110-7C7A-ABA15C1A684B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2143756" y="2672994"/>
            <a:ext cx="24633" cy="14675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C2E9781-2230-399A-9848-70FEA1C0A024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2714035" y="2684273"/>
            <a:ext cx="676427" cy="7238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1605BDF-4234-183A-5371-B9AC42F6030A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476598" y="2683128"/>
            <a:ext cx="431802" cy="13020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50D722A-C37F-9040-75EF-0174000B30E1}"/>
              </a:ext>
            </a:extLst>
          </p:cNvPr>
          <p:cNvCxnSpPr>
            <a:cxnSpLocks/>
            <a:stCxn id="60" idx="0"/>
            <a:endCxn id="92" idx="2"/>
          </p:cNvCxnSpPr>
          <p:nvPr/>
        </p:nvCxnSpPr>
        <p:spPr>
          <a:xfrm flipV="1">
            <a:off x="2024740" y="1489308"/>
            <a:ext cx="0" cy="542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C61BB3E-D2CB-2075-8BC2-E80FF7D40408}"/>
              </a:ext>
            </a:extLst>
          </p:cNvPr>
          <p:cNvSpPr/>
          <p:nvPr/>
        </p:nvSpPr>
        <p:spPr>
          <a:xfrm>
            <a:off x="1416982" y="1116460"/>
            <a:ext cx="1215515" cy="3728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分配结果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3C1C632-E9DB-EDF7-C73C-EDEA511053C9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2632497" y="1302884"/>
            <a:ext cx="13474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图片 98">
            <a:extLst>
              <a:ext uri="{FF2B5EF4-FFF2-40B4-BE49-F238E27FC236}">
                <a16:creationId xmlns:a16="http://schemas.microsoft.com/office/drawing/2014/main" id="{3A6DEAC2-73AD-A4B7-81A5-8EF4E149B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910" y="889953"/>
            <a:ext cx="982353" cy="743403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E7FFD39A-B2D8-A81D-6898-661850E2458B}"/>
              </a:ext>
            </a:extLst>
          </p:cNvPr>
          <p:cNvSpPr txBox="1"/>
          <p:nvPr/>
        </p:nvSpPr>
        <p:spPr>
          <a:xfrm>
            <a:off x="3136502" y="1036808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存储</a:t>
            </a: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C46FA70-5A10-0E5B-8AD4-4EF7ACB8917A}"/>
              </a:ext>
            </a:extLst>
          </p:cNvPr>
          <p:cNvCxnSpPr>
            <a:cxnSpLocks/>
          </p:cNvCxnSpPr>
          <p:nvPr/>
        </p:nvCxnSpPr>
        <p:spPr>
          <a:xfrm flipH="1">
            <a:off x="5094262" y="1233180"/>
            <a:ext cx="5341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52EF877-B7B3-4192-E727-0031596DB044}"/>
              </a:ext>
            </a:extLst>
          </p:cNvPr>
          <p:cNvSpPr txBox="1"/>
          <p:nvPr/>
        </p:nvSpPr>
        <p:spPr>
          <a:xfrm>
            <a:off x="5099473" y="902052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查询</a:t>
            </a:r>
          </a:p>
        </p:txBody>
      </p: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B1FA1132-59B3-563E-382F-BFC2FD6F07D6}"/>
              </a:ext>
            </a:extLst>
          </p:cNvPr>
          <p:cNvSpPr/>
          <p:nvPr/>
        </p:nvSpPr>
        <p:spPr>
          <a:xfrm>
            <a:off x="7204167" y="940984"/>
            <a:ext cx="609685" cy="534521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81447" h="509765">
                <a:moveTo>
                  <a:pt x="102745" y="366327"/>
                </a:moveTo>
                <a:lnTo>
                  <a:pt x="61983" y="461419"/>
                </a:lnTo>
                <a:lnTo>
                  <a:pt x="520874" y="461419"/>
                </a:lnTo>
                <a:lnTo>
                  <a:pt x="480201" y="366327"/>
                </a:lnTo>
                <a:close/>
                <a:moveTo>
                  <a:pt x="257342" y="123059"/>
                </a:moveTo>
                <a:cubicBezTo>
                  <a:pt x="236249" y="123059"/>
                  <a:pt x="218449" y="136213"/>
                  <a:pt x="218449" y="151855"/>
                </a:cubicBezTo>
                <a:cubicBezTo>
                  <a:pt x="218449" y="153721"/>
                  <a:pt x="226637" y="177451"/>
                  <a:pt x="204387" y="187050"/>
                </a:cubicBezTo>
                <a:cubicBezTo>
                  <a:pt x="191482" y="192738"/>
                  <a:pt x="182582" y="202070"/>
                  <a:pt x="182582" y="212913"/>
                </a:cubicBezTo>
                <a:cubicBezTo>
                  <a:pt x="182582" y="228555"/>
                  <a:pt x="200382" y="241709"/>
                  <a:pt x="221475" y="241709"/>
                </a:cubicBezTo>
                <a:cubicBezTo>
                  <a:pt x="230731" y="241709"/>
                  <a:pt x="239542" y="239221"/>
                  <a:pt x="246751" y="234599"/>
                </a:cubicBezTo>
                <a:cubicBezTo>
                  <a:pt x="254850" y="229355"/>
                  <a:pt x="265174" y="229355"/>
                  <a:pt x="273096" y="234599"/>
                </a:cubicBezTo>
                <a:cubicBezTo>
                  <a:pt x="286090" y="242953"/>
                  <a:pt x="304958" y="244020"/>
                  <a:pt x="319287" y="237088"/>
                </a:cubicBezTo>
                <a:cubicBezTo>
                  <a:pt x="322758" y="235399"/>
                  <a:pt x="329255" y="231399"/>
                  <a:pt x="340558" y="237088"/>
                </a:cubicBezTo>
                <a:cubicBezTo>
                  <a:pt x="346788" y="240287"/>
                  <a:pt x="354086" y="241798"/>
                  <a:pt x="361384" y="241798"/>
                </a:cubicBezTo>
                <a:cubicBezTo>
                  <a:pt x="382567" y="241798"/>
                  <a:pt x="400367" y="228644"/>
                  <a:pt x="400456" y="212735"/>
                </a:cubicBezTo>
                <a:cubicBezTo>
                  <a:pt x="400456" y="203137"/>
                  <a:pt x="393781" y="196382"/>
                  <a:pt x="389776" y="193183"/>
                </a:cubicBezTo>
                <a:cubicBezTo>
                  <a:pt x="384169" y="188828"/>
                  <a:pt x="380787" y="182073"/>
                  <a:pt x="380609" y="174963"/>
                </a:cubicBezTo>
                <a:cubicBezTo>
                  <a:pt x="380253" y="159321"/>
                  <a:pt x="362808" y="146611"/>
                  <a:pt x="341804" y="146611"/>
                </a:cubicBezTo>
                <a:cubicBezTo>
                  <a:pt x="335307" y="146611"/>
                  <a:pt x="328988" y="147856"/>
                  <a:pt x="323114" y="150344"/>
                </a:cubicBezTo>
                <a:cubicBezTo>
                  <a:pt x="311900" y="154966"/>
                  <a:pt x="299084" y="150789"/>
                  <a:pt x="292943" y="140479"/>
                </a:cubicBezTo>
                <a:cubicBezTo>
                  <a:pt x="286535" y="129903"/>
                  <a:pt x="272562" y="123059"/>
                  <a:pt x="257342" y="123059"/>
                </a:cubicBezTo>
                <a:close/>
                <a:moveTo>
                  <a:pt x="257253" y="74799"/>
                </a:moveTo>
                <a:cubicBezTo>
                  <a:pt x="282352" y="74799"/>
                  <a:pt x="305848" y="84309"/>
                  <a:pt x="322135" y="100396"/>
                </a:cubicBezTo>
                <a:cubicBezTo>
                  <a:pt x="328543" y="99151"/>
                  <a:pt x="334951" y="98529"/>
                  <a:pt x="341626" y="98529"/>
                </a:cubicBezTo>
                <a:cubicBezTo>
                  <a:pt x="385148" y="98529"/>
                  <a:pt x="420748" y="125903"/>
                  <a:pt x="427601" y="162609"/>
                </a:cubicBezTo>
                <a:cubicBezTo>
                  <a:pt x="441040" y="176474"/>
                  <a:pt x="448605" y="194427"/>
                  <a:pt x="448605" y="212913"/>
                </a:cubicBezTo>
                <a:cubicBezTo>
                  <a:pt x="448605" y="255396"/>
                  <a:pt x="409445" y="290058"/>
                  <a:pt x="361384" y="290058"/>
                </a:cubicBezTo>
                <a:cubicBezTo>
                  <a:pt x="350615" y="290058"/>
                  <a:pt x="339935" y="288280"/>
                  <a:pt x="329878" y="284814"/>
                </a:cubicBezTo>
                <a:cubicBezTo>
                  <a:pt x="307183" y="292635"/>
                  <a:pt x="281195" y="291569"/>
                  <a:pt x="259834" y="282237"/>
                </a:cubicBezTo>
                <a:cubicBezTo>
                  <a:pt x="247997" y="287303"/>
                  <a:pt x="234914" y="290058"/>
                  <a:pt x="221386" y="290058"/>
                </a:cubicBezTo>
                <a:cubicBezTo>
                  <a:pt x="173326" y="290058"/>
                  <a:pt x="134165" y="255396"/>
                  <a:pt x="134165" y="212913"/>
                </a:cubicBezTo>
                <a:cubicBezTo>
                  <a:pt x="134165" y="187850"/>
                  <a:pt x="147782" y="164920"/>
                  <a:pt x="170033" y="150522"/>
                </a:cubicBezTo>
                <a:cubicBezTo>
                  <a:pt x="170834" y="108750"/>
                  <a:pt x="209638" y="74799"/>
                  <a:pt x="257253" y="74799"/>
                </a:cubicBezTo>
                <a:close/>
                <a:moveTo>
                  <a:pt x="110934" y="48346"/>
                </a:moveTo>
                <a:lnTo>
                  <a:pt x="110934" y="318159"/>
                </a:lnTo>
                <a:lnTo>
                  <a:pt x="472012" y="318159"/>
                </a:lnTo>
                <a:lnTo>
                  <a:pt x="472012" y="48346"/>
                </a:lnTo>
                <a:close/>
                <a:moveTo>
                  <a:pt x="86725" y="0"/>
                </a:moveTo>
                <a:lnTo>
                  <a:pt x="496221" y="0"/>
                </a:lnTo>
                <a:cubicBezTo>
                  <a:pt x="509660" y="0"/>
                  <a:pt x="520429" y="10753"/>
                  <a:pt x="520429" y="24173"/>
                </a:cubicBezTo>
                <a:lnTo>
                  <a:pt x="520429" y="337177"/>
                </a:lnTo>
                <a:lnTo>
                  <a:pt x="578547" y="473150"/>
                </a:lnTo>
                <a:cubicBezTo>
                  <a:pt x="586913" y="487725"/>
                  <a:pt x="576322" y="509765"/>
                  <a:pt x="557810" y="509765"/>
                </a:cubicBezTo>
                <a:lnTo>
                  <a:pt x="557543" y="509765"/>
                </a:lnTo>
                <a:lnTo>
                  <a:pt x="25314" y="509765"/>
                </a:lnTo>
                <a:cubicBezTo>
                  <a:pt x="-7883" y="509765"/>
                  <a:pt x="-51" y="483548"/>
                  <a:pt x="3153" y="476083"/>
                </a:cubicBezTo>
                <a:lnTo>
                  <a:pt x="62517" y="337355"/>
                </a:lnTo>
                <a:lnTo>
                  <a:pt x="62517" y="24173"/>
                </a:lnTo>
                <a:cubicBezTo>
                  <a:pt x="62517" y="10753"/>
                  <a:pt x="73286" y="0"/>
                  <a:pt x="8672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81B2F4DF-8041-7C22-A87B-E3F9958BFBA7}"/>
              </a:ext>
            </a:extLst>
          </p:cNvPr>
          <p:cNvSpPr/>
          <p:nvPr/>
        </p:nvSpPr>
        <p:spPr>
          <a:xfrm>
            <a:off x="8005035" y="890902"/>
            <a:ext cx="558883" cy="609685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  <a:gd name="T20" fmla="*/ 325000 h 606722"/>
              <a:gd name="T21" fmla="*/ 325000 h 606722"/>
              <a:gd name="T22" fmla="*/ 325000 h 606722"/>
              <a:gd name="T23" fmla="*/ 325000 h 606722"/>
              <a:gd name="T24" fmla="*/ 325000 h 606722"/>
              <a:gd name="T25" fmla="*/ 325000 h 606722"/>
              <a:gd name="T26" fmla="*/ 325000 h 606722"/>
              <a:gd name="T27" fmla="*/ 325000 h 606722"/>
              <a:gd name="T28" fmla="*/ 325000 h 606722"/>
              <a:gd name="T29" fmla="*/ 325000 h 606722"/>
              <a:gd name="T30" fmla="*/ 325000 h 606722"/>
              <a:gd name="T31" fmla="*/ 325000 h 606722"/>
              <a:gd name="T32" fmla="*/ 325000 h 606722"/>
              <a:gd name="T33" fmla="*/ 325000 h 606722"/>
              <a:gd name="T34" fmla="*/ 325000 h 606722"/>
              <a:gd name="T35" fmla="*/ 325000 h 606722"/>
              <a:gd name="T36" fmla="*/ 325000 h 606722"/>
              <a:gd name="T37" fmla="*/ 325000 h 606722"/>
              <a:gd name="T38" fmla="*/ 325000 h 606722"/>
              <a:gd name="T39" fmla="*/ 325000 h 606722"/>
              <a:gd name="T40" fmla="*/ 325000 h 606722"/>
              <a:gd name="T41" fmla="*/ 325000 h 606722"/>
              <a:gd name="T42" fmla="*/ 325000 h 606722"/>
              <a:gd name="T43" fmla="*/ 325000 h 606722"/>
              <a:gd name="T44" fmla="*/ 325000 h 606722"/>
              <a:gd name="T45" fmla="*/ 325000 h 606722"/>
              <a:gd name="T46" fmla="*/ 325000 h 606722"/>
              <a:gd name="T47" fmla="*/ 325000 h 606722"/>
              <a:gd name="T48" fmla="*/ 325000 h 606722"/>
              <a:gd name="T49" fmla="*/ 325000 h 606722"/>
              <a:gd name="T50" fmla="*/ 325000 h 606722"/>
              <a:gd name="T51" fmla="*/ 325000 h 606722"/>
              <a:gd name="T52" fmla="*/ 325000 h 606722"/>
              <a:gd name="T53" fmla="*/ 325000 h 606722"/>
              <a:gd name="T54" fmla="*/ 325000 h 606722"/>
              <a:gd name="T55" fmla="*/ 325000 h 606722"/>
              <a:gd name="T56" fmla="*/ 325000 h 606722"/>
              <a:gd name="T57" fmla="*/ 325000 h 606722"/>
              <a:gd name="T58" fmla="*/ 325000 h 606722"/>
              <a:gd name="T59" fmla="*/ 325000 h 606722"/>
              <a:gd name="T60" fmla="*/ 325000 h 606722"/>
              <a:gd name="T61" fmla="*/ 325000 h 606722"/>
              <a:gd name="T62" fmla="*/ 325000 h 606722"/>
              <a:gd name="T63" fmla="*/ 325000 h 606722"/>
              <a:gd name="T64" fmla="*/ 325000 h 606722"/>
              <a:gd name="T65" fmla="*/ 325000 h 606722"/>
              <a:gd name="T66" fmla="*/ 325000 h 606722"/>
              <a:gd name="T67" fmla="*/ 325000 h 606722"/>
              <a:gd name="T68" fmla="*/ 325000 h 606722"/>
              <a:gd name="T69" fmla="*/ 325000 h 606722"/>
              <a:gd name="T70" fmla="*/ 325000 h 606722"/>
              <a:gd name="T71" fmla="*/ 325000 h 606722"/>
              <a:gd name="T72" fmla="*/ 325000 h 606722"/>
              <a:gd name="T73" fmla="*/ 325000 h 606722"/>
              <a:gd name="T74" fmla="*/ 325000 h 606722"/>
              <a:gd name="T75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914" h="4276">
                <a:moveTo>
                  <a:pt x="3333" y="3081"/>
                </a:moveTo>
                <a:lnTo>
                  <a:pt x="2769" y="3081"/>
                </a:lnTo>
                <a:cubicBezTo>
                  <a:pt x="3109" y="2831"/>
                  <a:pt x="3329" y="2429"/>
                  <a:pt x="3329" y="1976"/>
                </a:cubicBezTo>
                <a:cubicBezTo>
                  <a:pt x="3329" y="1862"/>
                  <a:pt x="3316" y="1751"/>
                  <a:pt x="3289" y="1643"/>
                </a:cubicBezTo>
                <a:lnTo>
                  <a:pt x="3490" y="1643"/>
                </a:lnTo>
                <a:cubicBezTo>
                  <a:pt x="3564" y="1643"/>
                  <a:pt x="3624" y="1583"/>
                  <a:pt x="3624" y="1509"/>
                </a:cubicBezTo>
                <a:cubicBezTo>
                  <a:pt x="3624" y="1436"/>
                  <a:pt x="3564" y="1376"/>
                  <a:pt x="3490" y="1376"/>
                </a:cubicBezTo>
                <a:lnTo>
                  <a:pt x="3182" y="1376"/>
                </a:lnTo>
                <a:lnTo>
                  <a:pt x="3132" y="487"/>
                </a:lnTo>
                <a:cubicBezTo>
                  <a:pt x="3117" y="214"/>
                  <a:pt x="2891" y="0"/>
                  <a:pt x="2617" y="0"/>
                </a:cubicBezTo>
                <a:cubicBezTo>
                  <a:pt x="2523" y="0"/>
                  <a:pt x="2428" y="12"/>
                  <a:pt x="2336" y="35"/>
                </a:cubicBezTo>
                <a:lnTo>
                  <a:pt x="2051" y="107"/>
                </a:lnTo>
                <a:cubicBezTo>
                  <a:pt x="1990" y="123"/>
                  <a:pt x="1924" y="123"/>
                  <a:pt x="1863" y="107"/>
                </a:cubicBezTo>
                <a:lnTo>
                  <a:pt x="1578" y="35"/>
                </a:lnTo>
                <a:cubicBezTo>
                  <a:pt x="1486" y="12"/>
                  <a:pt x="1391" y="0"/>
                  <a:pt x="1297" y="0"/>
                </a:cubicBezTo>
                <a:cubicBezTo>
                  <a:pt x="1023" y="0"/>
                  <a:pt x="797" y="214"/>
                  <a:pt x="782" y="487"/>
                </a:cubicBezTo>
                <a:lnTo>
                  <a:pt x="732" y="1376"/>
                </a:lnTo>
                <a:lnTo>
                  <a:pt x="424" y="1376"/>
                </a:lnTo>
                <a:cubicBezTo>
                  <a:pt x="350" y="1376"/>
                  <a:pt x="290" y="1436"/>
                  <a:pt x="290" y="1509"/>
                </a:cubicBezTo>
                <a:cubicBezTo>
                  <a:pt x="290" y="1583"/>
                  <a:pt x="350" y="1643"/>
                  <a:pt x="424" y="1643"/>
                </a:cubicBezTo>
                <a:lnTo>
                  <a:pt x="625" y="1643"/>
                </a:lnTo>
                <a:cubicBezTo>
                  <a:pt x="598" y="1751"/>
                  <a:pt x="585" y="1862"/>
                  <a:pt x="585" y="1976"/>
                </a:cubicBezTo>
                <a:cubicBezTo>
                  <a:pt x="585" y="2429"/>
                  <a:pt x="805" y="2831"/>
                  <a:pt x="1145" y="3081"/>
                </a:cubicBezTo>
                <a:lnTo>
                  <a:pt x="581" y="3081"/>
                </a:lnTo>
                <a:cubicBezTo>
                  <a:pt x="261" y="3081"/>
                  <a:pt x="0" y="3342"/>
                  <a:pt x="0" y="3662"/>
                </a:cubicBezTo>
                <a:lnTo>
                  <a:pt x="0" y="4143"/>
                </a:lnTo>
                <a:cubicBezTo>
                  <a:pt x="0" y="4216"/>
                  <a:pt x="60" y="4276"/>
                  <a:pt x="133" y="4276"/>
                </a:cubicBezTo>
                <a:lnTo>
                  <a:pt x="3781" y="4276"/>
                </a:lnTo>
                <a:cubicBezTo>
                  <a:pt x="3854" y="4276"/>
                  <a:pt x="3914" y="4216"/>
                  <a:pt x="3914" y="4143"/>
                </a:cubicBezTo>
                <a:lnTo>
                  <a:pt x="3914" y="3662"/>
                </a:lnTo>
                <a:cubicBezTo>
                  <a:pt x="3914" y="3342"/>
                  <a:pt x="3653" y="3081"/>
                  <a:pt x="3333" y="3081"/>
                </a:cubicBezTo>
                <a:close/>
                <a:moveTo>
                  <a:pt x="2263" y="1643"/>
                </a:moveTo>
                <a:lnTo>
                  <a:pt x="2802" y="1643"/>
                </a:lnTo>
                <a:lnTo>
                  <a:pt x="2802" y="1855"/>
                </a:lnTo>
                <a:cubicBezTo>
                  <a:pt x="2802" y="1946"/>
                  <a:pt x="2728" y="2021"/>
                  <a:pt x="2636" y="2021"/>
                </a:cubicBezTo>
                <a:lnTo>
                  <a:pt x="2429" y="2021"/>
                </a:lnTo>
                <a:cubicBezTo>
                  <a:pt x="2338" y="2021"/>
                  <a:pt x="2263" y="1946"/>
                  <a:pt x="2263" y="1855"/>
                </a:cubicBezTo>
                <a:lnTo>
                  <a:pt x="2263" y="1643"/>
                </a:lnTo>
                <a:close/>
                <a:moveTo>
                  <a:pt x="1297" y="267"/>
                </a:moveTo>
                <a:cubicBezTo>
                  <a:pt x="1369" y="267"/>
                  <a:pt x="1442" y="276"/>
                  <a:pt x="1513" y="294"/>
                </a:cubicBezTo>
                <a:lnTo>
                  <a:pt x="1797" y="366"/>
                </a:lnTo>
                <a:cubicBezTo>
                  <a:pt x="1902" y="392"/>
                  <a:pt x="2012" y="392"/>
                  <a:pt x="2117" y="366"/>
                </a:cubicBezTo>
                <a:lnTo>
                  <a:pt x="2401" y="294"/>
                </a:lnTo>
                <a:cubicBezTo>
                  <a:pt x="2472" y="276"/>
                  <a:pt x="2545" y="267"/>
                  <a:pt x="2617" y="267"/>
                </a:cubicBezTo>
                <a:cubicBezTo>
                  <a:pt x="2750" y="267"/>
                  <a:pt x="2859" y="370"/>
                  <a:pt x="2866" y="502"/>
                </a:cubicBezTo>
                <a:lnTo>
                  <a:pt x="2915" y="1376"/>
                </a:lnTo>
                <a:lnTo>
                  <a:pt x="999" y="1376"/>
                </a:lnTo>
                <a:lnTo>
                  <a:pt x="1048" y="502"/>
                </a:lnTo>
                <a:cubicBezTo>
                  <a:pt x="1055" y="370"/>
                  <a:pt x="1164" y="267"/>
                  <a:pt x="1297" y="267"/>
                </a:cubicBezTo>
                <a:close/>
                <a:moveTo>
                  <a:pt x="1112" y="1643"/>
                </a:moveTo>
                <a:lnTo>
                  <a:pt x="1651" y="1643"/>
                </a:lnTo>
                <a:lnTo>
                  <a:pt x="1651" y="1855"/>
                </a:lnTo>
                <a:cubicBezTo>
                  <a:pt x="1651" y="1946"/>
                  <a:pt x="1576" y="2021"/>
                  <a:pt x="1485" y="2021"/>
                </a:cubicBezTo>
                <a:lnTo>
                  <a:pt x="1278" y="2021"/>
                </a:lnTo>
                <a:cubicBezTo>
                  <a:pt x="1186" y="2021"/>
                  <a:pt x="1112" y="1946"/>
                  <a:pt x="1112" y="1855"/>
                </a:cubicBezTo>
                <a:lnTo>
                  <a:pt x="1112" y="1643"/>
                </a:lnTo>
                <a:close/>
                <a:moveTo>
                  <a:pt x="851" y="1976"/>
                </a:moveTo>
                <a:cubicBezTo>
                  <a:pt x="851" y="1962"/>
                  <a:pt x="852" y="1948"/>
                  <a:pt x="852" y="1934"/>
                </a:cubicBezTo>
                <a:cubicBezTo>
                  <a:pt x="890" y="2135"/>
                  <a:pt x="1066" y="2287"/>
                  <a:pt x="1278" y="2287"/>
                </a:cubicBezTo>
                <a:lnTo>
                  <a:pt x="1485" y="2287"/>
                </a:lnTo>
                <a:cubicBezTo>
                  <a:pt x="1724" y="2287"/>
                  <a:pt x="1918" y="2093"/>
                  <a:pt x="1918" y="1855"/>
                </a:cubicBezTo>
                <a:lnTo>
                  <a:pt x="1918" y="1643"/>
                </a:lnTo>
                <a:lnTo>
                  <a:pt x="1996" y="1643"/>
                </a:lnTo>
                <a:lnTo>
                  <a:pt x="1996" y="1855"/>
                </a:lnTo>
                <a:cubicBezTo>
                  <a:pt x="1996" y="2093"/>
                  <a:pt x="2190" y="2287"/>
                  <a:pt x="2429" y="2287"/>
                </a:cubicBezTo>
                <a:lnTo>
                  <a:pt x="2636" y="2287"/>
                </a:lnTo>
                <a:cubicBezTo>
                  <a:pt x="2848" y="2287"/>
                  <a:pt x="3024" y="2135"/>
                  <a:pt x="3062" y="1934"/>
                </a:cubicBezTo>
                <a:cubicBezTo>
                  <a:pt x="3062" y="1948"/>
                  <a:pt x="3063" y="1962"/>
                  <a:pt x="3063" y="1976"/>
                </a:cubicBezTo>
                <a:cubicBezTo>
                  <a:pt x="3063" y="2585"/>
                  <a:pt x="2567" y="3081"/>
                  <a:pt x="1957" y="3081"/>
                </a:cubicBezTo>
                <a:cubicBezTo>
                  <a:pt x="1347" y="3081"/>
                  <a:pt x="851" y="2585"/>
                  <a:pt x="851" y="1976"/>
                </a:cubicBezTo>
                <a:close/>
                <a:moveTo>
                  <a:pt x="3647" y="4009"/>
                </a:moveTo>
                <a:lnTo>
                  <a:pt x="267" y="4009"/>
                </a:lnTo>
                <a:lnTo>
                  <a:pt x="267" y="3662"/>
                </a:lnTo>
                <a:cubicBezTo>
                  <a:pt x="267" y="3489"/>
                  <a:pt x="408" y="3348"/>
                  <a:pt x="581" y="3348"/>
                </a:cubicBezTo>
                <a:lnTo>
                  <a:pt x="3333" y="3348"/>
                </a:lnTo>
                <a:cubicBezTo>
                  <a:pt x="3506" y="3348"/>
                  <a:pt x="3647" y="3489"/>
                  <a:pt x="3647" y="3662"/>
                </a:cubicBezTo>
                <a:lnTo>
                  <a:pt x="3647" y="400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99E6CB34-6B41-5740-ED41-9EF354E6BFCE}"/>
              </a:ext>
            </a:extLst>
          </p:cNvPr>
          <p:cNvSpPr/>
          <p:nvPr/>
        </p:nvSpPr>
        <p:spPr>
          <a:xfrm>
            <a:off x="5752575" y="923483"/>
            <a:ext cx="609685" cy="608835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  <a:gd name="T20" fmla="*/ 325000 h 606722"/>
              <a:gd name="T21" fmla="*/ 325000 h 606722"/>
              <a:gd name="T22" fmla="*/ 325000 h 606722"/>
              <a:gd name="T23" fmla="*/ 325000 h 606722"/>
              <a:gd name="T24" fmla="*/ 325000 h 606722"/>
              <a:gd name="T25" fmla="*/ 325000 h 606722"/>
              <a:gd name="T26" fmla="*/ 325000 h 606722"/>
              <a:gd name="T27" fmla="*/ 325000 h 606722"/>
              <a:gd name="T28" fmla="*/ 325000 h 606722"/>
              <a:gd name="T29" fmla="*/ 325000 h 606722"/>
              <a:gd name="T30" fmla="*/ 325000 h 606722"/>
              <a:gd name="T31" fmla="*/ 325000 h 606722"/>
              <a:gd name="T32" fmla="*/ 325000 h 606722"/>
              <a:gd name="T33" fmla="*/ 325000 h 606722"/>
              <a:gd name="T34" fmla="*/ 325000 h 606722"/>
              <a:gd name="T35" fmla="*/ 325000 h 606722"/>
              <a:gd name="T36" fmla="*/ 325000 h 606722"/>
              <a:gd name="T37" fmla="*/ 325000 h 606722"/>
              <a:gd name="T38" fmla="*/ 325000 h 606722"/>
              <a:gd name="T39" fmla="*/ 325000 h 606722"/>
              <a:gd name="T40" fmla="*/ 325000 h 606722"/>
              <a:gd name="T41" fmla="*/ 325000 h 606722"/>
              <a:gd name="T42" fmla="*/ 325000 h 606722"/>
              <a:gd name="T43" fmla="*/ 325000 h 606722"/>
              <a:gd name="T44" fmla="*/ 325000 h 606722"/>
              <a:gd name="T45" fmla="*/ 325000 h 606722"/>
              <a:gd name="T46" fmla="*/ 325000 h 606722"/>
              <a:gd name="T47" fmla="*/ 325000 h 606722"/>
              <a:gd name="T48" fmla="*/ 325000 h 606722"/>
              <a:gd name="T49" fmla="*/ 325000 h 606722"/>
              <a:gd name="T50" fmla="*/ 325000 h 606722"/>
              <a:gd name="T51" fmla="*/ 325000 h 606722"/>
              <a:gd name="T52" fmla="*/ 325000 h 606722"/>
              <a:gd name="T53" fmla="*/ 325000 h 606722"/>
              <a:gd name="T54" fmla="*/ 325000 h 606722"/>
              <a:gd name="T55" fmla="*/ 325000 h 606722"/>
              <a:gd name="T56" fmla="*/ 325000 h 606722"/>
              <a:gd name="T57" fmla="*/ 325000 h 606722"/>
              <a:gd name="T58" fmla="*/ 325000 h 606722"/>
              <a:gd name="T59" fmla="*/ 325000 h 606722"/>
              <a:gd name="T60" fmla="*/ 325000 h 606722"/>
              <a:gd name="T61" fmla="*/ 325000 h 606722"/>
              <a:gd name="T62" fmla="*/ 325000 h 606722"/>
              <a:gd name="T63" fmla="*/ 325000 h 606722"/>
              <a:gd name="T64" fmla="*/ 325000 h 606722"/>
              <a:gd name="T65" fmla="*/ 325000 h 606722"/>
              <a:gd name="T66" fmla="*/ 325000 h 606722"/>
              <a:gd name="T67" fmla="*/ 325000 h 606722"/>
              <a:gd name="T68" fmla="*/ 325000 h 606722"/>
              <a:gd name="T69" fmla="*/ 325000 h 606722"/>
              <a:gd name="T70" fmla="*/ 325000 h 606722"/>
              <a:gd name="T71" fmla="*/ 325000 h 606722"/>
              <a:gd name="T72" fmla="*/ 325000 h 606722"/>
              <a:gd name="T73" fmla="*/ 325000 h 606722"/>
              <a:gd name="T74" fmla="*/ 325000 h 606722"/>
              <a:gd name="T75" fmla="*/ 325000 h 606722"/>
              <a:gd name="T76" fmla="*/ 325000 h 606722"/>
              <a:gd name="T77" fmla="*/ 325000 h 606722"/>
              <a:gd name="T78" fmla="*/ 325000 h 606722"/>
              <a:gd name="T79" fmla="*/ 325000 h 606722"/>
              <a:gd name="T80" fmla="*/ 325000 h 606722"/>
              <a:gd name="T81" fmla="*/ 325000 h 606722"/>
              <a:gd name="T82" fmla="*/ 325000 h 606722"/>
              <a:gd name="T83" fmla="*/ 325000 h 606722"/>
              <a:gd name="T84" fmla="*/ 325000 h 606722"/>
              <a:gd name="T85" fmla="*/ 325000 h 606722"/>
              <a:gd name="T86" fmla="*/ 325000 h 606722"/>
              <a:gd name="T87" fmla="*/ 325000 h 606722"/>
              <a:gd name="T88" fmla="*/ 325000 h 606722"/>
              <a:gd name="T89" fmla="*/ 325000 h 606722"/>
              <a:gd name="T90" fmla="*/ 325000 h 606722"/>
              <a:gd name="T91" fmla="*/ 325000 h 606722"/>
              <a:gd name="T92" fmla="*/ 325000 h 606722"/>
              <a:gd name="T93" fmla="*/ 325000 h 606722"/>
              <a:gd name="T94" fmla="*/ 325000 h 606722"/>
              <a:gd name="T95" fmla="*/ 325000 h 606722"/>
              <a:gd name="T96" fmla="*/ 325000 h 606722"/>
              <a:gd name="T97" fmla="*/ 325000 h 606722"/>
              <a:gd name="T98" fmla="*/ 325000 h 606722"/>
              <a:gd name="T99" fmla="*/ 325000 h 606722"/>
              <a:gd name="T100" fmla="*/ 325000 h 606722"/>
              <a:gd name="T101" fmla="*/ 325000 h 606722"/>
              <a:gd name="T102" fmla="*/ 325000 h 606722"/>
              <a:gd name="T103" fmla="*/ 325000 h 606722"/>
              <a:gd name="T104" fmla="*/ 325000 h 606722"/>
              <a:gd name="T105" fmla="*/ 325000 h 606722"/>
              <a:gd name="T106" fmla="*/ 325000 h 606722"/>
              <a:gd name="T107" fmla="*/ 325000 h 606722"/>
              <a:gd name="T108" fmla="*/ 325000 h 606722"/>
              <a:gd name="T109" fmla="*/ 325000 h 606722"/>
              <a:gd name="T110" fmla="*/ 325000 h 606722"/>
              <a:gd name="T111" fmla="*/ 325000 h 606722"/>
              <a:gd name="T112" fmla="*/ 325000 h 606722"/>
              <a:gd name="T113" fmla="*/ 325000 h 606722"/>
              <a:gd name="T114" fmla="*/ 325000 h 606722"/>
              <a:gd name="T115" fmla="*/ 325000 h 606722"/>
              <a:gd name="T116" fmla="*/ 325000 h 606722"/>
              <a:gd name="T117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02" h="6302">
                <a:moveTo>
                  <a:pt x="6302" y="1575"/>
                </a:moveTo>
                <a:lnTo>
                  <a:pt x="6302" y="0"/>
                </a:lnTo>
                <a:lnTo>
                  <a:pt x="0" y="0"/>
                </a:lnTo>
                <a:lnTo>
                  <a:pt x="0" y="1575"/>
                </a:lnTo>
                <a:lnTo>
                  <a:pt x="919" y="1575"/>
                </a:lnTo>
                <a:lnTo>
                  <a:pt x="919" y="1969"/>
                </a:lnTo>
                <a:lnTo>
                  <a:pt x="0" y="1969"/>
                </a:lnTo>
                <a:lnTo>
                  <a:pt x="0" y="3545"/>
                </a:lnTo>
                <a:lnTo>
                  <a:pt x="919" y="3545"/>
                </a:lnTo>
                <a:lnTo>
                  <a:pt x="919" y="3938"/>
                </a:lnTo>
                <a:lnTo>
                  <a:pt x="0" y="3938"/>
                </a:lnTo>
                <a:lnTo>
                  <a:pt x="0" y="5514"/>
                </a:lnTo>
                <a:lnTo>
                  <a:pt x="919" y="5514"/>
                </a:lnTo>
                <a:lnTo>
                  <a:pt x="919" y="6039"/>
                </a:lnTo>
                <a:lnTo>
                  <a:pt x="394" y="6039"/>
                </a:lnTo>
                <a:lnTo>
                  <a:pt x="394" y="6302"/>
                </a:lnTo>
                <a:lnTo>
                  <a:pt x="5908" y="6302"/>
                </a:lnTo>
                <a:lnTo>
                  <a:pt x="5908" y="6039"/>
                </a:lnTo>
                <a:lnTo>
                  <a:pt x="5383" y="6039"/>
                </a:lnTo>
                <a:lnTo>
                  <a:pt x="5383" y="5514"/>
                </a:lnTo>
                <a:lnTo>
                  <a:pt x="6302" y="5514"/>
                </a:lnTo>
                <a:lnTo>
                  <a:pt x="6302" y="3938"/>
                </a:lnTo>
                <a:lnTo>
                  <a:pt x="5383" y="3938"/>
                </a:lnTo>
                <a:lnTo>
                  <a:pt x="5383" y="3545"/>
                </a:lnTo>
                <a:lnTo>
                  <a:pt x="6302" y="3545"/>
                </a:lnTo>
                <a:lnTo>
                  <a:pt x="6302" y="1969"/>
                </a:lnTo>
                <a:lnTo>
                  <a:pt x="5383" y="1969"/>
                </a:lnTo>
                <a:lnTo>
                  <a:pt x="5383" y="1575"/>
                </a:lnTo>
                <a:lnTo>
                  <a:pt x="6302" y="1575"/>
                </a:lnTo>
                <a:close/>
                <a:moveTo>
                  <a:pt x="5383" y="656"/>
                </a:moveTo>
                <a:lnTo>
                  <a:pt x="5645" y="656"/>
                </a:lnTo>
                <a:lnTo>
                  <a:pt x="5645" y="919"/>
                </a:lnTo>
                <a:lnTo>
                  <a:pt x="5383" y="919"/>
                </a:lnTo>
                <a:lnTo>
                  <a:pt x="5383" y="656"/>
                </a:lnTo>
                <a:close/>
                <a:moveTo>
                  <a:pt x="4726" y="656"/>
                </a:moveTo>
                <a:lnTo>
                  <a:pt x="4989" y="656"/>
                </a:lnTo>
                <a:lnTo>
                  <a:pt x="4989" y="919"/>
                </a:lnTo>
                <a:lnTo>
                  <a:pt x="4726" y="919"/>
                </a:lnTo>
                <a:lnTo>
                  <a:pt x="4726" y="656"/>
                </a:lnTo>
                <a:close/>
                <a:moveTo>
                  <a:pt x="4070" y="656"/>
                </a:moveTo>
                <a:lnTo>
                  <a:pt x="4332" y="656"/>
                </a:lnTo>
                <a:lnTo>
                  <a:pt x="4332" y="919"/>
                </a:lnTo>
                <a:lnTo>
                  <a:pt x="4070" y="919"/>
                </a:lnTo>
                <a:lnTo>
                  <a:pt x="4070" y="656"/>
                </a:lnTo>
                <a:close/>
                <a:moveTo>
                  <a:pt x="3413" y="656"/>
                </a:moveTo>
                <a:lnTo>
                  <a:pt x="3676" y="656"/>
                </a:lnTo>
                <a:lnTo>
                  <a:pt x="3676" y="919"/>
                </a:lnTo>
                <a:lnTo>
                  <a:pt x="3413" y="919"/>
                </a:lnTo>
                <a:lnTo>
                  <a:pt x="3413" y="656"/>
                </a:lnTo>
                <a:close/>
                <a:moveTo>
                  <a:pt x="656" y="788"/>
                </a:moveTo>
                <a:cubicBezTo>
                  <a:pt x="656" y="642"/>
                  <a:pt x="775" y="525"/>
                  <a:pt x="919" y="525"/>
                </a:cubicBezTo>
                <a:cubicBezTo>
                  <a:pt x="1063" y="525"/>
                  <a:pt x="1182" y="642"/>
                  <a:pt x="1182" y="788"/>
                </a:cubicBezTo>
                <a:cubicBezTo>
                  <a:pt x="1182" y="932"/>
                  <a:pt x="1063" y="1050"/>
                  <a:pt x="919" y="1050"/>
                </a:cubicBezTo>
                <a:cubicBezTo>
                  <a:pt x="775" y="1050"/>
                  <a:pt x="656" y="932"/>
                  <a:pt x="656" y="788"/>
                </a:cubicBezTo>
                <a:close/>
                <a:moveTo>
                  <a:pt x="656" y="2757"/>
                </a:moveTo>
                <a:cubicBezTo>
                  <a:pt x="656" y="2611"/>
                  <a:pt x="775" y="2494"/>
                  <a:pt x="919" y="2494"/>
                </a:cubicBezTo>
                <a:cubicBezTo>
                  <a:pt x="1063" y="2494"/>
                  <a:pt x="1182" y="2611"/>
                  <a:pt x="1182" y="2757"/>
                </a:cubicBezTo>
                <a:cubicBezTo>
                  <a:pt x="1182" y="2901"/>
                  <a:pt x="1063" y="3019"/>
                  <a:pt x="919" y="3019"/>
                </a:cubicBezTo>
                <a:cubicBezTo>
                  <a:pt x="775" y="3019"/>
                  <a:pt x="656" y="2901"/>
                  <a:pt x="656" y="2757"/>
                </a:cubicBezTo>
                <a:close/>
                <a:moveTo>
                  <a:pt x="919" y="4989"/>
                </a:moveTo>
                <a:cubicBezTo>
                  <a:pt x="775" y="4989"/>
                  <a:pt x="656" y="4871"/>
                  <a:pt x="656" y="4726"/>
                </a:cubicBezTo>
                <a:cubicBezTo>
                  <a:pt x="656" y="4580"/>
                  <a:pt x="775" y="4464"/>
                  <a:pt x="919" y="4464"/>
                </a:cubicBezTo>
                <a:cubicBezTo>
                  <a:pt x="1063" y="4464"/>
                  <a:pt x="1182" y="4580"/>
                  <a:pt x="1182" y="4726"/>
                </a:cubicBezTo>
                <a:cubicBezTo>
                  <a:pt x="1182" y="4871"/>
                  <a:pt x="1063" y="4989"/>
                  <a:pt x="919" y="4989"/>
                </a:cubicBezTo>
                <a:close/>
                <a:moveTo>
                  <a:pt x="5120" y="6039"/>
                </a:moveTo>
                <a:lnTo>
                  <a:pt x="1182" y="6039"/>
                </a:lnTo>
                <a:lnTo>
                  <a:pt x="1182" y="5514"/>
                </a:lnTo>
                <a:lnTo>
                  <a:pt x="5120" y="5514"/>
                </a:lnTo>
                <a:lnTo>
                  <a:pt x="5120" y="6039"/>
                </a:lnTo>
                <a:close/>
                <a:moveTo>
                  <a:pt x="3413" y="4857"/>
                </a:moveTo>
                <a:lnTo>
                  <a:pt x="3413" y="4595"/>
                </a:lnTo>
                <a:lnTo>
                  <a:pt x="3676" y="4595"/>
                </a:lnTo>
                <a:lnTo>
                  <a:pt x="3676" y="4857"/>
                </a:lnTo>
                <a:lnTo>
                  <a:pt x="3413" y="4857"/>
                </a:lnTo>
                <a:close/>
                <a:moveTo>
                  <a:pt x="4070" y="4857"/>
                </a:moveTo>
                <a:lnTo>
                  <a:pt x="4070" y="4595"/>
                </a:lnTo>
                <a:lnTo>
                  <a:pt x="4332" y="4595"/>
                </a:lnTo>
                <a:lnTo>
                  <a:pt x="4332" y="4857"/>
                </a:lnTo>
                <a:lnTo>
                  <a:pt x="4070" y="4857"/>
                </a:lnTo>
                <a:close/>
                <a:moveTo>
                  <a:pt x="4726" y="4857"/>
                </a:moveTo>
                <a:lnTo>
                  <a:pt x="4726" y="4595"/>
                </a:lnTo>
                <a:lnTo>
                  <a:pt x="4989" y="4595"/>
                </a:lnTo>
                <a:lnTo>
                  <a:pt x="4989" y="4857"/>
                </a:lnTo>
                <a:lnTo>
                  <a:pt x="4726" y="4857"/>
                </a:lnTo>
                <a:close/>
                <a:moveTo>
                  <a:pt x="5120" y="3938"/>
                </a:moveTo>
                <a:lnTo>
                  <a:pt x="1182" y="3938"/>
                </a:lnTo>
                <a:lnTo>
                  <a:pt x="1182" y="3545"/>
                </a:lnTo>
                <a:lnTo>
                  <a:pt x="5120" y="3545"/>
                </a:lnTo>
                <a:lnTo>
                  <a:pt x="5120" y="3938"/>
                </a:lnTo>
                <a:close/>
                <a:moveTo>
                  <a:pt x="3413" y="2888"/>
                </a:moveTo>
                <a:lnTo>
                  <a:pt x="3413" y="2626"/>
                </a:lnTo>
                <a:lnTo>
                  <a:pt x="3676" y="2626"/>
                </a:lnTo>
                <a:lnTo>
                  <a:pt x="3676" y="2888"/>
                </a:lnTo>
                <a:lnTo>
                  <a:pt x="3413" y="2888"/>
                </a:lnTo>
                <a:close/>
                <a:moveTo>
                  <a:pt x="4070" y="2888"/>
                </a:moveTo>
                <a:lnTo>
                  <a:pt x="4070" y="2626"/>
                </a:lnTo>
                <a:lnTo>
                  <a:pt x="4332" y="2626"/>
                </a:lnTo>
                <a:lnTo>
                  <a:pt x="4332" y="2888"/>
                </a:lnTo>
                <a:lnTo>
                  <a:pt x="4070" y="2888"/>
                </a:lnTo>
                <a:close/>
                <a:moveTo>
                  <a:pt x="4726" y="2888"/>
                </a:moveTo>
                <a:lnTo>
                  <a:pt x="4726" y="2626"/>
                </a:lnTo>
                <a:lnTo>
                  <a:pt x="4989" y="2626"/>
                </a:lnTo>
                <a:lnTo>
                  <a:pt x="4989" y="2888"/>
                </a:lnTo>
                <a:lnTo>
                  <a:pt x="4726" y="2888"/>
                </a:lnTo>
                <a:close/>
                <a:moveTo>
                  <a:pt x="5120" y="1969"/>
                </a:moveTo>
                <a:lnTo>
                  <a:pt x="1182" y="1969"/>
                </a:lnTo>
                <a:lnTo>
                  <a:pt x="1182" y="1575"/>
                </a:lnTo>
                <a:lnTo>
                  <a:pt x="5120" y="1575"/>
                </a:lnTo>
                <a:lnTo>
                  <a:pt x="5120" y="1969"/>
                </a:lnTo>
                <a:close/>
                <a:moveTo>
                  <a:pt x="5645" y="4595"/>
                </a:moveTo>
                <a:lnTo>
                  <a:pt x="5645" y="4857"/>
                </a:lnTo>
                <a:lnTo>
                  <a:pt x="5383" y="4857"/>
                </a:lnTo>
                <a:lnTo>
                  <a:pt x="5383" y="4595"/>
                </a:lnTo>
                <a:lnTo>
                  <a:pt x="5645" y="4595"/>
                </a:lnTo>
                <a:close/>
                <a:moveTo>
                  <a:pt x="5645" y="2626"/>
                </a:moveTo>
                <a:lnTo>
                  <a:pt x="5645" y="2888"/>
                </a:lnTo>
                <a:lnTo>
                  <a:pt x="5383" y="2888"/>
                </a:lnTo>
                <a:lnTo>
                  <a:pt x="5383" y="2626"/>
                </a:lnTo>
                <a:lnTo>
                  <a:pt x="5645" y="26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9C641FE-12B1-8504-7702-C215634BBCE8}"/>
              </a:ext>
            </a:extLst>
          </p:cNvPr>
          <p:cNvSpPr txBox="1"/>
          <p:nvPr/>
        </p:nvSpPr>
        <p:spPr>
          <a:xfrm>
            <a:off x="5705401" y="650960"/>
            <a:ext cx="8150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后端服务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7A96AC7-7315-1054-9AA9-52E8BF56DD53}"/>
              </a:ext>
            </a:extLst>
          </p:cNvPr>
          <p:cNvCxnSpPr>
            <a:cxnSpLocks/>
          </p:cNvCxnSpPr>
          <p:nvPr/>
        </p:nvCxnSpPr>
        <p:spPr>
          <a:xfrm>
            <a:off x="6422882" y="1420125"/>
            <a:ext cx="6946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CD72CB0-3611-7B49-5DF7-4189F2F12230}"/>
              </a:ext>
            </a:extLst>
          </p:cNvPr>
          <p:cNvSpPr txBox="1"/>
          <p:nvPr/>
        </p:nvSpPr>
        <p:spPr>
          <a:xfrm>
            <a:off x="6548788" y="1420125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响应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174BD4D-B0D0-9F95-7C64-38287B492067}"/>
              </a:ext>
            </a:extLst>
          </p:cNvPr>
          <p:cNvSpPr txBox="1"/>
          <p:nvPr/>
        </p:nvSpPr>
        <p:spPr>
          <a:xfrm>
            <a:off x="7161648" y="645432"/>
            <a:ext cx="8132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前端插件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04906D8-C0AF-3F7F-246A-B41B9DE7786E}"/>
              </a:ext>
            </a:extLst>
          </p:cNvPr>
          <p:cNvSpPr txBox="1"/>
          <p:nvPr/>
        </p:nvSpPr>
        <p:spPr>
          <a:xfrm>
            <a:off x="7851113" y="640442"/>
            <a:ext cx="9789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仓库维护者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D9C1EB8-F444-4B42-27FB-55DDCCDE1FAE}"/>
              </a:ext>
            </a:extLst>
          </p:cNvPr>
          <p:cNvCxnSpPr>
            <a:cxnSpLocks/>
          </p:cNvCxnSpPr>
          <p:nvPr/>
        </p:nvCxnSpPr>
        <p:spPr>
          <a:xfrm>
            <a:off x="5094262" y="1435312"/>
            <a:ext cx="5612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DFB06CE3-F2C6-0AD1-448C-327402FED3AF}"/>
              </a:ext>
            </a:extLst>
          </p:cNvPr>
          <p:cNvSpPr txBox="1"/>
          <p:nvPr/>
        </p:nvSpPr>
        <p:spPr>
          <a:xfrm>
            <a:off x="5115117" y="1421480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响应</a:t>
            </a: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8119079C-2441-36BD-C154-33B4F2DA707E}"/>
              </a:ext>
            </a:extLst>
          </p:cNvPr>
          <p:cNvCxnSpPr>
            <a:cxnSpLocks/>
          </p:cNvCxnSpPr>
          <p:nvPr/>
        </p:nvCxnSpPr>
        <p:spPr>
          <a:xfrm flipH="1">
            <a:off x="6422882" y="1195744"/>
            <a:ext cx="6417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2715758C-2585-CA05-7A45-52E5E2C36434}"/>
              </a:ext>
            </a:extLst>
          </p:cNvPr>
          <p:cNvSpPr txBox="1"/>
          <p:nvPr/>
        </p:nvSpPr>
        <p:spPr>
          <a:xfrm>
            <a:off x="6544790" y="906003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查询</a:t>
            </a:r>
          </a:p>
        </p:txBody>
      </p:sp>
      <p:pic>
        <p:nvPicPr>
          <p:cNvPr id="132" name="图片 131">
            <a:extLst>
              <a:ext uri="{FF2B5EF4-FFF2-40B4-BE49-F238E27FC236}">
                <a16:creationId xmlns:a16="http://schemas.microsoft.com/office/drawing/2014/main" id="{2B5ED76A-02FA-A153-419B-B1823E46C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332" y="2557940"/>
            <a:ext cx="1273510" cy="381696"/>
          </a:xfrm>
          <a:prstGeom prst="rect">
            <a:avLst/>
          </a:prstGeom>
        </p:spPr>
      </p:pic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4287BE8-4C47-B12F-1170-1625DB8C5978}"/>
              </a:ext>
            </a:extLst>
          </p:cNvPr>
          <p:cNvCxnSpPr>
            <a:cxnSpLocks/>
            <a:stCxn id="132" idx="0"/>
            <a:endCxn id="99" idx="2"/>
          </p:cNvCxnSpPr>
          <p:nvPr/>
        </p:nvCxnSpPr>
        <p:spPr>
          <a:xfrm flipV="1">
            <a:off x="4519087" y="1633356"/>
            <a:ext cx="0" cy="9245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C521482-D14E-F232-C4CC-CE188C216C7E}"/>
              </a:ext>
            </a:extLst>
          </p:cNvPr>
          <p:cNvSpPr txBox="1"/>
          <p:nvPr/>
        </p:nvSpPr>
        <p:spPr>
          <a:xfrm>
            <a:off x="4479792" y="1764425"/>
            <a:ext cx="43469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获取和计算被推荐开发者近三个月的：</a:t>
            </a:r>
            <a:endParaRPr lang="en-US" altLang="zh-CN" sz="1100" b="1" dirty="0"/>
          </a:p>
          <a:p>
            <a:r>
              <a:rPr lang="en-US" altLang="zh-CN" sz="1100" b="1" dirty="0"/>
              <a:t>1</a:t>
            </a:r>
            <a:r>
              <a:rPr lang="zh-CN" altLang="en-US" sz="1100" b="1" dirty="0"/>
              <a:t>、全域</a:t>
            </a:r>
            <a:r>
              <a:rPr lang="en-US" altLang="zh-CN" sz="1100" b="1" dirty="0"/>
              <a:t>OpenRank</a:t>
            </a:r>
            <a:r>
              <a:rPr lang="zh-CN" altLang="en-US" sz="1100" b="1" dirty="0"/>
              <a:t>影响力（平均值）   反应 可信度、协作能力</a:t>
            </a:r>
            <a:endParaRPr lang="en-US" altLang="zh-CN" sz="1100" b="1" dirty="0"/>
          </a:p>
          <a:p>
            <a:r>
              <a:rPr lang="en-US" altLang="zh-CN" sz="1100" b="1" dirty="0"/>
              <a:t>2</a:t>
            </a:r>
            <a:r>
              <a:rPr lang="zh-CN" altLang="en-US" sz="1100" b="1" dirty="0"/>
              <a:t>、社区 </a:t>
            </a:r>
            <a:r>
              <a:rPr lang="en-US" altLang="zh-CN" sz="1100" b="1" dirty="0"/>
              <a:t>OpenRank </a:t>
            </a:r>
            <a:r>
              <a:rPr lang="zh-CN" altLang="en-US" sz="1100" b="1" dirty="0"/>
              <a:t>贡献度（平均值） 反应 对当前仓库的熟悉程度</a:t>
            </a:r>
            <a:endParaRPr lang="en-US" altLang="zh-CN" sz="1100" b="1" dirty="0"/>
          </a:p>
          <a:p>
            <a:r>
              <a:rPr lang="en-US" altLang="zh-CN" sz="1100" b="1" dirty="0"/>
              <a:t>3</a:t>
            </a:r>
            <a:r>
              <a:rPr lang="zh-CN" altLang="en-US" sz="1100" b="1" dirty="0"/>
              <a:t>、活跃度（指数加权）                          反应 积极性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5C36455-DB80-5F34-B6C9-AD2CF4CC9D47}"/>
              </a:ext>
            </a:extLst>
          </p:cNvPr>
          <p:cNvSpPr txBox="1"/>
          <p:nvPr/>
        </p:nvSpPr>
        <p:spPr>
          <a:xfrm>
            <a:off x="1263357" y="4379805"/>
            <a:ext cx="17607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“</a:t>
            </a:r>
            <a:r>
              <a:rPr lang="en-US" altLang="zh-CN" sz="1200" dirty="0"/>
              <a:t>Developer-Issue</a:t>
            </a:r>
            <a:r>
              <a:rPr lang="zh-CN" altLang="en-US" sz="1200" dirty="0"/>
              <a:t>”协作图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AEE1D505-AA67-EB40-52CA-BCEA9CEFDE00}"/>
              </a:ext>
            </a:extLst>
          </p:cNvPr>
          <p:cNvSpPr txBox="1"/>
          <p:nvPr/>
        </p:nvSpPr>
        <p:spPr>
          <a:xfrm>
            <a:off x="1988790" y="1593863"/>
            <a:ext cx="8931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真实测试</a:t>
            </a:r>
          </a:p>
        </p:txBody>
      </p:sp>
      <p:pic>
        <p:nvPicPr>
          <p:cNvPr id="147" name="图片 146">
            <a:extLst>
              <a:ext uri="{FF2B5EF4-FFF2-40B4-BE49-F238E27FC236}">
                <a16:creationId xmlns:a16="http://schemas.microsoft.com/office/drawing/2014/main" id="{22D7C991-FD75-5691-804B-79C9DD5A8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8643" y="3512095"/>
            <a:ext cx="872841" cy="824350"/>
          </a:xfrm>
          <a:prstGeom prst="rect">
            <a:avLst/>
          </a:prstGeom>
        </p:spPr>
      </p:pic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611E24C8-AF21-9F40-ED3D-04F6CAC5B757}"/>
              </a:ext>
            </a:extLst>
          </p:cNvPr>
          <p:cNvCxnSpPr>
            <a:cxnSpLocks/>
            <a:stCxn id="147" idx="1"/>
            <a:endCxn id="156" idx="3"/>
          </p:cNvCxnSpPr>
          <p:nvPr/>
        </p:nvCxnSpPr>
        <p:spPr>
          <a:xfrm flipH="1">
            <a:off x="6746532" y="3924270"/>
            <a:ext cx="742111" cy="38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92803684-79CA-1217-1F50-7FA4F5D6005D}"/>
              </a:ext>
            </a:extLst>
          </p:cNvPr>
          <p:cNvSpPr txBox="1"/>
          <p:nvPr/>
        </p:nvSpPr>
        <p:spPr>
          <a:xfrm>
            <a:off x="6746532" y="3618623"/>
            <a:ext cx="7071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/>
              <a:t>REST API</a:t>
            </a:r>
            <a:endParaRPr lang="zh-CN" altLang="en-US" sz="1100" b="1" dirty="0"/>
          </a:p>
        </p:txBody>
      </p:sp>
      <p:pic>
        <p:nvPicPr>
          <p:cNvPr id="156" name="图片 155">
            <a:extLst>
              <a:ext uri="{FF2B5EF4-FFF2-40B4-BE49-F238E27FC236}">
                <a16:creationId xmlns:a16="http://schemas.microsoft.com/office/drawing/2014/main" id="{AFAC78B3-CF9C-022F-FEB4-4E5289FE42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134" y="3301050"/>
            <a:ext cx="1961398" cy="1254051"/>
          </a:xfrm>
          <a:prstGeom prst="rect">
            <a:avLst/>
          </a:prstGeom>
        </p:spPr>
      </p:pic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16FD685-E3C9-9528-B817-7E9D60A4D803}"/>
              </a:ext>
            </a:extLst>
          </p:cNvPr>
          <p:cNvCxnSpPr>
            <a:cxnSpLocks/>
            <a:stCxn id="156" idx="1"/>
          </p:cNvCxnSpPr>
          <p:nvPr/>
        </p:nvCxnSpPr>
        <p:spPr>
          <a:xfrm flipH="1">
            <a:off x="3637506" y="3928076"/>
            <a:ext cx="1147628" cy="1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F5EF03E6-FA66-6659-3EBD-D066121CCB64}"/>
              </a:ext>
            </a:extLst>
          </p:cNvPr>
          <p:cNvSpPr txBox="1"/>
          <p:nvPr/>
        </p:nvSpPr>
        <p:spPr>
          <a:xfrm>
            <a:off x="3983026" y="3662660"/>
            <a:ext cx="7071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转换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8520CB86-DD79-5980-209C-E35BAE9A1AC7}"/>
              </a:ext>
            </a:extLst>
          </p:cNvPr>
          <p:cNvSpPr txBox="1"/>
          <p:nvPr/>
        </p:nvSpPr>
        <p:spPr>
          <a:xfrm>
            <a:off x="4775096" y="4438240"/>
            <a:ext cx="19723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“</a:t>
            </a:r>
            <a:r>
              <a:rPr lang="en-US" altLang="zh-CN" sz="1200" dirty="0"/>
              <a:t>Developer-PR-Issue</a:t>
            </a:r>
            <a:r>
              <a:rPr lang="zh-CN" altLang="en-US" sz="1200" dirty="0"/>
              <a:t>”协作图</a:t>
            </a:r>
          </a:p>
        </p:txBody>
      </p:sp>
      <p:sp>
        <p:nvSpPr>
          <p:cNvPr id="168" name="箭头: 左弧形 167">
            <a:extLst>
              <a:ext uri="{FF2B5EF4-FFF2-40B4-BE49-F238E27FC236}">
                <a16:creationId xmlns:a16="http://schemas.microsoft.com/office/drawing/2014/main" id="{2714AFAE-4936-80C7-976E-00ADEF73F9F3}"/>
              </a:ext>
            </a:extLst>
          </p:cNvPr>
          <p:cNvSpPr/>
          <p:nvPr/>
        </p:nvSpPr>
        <p:spPr>
          <a:xfrm>
            <a:off x="398622" y="2656211"/>
            <a:ext cx="247230" cy="426293"/>
          </a:xfrm>
          <a:prstGeom prst="curved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9" name="箭头: 左弧形 168">
            <a:extLst>
              <a:ext uri="{FF2B5EF4-FFF2-40B4-BE49-F238E27FC236}">
                <a16:creationId xmlns:a16="http://schemas.microsoft.com/office/drawing/2014/main" id="{56506EE9-25B0-A2A9-7279-1AF2026B9784}"/>
              </a:ext>
            </a:extLst>
          </p:cNvPr>
          <p:cNvSpPr/>
          <p:nvPr/>
        </p:nvSpPr>
        <p:spPr>
          <a:xfrm rot="10800000">
            <a:off x="707632" y="2643706"/>
            <a:ext cx="247230" cy="426293"/>
          </a:xfrm>
          <a:prstGeom prst="curved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6F608985-4DF1-57A9-E0D7-588866EB4EC9}"/>
              </a:ext>
            </a:extLst>
          </p:cNvPr>
          <p:cNvSpPr/>
          <p:nvPr/>
        </p:nvSpPr>
        <p:spPr>
          <a:xfrm>
            <a:off x="315441" y="1943816"/>
            <a:ext cx="3418570" cy="2742947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FD9B5746-65C8-9E7E-0D0C-C091038FA138}"/>
              </a:ext>
            </a:extLst>
          </p:cNvPr>
          <p:cNvSpPr txBox="1"/>
          <p:nvPr/>
        </p:nvSpPr>
        <p:spPr>
          <a:xfrm>
            <a:off x="317304" y="2403415"/>
            <a:ext cx="7806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模型训练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CFA07B-F630-64F0-AE76-488179519ABC}"/>
              </a:ext>
            </a:extLst>
          </p:cNvPr>
          <p:cNvSpPr txBox="1"/>
          <p:nvPr/>
        </p:nvSpPr>
        <p:spPr>
          <a:xfrm>
            <a:off x="6329585" y="4857652"/>
            <a:ext cx="2968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https://github.com/X-lab2017/open-digger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1144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</a:rPr>
              <a:t>灵配技术栈</a:t>
            </a:r>
            <a:endParaRPr lang="en-US" sz="144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DF0AF6E-1701-9E95-FFDC-323CF657F354}"/>
              </a:ext>
            </a:extLst>
          </p:cNvPr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3124656D-F465-DCA2-EFBA-9F672BB8D289}"/>
              </a:ext>
            </a:extLst>
          </p:cNvPr>
          <p:cNvSpPr/>
          <p:nvPr/>
        </p:nvSpPr>
        <p:spPr>
          <a:xfrm>
            <a:off x="515220" y="740972"/>
            <a:ext cx="15183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前端技术栈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8" name="Text 11">
            <a:extLst>
              <a:ext uri="{FF2B5EF4-FFF2-40B4-BE49-F238E27FC236}">
                <a16:creationId xmlns:a16="http://schemas.microsoft.com/office/drawing/2014/main" id="{27AD107D-A0D0-C9D0-57D2-D231987A74F0}"/>
              </a:ext>
            </a:extLst>
          </p:cNvPr>
          <p:cNvSpPr/>
          <p:nvPr/>
        </p:nvSpPr>
        <p:spPr>
          <a:xfrm>
            <a:off x="1007996" y="970266"/>
            <a:ext cx="6831080" cy="6390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>
              <a:lnSpc>
                <a:spcPct val="250000"/>
              </a:lnSpc>
              <a:spcBef>
                <a:spcPts val="375"/>
              </a:spcBef>
            </a:pP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JavaScript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CSS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HTML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Fetch API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9" name="Text 8">
            <a:extLst>
              <a:ext uri="{FF2B5EF4-FFF2-40B4-BE49-F238E27FC236}">
                <a16:creationId xmlns:a16="http://schemas.microsoft.com/office/drawing/2014/main" id="{6D1899CC-A2D8-DDCF-3E01-5033043A2ECB}"/>
              </a:ext>
            </a:extLst>
          </p:cNvPr>
          <p:cNvSpPr/>
          <p:nvPr/>
        </p:nvSpPr>
        <p:spPr>
          <a:xfrm>
            <a:off x="515219" y="1612072"/>
            <a:ext cx="15183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后端技术栈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1" name="Text 11">
            <a:extLst>
              <a:ext uri="{FF2B5EF4-FFF2-40B4-BE49-F238E27FC236}">
                <a16:creationId xmlns:a16="http://schemas.microsoft.com/office/drawing/2014/main" id="{DCFB4C4F-12DD-4897-81D9-AE0E276CA196}"/>
              </a:ext>
            </a:extLst>
          </p:cNvPr>
          <p:cNvSpPr/>
          <p:nvPr/>
        </p:nvSpPr>
        <p:spPr>
          <a:xfrm>
            <a:off x="1007996" y="1841205"/>
            <a:ext cx="6831080" cy="6390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>
              <a:lnSpc>
                <a:spcPct val="250000"/>
              </a:lnSpc>
              <a:spcBef>
                <a:spcPts val="375"/>
              </a:spcBef>
            </a:pP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Python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FastAPI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Pydantic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MongoDB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D02C54EE-A8D2-E258-23FA-AF1FCFC3501E}"/>
              </a:ext>
            </a:extLst>
          </p:cNvPr>
          <p:cNvSpPr/>
          <p:nvPr/>
        </p:nvSpPr>
        <p:spPr>
          <a:xfrm>
            <a:off x="515220" y="2571750"/>
            <a:ext cx="297093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模型训练与测试框架技术栈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1D9D8931-4899-A4BB-47F5-C450EADB2DD4}"/>
              </a:ext>
            </a:extLst>
          </p:cNvPr>
          <p:cNvSpPr/>
          <p:nvPr/>
        </p:nvSpPr>
        <p:spPr>
          <a:xfrm>
            <a:off x="1007996" y="2800883"/>
            <a:ext cx="3149667" cy="6390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>
              <a:lnSpc>
                <a:spcPct val="250000"/>
              </a:lnSpc>
              <a:spcBef>
                <a:spcPts val="375"/>
              </a:spcBef>
            </a:pP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PyTorch Geometric (PyG)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8677331A-1C57-25BD-0523-D55A51EB2FAF}"/>
              </a:ext>
            </a:extLst>
          </p:cNvPr>
          <p:cNvSpPr/>
          <p:nvPr/>
        </p:nvSpPr>
        <p:spPr>
          <a:xfrm>
            <a:off x="515220" y="3495675"/>
            <a:ext cx="27375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数据获取与转换技术栈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2623ACC-F254-940F-5547-318DF24AA0F1}"/>
              </a:ext>
            </a:extLst>
          </p:cNvPr>
          <p:cNvSpPr/>
          <p:nvPr/>
        </p:nvSpPr>
        <p:spPr>
          <a:xfrm>
            <a:off x="1007996" y="3773344"/>
            <a:ext cx="3149667" cy="6390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>
              <a:lnSpc>
                <a:spcPct val="250000"/>
              </a:lnSpc>
              <a:spcBef>
                <a:spcPts val="375"/>
              </a:spcBef>
            </a:pP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Github REST API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Neo4j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689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67" y="1041105"/>
            <a:ext cx="2227193" cy="18836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8640" b="1" dirty="0">
                <a:solidFill>
                  <a:srgbClr val="257CE5">
                    <a:alpha val="2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04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3434463" y="2417454"/>
            <a:ext cx="4931077" cy="6635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16408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总结与展望</a:t>
            </a:r>
            <a:endParaRPr lang="en-US" sz="1440" dirty="0"/>
          </a:p>
        </p:txBody>
      </p:sp>
    </p:spTree>
    <p:extLst>
      <p:ext uri="{BB962C8B-B14F-4D97-AF65-F5344CB8AC3E}">
        <p14:creationId xmlns:p14="http://schemas.microsoft.com/office/powerpoint/2010/main" val="3363120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107073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总结与展望</a:t>
            </a:r>
            <a:endParaRPr lang="en-US" sz="1440" dirty="0"/>
          </a:p>
        </p:txBody>
      </p:sp>
      <p:sp>
        <p:nvSpPr>
          <p:cNvPr id="10" name="Text 8"/>
          <p:cNvSpPr/>
          <p:nvPr/>
        </p:nvSpPr>
        <p:spPr>
          <a:xfrm>
            <a:off x="595385" y="805128"/>
            <a:ext cx="2845133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</a:rPr>
              <a:t>总结</a:t>
            </a:r>
            <a:endParaRPr lang="en-US" sz="1440" dirty="0"/>
          </a:p>
        </p:txBody>
      </p:sp>
      <p:sp>
        <p:nvSpPr>
          <p:cNvPr id="11" name="Text 9"/>
          <p:cNvSpPr/>
          <p:nvPr/>
        </p:nvSpPr>
        <p:spPr>
          <a:xfrm>
            <a:off x="1150007" y="1212096"/>
            <a:ext cx="7204726" cy="124777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200000"/>
              </a:lnSpc>
              <a:spcBef>
                <a:spcPts val="375"/>
              </a:spcBef>
              <a:buNone/>
            </a:pPr>
            <a:r>
              <a:rPr lang="zh-CN" altLang="en-US" sz="105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      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灵配是一款为开源项目设计的浏览器插件，致力于为</a:t>
            </a:r>
            <a:r>
              <a:rPr lang="en-US" altLang="zh-CN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GitHub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等开源协作平台上的</a:t>
            </a:r>
            <a:r>
              <a:rPr lang="en-US" altLang="zh-CN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分配最合适的开发者。该插件旨在提高</a:t>
            </a:r>
            <a:r>
              <a:rPr lang="en-US" altLang="zh-CN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的分配效率，优化开源项目的资源配置，加速开源项目的开发进度，帮助开源社区实现更高效的协作与持续发展。</a:t>
            </a:r>
            <a:endParaRPr lang="en-US" sz="1600" b="1" dirty="0"/>
          </a:p>
        </p:txBody>
      </p:sp>
      <p:sp>
        <p:nvSpPr>
          <p:cNvPr id="12" name="Text 10"/>
          <p:cNvSpPr/>
          <p:nvPr/>
        </p:nvSpPr>
        <p:spPr>
          <a:xfrm>
            <a:off x="595385" y="2581813"/>
            <a:ext cx="2531059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展望</a:t>
            </a:r>
            <a:endParaRPr lang="en-US" sz="1440" dirty="0"/>
          </a:p>
        </p:txBody>
      </p:sp>
      <p:sp>
        <p:nvSpPr>
          <p:cNvPr id="13" name="Text 11"/>
          <p:cNvSpPr/>
          <p:nvPr/>
        </p:nvSpPr>
        <p:spPr>
          <a:xfrm>
            <a:off x="1150006" y="3088635"/>
            <a:ext cx="7577137" cy="13472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2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短期目标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：完善基础功能，例如自动化数据获取、模型的增量更新以及优化前端界面。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2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长期规划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：未来可能会将该工具集成到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HyperCRX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中，并支持更多的开源协作平台例如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Gitee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、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Atomgit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等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2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社区反馈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：收集用户反馈，不断改进灵配设计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C7B8C5-498A-DD24-4A93-FCF05043AF23}"/>
              </a:ext>
            </a:extLst>
          </p:cNvPr>
          <p:cNvSpPr txBox="1"/>
          <p:nvPr/>
        </p:nvSpPr>
        <p:spPr>
          <a:xfrm>
            <a:off x="6110287" y="4866501"/>
            <a:ext cx="32527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https://github.com/hypertrons/hypertrons-crx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9220" y="1927696"/>
            <a:ext cx="4911506" cy="17465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7920" b="1" dirty="0">
                <a:solidFill>
                  <a:srgbClr val="7BA6EE">
                    <a:alpha val="1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THANKS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618369" y="1770201"/>
            <a:ext cx="4313208" cy="120700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5184" b="1" dirty="0">
                <a:solidFill>
                  <a:srgbClr val="16408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谢谢观看</a:t>
            </a:r>
            <a:endParaRPr lang="en-US" sz="144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75F1CF-6FB1-858C-8667-7829409BEF82}"/>
              </a:ext>
            </a:extLst>
          </p:cNvPr>
          <p:cNvSpPr txBox="1"/>
          <p:nvPr/>
        </p:nvSpPr>
        <p:spPr>
          <a:xfrm>
            <a:off x="528638" y="3321721"/>
            <a:ext cx="5495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项目地址：</a:t>
            </a:r>
            <a:r>
              <a:rPr lang="en-US" altLang="zh-CN" dirty="0">
                <a:hlinkClick r:id="rId4"/>
              </a:rPr>
              <a:t>https://github.com/zhingoll/Issue-Assigner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联系我们：</a:t>
            </a:r>
            <a:r>
              <a:rPr lang="en-US" altLang="zh-CN" dirty="0"/>
              <a:t>438896986@qq.com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67" y="1041105"/>
            <a:ext cx="2227193" cy="18836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8640" b="1" dirty="0">
                <a:solidFill>
                  <a:srgbClr val="257CE5">
                    <a:alpha val="2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01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3434463" y="2417454"/>
            <a:ext cx="4931077" cy="6635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16408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背景</a:t>
            </a:r>
            <a:endParaRPr lang="en-US" sz="14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0516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背景</a:t>
            </a:r>
            <a:endParaRPr lang="en-US" sz="1440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60A5ED3-22BE-A16A-CB68-2699829BDDAC}"/>
              </a:ext>
            </a:extLst>
          </p:cNvPr>
          <p:cNvGrpSpPr/>
          <p:nvPr/>
        </p:nvGrpSpPr>
        <p:grpSpPr>
          <a:xfrm>
            <a:off x="989260" y="952953"/>
            <a:ext cx="934029" cy="640156"/>
            <a:chOff x="786943" y="997020"/>
            <a:chExt cx="683510" cy="374547"/>
          </a:xfrm>
        </p:grpSpPr>
        <p:sp>
          <p:nvSpPr>
            <p:cNvPr id="8" name="Shape 6"/>
            <p:cNvSpPr/>
            <p:nvPr/>
          </p:nvSpPr>
          <p:spPr>
            <a:xfrm rot="2700000">
              <a:off x="981815" y="962708"/>
              <a:ext cx="301786" cy="376169"/>
            </a:xfrm>
            <a:custGeom>
              <a:avLst/>
              <a:gdLst/>
              <a:ahLst/>
              <a:cxnLst/>
              <a:rect l="l" t="t" r="r" b="b"/>
              <a:pathLst>
                <a:path w="566928" h="566928">
                  <a:moveTo>
                    <a:pt x="0" y="0"/>
                  </a:moveTo>
                  <a:moveTo>
                    <a:pt x="0" y="0"/>
                  </a:moveTo>
                  <a:lnTo>
                    <a:pt x="566928" y="0"/>
                  </a:lnTo>
                  <a:lnTo>
                    <a:pt x="566928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rgbClr val="0084FF"/>
            </a:solidFill>
            <a:ln/>
          </p:spPr>
        </p:sp>
        <p:sp>
          <p:nvSpPr>
            <p:cNvPr id="11" name="Text 9"/>
            <p:cNvSpPr/>
            <p:nvPr/>
          </p:nvSpPr>
          <p:spPr>
            <a:xfrm>
              <a:off x="786943" y="997020"/>
              <a:ext cx="683510" cy="374547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t">
              <a:spAutoFit/>
            </a:bodyPr>
            <a:lstStyle/>
            <a:p>
              <a:pPr marL="0" indent="0" algn="ctr">
                <a:lnSpc>
                  <a:spcPct val="112500"/>
                </a:lnSpc>
                <a:spcBef>
                  <a:spcPts val="375"/>
                </a:spcBef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01</a:t>
              </a:r>
              <a:endParaRPr lang="en-US" sz="1400" dirty="0"/>
            </a:p>
          </p:txBody>
        </p:sp>
      </p:grpSp>
      <p:sp>
        <p:nvSpPr>
          <p:cNvPr id="14" name="Text 12"/>
          <p:cNvSpPr/>
          <p:nvPr/>
        </p:nvSpPr>
        <p:spPr>
          <a:xfrm>
            <a:off x="2144539" y="1039001"/>
            <a:ext cx="4986115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开源生态日益繁荣，仓库维护者经常面临大量未分配的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28" name="Text 12">
            <a:extLst>
              <a:ext uri="{FF2B5EF4-FFF2-40B4-BE49-F238E27FC236}">
                <a16:creationId xmlns:a16="http://schemas.microsoft.com/office/drawing/2014/main" id="{FD54ACED-D1E5-45BD-2279-A3E71F4CC083}"/>
              </a:ext>
            </a:extLst>
          </p:cNvPr>
          <p:cNvSpPr/>
          <p:nvPr/>
        </p:nvSpPr>
        <p:spPr>
          <a:xfrm>
            <a:off x="2144539" y="1837985"/>
            <a:ext cx="4935924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手动分配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费时、低效，且容易造成分工不均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43" name="Text 12">
            <a:extLst>
              <a:ext uri="{FF2B5EF4-FFF2-40B4-BE49-F238E27FC236}">
                <a16:creationId xmlns:a16="http://schemas.microsoft.com/office/drawing/2014/main" id="{11B74A55-A0A0-1EB1-B5BA-485C115A713A}"/>
              </a:ext>
            </a:extLst>
          </p:cNvPr>
          <p:cNvSpPr/>
          <p:nvPr/>
        </p:nvSpPr>
        <p:spPr>
          <a:xfrm>
            <a:off x="2144539" y="2702855"/>
            <a:ext cx="5156374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GitHub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本身提供的自动化规则有限，缺乏智能分配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机制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47" name="Shape 10">
            <a:extLst>
              <a:ext uri="{FF2B5EF4-FFF2-40B4-BE49-F238E27FC236}">
                <a16:creationId xmlns:a16="http://schemas.microsoft.com/office/drawing/2014/main" id="{A9CDE9E2-B973-81E1-62FF-E42B5528CB11}"/>
              </a:ext>
            </a:extLst>
          </p:cNvPr>
          <p:cNvSpPr/>
          <p:nvPr/>
        </p:nvSpPr>
        <p:spPr>
          <a:xfrm>
            <a:off x="1997040" y="3526720"/>
            <a:ext cx="5937464" cy="522132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257CE5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8" name="Text 12">
            <a:extLst>
              <a:ext uri="{FF2B5EF4-FFF2-40B4-BE49-F238E27FC236}">
                <a16:creationId xmlns:a16="http://schemas.microsoft.com/office/drawing/2014/main" id="{C964B40E-FE99-9A5B-83F6-9901076C0F81}"/>
              </a:ext>
            </a:extLst>
          </p:cNvPr>
          <p:cNvSpPr/>
          <p:nvPr/>
        </p:nvSpPr>
        <p:spPr>
          <a:xfrm>
            <a:off x="2078043" y="3596275"/>
            <a:ext cx="5974180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仓库维护者需要人工审查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内容与开发者能力，匹配度难以快速判断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49" name="Shape 10">
            <a:extLst>
              <a:ext uri="{FF2B5EF4-FFF2-40B4-BE49-F238E27FC236}">
                <a16:creationId xmlns:a16="http://schemas.microsoft.com/office/drawing/2014/main" id="{0F25D3F9-A03E-E97E-7753-0CC056F46D05}"/>
              </a:ext>
            </a:extLst>
          </p:cNvPr>
          <p:cNvSpPr/>
          <p:nvPr/>
        </p:nvSpPr>
        <p:spPr>
          <a:xfrm>
            <a:off x="1997040" y="2660063"/>
            <a:ext cx="5937464" cy="522132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257CE5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0" name="Shape 10">
            <a:extLst>
              <a:ext uri="{FF2B5EF4-FFF2-40B4-BE49-F238E27FC236}">
                <a16:creationId xmlns:a16="http://schemas.microsoft.com/office/drawing/2014/main" id="{6C0E1E94-000F-4D98-E8B5-3CB4C060574C}"/>
              </a:ext>
            </a:extLst>
          </p:cNvPr>
          <p:cNvSpPr/>
          <p:nvPr/>
        </p:nvSpPr>
        <p:spPr>
          <a:xfrm>
            <a:off x="1997040" y="952953"/>
            <a:ext cx="5937464" cy="522132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257CE5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1" name="Shape 10">
            <a:extLst>
              <a:ext uri="{FF2B5EF4-FFF2-40B4-BE49-F238E27FC236}">
                <a16:creationId xmlns:a16="http://schemas.microsoft.com/office/drawing/2014/main" id="{51B83781-1804-05D0-D8C9-F5E5B7043C87}"/>
              </a:ext>
            </a:extLst>
          </p:cNvPr>
          <p:cNvSpPr/>
          <p:nvPr/>
        </p:nvSpPr>
        <p:spPr>
          <a:xfrm>
            <a:off x="1997040" y="1793813"/>
            <a:ext cx="5937464" cy="522132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257CE5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11E944E-8E95-A443-0515-63291FF889C0}"/>
              </a:ext>
            </a:extLst>
          </p:cNvPr>
          <p:cNvGrpSpPr/>
          <p:nvPr/>
        </p:nvGrpSpPr>
        <p:grpSpPr>
          <a:xfrm>
            <a:off x="989259" y="1797361"/>
            <a:ext cx="934029" cy="520719"/>
            <a:chOff x="786943" y="997020"/>
            <a:chExt cx="683510" cy="304666"/>
          </a:xfrm>
        </p:grpSpPr>
        <p:sp>
          <p:nvSpPr>
            <p:cNvPr id="53" name="Shape 6">
              <a:extLst>
                <a:ext uri="{FF2B5EF4-FFF2-40B4-BE49-F238E27FC236}">
                  <a16:creationId xmlns:a16="http://schemas.microsoft.com/office/drawing/2014/main" id="{45E7928B-DEA6-6F85-4476-21F87CC85B60}"/>
                </a:ext>
              </a:extLst>
            </p:cNvPr>
            <p:cNvSpPr/>
            <p:nvPr/>
          </p:nvSpPr>
          <p:spPr>
            <a:xfrm rot="2700000">
              <a:off x="981815" y="962708"/>
              <a:ext cx="301786" cy="376169"/>
            </a:xfrm>
            <a:custGeom>
              <a:avLst/>
              <a:gdLst/>
              <a:ahLst/>
              <a:cxnLst/>
              <a:rect l="l" t="t" r="r" b="b"/>
              <a:pathLst>
                <a:path w="566928" h="566928">
                  <a:moveTo>
                    <a:pt x="0" y="0"/>
                  </a:moveTo>
                  <a:moveTo>
                    <a:pt x="0" y="0"/>
                  </a:moveTo>
                  <a:lnTo>
                    <a:pt x="566928" y="0"/>
                  </a:lnTo>
                  <a:lnTo>
                    <a:pt x="566928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rgbClr val="0084FF"/>
            </a:solidFill>
            <a:ln/>
          </p:spPr>
        </p:sp>
        <p:sp>
          <p:nvSpPr>
            <p:cNvPr id="54" name="Text 9">
              <a:extLst>
                <a:ext uri="{FF2B5EF4-FFF2-40B4-BE49-F238E27FC236}">
                  <a16:creationId xmlns:a16="http://schemas.microsoft.com/office/drawing/2014/main" id="{0A8703AA-2127-454A-A55B-229314CD0B75}"/>
                </a:ext>
              </a:extLst>
            </p:cNvPr>
            <p:cNvSpPr/>
            <p:nvPr/>
          </p:nvSpPr>
          <p:spPr>
            <a:xfrm>
              <a:off x="786943" y="997020"/>
              <a:ext cx="683510" cy="303953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t">
              <a:spAutoFit/>
            </a:bodyPr>
            <a:lstStyle/>
            <a:p>
              <a:pPr marL="0" indent="0" algn="ctr">
                <a:lnSpc>
                  <a:spcPct val="112500"/>
                </a:lnSpc>
                <a:spcBef>
                  <a:spcPts val="375"/>
                </a:spcBef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02</a:t>
              </a:r>
              <a:endParaRPr lang="en-US" sz="1400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968081-6E7A-2BD5-9F3F-04FD286D75BB}"/>
              </a:ext>
            </a:extLst>
          </p:cNvPr>
          <p:cNvGrpSpPr/>
          <p:nvPr/>
        </p:nvGrpSpPr>
        <p:grpSpPr>
          <a:xfrm>
            <a:off x="989260" y="2667229"/>
            <a:ext cx="934029" cy="520719"/>
            <a:chOff x="786943" y="997020"/>
            <a:chExt cx="683510" cy="304666"/>
          </a:xfrm>
        </p:grpSpPr>
        <p:sp>
          <p:nvSpPr>
            <p:cNvPr id="56" name="Shape 6">
              <a:extLst>
                <a:ext uri="{FF2B5EF4-FFF2-40B4-BE49-F238E27FC236}">
                  <a16:creationId xmlns:a16="http://schemas.microsoft.com/office/drawing/2014/main" id="{E6C59211-4558-E3D9-033F-4F525E5F53C3}"/>
                </a:ext>
              </a:extLst>
            </p:cNvPr>
            <p:cNvSpPr/>
            <p:nvPr/>
          </p:nvSpPr>
          <p:spPr>
            <a:xfrm rot="2700000">
              <a:off x="981815" y="962708"/>
              <a:ext cx="301786" cy="376169"/>
            </a:xfrm>
            <a:custGeom>
              <a:avLst/>
              <a:gdLst/>
              <a:ahLst/>
              <a:cxnLst/>
              <a:rect l="l" t="t" r="r" b="b"/>
              <a:pathLst>
                <a:path w="566928" h="566928">
                  <a:moveTo>
                    <a:pt x="0" y="0"/>
                  </a:moveTo>
                  <a:moveTo>
                    <a:pt x="0" y="0"/>
                  </a:moveTo>
                  <a:lnTo>
                    <a:pt x="566928" y="0"/>
                  </a:lnTo>
                  <a:lnTo>
                    <a:pt x="566928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rgbClr val="0084FF"/>
            </a:solidFill>
            <a:ln/>
          </p:spPr>
        </p:sp>
        <p:sp>
          <p:nvSpPr>
            <p:cNvPr id="57" name="Text 9">
              <a:extLst>
                <a:ext uri="{FF2B5EF4-FFF2-40B4-BE49-F238E27FC236}">
                  <a16:creationId xmlns:a16="http://schemas.microsoft.com/office/drawing/2014/main" id="{0789B27B-31BC-2E6E-61D7-5AEB3259D189}"/>
                </a:ext>
              </a:extLst>
            </p:cNvPr>
            <p:cNvSpPr/>
            <p:nvPr/>
          </p:nvSpPr>
          <p:spPr>
            <a:xfrm>
              <a:off x="786943" y="997020"/>
              <a:ext cx="683510" cy="303953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t">
              <a:spAutoFit/>
            </a:bodyPr>
            <a:lstStyle/>
            <a:p>
              <a:pPr marL="0" indent="0" algn="ctr">
                <a:lnSpc>
                  <a:spcPct val="112500"/>
                </a:lnSpc>
                <a:spcBef>
                  <a:spcPts val="375"/>
                </a:spcBef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03</a:t>
              </a:r>
              <a:endParaRPr lang="en-US" sz="1400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4F87535-3DA7-AC18-9707-4790C395BC92}"/>
              </a:ext>
            </a:extLst>
          </p:cNvPr>
          <p:cNvGrpSpPr/>
          <p:nvPr/>
        </p:nvGrpSpPr>
        <p:grpSpPr>
          <a:xfrm>
            <a:off x="989258" y="3548258"/>
            <a:ext cx="934029" cy="520719"/>
            <a:chOff x="786943" y="997020"/>
            <a:chExt cx="683510" cy="304666"/>
          </a:xfrm>
        </p:grpSpPr>
        <p:sp>
          <p:nvSpPr>
            <p:cNvPr id="59" name="Shape 6">
              <a:extLst>
                <a:ext uri="{FF2B5EF4-FFF2-40B4-BE49-F238E27FC236}">
                  <a16:creationId xmlns:a16="http://schemas.microsoft.com/office/drawing/2014/main" id="{96292B5D-5F7A-7BE8-DD9E-AC8DB161E99F}"/>
                </a:ext>
              </a:extLst>
            </p:cNvPr>
            <p:cNvSpPr/>
            <p:nvPr/>
          </p:nvSpPr>
          <p:spPr>
            <a:xfrm rot="2700000">
              <a:off x="981815" y="962708"/>
              <a:ext cx="301786" cy="376169"/>
            </a:xfrm>
            <a:custGeom>
              <a:avLst/>
              <a:gdLst/>
              <a:ahLst/>
              <a:cxnLst/>
              <a:rect l="l" t="t" r="r" b="b"/>
              <a:pathLst>
                <a:path w="566928" h="566928">
                  <a:moveTo>
                    <a:pt x="0" y="0"/>
                  </a:moveTo>
                  <a:moveTo>
                    <a:pt x="0" y="0"/>
                  </a:moveTo>
                  <a:lnTo>
                    <a:pt x="566928" y="0"/>
                  </a:lnTo>
                  <a:lnTo>
                    <a:pt x="566928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rgbClr val="0084FF"/>
            </a:solidFill>
            <a:ln/>
          </p:spPr>
        </p:sp>
        <p:sp>
          <p:nvSpPr>
            <p:cNvPr id="60" name="Text 9">
              <a:extLst>
                <a:ext uri="{FF2B5EF4-FFF2-40B4-BE49-F238E27FC236}">
                  <a16:creationId xmlns:a16="http://schemas.microsoft.com/office/drawing/2014/main" id="{288B3D3E-4C8A-B223-CC7A-CFD16C9186F9}"/>
                </a:ext>
              </a:extLst>
            </p:cNvPr>
            <p:cNvSpPr/>
            <p:nvPr/>
          </p:nvSpPr>
          <p:spPr>
            <a:xfrm>
              <a:off x="786943" y="997020"/>
              <a:ext cx="683510" cy="303953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t">
              <a:spAutoFit/>
            </a:bodyPr>
            <a:lstStyle/>
            <a:p>
              <a:pPr marL="0" indent="0" algn="ctr">
                <a:lnSpc>
                  <a:spcPct val="112500"/>
                </a:lnSpc>
                <a:spcBef>
                  <a:spcPts val="375"/>
                </a:spcBef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04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67" y="1041105"/>
            <a:ext cx="2227193" cy="18836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8640" b="1" dirty="0">
                <a:solidFill>
                  <a:srgbClr val="257CE5">
                    <a:alpha val="2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02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3434463" y="2417454"/>
            <a:ext cx="4931077" cy="6635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16408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产品简介</a:t>
            </a:r>
            <a:endParaRPr lang="en-US" sz="14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产品简介</a:t>
            </a:r>
            <a:endParaRPr lang="en-US" sz="1440" dirty="0"/>
          </a:p>
        </p:txBody>
      </p:sp>
      <p:sp>
        <p:nvSpPr>
          <p:cNvPr id="4" name="Shape 2"/>
          <p:cNvSpPr/>
          <p:nvPr/>
        </p:nvSpPr>
        <p:spPr>
          <a:xfrm>
            <a:off x="603401" y="1099566"/>
            <a:ext cx="7497539" cy="1021473"/>
          </a:xfrm>
          <a:custGeom>
            <a:avLst/>
            <a:gdLst/>
            <a:ahLst/>
            <a:cxnLst/>
            <a:rect l="l" t="t" r="r" b="b"/>
            <a:pathLst>
              <a:path w="7497539" h="1021473">
                <a:moveTo>
                  <a:pt x="127684" y="0"/>
                </a:moveTo>
                <a:moveTo>
                  <a:pt x="127684" y="0"/>
                </a:moveTo>
                <a:lnTo>
                  <a:pt x="7369855" y="0"/>
                </a:lnTo>
                <a:quadBezTo>
                  <a:pt x="7497539" y="0"/>
                  <a:pt x="7497539" y="127684"/>
                </a:quadBezTo>
                <a:lnTo>
                  <a:pt x="7497539" y="893789"/>
                </a:lnTo>
                <a:quadBezTo>
                  <a:pt x="7497539" y="1021473"/>
                  <a:pt x="7369855" y="1021473"/>
                </a:quadBezTo>
                <a:lnTo>
                  <a:pt x="127684" y="1021473"/>
                </a:lnTo>
                <a:quadBezTo>
                  <a:pt x="0" y="1021473"/>
                  <a:pt x="0" y="893789"/>
                </a:quadBezTo>
                <a:lnTo>
                  <a:pt x="0" y="127684"/>
                </a:lnTo>
                <a:quadBezTo>
                  <a:pt x="0" y="0"/>
                  <a:pt x="127684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603401" y="3519810"/>
            <a:ext cx="7497539" cy="914400"/>
          </a:xfrm>
          <a:custGeom>
            <a:avLst/>
            <a:gdLst/>
            <a:ahLst/>
            <a:cxnLst/>
            <a:rect l="l" t="t" r="r" b="b"/>
            <a:pathLst>
              <a:path w="7497539" h="914400">
                <a:moveTo>
                  <a:pt x="114300" y="0"/>
                </a:moveTo>
                <a:moveTo>
                  <a:pt x="114300" y="0"/>
                </a:moveTo>
                <a:lnTo>
                  <a:pt x="7383239" y="0"/>
                </a:lnTo>
                <a:quadBezTo>
                  <a:pt x="7497539" y="0"/>
                  <a:pt x="7497539" y="114300"/>
                </a:quadBezTo>
                <a:lnTo>
                  <a:pt x="7497539" y="800100"/>
                </a:lnTo>
                <a:quadBezTo>
                  <a:pt x="7497539" y="914400"/>
                  <a:pt x="7383239" y="914400"/>
                </a:quadBezTo>
                <a:lnTo>
                  <a:pt x="114300" y="914400"/>
                </a:lnTo>
                <a:quadBezTo>
                  <a:pt x="0" y="914400"/>
                  <a:pt x="0" y="800100"/>
                </a:quadBezTo>
                <a:lnTo>
                  <a:pt x="0" y="114300"/>
                </a:lnTo>
                <a:quadBezTo>
                  <a:pt x="0" y="0"/>
                  <a:pt x="114300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6" name="Shape 4"/>
          <p:cNvSpPr/>
          <p:nvPr/>
        </p:nvSpPr>
        <p:spPr>
          <a:xfrm rot="-8100000">
            <a:off x="8169318" y="3813767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7" name="Shape 5"/>
          <p:cNvSpPr/>
          <p:nvPr/>
        </p:nvSpPr>
        <p:spPr>
          <a:xfrm>
            <a:off x="603401" y="2248391"/>
            <a:ext cx="7498595" cy="1157386"/>
          </a:xfrm>
          <a:custGeom>
            <a:avLst/>
            <a:gdLst/>
            <a:ahLst/>
            <a:cxnLst/>
            <a:rect l="l" t="t" r="r" b="b"/>
            <a:pathLst>
              <a:path w="7497539" h="914400">
                <a:moveTo>
                  <a:pt x="114300" y="0"/>
                </a:moveTo>
                <a:moveTo>
                  <a:pt x="114300" y="0"/>
                </a:moveTo>
                <a:lnTo>
                  <a:pt x="7383239" y="0"/>
                </a:lnTo>
                <a:quadBezTo>
                  <a:pt x="7497539" y="0"/>
                  <a:pt x="7497539" y="114300"/>
                </a:quadBezTo>
                <a:lnTo>
                  <a:pt x="7497539" y="800100"/>
                </a:lnTo>
                <a:quadBezTo>
                  <a:pt x="7497539" y="914400"/>
                  <a:pt x="7383239" y="914400"/>
                </a:quadBezTo>
                <a:lnTo>
                  <a:pt x="114300" y="914400"/>
                </a:lnTo>
                <a:quadBezTo>
                  <a:pt x="0" y="914400"/>
                  <a:pt x="0" y="800100"/>
                </a:quadBezTo>
                <a:lnTo>
                  <a:pt x="0" y="114300"/>
                </a:lnTo>
                <a:quadBezTo>
                  <a:pt x="0" y="0"/>
                  <a:pt x="114300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8" name="Shape 6"/>
          <p:cNvSpPr/>
          <p:nvPr/>
        </p:nvSpPr>
        <p:spPr>
          <a:xfrm rot="-8100000">
            <a:off x="8148222" y="2601894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9" name="Shape 7"/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834307" y="1381168"/>
            <a:ext cx="3864693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产品名称：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Issue-Assigner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（灵配）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834307" y="2476457"/>
            <a:ext cx="2531059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定位</a:t>
            </a:r>
            <a:endParaRPr lang="en-US" sz="1440" dirty="0"/>
          </a:p>
        </p:txBody>
      </p:sp>
      <p:sp>
        <p:nvSpPr>
          <p:cNvPr id="13" name="Text 11"/>
          <p:cNvSpPr/>
          <p:nvPr/>
        </p:nvSpPr>
        <p:spPr>
          <a:xfrm>
            <a:off x="1690687" y="2161066"/>
            <a:ext cx="6452318" cy="122636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为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GitHub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仓库中未解决的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智能分配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最合适的开发者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定时更新数据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，持续适应仓库的动态变化，确保分配结果的准确性和时效性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支持自定义模型构建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，满足不同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仓库维护者的个性化需求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834307" y="3747876"/>
            <a:ext cx="2530145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目标</a:t>
            </a:r>
            <a:endParaRPr lang="en-US" sz="1440" dirty="0"/>
          </a:p>
        </p:txBody>
      </p:sp>
      <p:sp>
        <p:nvSpPr>
          <p:cNvPr id="15" name="Text 13"/>
          <p:cNvSpPr/>
          <p:nvPr/>
        </p:nvSpPr>
        <p:spPr>
          <a:xfrm>
            <a:off x="1690687" y="3533129"/>
            <a:ext cx="4333133" cy="85555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减少仓库维护者的人工匹配工作量</a:t>
            </a:r>
            <a:endParaRPr lang="en-US" altLang="zh-CN" sz="1400" b="1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285750" indent="-2857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提升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处理效率与项目协作质量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521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0049" y="99662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设计理念</a:t>
            </a:r>
            <a:endParaRPr lang="en-US" altLang="zh-CN" sz="1440" dirty="0"/>
          </a:p>
        </p:txBody>
      </p:sp>
      <p:sp>
        <p:nvSpPr>
          <p:cNvPr id="4" name="Shape 2"/>
          <p:cNvSpPr/>
          <p:nvPr/>
        </p:nvSpPr>
        <p:spPr>
          <a:xfrm>
            <a:off x="4023197" y="1623326"/>
            <a:ext cx="174439" cy="0"/>
          </a:xfrm>
          <a:custGeom>
            <a:avLst/>
            <a:gdLst/>
            <a:ahLst/>
            <a:cxnLst/>
            <a:rect l="l" t="t" r="r" b="b"/>
            <a:pathLst>
              <a:path w="174439">
                <a:moveTo>
                  <a:pt x="174439" y="0"/>
                </a:moveTo>
                <a:moveTo>
                  <a:pt x="174439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257CE5"/>
            </a:solidFill>
            <a:prstDash val="solid"/>
            <a:headEnd type="none"/>
            <a:tailEnd type="arrow"/>
          </a:ln>
        </p:spPr>
      </p:sp>
      <p:sp>
        <p:nvSpPr>
          <p:cNvPr id="5" name="Shape 3"/>
          <p:cNvSpPr/>
          <p:nvPr/>
        </p:nvSpPr>
        <p:spPr>
          <a:xfrm>
            <a:off x="4922198" y="2729750"/>
            <a:ext cx="177670" cy="0"/>
          </a:xfrm>
          <a:custGeom>
            <a:avLst/>
            <a:gdLst/>
            <a:ahLst/>
            <a:cxnLst/>
            <a:rect l="l" t="t" r="r" b="b"/>
            <a:pathLst>
              <a:path w="177670">
                <a:moveTo>
                  <a:pt x="0" y="0"/>
                </a:moveTo>
                <a:moveTo>
                  <a:pt x="0" y="0"/>
                </a:moveTo>
                <a:lnTo>
                  <a:pt x="177670" y="0"/>
                </a:lnTo>
              </a:path>
            </a:pathLst>
          </a:custGeom>
          <a:noFill/>
          <a:ln w="19050">
            <a:solidFill>
              <a:srgbClr val="257CE5"/>
            </a:solidFill>
            <a:prstDash val="solid"/>
            <a:headEnd type="none"/>
            <a:tailEnd type="arrow"/>
          </a:ln>
        </p:spPr>
      </p:sp>
      <p:sp>
        <p:nvSpPr>
          <p:cNvPr id="6" name="Shape 4"/>
          <p:cNvSpPr/>
          <p:nvPr/>
        </p:nvSpPr>
        <p:spPr>
          <a:xfrm>
            <a:off x="4015610" y="3776738"/>
            <a:ext cx="175088" cy="0"/>
          </a:xfrm>
          <a:custGeom>
            <a:avLst/>
            <a:gdLst/>
            <a:ahLst/>
            <a:cxnLst/>
            <a:rect l="l" t="t" r="r" b="b"/>
            <a:pathLst>
              <a:path w="175088">
                <a:moveTo>
                  <a:pt x="175088" y="0"/>
                </a:moveTo>
                <a:moveTo>
                  <a:pt x="175088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257CE5"/>
            </a:solidFill>
            <a:prstDash val="solid"/>
            <a:headEnd type="none"/>
            <a:tailEnd type="arrow"/>
          </a:ln>
        </p:spPr>
      </p:sp>
      <p:sp>
        <p:nvSpPr>
          <p:cNvPr id="7" name="Text 5"/>
          <p:cNvSpPr/>
          <p:nvPr/>
        </p:nvSpPr>
        <p:spPr>
          <a:xfrm>
            <a:off x="4185013" y="1257566"/>
            <a:ext cx="745435" cy="70408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36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8" name="Text 6"/>
          <p:cNvSpPr/>
          <p:nvPr/>
        </p:nvSpPr>
        <p:spPr>
          <a:xfrm>
            <a:off x="4185013" y="3406406"/>
            <a:ext cx="745435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9" name="Text 7"/>
          <p:cNvSpPr/>
          <p:nvPr/>
        </p:nvSpPr>
        <p:spPr>
          <a:xfrm>
            <a:off x="4175869" y="2400566"/>
            <a:ext cx="745435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10" name="Text 8"/>
          <p:cNvSpPr/>
          <p:nvPr/>
        </p:nvSpPr>
        <p:spPr>
          <a:xfrm>
            <a:off x="702334" y="1122597"/>
            <a:ext cx="310896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轻量集成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626020" y="1436762"/>
            <a:ext cx="3389590" cy="76501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前端插件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，无需维护者跳转至其他平台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直接在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页面展示推荐结果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5090269" y="1972646"/>
            <a:ext cx="310896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智能推荐</a:t>
            </a:r>
            <a:endParaRPr lang="en-US" altLang="zh-CN" sz="1440" dirty="0"/>
          </a:p>
        </p:txBody>
      </p:sp>
      <p:sp>
        <p:nvSpPr>
          <p:cNvPr id="13" name="Text 11"/>
          <p:cNvSpPr/>
          <p:nvPr/>
        </p:nvSpPr>
        <p:spPr>
          <a:xfrm>
            <a:off x="5090665" y="2374982"/>
            <a:ext cx="4022050" cy="76501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基于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开发者历史协作行为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与</a:t>
            </a:r>
            <a:r>
              <a:rPr lang="en-US" altLang="zh-CN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文本特征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的匹配模型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归纳式学习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，提高模型在新数据上的泛化能力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533485" y="3059040"/>
            <a:ext cx="310896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spcBef>
                <a:spcPts val="375"/>
              </a:spcBef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提升协作效率</a:t>
            </a:r>
            <a:endParaRPr lang="en-US" altLang="zh-CN" sz="1440" dirty="0"/>
          </a:p>
        </p:txBody>
      </p:sp>
      <p:sp>
        <p:nvSpPr>
          <p:cNvPr id="15" name="Text 13"/>
          <p:cNvSpPr/>
          <p:nvPr/>
        </p:nvSpPr>
        <p:spPr>
          <a:xfrm>
            <a:off x="73152" y="3386412"/>
            <a:ext cx="3942459" cy="76501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智能匹配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与擅长的开发者，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提高</a:t>
            </a:r>
            <a:r>
              <a:rPr lang="en-US" altLang="zh-CN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解决质量</a:t>
            </a:r>
            <a:endParaRPr lang="en-US" altLang="zh-CN" sz="1200" b="1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简化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分配流程，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减少因错配造成的时间浪费</a:t>
            </a:r>
            <a:endParaRPr lang="en-US" altLang="zh-CN" sz="1200" b="1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pic>
        <p:nvPicPr>
          <p:cNvPr id="16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717" y="1159725"/>
            <a:ext cx="914400" cy="914400"/>
          </a:xfrm>
          <a:prstGeom prst="rect">
            <a:avLst/>
          </a:prstGeom>
        </p:spPr>
      </p:pic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717" y="2281694"/>
            <a:ext cx="914400" cy="914400"/>
          </a:xfrm>
          <a:prstGeom prst="rect">
            <a:avLst/>
          </a:prstGeom>
        </p:spPr>
      </p:pic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717" y="328753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功能介绍</a:t>
            </a:r>
            <a:endParaRPr lang="en-US" sz="144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09A665B5-CF82-43AB-8510-F2467BBB1267}"/>
              </a:ext>
            </a:extLst>
          </p:cNvPr>
          <p:cNvSpPr/>
          <p:nvPr/>
        </p:nvSpPr>
        <p:spPr>
          <a:xfrm>
            <a:off x="603401" y="1041810"/>
            <a:ext cx="7937161" cy="3329559"/>
          </a:xfrm>
          <a:custGeom>
            <a:avLst/>
            <a:gdLst/>
            <a:ahLst/>
            <a:cxnLst/>
            <a:rect l="l" t="t" r="r" b="b"/>
            <a:pathLst>
              <a:path w="7497539" h="1021473">
                <a:moveTo>
                  <a:pt x="127684" y="0"/>
                </a:moveTo>
                <a:moveTo>
                  <a:pt x="127684" y="0"/>
                </a:moveTo>
                <a:lnTo>
                  <a:pt x="7369855" y="0"/>
                </a:lnTo>
                <a:quadBezTo>
                  <a:pt x="7497539" y="0"/>
                  <a:pt x="7497539" y="127684"/>
                </a:quadBezTo>
                <a:lnTo>
                  <a:pt x="7497539" y="893789"/>
                </a:lnTo>
                <a:quadBezTo>
                  <a:pt x="7497539" y="1021473"/>
                  <a:pt x="7369855" y="1021473"/>
                </a:quadBezTo>
                <a:lnTo>
                  <a:pt x="127684" y="1021473"/>
                </a:lnTo>
                <a:quadBezTo>
                  <a:pt x="0" y="1021473"/>
                  <a:pt x="0" y="893789"/>
                </a:quadBezTo>
                <a:lnTo>
                  <a:pt x="0" y="127684"/>
                </a:lnTo>
                <a:quadBezTo>
                  <a:pt x="0" y="0"/>
                  <a:pt x="127684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DF0AF6E-1701-9E95-FFDC-323CF657F354}"/>
              </a:ext>
            </a:extLst>
          </p:cNvPr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D8B8830-700A-53E7-E6BA-FE41E4E366B5}"/>
              </a:ext>
            </a:extLst>
          </p:cNvPr>
          <p:cNvSpPr/>
          <p:nvPr/>
        </p:nvSpPr>
        <p:spPr>
          <a:xfrm>
            <a:off x="777158" y="1226042"/>
            <a:ext cx="184698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数据获取与更新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95F814DF-C649-72E2-1357-28E11565C2FF}"/>
              </a:ext>
            </a:extLst>
          </p:cNvPr>
          <p:cNvSpPr/>
          <p:nvPr/>
        </p:nvSpPr>
        <p:spPr>
          <a:xfrm>
            <a:off x="1293745" y="1722730"/>
            <a:ext cx="6888229" cy="176753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实时数据获取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：利用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GitHub REST API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获取仓库内最新的协作数据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持续更新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：支持模型的增量训练，以适应数据的动态变化，满足仓库维护者的当前应用需求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213ECE-8437-61FE-3A29-7FC357849385}"/>
              </a:ext>
            </a:extLst>
          </p:cNvPr>
          <p:cNvSpPr txBox="1"/>
          <p:nvPr/>
        </p:nvSpPr>
        <p:spPr>
          <a:xfrm>
            <a:off x="4386263" y="4906645"/>
            <a:ext cx="4814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GitHub REST API:</a:t>
            </a:r>
            <a:r>
              <a:rPr lang="zh-CN" altLang="en-US" sz="1200" dirty="0"/>
              <a:t> </a:t>
            </a:r>
            <a:r>
              <a:rPr lang="en-US" altLang="zh-CN" sz="1200" dirty="0"/>
              <a:t>https://docs.github.com/zh/rest?apiVersion=2022-11-28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108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A73B6AA-1546-EEFE-6EFE-7177E53C3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82" y="952858"/>
            <a:ext cx="7026249" cy="3208298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数据获取示例</a:t>
            </a:r>
            <a:endParaRPr lang="en-US" sz="144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DF0AF6E-1701-9E95-FFDC-323CF657F354}"/>
              </a:ext>
            </a:extLst>
          </p:cNvPr>
          <p:cNvSpPr/>
          <p:nvPr/>
        </p:nvSpPr>
        <p:spPr>
          <a:xfrm rot="-8100000">
            <a:off x="8148186" y="160274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DF708F-C8C8-46D5-AD19-B0CCDE53F6A2}"/>
              </a:ext>
            </a:extLst>
          </p:cNvPr>
          <p:cNvSpPr/>
          <p:nvPr/>
        </p:nvSpPr>
        <p:spPr>
          <a:xfrm>
            <a:off x="4948884" y="2139367"/>
            <a:ext cx="1994841" cy="217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3C6400-B323-3E19-8964-26C1603188CA}"/>
              </a:ext>
            </a:extLst>
          </p:cNvPr>
          <p:cNvSpPr txBox="1"/>
          <p:nvPr/>
        </p:nvSpPr>
        <p:spPr>
          <a:xfrm>
            <a:off x="5423483" y="178881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2</a:t>
            </a:r>
            <a:r>
              <a:rPr lang="zh-CN" altLang="en-US" sz="1100" dirty="0">
                <a:solidFill>
                  <a:schemeClr val="bg1"/>
                </a:solidFill>
              </a:rPr>
              <a:t>、指定仓库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511440-A465-C2F2-FFF0-3720DFA6801B}"/>
              </a:ext>
            </a:extLst>
          </p:cNvPr>
          <p:cNvSpPr/>
          <p:nvPr/>
        </p:nvSpPr>
        <p:spPr>
          <a:xfrm>
            <a:off x="3605856" y="1845264"/>
            <a:ext cx="1817627" cy="149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2A5DA8-521B-CBDA-0EAB-41631429A96F}"/>
              </a:ext>
            </a:extLst>
          </p:cNvPr>
          <p:cNvSpPr txBox="1"/>
          <p:nvPr/>
        </p:nvSpPr>
        <p:spPr>
          <a:xfrm>
            <a:off x="4877742" y="2347025"/>
            <a:ext cx="2137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3</a:t>
            </a:r>
            <a:r>
              <a:rPr lang="zh-CN" altLang="en-US" sz="1100" dirty="0">
                <a:solidFill>
                  <a:schemeClr val="bg1"/>
                </a:solidFill>
              </a:rPr>
              <a:t>、多</a:t>
            </a:r>
            <a:r>
              <a:rPr lang="en-US" altLang="zh-CN" sz="1100" dirty="0">
                <a:solidFill>
                  <a:schemeClr val="bg1"/>
                </a:solidFill>
              </a:rPr>
              <a:t>token</a:t>
            </a:r>
            <a:r>
              <a:rPr lang="zh-CN" altLang="en-US" sz="1100" dirty="0">
                <a:solidFill>
                  <a:schemeClr val="bg1"/>
                </a:solidFill>
              </a:rPr>
              <a:t>，支持持续获取数据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3E5C1B-B4F7-7B87-0035-ACE0D33791F4}"/>
              </a:ext>
            </a:extLst>
          </p:cNvPr>
          <p:cNvSpPr/>
          <p:nvPr/>
        </p:nvSpPr>
        <p:spPr>
          <a:xfrm>
            <a:off x="2797353" y="1514614"/>
            <a:ext cx="1817627" cy="149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96DA5A-E615-625E-7FE2-2AA169A72E37}"/>
              </a:ext>
            </a:extLst>
          </p:cNvPr>
          <p:cNvSpPr txBox="1"/>
          <p:nvPr/>
        </p:nvSpPr>
        <p:spPr>
          <a:xfrm>
            <a:off x="4585607" y="1455098"/>
            <a:ext cx="1930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1</a:t>
            </a:r>
            <a:r>
              <a:rPr lang="zh-CN" altLang="en-US" sz="1100" dirty="0">
                <a:solidFill>
                  <a:schemeClr val="bg1"/>
                </a:solidFill>
              </a:rPr>
              <a:t>、将数据更新到当前时间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B12C346-1C2D-4D27-FAFB-8B2E5393912C}"/>
              </a:ext>
            </a:extLst>
          </p:cNvPr>
          <p:cNvSpPr/>
          <p:nvPr/>
        </p:nvSpPr>
        <p:spPr>
          <a:xfrm>
            <a:off x="313201" y="2648950"/>
            <a:ext cx="5482762" cy="1353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2E1760B-AF6F-0861-15DB-2EC7A858070F}"/>
              </a:ext>
            </a:extLst>
          </p:cNvPr>
          <p:cNvSpPr txBox="1"/>
          <p:nvPr/>
        </p:nvSpPr>
        <p:spPr>
          <a:xfrm>
            <a:off x="5829519" y="3320403"/>
            <a:ext cx="1465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4</a:t>
            </a:r>
            <a:r>
              <a:rPr lang="zh-CN" altLang="en-US" sz="1100" dirty="0">
                <a:solidFill>
                  <a:schemeClr val="bg1"/>
                </a:solidFill>
              </a:rPr>
              <a:t>、获取指定数据，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用于构建数据集</a:t>
            </a:r>
          </a:p>
        </p:txBody>
      </p:sp>
    </p:spTree>
    <p:extLst>
      <p:ext uri="{BB962C8B-B14F-4D97-AF65-F5344CB8AC3E}">
        <p14:creationId xmlns:p14="http://schemas.microsoft.com/office/powerpoint/2010/main" val="408027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1268</Words>
  <Application>Microsoft Office PowerPoint</Application>
  <PresentationFormat>全屏显示(16:9)</PresentationFormat>
  <Paragraphs>228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Microsoft Yahei</vt:lpstr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Bruce zhen</cp:lastModifiedBy>
  <cp:revision>222</cp:revision>
  <dcterms:created xsi:type="dcterms:W3CDTF">2024-12-05T09:39:20Z</dcterms:created>
  <dcterms:modified xsi:type="dcterms:W3CDTF">2025-01-02T03:35:51Z</dcterms:modified>
</cp:coreProperties>
</file>