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6" roundtripDataSignature="AMtx7mipcPfBOvLdeHzNI5qsmN3CTK+s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e1c214ebe_3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11e1c214ebe_3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e1c214ebe_6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1e1c214ebe_6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e76efe5f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e76efe5f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11e76efe5f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e76efe5fe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e76efe5fe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11e76efe5fe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5" name="Shape 15"/>
        <p:cNvGrpSpPr/>
        <p:nvPr/>
      </p:nvGrpSpPr>
      <p:grpSpPr>
        <a:xfrm>
          <a:off x="0" y="0"/>
          <a:ext cx="0" cy="0"/>
          <a:chOff x="0" y="0"/>
          <a:chExt cx="0" cy="0"/>
        </a:xfrm>
      </p:grpSpPr>
      <p:pic>
        <p:nvPicPr>
          <p:cNvPr id="16" name="Google Shape;16;p8"/>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7" name="Google Shape;17;p8"/>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8"/>
          <p:cNvSpPr txBox="1"/>
          <p:nvPr>
            <p:ph type="ctrTitle"/>
          </p:nvPr>
        </p:nvSpPr>
        <p:spPr>
          <a:xfrm>
            <a:off x="1043607" y="2348880"/>
            <a:ext cx="3960440" cy="187220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hlink"/>
              </a:buClr>
              <a:buSzPts val="5400"/>
              <a:buFont typeface="Gulimche"/>
              <a:buNone/>
              <a:defRPr sz="5400">
                <a:solidFill>
                  <a:srgbClr val="1D1B1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bg>
      <p:bgPr>
        <a:solidFill>
          <a:schemeClr val="lt1"/>
        </a:solidFill>
      </p:bgPr>
    </p:bg>
    <p:spTree>
      <p:nvGrpSpPr>
        <p:cNvPr id="21" name="Shape 21"/>
        <p:cNvGrpSpPr/>
        <p:nvPr/>
      </p:nvGrpSpPr>
      <p:grpSpPr>
        <a:xfrm>
          <a:off x="0" y="0"/>
          <a:ext cx="0" cy="0"/>
          <a:chOff x="0" y="0"/>
          <a:chExt cx="0" cy="0"/>
        </a:xfrm>
      </p:grpSpPr>
      <p:pic>
        <p:nvPicPr>
          <p:cNvPr id="22" name="Google Shape;22;p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3" name="Google Shape;23;p9"/>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26" name="Shape 26"/>
        <p:cNvGrpSpPr/>
        <p:nvPr/>
      </p:nvGrpSpPr>
      <p:grpSpPr>
        <a:xfrm>
          <a:off x="0" y="0"/>
          <a:ext cx="0" cy="0"/>
          <a:chOff x="0" y="0"/>
          <a:chExt cx="0" cy="0"/>
        </a:xfrm>
      </p:grpSpPr>
      <p:pic>
        <p:nvPicPr>
          <p:cNvPr id="27" name="Google Shape;27;p1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8" name="Google Shape;28;p10"/>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31" name="Shape 31"/>
        <p:cNvGrpSpPr/>
        <p:nvPr/>
      </p:nvGrpSpPr>
      <p:grpSpPr>
        <a:xfrm>
          <a:off x="0" y="0"/>
          <a:ext cx="0" cy="0"/>
          <a:chOff x="0" y="0"/>
          <a:chExt cx="0" cy="0"/>
        </a:xfrm>
      </p:grpSpPr>
      <p:pic>
        <p:nvPicPr>
          <p:cNvPr id="32" name="Google Shape;32;p1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3" name="Google Shape;33;p11"/>
          <p:cNvSpPr txBox="1"/>
          <p:nvPr>
            <p:ph type="title"/>
          </p:nvPr>
        </p:nvSpPr>
        <p:spPr>
          <a:xfrm>
            <a:off x="395536" y="86954"/>
            <a:ext cx="7992888" cy="79690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2500"/>
              <a:buFont typeface="Calibri"/>
              <a:buNone/>
              <a:defRPr b="1" sz="25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1"/>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11"/>
          <p:cNvSpPr txBox="1"/>
          <p:nvPr>
            <p:ph idx="1" type="body"/>
          </p:nvPr>
        </p:nvSpPr>
        <p:spPr>
          <a:xfrm>
            <a:off x="386772" y="1268760"/>
            <a:ext cx="8009661" cy="5112568"/>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lt1"/>
              </a:buClr>
              <a:buSzPts val="1600"/>
              <a:buNone/>
              <a:defRPr i="1" sz="1600">
                <a:solidFill>
                  <a:schemeClr val="lt1"/>
                </a:solidFill>
                <a:latin typeface="Calibri"/>
                <a:ea typeface="Calibri"/>
                <a:cs typeface="Calibri"/>
                <a:sym typeface="Calibri"/>
              </a:defRPr>
            </a:lvl1pPr>
            <a:lvl2pPr indent="-228600" lvl="1" marL="914400" algn="l">
              <a:spcBef>
                <a:spcPts val="320"/>
              </a:spcBef>
              <a:spcAft>
                <a:spcPts val="0"/>
              </a:spcAft>
              <a:buClr>
                <a:schemeClr val="lt1"/>
              </a:buClr>
              <a:buSzPts val="1600"/>
              <a:buNone/>
              <a:defRPr i="1" sz="1600">
                <a:solidFill>
                  <a:schemeClr val="lt1"/>
                </a:solidFill>
                <a:latin typeface="Calibri"/>
                <a:ea typeface="Calibri"/>
                <a:cs typeface="Calibri"/>
                <a:sym typeface="Calibri"/>
              </a:defRPr>
            </a:lvl2pPr>
            <a:lvl3pPr indent="-228600" lvl="2" marL="1371600" algn="l">
              <a:spcBef>
                <a:spcPts val="320"/>
              </a:spcBef>
              <a:spcAft>
                <a:spcPts val="0"/>
              </a:spcAft>
              <a:buClr>
                <a:schemeClr val="lt1"/>
              </a:buClr>
              <a:buSzPts val="1600"/>
              <a:buNone/>
              <a:defRPr i="1" sz="1600">
                <a:solidFill>
                  <a:schemeClr val="lt1"/>
                </a:solidFill>
                <a:latin typeface="Calibri"/>
                <a:ea typeface="Calibri"/>
                <a:cs typeface="Calibri"/>
                <a:sym typeface="Calibri"/>
              </a:defRPr>
            </a:lvl3pPr>
            <a:lvl4pPr indent="-228600" lvl="3" marL="1828800" algn="l">
              <a:spcBef>
                <a:spcPts val="320"/>
              </a:spcBef>
              <a:spcAft>
                <a:spcPts val="0"/>
              </a:spcAft>
              <a:buClr>
                <a:schemeClr val="lt1"/>
              </a:buClr>
              <a:buSzPts val="1600"/>
              <a:buNone/>
              <a:defRPr i="1" sz="1600">
                <a:solidFill>
                  <a:schemeClr val="lt1"/>
                </a:solidFill>
                <a:latin typeface="Calibri"/>
                <a:ea typeface="Calibri"/>
                <a:cs typeface="Calibri"/>
                <a:sym typeface="Calibri"/>
              </a:defRPr>
            </a:lvl4pPr>
            <a:lvl5pPr indent="-228600" lvl="4" marL="2286000" algn="l">
              <a:spcBef>
                <a:spcPts val="320"/>
              </a:spcBef>
              <a:spcAft>
                <a:spcPts val="0"/>
              </a:spcAft>
              <a:buClr>
                <a:schemeClr val="lt1"/>
              </a:buClr>
              <a:buSzPts val="1600"/>
              <a:buNone/>
              <a:defRPr i="1" sz="1600">
                <a:solidFill>
                  <a:schemeClr val="lt1"/>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solidFill>
          <a:schemeClr val="lt1"/>
        </a:solidFill>
      </p:bgPr>
    </p:bg>
    <p:spTree>
      <p:nvGrpSpPr>
        <p:cNvPr id="38" name="Shape 38"/>
        <p:cNvGrpSpPr/>
        <p:nvPr/>
      </p:nvGrpSpPr>
      <p:grpSpPr>
        <a:xfrm>
          <a:off x="0" y="0"/>
          <a:ext cx="0" cy="0"/>
          <a:chOff x="0" y="0"/>
          <a:chExt cx="0" cy="0"/>
        </a:xfrm>
      </p:grpSpPr>
      <p:pic>
        <p:nvPicPr>
          <p:cNvPr id="39" name="Google Shape;39;p1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0" name="Google Shape;40;p12"/>
          <p:cNvSpPr txBox="1"/>
          <p:nvPr>
            <p:ph idx="10" type="dt"/>
          </p:nvPr>
        </p:nvSpPr>
        <p:spPr>
          <a:xfrm>
            <a:off x="457200" y="6500834"/>
            <a:ext cx="2133600" cy="22064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1" type="ftr"/>
          </p:nvPr>
        </p:nvSpPr>
        <p:spPr>
          <a:xfrm>
            <a:off x="3124200" y="6500834"/>
            <a:ext cx="2895600" cy="22064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2" type="sldNum"/>
          </p:nvPr>
        </p:nvSpPr>
        <p:spPr>
          <a:xfrm>
            <a:off x="6553200" y="6500834"/>
            <a:ext cx="2133600" cy="22064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12"/>
          <p:cNvSpPr txBox="1"/>
          <p:nvPr>
            <p:ph type="title"/>
          </p:nvPr>
        </p:nvSpPr>
        <p:spPr>
          <a:xfrm>
            <a:off x="395536" y="86954"/>
            <a:ext cx="7992888" cy="79690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2500"/>
              <a:buFont typeface="Calibri"/>
              <a:buNone/>
              <a:defRPr b="1" sz="25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386774" y="1268760"/>
            <a:ext cx="8009660" cy="5112568"/>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i="1" sz="1600">
                <a:solidFill>
                  <a:schemeClr val="dk1"/>
                </a:solidFill>
                <a:latin typeface="Calibri"/>
                <a:ea typeface="Calibri"/>
                <a:cs typeface="Calibri"/>
                <a:sym typeface="Calibri"/>
              </a:defRPr>
            </a:lvl1pPr>
            <a:lvl2pPr indent="-228600" lvl="1" marL="914400" algn="l">
              <a:spcBef>
                <a:spcPts val="320"/>
              </a:spcBef>
              <a:spcAft>
                <a:spcPts val="0"/>
              </a:spcAft>
              <a:buClr>
                <a:schemeClr val="dk1"/>
              </a:buClr>
              <a:buSzPts val="1600"/>
              <a:buNone/>
              <a:defRPr i="1" sz="1600">
                <a:solidFill>
                  <a:schemeClr val="dk1"/>
                </a:solidFill>
                <a:latin typeface="Calibri"/>
                <a:ea typeface="Calibri"/>
                <a:cs typeface="Calibri"/>
                <a:sym typeface="Calibri"/>
              </a:defRPr>
            </a:lvl2pPr>
            <a:lvl3pPr indent="-228600" lvl="2" marL="1371600" algn="l">
              <a:spcBef>
                <a:spcPts val="320"/>
              </a:spcBef>
              <a:spcAft>
                <a:spcPts val="0"/>
              </a:spcAft>
              <a:buClr>
                <a:schemeClr val="dk1"/>
              </a:buClr>
              <a:buSzPts val="1600"/>
              <a:buNone/>
              <a:defRPr i="1" sz="1600">
                <a:solidFill>
                  <a:schemeClr val="dk1"/>
                </a:solidFill>
                <a:latin typeface="Calibri"/>
                <a:ea typeface="Calibri"/>
                <a:cs typeface="Calibri"/>
                <a:sym typeface="Calibri"/>
              </a:defRPr>
            </a:lvl3pPr>
            <a:lvl4pPr indent="-228600" lvl="3" marL="1828800" algn="l">
              <a:spcBef>
                <a:spcPts val="320"/>
              </a:spcBef>
              <a:spcAft>
                <a:spcPts val="0"/>
              </a:spcAft>
              <a:buClr>
                <a:schemeClr val="dk1"/>
              </a:buClr>
              <a:buSzPts val="1600"/>
              <a:buNone/>
              <a:defRPr i="1" sz="1600">
                <a:solidFill>
                  <a:schemeClr val="dk1"/>
                </a:solidFill>
                <a:latin typeface="Calibri"/>
                <a:ea typeface="Calibri"/>
                <a:cs typeface="Calibri"/>
                <a:sym typeface="Calibri"/>
              </a:defRPr>
            </a:lvl4pPr>
            <a:lvl5pPr indent="-228600" lvl="4" marL="2286000" algn="l">
              <a:spcBef>
                <a:spcPts val="320"/>
              </a:spcBef>
              <a:spcAft>
                <a:spcPts val="0"/>
              </a:spcAft>
              <a:buClr>
                <a:schemeClr val="dk1"/>
              </a:buClr>
              <a:buSzPts val="1600"/>
              <a:buNone/>
              <a:defRPr i="1" sz="1600">
                <a:solidFill>
                  <a:schemeClr val="dk1"/>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bg>
      <p:bgPr>
        <a:solidFill>
          <a:schemeClr val="lt1"/>
        </a:solidFill>
      </p:bgPr>
    </p:bg>
    <p:spTree>
      <p:nvGrpSpPr>
        <p:cNvPr id="45" name="Shape 45"/>
        <p:cNvGrpSpPr/>
        <p:nvPr/>
      </p:nvGrpSpPr>
      <p:grpSpPr>
        <a:xfrm>
          <a:off x="0" y="0"/>
          <a:ext cx="0" cy="0"/>
          <a:chOff x="0" y="0"/>
          <a:chExt cx="0" cy="0"/>
        </a:xfrm>
      </p:grpSpPr>
      <p:pic>
        <p:nvPicPr>
          <p:cNvPr id="46" name="Google Shape;46;p13"/>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7" name="Google Shape;47;p13"/>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3"/>
          <p:cNvSpPr txBox="1"/>
          <p:nvPr>
            <p:ph type="ctrTitle"/>
          </p:nvPr>
        </p:nvSpPr>
        <p:spPr>
          <a:xfrm>
            <a:off x="2947115" y="2348880"/>
            <a:ext cx="5431784" cy="237626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hlink"/>
              </a:buClr>
              <a:buSzPts val="7000"/>
              <a:buFont typeface="Gulimche"/>
              <a:buNone/>
              <a:defRPr b="1" sz="7000">
                <a:solidFill>
                  <a:srgbClr val="1D1B1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19026"/>
            <a:ext cx="8229600" cy="796908"/>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0000"/>
              </a:buClr>
              <a:buSzPts val="3500"/>
              <a:buFont typeface="Malgun Gothic"/>
              <a:buNone/>
              <a:defRPr b="0" i="0" sz="3500" u="none" cap="none" strike="noStrike">
                <a:solidFill>
                  <a:srgbClr val="000000"/>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457200" y="1062021"/>
            <a:ext cx="8229600" cy="5286412"/>
          </a:xfrm>
          <a:prstGeom prst="rect">
            <a:avLst/>
          </a:prstGeom>
          <a:noFill/>
          <a:ln>
            <a:noFill/>
          </a:ln>
        </p:spPr>
        <p:txBody>
          <a:bodyPr anchorCtr="0" anchor="t" bIns="45700" lIns="91425" spcFirstLastPara="1" rIns="91425" wrap="square" tIns="45700">
            <a:normAutofit/>
          </a:bodyPr>
          <a:lstStyle>
            <a:lvl1pPr indent="-387350" lvl="0" marL="457200" marR="0" rtl="0" algn="l">
              <a:spcBef>
                <a:spcPts val="500"/>
              </a:spcBef>
              <a:spcAft>
                <a:spcPts val="0"/>
              </a:spcAft>
              <a:buClr>
                <a:schemeClr val="dk1"/>
              </a:buClr>
              <a:buSzPts val="2500"/>
              <a:buFont typeface="Arial"/>
              <a:buChar char="•"/>
              <a:defRPr b="0" i="0" sz="2500" u="none" cap="none" strike="noStrike">
                <a:solidFill>
                  <a:schemeClr val="dk1"/>
                </a:solidFill>
                <a:latin typeface="Malgun Gothic"/>
                <a:ea typeface="Malgun Gothic"/>
                <a:cs typeface="Malgun Gothic"/>
                <a:sym typeface="Malgun Gothic"/>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1115616" y="2204864"/>
            <a:ext cx="3900272" cy="168748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i="0" lang="en-US" sz="2800">
                <a:solidFill>
                  <a:schemeClr val="dk1"/>
                </a:solidFill>
              </a:rPr>
              <a:t>H&amp;M Personalized </a:t>
            </a:r>
            <a:br>
              <a:rPr b="1" i="0" lang="en-US" sz="2800">
                <a:solidFill>
                  <a:schemeClr val="dk1"/>
                </a:solidFill>
              </a:rPr>
            </a:br>
            <a:r>
              <a:rPr b="1" i="0" lang="en-US" sz="2800">
                <a:solidFill>
                  <a:schemeClr val="dk1"/>
                </a:solidFill>
              </a:rPr>
              <a:t>Fashion</a:t>
            </a:r>
            <a:r>
              <a:rPr b="1" lang="en-US" sz="2800">
                <a:solidFill>
                  <a:schemeClr val="dk1"/>
                </a:solidFill>
              </a:rPr>
              <a:t> </a:t>
            </a:r>
            <a:r>
              <a:rPr b="1" i="0" lang="en-US" sz="2800">
                <a:solidFill>
                  <a:schemeClr val="dk1"/>
                </a:solidFill>
              </a:rPr>
              <a:t>Recommendations</a:t>
            </a:r>
            <a:endParaRPr b="1" i="0" sz="2800">
              <a:solidFill>
                <a:schemeClr val="dk1"/>
              </a:solidFill>
            </a:endParaRPr>
          </a:p>
          <a:p>
            <a:pPr indent="0" lvl="0" marL="0" rtl="0" algn="l">
              <a:lnSpc>
                <a:spcPct val="100000"/>
              </a:lnSpc>
              <a:spcBef>
                <a:spcPts val="0"/>
              </a:spcBef>
              <a:spcAft>
                <a:spcPts val="0"/>
              </a:spcAft>
              <a:buSzPts val="3000"/>
              <a:buNone/>
            </a:pPr>
            <a:r>
              <a:rPr lang="en-US" sz="2000">
                <a:solidFill>
                  <a:schemeClr val="dk1"/>
                </a:solidFill>
              </a:rPr>
              <a:t>Exploratory Data Analysis </a:t>
            </a:r>
            <a:endParaRPr sz="2000">
              <a:solidFill>
                <a:schemeClr val="dk1"/>
              </a:solidFill>
            </a:endParaRPr>
          </a:p>
        </p:txBody>
      </p:sp>
      <p:sp>
        <p:nvSpPr>
          <p:cNvPr id="57" name="Google Shape;57;p1"/>
          <p:cNvSpPr/>
          <p:nvPr/>
        </p:nvSpPr>
        <p:spPr>
          <a:xfrm>
            <a:off x="1256324" y="3790566"/>
            <a:ext cx="3435000" cy="223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Group 29</a:t>
            </a:r>
            <a:endParaRPr i="0" sz="15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i="0" lang="en-US" sz="1500" u="none" cap="none" strike="noStrike">
                <a:solidFill>
                  <a:schemeClr val="dk1"/>
                </a:solidFill>
                <a:latin typeface="Calibri"/>
                <a:ea typeface="Calibri"/>
                <a:cs typeface="Calibri"/>
                <a:sym typeface="Calibri"/>
              </a:rPr>
              <a:t>Ran Pan 			rp3016</a:t>
            </a:r>
            <a:endParaRPr i="0" sz="15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i="0" lang="en-US" sz="1500" u="none" cap="none" strike="noStrike">
                <a:solidFill>
                  <a:schemeClr val="dk1"/>
                </a:solidFill>
                <a:latin typeface="Calibri"/>
                <a:ea typeface="Calibri"/>
                <a:cs typeface="Calibri"/>
                <a:sym typeface="Calibri"/>
              </a:rPr>
              <a:t>Tao Wang			tw2724</a:t>
            </a:r>
            <a:endParaRPr sz="1500">
              <a:latin typeface="Calibri"/>
              <a:ea typeface="Calibri"/>
              <a:cs typeface="Calibri"/>
              <a:sym typeface="Calibri"/>
            </a:endParaRPr>
          </a:p>
          <a:p>
            <a:pPr indent="0" lvl="0" marL="0" marR="0" rtl="0" algn="l">
              <a:spcBef>
                <a:spcPts val="0"/>
              </a:spcBef>
              <a:spcAft>
                <a:spcPts val="0"/>
              </a:spcAft>
              <a:buNone/>
            </a:pPr>
            <a:r>
              <a:rPr i="0" lang="en-US" sz="1500" u="none" cap="none" strike="noStrike">
                <a:solidFill>
                  <a:schemeClr val="dk1"/>
                </a:solidFill>
                <a:latin typeface="Calibri"/>
                <a:ea typeface="Calibri"/>
                <a:cs typeface="Calibri"/>
                <a:sym typeface="Calibri"/>
              </a:rPr>
              <a:t>Zhining Qiu 		</a:t>
            </a:r>
            <a:r>
              <a:rPr lang="en-US" sz="1500">
                <a:solidFill>
                  <a:schemeClr val="dk1"/>
                </a:solidFill>
                <a:latin typeface="Calibri"/>
                <a:ea typeface="Calibri"/>
                <a:cs typeface="Calibri"/>
                <a:sym typeface="Calibri"/>
              </a:rPr>
              <a:t>zq2199</a:t>
            </a:r>
            <a:r>
              <a:rPr i="0" lang="en-US" sz="1500" u="none" cap="none" strike="noStrike">
                <a:solidFill>
                  <a:schemeClr val="dk1"/>
                </a:solidFill>
                <a:latin typeface="Calibri"/>
                <a:ea typeface="Calibri"/>
                <a:cs typeface="Calibri"/>
                <a:sym typeface="Calibri"/>
              </a:rPr>
              <a:t> </a:t>
            </a:r>
            <a:endParaRPr i="0" sz="15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i="0" lang="en-US" sz="1500" u="none" cap="none" strike="noStrike">
                <a:solidFill>
                  <a:schemeClr val="dk1"/>
                </a:solidFill>
                <a:latin typeface="Calibri"/>
                <a:ea typeface="Calibri"/>
                <a:cs typeface="Calibri"/>
                <a:sym typeface="Calibri"/>
              </a:rPr>
              <a:t>Zhenyu Yuan		zy2</a:t>
            </a:r>
            <a:r>
              <a:rPr lang="en-US" sz="1500">
                <a:solidFill>
                  <a:schemeClr val="dk1"/>
                </a:solidFill>
                <a:latin typeface="Calibri"/>
                <a:ea typeface="Calibri"/>
                <a:cs typeface="Calibri"/>
                <a:sym typeface="Calibri"/>
              </a:rPr>
              <a:t>492</a:t>
            </a:r>
            <a:r>
              <a:rPr i="0" lang="en-US" sz="1500" u="none" cap="none" strike="noStrike">
                <a:solidFill>
                  <a:schemeClr val="dk1"/>
                </a:solidFill>
                <a:latin typeface="Calibri"/>
                <a:ea typeface="Calibri"/>
                <a:cs typeface="Calibri"/>
                <a:sym typeface="Calibri"/>
              </a:rPr>
              <a:t>	</a:t>
            </a:r>
            <a:endParaRPr i="0" sz="15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i="0" lang="en-US" sz="1500" u="none" cap="none" strike="noStrike">
                <a:solidFill>
                  <a:schemeClr val="dk1"/>
                </a:solidFill>
                <a:latin typeface="Calibri"/>
                <a:ea typeface="Calibri"/>
                <a:cs typeface="Calibri"/>
                <a:sym typeface="Calibri"/>
              </a:rPr>
              <a:t>Smaranjit Ghose		sg4018</a:t>
            </a:r>
            <a:endParaRPr sz="15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type="ctrTitle"/>
          </p:nvPr>
        </p:nvSpPr>
        <p:spPr>
          <a:xfrm>
            <a:off x="2947115" y="2348880"/>
            <a:ext cx="5431784" cy="237626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hlink"/>
              </a:buClr>
              <a:buSzPts val="7000"/>
              <a:buFont typeface="Gulimche"/>
              <a:buNone/>
            </a:pPr>
            <a:r>
              <a:rPr b="0" lang="en-US"/>
              <a:t>THANK</a:t>
            </a:r>
            <a:br>
              <a:rPr b="0" lang="en-US"/>
            </a:br>
            <a:r>
              <a:rPr b="0" lang="en-US"/>
              <a:t>YOU</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nvSpPr>
        <p:spPr>
          <a:xfrm>
            <a:off x="558490" y="332656"/>
            <a:ext cx="33654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Dataset Overview</a:t>
            </a:r>
            <a:endParaRPr b="1" sz="2800">
              <a:solidFill>
                <a:schemeClr val="dk1"/>
              </a:solidFill>
              <a:latin typeface="Calibri"/>
              <a:ea typeface="Calibri"/>
              <a:cs typeface="Calibri"/>
              <a:sym typeface="Calibri"/>
            </a:endParaRPr>
          </a:p>
        </p:txBody>
      </p:sp>
      <p:grpSp>
        <p:nvGrpSpPr>
          <p:cNvPr id="63" name="Google Shape;63;p2"/>
          <p:cNvGrpSpPr/>
          <p:nvPr/>
        </p:nvGrpSpPr>
        <p:grpSpPr>
          <a:xfrm>
            <a:off x="984228" y="2890540"/>
            <a:ext cx="7570727" cy="607633"/>
            <a:chOff x="993127" y="2806293"/>
            <a:chExt cx="3720259" cy="302200"/>
          </a:xfrm>
        </p:grpSpPr>
        <p:sp>
          <p:nvSpPr>
            <p:cNvPr id="64" name="Google Shape;64;p2"/>
            <p:cNvSpPr txBox="1"/>
            <p:nvPr/>
          </p:nvSpPr>
          <p:spPr>
            <a:xfrm>
              <a:off x="1760786" y="2806293"/>
              <a:ext cx="2952600" cy="16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 That dataset contains detailed features for each articles.</a:t>
              </a:r>
              <a:endParaRPr sz="1500"/>
            </a:p>
          </p:txBody>
        </p:sp>
        <p:sp>
          <p:nvSpPr>
            <p:cNvPr id="65" name="Google Shape;65;p2"/>
            <p:cNvSpPr txBox="1"/>
            <p:nvPr/>
          </p:nvSpPr>
          <p:spPr>
            <a:xfrm>
              <a:off x="993127" y="2909593"/>
              <a:ext cx="508500" cy="198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Articles</a:t>
              </a:r>
              <a:endParaRPr b="1" sz="2000">
                <a:solidFill>
                  <a:schemeClr val="dk1"/>
                </a:solidFill>
                <a:latin typeface="Calibri"/>
                <a:ea typeface="Calibri"/>
                <a:cs typeface="Calibri"/>
                <a:sym typeface="Calibri"/>
              </a:endParaRPr>
            </a:p>
          </p:txBody>
        </p:sp>
      </p:grpSp>
      <p:grpSp>
        <p:nvGrpSpPr>
          <p:cNvPr id="66" name="Google Shape;66;p2"/>
          <p:cNvGrpSpPr/>
          <p:nvPr/>
        </p:nvGrpSpPr>
        <p:grpSpPr>
          <a:xfrm>
            <a:off x="874225" y="4954875"/>
            <a:ext cx="7516068" cy="1200622"/>
            <a:chOff x="859913" y="4655833"/>
            <a:chExt cx="3693400" cy="986705"/>
          </a:xfrm>
        </p:grpSpPr>
        <p:sp>
          <p:nvSpPr>
            <p:cNvPr id="67" name="Google Shape;67;p2"/>
            <p:cNvSpPr txBox="1"/>
            <p:nvPr/>
          </p:nvSpPr>
          <p:spPr>
            <a:xfrm>
              <a:off x="1704213" y="4655833"/>
              <a:ext cx="2849100" cy="45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The dataset contains the information regarding the purchase history of customers across time.</a:t>
              </a:r>
              <a:endParaRPr b="1" sz="1500">
                <a:solidFill>
                  <a:schemeClr val="dk1"/>
                </a:solidFill>
                <a:latin typeface="Calibri"/>
                <a:ea typeface="Calibri"/>
                <a:cs typeface="Calibri"/>
                <a:sym typeface="Calibri"/>
              </a:endParaRPr>
            </a:p>
          </p:txBody>
        </p:sp>
        <p:sp>
          <p:nvSpPr>
            <p:cNvPr id="68" name="Google Shape;68;p2"/>
            <p:cNvSpPr txBox="1"/>
            <p:nvPr/>
          </p:nvSpPr>
          <p:spPr>
            <a:xfrm>
              <a:off x="1756118" y="5111238"/>
              <a:ext cx="2745300" cy="5313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It has 5 columns: t_dat (date of the transaction), customer_id, article_id, price, sales_channel_id</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p:txBody>
        </p:sp>
        <p:sp>
          <p:nvSpPr>
            <p:cNvPr id="69" name="Google Shape;69;p2"/>
            <p:cNvSpPr txBox="1"/>
            <p:nvPr/>
          </p:nvSpPr>
          <p:spPr>
            <a:xfrm>
              <a:off x="859913" y="4731729"/>
              <a:ext cx="690300" cy="3036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Transactions</a:t>
              </a:r>
              <a:endParaRPr b="1" sz="1800">
                <a:solidFill>
                  <a:schemeClr val="dk1"/>
                </a:solidFill>
                <a:latin typeface="Calibri"/>
                <a:ea typeface="Calibri"/>
                <a:cs typeface="Calibri"/>
                <a:sym typeface="Calibri"/>
              </a:endParaRPr>
            </a:p>
          </p:txBody>
        </p:sp>
      </p:grpSp>
      <p:sp>
        <p:nvSpPr>
          <p:cNvPr id="70" name="Google Shape;70;p2"/>
          <p:cNvSpPr txBox="1"/>
          <p:nvPr/>
        </p:nvSpPr>
        <p:spPr>
          <a:xfrm>
            <a:off x="874225" y="1922875"/>
            <a:ext cx="759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The project contains three datasets: articles, customers, and transactions, which represent the transactions of customers and the metadata of customers and products. To conduct model analysis and training, we would join the three datasets by article_id and customer_id to obtain a metadata table</a:t>
            </a:r>
            <a:endParaRPr>
              <a:latin typeface="Calibri"/>
              <a:ea typeface="Calibri"/>
              <a:cs typeface="Calibri"/>
              <a:sym typeface="Calibri"/>
            </a:endParaRPr>
          </a:p>
        </p:txBody>
      </p:sp>
      <p:sp>
        <p:nvSpPr>
          <p:cNvPr id="71" name="Google Shape;71;p2"/>
          <p:cNvSpPr txBox="1"/>
          <p:nvPr/>
        </p:nvSpPr>
        <p:spPr>
          <a:xfrm>
            <a:off x="2696403" y="3189750"/>
            <a:ext cx="5586600" cy="478500"/>
          </a:xfrm>
          <a:prstGeom prst="rect">
            <a:avLst/>
          </a:prstGeom>
          <a:noFill/>
          <a:ln>
            <a:noFill/>
          </a:ln>
        </p:spPr>
        <p:txBody>
          <a:bodyPr anchorCtr="0" anchor="ctr" bIns="45700" lIns="91425" spcFirstLastPara="1" rIns="91425" wrap="square" tIns="45700">
            <a:spAutoFit/>
          </a:bodyPr>
          <a:lstStyle/>
          <a:p>
            <a:pPr indent="0" lvl="0" marL="0" marR="0" rtl="0" algn="l">
              <a:lnSpc>
                <a:spcPct val="109090"/>
              </a:lnSpc>
              <a:spcBef>
                <a:spcPts val="0"/>
              </a:spcBef>
              <a:spcAft>
                <a:spcPts val="0"/>
              </a:spcAft>
              <a:buNone/>
            </a:pPr>
            <a:r>
              <a:rPr lang="en-US" sz="1200">
                <a:solidFill>
                  <a:schemeClr val="dk1"/>
                </a:solidFill>
                <a:latin typeface="Calibri"/>
                <a:ea typeface="Calibri"/>
                <a:cs typeface="Calibri"/>
                <a:sym typeface="Calibri"/>
              </a:rPr>
              <a:t>It has 25 columns with article_id as primary key.  Main features are articles color </a:t>
            </a:r>
            <a:r>
              <a:rPr lang="en-US" sz="1200">
                <a:solidFill>
                  <a:schemeClr val="dk1"/>
                </a:solidFill>
                <a:latin typeface="Calibri"/>
                <a:ea typeface="Calibri"/>
                <a:cs typeface="Calibri"/>
                <a:sym typeface="Calibri"/>
              </a:rPr>
              <a:t>themes, perceived  color theme, article department and index in store.  </a:t>
            </a:r>
            <a:endParaRPr sz="1200">
              <a:solidFill>
                <a:schemeClr val="dk1"/>
              </a:solidFill>
              <a:latin typeface="Calibri"/>
              <a:ea typeface="Calibri"/>
              <a:cs typeface="Calibri"/>
              <a:sym typeface="Calibri"/>
            </a:endParaRPr>
          </a:p>
        </p:txBody>
      </p:sp>
      <p:grpSp>
        <p:nvGrpSpPr>
          <p:cNvPr id="72" name="Google Shape;72;p2"/>
          <p:cNvGrpSpPr/>
          <p:nvPr/>
        </p:nvGrpSpPr>
        <p:grpSpPr>
          <a:xfrm>
            <a:off x="874213" y="3951763"/>
            <a:ext cx="7680732" cy="1003117"/>
            <a:chOff x="888808" y="3761657"/>
            <a:chExt cx="3774315" cy="473101"/>
          </a:xfrm>
        </p:grpSpPr>
        <p:sp>
          <p:nvSpPr>
            <p:cNvPr id="73" name="Google Shape;73;p2"/>
            <p:cNvSpPr txBox="1"/>
            <p:nvPr/>
          </p:nvSpPr>
          <p:spPr>
            <a:xfrm>
              <a:off x="1710523" y="3761657"/>
              <a:ext cx="2952600" cy="15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 That dataset contains customers ge</a:t>
              </a:r>
              <a:r>
                <a:rPr b="1" lang="en-US" sz="1500">
                  <a:solidFill>
                    <a:schemeClr val="dk1"/>
                  </a:solidFill>
                  <a:latin typeface="Calibri"/>
                  <a:ea typeface="Calibri"/>
                  <a:cs typeface="Calibri"/>
                  <a:sym typeface="Calibri"/>
                </a:rPr>
                <a:t>ographical and active features.</a:t>
              </a:r>
              <a:endParaRPr b="1" sz="1500">
                <a:solidFill>
                  <a:schemeClr val="dk1"/>
                </a:solidFill>
                <a:latin typeface="Calibri"/>
                <a:ea typeface="Calibri"/>
                <a:cs typeface="Calibri"/>
                <a:sym typeface="Calibri"/>
              </a:endParaRPr>
            </a:p>
          </p:txBody>
        </p:sp>
        <p:sp>
          <p:nvSpPr>
            <p:cNvPr id="74" name="Google Shape;74;p2"/>
            <p:cNvSpPr txBox="1"/>
            <p:nvPr/>
          </p:nvSpPr>
          <p:spPr>
            <a:xfrm>
              <a:off x="1755413" y="3914059"/>
              <a:ext cx="2745300" cy="320700"/>
            </a:xfrm>
            <a:prstGeom prst="rect">
              <a:avLst/>
            </a:prstGeom>
            <a:noFill/>
            <a:ln>
              <a:noFill/>
            </a:ln>
          </p:spPr>
          <p:txBody>
            <a:bodyPr anchorCtr="0" anchor="ctr" bIns="45700" lIns="91425" spcFirstLastPara="1" rIns="91425" wrap="square" tIns="45700">
              <a:spAutoFit/>
            </a:bodyPr>
            <a:lstStyle/>
            <a:p>
              <a:pPr indent="0" lvl="0" marL="0" marR="0" rtl="0" algn="l">
                <a:lnSpc>
                  <a:spcPct val="109090"/>
                </a:lnSpc>
                <a:spcBef>
                  <a:spcPts val="0"/>
                </a:spcBef>
                <a:spcAft>
                  <a:spcPts val="0"/>
                </a:spcAft>
                <a:buNone/>
              </a:pPr>
              <a:r>
                <a:rPr lang="en-US" sz="1200">
                  <a:solidFill>
                    <a:schemeClr val="dk1"/>
                  </a:solidFill>
                  <a:latin typeface="Calibri"/>
                  <a:ea typeface="Calibri"/>
                  <a:cs typeface="Calibri"/>
                  <a:sym typeface="Calibri"/>
                </a:rPr>
                <a:t>It has 7 columns with customer_id as primary key. Columns like fashion_news_frequency represents the active status the customer would like to receive new series updates.</a:t>
              </a:r>
              <a:endParaRPr sz="1200">
                <a:solidFill>
                  <a:schemeClr val="dk1"/>
                </a:solidFill>
                <a:latin typeface="Calibri"/>
                <a:ea typeface="Calibri"/>
                <a:cs typeface="Calibri"/>
                <a:sym typeface="Calibri"/>
              </a:endParaRPr>
            </a:p>
          </p:txBody>
        </p:sp>
        <p:sp>
          <p:nvSpPr>
            <p:cNvPr id="75" name="Google Shape;75;p2"/>
            <p:cNvSpPr txBox="1"/>
            <p:nvPr/>
          </p:nvSpPr>
          <p:spPr>
            <a:xfrm>
              <a:off x="888808" y="3845814"/>
              <a:ext cx="661200" cy="188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Customers</a:t>
              </a:r>
              <a:endParaRPr b="1" sz="20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pSp>
        <p:nvGrpSpPr>
          <p:cNvPr id="80" name="Google Shape;80;p3"/>
          <p:cNvGrpSpPr/>
          <p:nvPr/>
        </p:nvGrpSpPr>
        <p:grpSpPr>
          <a:xfrm>
            <a:off x="539552" y="1437612"/>
            <a:ext cx="2749294" cy="1012893"/>
            <a:chOff x="3178447" y="2365814"/>
            <a:chExt cx="2808312" cy="1012893"/>
          </a:xfrm>
        </p:grpSpPr>
        <p:sp>
          <p:nvSpPr>
            <p:cNvPr id="81" name="Google Shape;81;p3"/>
            <p:cNvSpPr txBox="1"/>
            <p:nvPr/>
          </p:nvSpPr>
          <p:spPr>
            <a:xfrm>
              <a:off x="3790515" y="2365814"/>
              <a:ext cx="1584176"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Calibri"/>
                  <a:ea typeface="Calibri"/>
                  <a:cs typeface="Calibri"/>
                  <a:sym typeface="Calibri"/>
                </a:rPr>
                <a:t>01</a:t>
              </a:r>
              <a:endParaRPr b="1" sz="3200">
                <a:solidFill>
                  <a:schemeClr val="dk1"/>
                </a:solidFill>
                <a:latin typeface="Calibri"/>
                <a:ea typeface="Calibri"/>
                <a:cs typeface="Calibri"/>
                <a:sym typeface="Calibri"/>
              </a:endParaRPr>
            </a:p>
          </p:txBody>
        </p:sp>
        <p:sp>
          <p:nvSpPr>
            <p:cNvPr id="82" name="Google Shape;82;p3"/>
            <p:cNvSpPr txBox="1"/>
            <p:nvPr/>
          </p:nvSpPr>
          <p:spPr>
            <a:xfrm>
              <a:off x="3178447" y="2917042"/>
              <a:ext cx="280831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Articles</a:t>
              </a:r>
              <a:endParaRPr/>
            </a:p>
          </p:txBody>
        </p:sp>
      </p:grpSp>
      <p:sp>
        <p:nvSpPr>
          <p:cNvPr id="83" name="Google Shape;83;p3"/>
          <p:cNvSpPr txBox="1"/>
          <p:nvPr/>
        </p:nvSpPr>
        <p:spPr>
          <a:xfrm>
            <a:off x="3911675" y="671325"/>
            <a:ext cx="5004600" cy="2108700"/>
          </a:xfrm>
          <a:prstGeom prst="rect">
            <a:avLst/>
          </a:prstGeom>
          <a:noFill/>
          <a:ln>
            <a:noFill/>
          </a:ln>
        </p:spPr>
        <p:txBody>
          <a:bodyPr anchorCtr="0" anchor="t" bIns="45700" lIns="91425" spcFirstLastPara="1" rIns="91425" wrap="square" tIns="45700">
            <a:spAutoFit/>
          </a:bodyPr>
          <a:lstStyle/>
          <a:p>
            <a:pPr indent="0" lvl="0" marL="457200" marR="0" rtl="0" algn="ctr">
              <a:lnSpc>
                <a:spcPct val="100000"/>
              </a:lnSpc>
              <a:spcBef>
                <a:spcPts val="0"/>
              </a:spcBef>
              <a:spcAft>
                <a:spcPts val="0"/>
              </a:spcAft>
              <a:buNone/>
            </a:pPr>
            <a:r>
              <a:rPr b="1" lang="en-US">
                <a:solidFill>
                  <a:schemeClr val="dk1"/>
                </a:solidFill>
                <a:latin typeface="Calibri"/>
                <a:ea typeface="Calibri"/>
                <a:cs typeface="Calibri"/>
                <a:sym typeface="Calibri"/>
              </a:rPr>
              <a:t>Summary</a:t>
            </a:r>
            <a:endParaRPr b="1">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300"/>
              <a:buFont typeface="Calibri"/>
              <a:buAutoNum type="arabicPeriod"/>
            </a:pPr>
            <a:r>
              <a:rPr lang="en-US" sz="1300">
                <a:solidFill>
                  <a:schemeClr val="dk1"/>
                </a:solidFill>
                <a:latin typeface="Calibri"/>
                <a:ea typeface="Calibri"/>
                <a:cs typeface="Calibri"/>
                <a:sym typeface="Calibri"/>
              </a:rPr>
              <a:t>This table contains attributes (color, type, etc.) and description texts for each article</a:t>
            </a:r>
            <a:endParaRPr>
              <a:latin typeface="Calibri"/>
              <a:ea typeface="Calibri"/>
              <a:cs typeface="Calibri"/>
              <a:sym typeface="Calibri"/>
            </a:endParaRPr>
          </a:p>
          <a:p>
            <a:pPr indent="0" lvl="0" marL="0" marR="0" rtl="0" algn="l">
              <a:lnSpc>
                <a:spcPct val="100000"/>
              </a:lnSpc>
              <a:spcBef>
                <a:spcPts val="0"/>
              </a:spcBef>
              <a:spcAft>
                <a:spcPts val="0"/>
              </a:spcAft>
              <a:buClr>
                <a:schemeClr val="dk1"/>
              </a:buClr>
              <a:buSzPts val="1300"/>
              <a:buFont typeface="Calibri"/>
              <a:buAutoNum type="arabicPeriod"/>
            </a:pPr>
            <a:r>
              <a:rPr lang="en-US" sz="1300">
                <a:solidFill>
                  <a:schemeClr val="dk1"/>
                </a:solidFill>
                <a:latin typeface="Calibri"/>
                <a:ea typeface="Calibri"/>
                <a:cs typeface="Calibri"/>
                <a:sym typeface="Calibri"/>
              </a:rPr>
              <a:t>Ignorable missing data problem</a:t>
            </a:r>
            <a:endParaRPr>
              <a:latin typeface="Calibri"/>
              <a:ea typeface="Calibri"/>
              <a:cs typeface="Calibri"/>
              <a:sym typeface="Calibri"/>
            </a:endParaRPr>
          </a:p>
          <a:p>
            <a:pPr indent="0" lvl="0" marL="0" marR="0" rtl="0" algn="l">
              <a:lnSpc>
                <a:spcPct val="100000"/>
              </a:lnSpc>
              <a:spcBef>
                <a:spcPts val="0"/>
              </a:spcBef>
              <a:spcAft>
                <a:spcPts val="0"/>
              </a:spcAft>
              <a:buClr>
                <a:schemeClr val="dk1"/>
              </a:buClr>
              <a:buSzPts val="1300"/>
              <a:buFont typeface="Calibri"/>
              <a:buAutoNum type="arabicPeriod"/>
            </a:pPr>
            <a:r>
              <a:rPr lang="en-US" sz="1300">
                <a:solidFill>
                  <a:schemeClr val="dk1"/>
                </a:solidFill>
                <a:latin typeface="Calibri"/>
                <a:ea typeface="Calibri"/>
                <a:cs typeface="Calibri"/>
                <a:sym typeface="Calibri"/>
              </a:rPr>
              <a:t>Some attributes are hierarchical indices</a:t>
            </a:r>
            <a:endParaRPr sz="1300">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b="1" i="1" lang="en-US" sz="1300">
                <a:solidFill>
                  <a:schemeClr val="dk1"/>
                </a:solidFill>
                <a:latin typeface="Calibri"/>
                <a:ea typeface="Calibri"/>
                <a:cs typeface="Calibri"/>
                <a:sym typeface="Calibri"/>
              </a:rPr>
              <a:t>index_group_name</a:t>
            </a:r>
            <a:r>
              <a:rPr lang="en-US" sz="1300">
                <a:solidFill>
                  <a:schemeClr val="dk1"/>
                </a:solidFill>
                <a:latin typeface="Calibri"/>
                <a:ea typeface="Calibri"/>
                <a:cs typeface="Calibri"/>
                <a:sym typeface="Calibri"/>
              </a:rPr>
              <a:t>, </a:t>
            </a:r>
            <a:r>
              <a:rPr b="1" i="1" lang="en-US" sz="1300">
                <a:solidFill>
                  <a:schemeClr val="dk1"/>
                </a:solidFill>
                <a:latin typeface="Calibri"/>
                <a:ea typeface="Calibri"/>
                <a:cs typeface="Calibri"/>
                <a:sym typeface="Calibri"/>
              </a:rPr>
              <a:t>index_name</a:t>
            </a:r>
            <a:r>
              <a:rPr lang="en-US" sz="1300">
                <a:solidFill>
                  <a:schemeClr val="dk1"/>
                </a:solidFill>
                <a:latin typeface="Calibri"/>
                <a:ea typeface="Calibri"/>
                <a:cs typeface="Calibri"/>
                <a:sym typeface="Calibri"/>
              </a:rPr>
              <a:t>, </a:t>
            </a:r>
            <a:r>
              <a:rPr b="1" i="1" lang="en-US" sz="1300">
                <a:solidFill>
                  <a:schemeClr val="dk1"/>
                </a:solidFill>
                <a:latin typeface="Calibri"/>
                <a:ea typeface="Calibri"/>
                <a:cs typeface="Calibri"/>
                <a:sym typeface="Calibri"/>
              </a:rPr>
              <a:t>section_name</a:t>
            </a:r>
            <a:r>
              <a:rPr lang="en-US" sz="1300">
                <a:solidFill>
                  <a:schemeClr val="dk1"/>
                </a:solidFill>
                <a:latin typeface="Calibri"/>
                <a:ea typeface="Calibri"/>
                <a:cs typeface="Calibri"/>
                <a:sym typeface="Calibri"/>
              </a:rPr>
              <a:t>, and </a:t>
            </a:r>
            <a:r>
              <a:rPr b="1" i="1" lang="en-US" sz="1300">
                <a:solidFill>
                  <a:schemeClr val="dk1"/>
                </a:solidFill>
                <a:latin typeface="Calibri"/>
                <a:ea typeface="Calibri"/>
                <a:cs typeface="Calibri"/>
                <a:sym typeface="Calibri"/>
              </a:rPr>
              <a:t>department_name</a:t>
            </a:r>
            <a:endParaRPr b="1" i="1" sz="1300">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b="1" i="1" lang="en-US" sz="1300">
                <a:solidFill>
                  <a:schemeClr val="dk1"/>
                </a:solidFill>
                <a:latin typeface="Calibri"/>
                <a:ea typeface="Calibri"/>
                <a:cs typeface="Calibri"/>
                <a:sym typeface="Calibri"/>
              </a:rPr>
              <a:t>product_group_name</a:t>
            </a:r>
            <a:r>
              <a:rPr i="1"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and </a:t>
            </a:r>
            <a:r>
              <a:rPr b="1" i="1" lang="en-US" sz="1300">
                <a:solidFill>
                  <a:schemeClr val="dk1"/>
                </a:solidFill>
                <a:latin typeface="Calibri"/>
                <a:ea typeface="Calibri"/>
                <a:cs typeface="Calibri"/>
                <a:sym typeface="Calibri"/>
              </a:rPr>
              <a:t>product_type_name</a:t>
            </a:r>
            <a:endParaRPr b="1" i="1" sz="1300">
              <a:solidFill>
                <a:schemeClr val="dk1"/>
              </a:solidFill>
              <a:latin typeface="Calibri"/>
              <a:ea typeface="Calibri"/>
              <a:cs typeface="Calibri"/>
              <a:sym typeface="Calibri"/>
            </a:endParaRPr>
          </a:p>
          <a:p>
            <a:pPr indent="6350" lvl="0" marL="0" marR="0" rtl="0" algn="l">
              <a:lnSpc>
                <a:spcPct val="100000"/>
              </a:lnSpc>
              <a:spcBef>
                <a:spcPts val="0"/>
              </a:spcBef>
              <a:spcAft>
                <a:spcPts val="0"/>
              </a:spcAft>
              <a:buClr>
                <a:schemeClr val="dk1"/>
              </a:buClr>
              <a:buSzPts val="1200"/>
              <a:buFont typeface="Calibri"/>
              <a:buAutoNum type="arabicPeriod"/>
            </a:pPr>
            <a:r>
              <a:rPr lang="en-US" sz="1300">
                <a:latin typeface="Calibri"/>
                <a:ea typeface="Calibri"/>
                <a:cs typeface="Calibri"/>
                <a:sym typeface="Calibri"/>
              </a:rPr>
              <a:t>Each </a:t>
            </a:r>
            <a:r>
              <a:rPr b="1" lang="en-US" sz="1300">
                <a:latin typeface="Calibri"/>
                <a:ea typeface="Calibri"/>
                <a:cs typeface="Calibri"/>
                <a:sym typeface="Calibri"/>
              </a:rPr>
              <a:t>product_code </a:t>
            </a:r>
            <a:r>
              <a:rPr lang="en-US" sz="1300">
                <a:latin typeface="Calibri"/>
                <a:ea typeface="Calibri"/>
                <a:cs typeface="Calibri"/>
                <a:sym typeface="Calibri"/>
              </a:rPr>
              <a:t>corresponds to several </a:t>
            </a:r>
            <a:r>
              <a:rPr b="1" lang="en-US" sz="1300">
                <a:latin typeface="Calibri"/>
                <a:ea typeface="Calibri"/>
                <a:cs typeface="Calibri"/>
                <a:sym typeface="Calibri"/>
              </a:rPr>
              <a:t>article_id</a:t>
            </a:r>
            <a:r>
              <a:rPr lang="en-US" sz="1300">
                <a:latin typeface="Calibri"/>
                <a:ea typeface="Calibri"/>
                <a:cs typeface="Calibri"/>
                <a:sym typeface="Calibri"/>
              </a:rPr>
              <a:t>s, representing </a:t>
            </a:r>
            <a:r>
              <a:rPr lang="en-US" sz="1300">
                <a:latin typeface="Calibri"/>
                <a:ea typeface="Calibri"/>
                <a:cs typeface="Calibri"/>
                <a:sym typeface="Calibri"/>
              </a:rPr>
              <a:t>different</a:t>
            </a:r>
            <a:r>
              <a:rPr lang="en-US" sz="1300">
                <a:latin typeface="Calibri"/>
                <a:ea typeface="Calibri"/>
                <a:cs typeface="Calibri"/>
                <a:sym typeface="Calibri"/>
              </a:rPr>
              <a:t> colors, sizes, etc. (like the clothes rack below).</a:t>
            </a:r>
            <a:endParaRPr sz="1300">
              <a:latin typeface="Calibri"/>
              <a:ea typeface="Calibri"/>
              <a:cs typeface="Calibri"/>
              <a:sym typeface="Calibri"/>
            </a:endParaRPr>
          </a:p>
        </p:txBody>
      </p:sp>
      <p:sp>
        <p:nvSpPr>
          <p:cNvPr id="84" name="Google Shape;84;p3"/>
          <p:cNvSpPr txBox="1"/>
          <p:nvPr/>
        </p:nvSpPr>
        <p:spPr>
          <a:xfrm>
            <a:off x="3589800" y="3059700"/>
            <a:ext cx="196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Malgun Gothic"/>
                <a:ea typeface="Malgun Gothic"/>
                <a:cs typeface="Malgun Gothic"/>
                <a:sym typeface="Malgun Gothic"/>
              </a:rPr>
              <a:t>Sample of the table</a:t>
            </a:r>
            <a:endParaRPr b="1" sz="1200">
              <a:latin typeface="Malgun Gothic"/>
              <a:ea typeface="Malgun Gothic"/>
              <a:cs typeface="Malgun Gothic"/>
              <a:sym typeface="Malgun Gothic"/>
            </a:endParaRPr>
          </a:p>
        </p:txBody>
      </p:sp>
      <p:pic>
        <p:nvPicPr>
          <p:cNvPr id="85" name="Google Shape;85;p3"/>
          <p:cNvPicPr preferRelativeResize="0"/>
          <p:nvPr/>
        </p:nvPicPr>
        <p:blipFill>
          <a:blip r:embed="rId3">
            <a:alphaModFix/>
          </a:blip>
          <a:stretch>
            <a:fillRect/>
          </a:stretch>
        </p:blipFill>
        <p:spPr>
          <a:xfrm>
            <a:off x="234850" y="4620125"/>
            <a:ext cx="3358850" cy="1893325"/>
          </a:xfrm>
          <a:prstGeom prst="rect">
            <a:avLst/>
          </a:prstGeom>
          <a:noFill/>
          <a:ln>
            <a:noFill/>
          </a:ln>
        </p:spPr>
      </p:pic>
      <p:pic>
        <p:nvPicPr>
          <p:cNvPr id="86" name="Google Shape;86;p3"/>
          <p:cNvPicPr preferRelativeResize="0"/>
          <p:nvPr/>
        </p:nvPicPr>
        <p:blipFill>
          <a:blip r:embed="rId4">
            <a:alphaModFix/>
          </a:blip>
          <a:stretch>
            <a:fillRect/>
          </a:stretch>
        </p:blipFill>
        <p:spPr>
          <a:xfrm>
            <a:off x="152400" y="3384950"/>
            <a:ext cx="8839201" cy="9030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395536" y="86954"/>
            <a:ext cx="79929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500"/>
              <a:buFont typeface="Calibri"/>
              <a:buNone/>
            </a:pPr>
            <a:r>
              <a:rPr lang="en-US"/>
              <a:t>The </a:t>
            </a:r>
            <a:r>
              <a:rPr i="1" lang="en-US"/>
              <a:t>articles</a:t>
            </a:r>
            <a:r>
              <a:rPr lang="en-US"/>
              <a:t> table</a:t>
            </a:r>
            <a:endParaRPr/>
          </a:p>
        </p:txBody>
      </p:sp>
      <p:pic>
        <p:nvPicPr>
          <p:cNvPr id="92" name="Google Shape;92;p5"/>
          <p:cNvPicPr preferRelativeResize="0"/>
          <p:nvPr/>
        </p:nvPicPr>
        <p:blipFill>
          <a:blip r:embed="rId3">
            <a:alphaModFix/>
          </a:blip>
          <a:stretch>
            <a:fillRect/>
          </a:stretch>
        </p:blipFill>
        <p:spPr>
          <a:xfrm>
            <a:off x="105124" y="1188662"/>
            <a:ext cx="2890940" cy="5669338"/>
          </a:xfrm>
          <a:prstGeom prst="rect">
            <a:avLst/>
          </a:prstGeom>
          <a:noFill/>
          <a:ln>
            <a:noFill/>
          </a:ln>
        </p:spPr>
      </p:pic>
      <p:pic>
        <p:nvPicPr>
          <p:cNvPr id="93" name="Google Shape;93;p5"/>
          <p:cNvPicPr preferRelativeResize="0"/>
          <p:nvPr/>
        </p:nvPicPr>
        <p:blipFill>
          <a:blip r:embed="rId4">
            <a:alphaModFix/>
          </a:blip>
          <a:stretch>
            <a:fillRect/>
          </a:stretch>
        </p:blipFill>
        <p:spPr>
          <a:xfrm>
            <a:off x="5640201" y="1492100"/>
            <a:ext cx="3017520" cy="1689811"/>
          </a:xfrm>
          <a:prstGeom prst="rect">
            <a:avLst/>
          </a:prstGeom>
          <a:noFill/>
          <a:ln>
            <a:noFill/>
          </a:ln>
        </p:spPr>
      </p:pic>
      <p:pic>
        <p:nvPicPr>
          <p:cNvPr id="94" name="Google Shape;94;p5"/>
          <p:cNvPicPr preferRelativeResize="0"/>
          <p:nvPr/>
        </p:nvPicPr>
        <p:blipFill>
          <a:blip r:embed="rId5">
            <a:alphaModFix/>
          </a:blip>
          <a:stretch>
            <a:fillRect/>
          </a:stretch>
        </p:blipFill>
        <p:spPr>
          <a:xfrm>
            <a:off x="5642289" y="3181899"/>
            <a:ext cx="3017520" cy="1682848"/>
          </a:xfrm>
          <a:prstGeom prst="rect">
            <a:avLst/>
          </a:prstGeom>
          <a:noFill/>
          <a:ln>
            <a:noFill/>
          </a:ln>
        </p:spPr>
      </p:pic>
      <p:pic>
        <p:nvPicPr>
          <p:cNvPr id="95" name="Google Shape;95;p5"/>
          <p:cNvPicPr preferRelativeResize="0"/>
          <p:nvPr/>
        </p:nvPicPr>
        <p:blipFill>
          <a:blip r:embed="rId6">
            <a:alphaModFix/>
          </a:blip>
          <a:stretch>
            <a:fillRect/>
          </a:stretch>
        </p:blipFill>
        <p:spPr>
          <a:xfrm>
            <a:off x="5640201" y="4864762"/>
            <a:ext cx="3017520" cy="1682848"/>
          </a:xfrm>
          <a:prstGeom prst="rect">
            <a:avLst/>
          </a:prstGeom>
          <a:noFill/>
          <a:ln>
            <a:noFill/>
          </a:ln>
        </p:spPr>
      </p:pic>
      <p:sp>
        <p:nvSpPr>
          <p:cNvPr id="96" name="Google Shape;96;p5"/>
          <p:cNvSpPr txBox="1"/>
          <p:nvPr/>
        </p:nvSpPr>
        <p:spPr>
          <a:xfrm>
            <a:off x="459575" y="883850"/>
            <a:ext cx="253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Distribution of some attributes</a:t>
            </a:r>
            <a:endParaRPr b="1" sz="1200">
              <a:latin typeface="Calibri"/>
              <a:ea typeface="Calibri"/>
              <a:cs typeface="Calibri"/>
              <a:sym typeface="Calibri"/>
            </a:endParaRPr>
          </a:p>
        </p:txBody>
      </p:sp>
      <p:sp>
        <p:nvSpPr>
          <p:cNvPr id="97" name="Google Shape;97;p5"/>
          <p:cNvSpPr txBox="1"/>
          <p:nvPr/>
        </p:nvSpPr>
        <p:spPr>
          <a:xfrm>
            <a:off x="5349538" y="883850"/>
            <a:ext cx="3603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latin typeface="Calibri"/>
                <a:ea typeface="Calibri"/>
                <a:cs typeface="Calibri"/>
                <a:sym typeface="Calibri"/>
              </a:rPr>
              <a:t>Common words in description text</a:t>
            </a:r>
            <a:br>
              <a:rPr b="1" lang="en-US" sz="1200">
                <a:latin typeface="Calibri"/>
                <a:ea typeface="Calibri"/>
                <a:cs typeface="Calibri"/>
                <a:sym typeface="Calibri"/>
              </a:rPr>
            </a:br>
            <a:r>
              <a:rPr b="1" lang="en-US" sz="1200">
                <a:latin typeface="Calibri"/>
                <a:ea typeface="Calibri"/>
                <a:cs typeface="Calibri"/>
                <a:sym typeface="Calibri"/>
              </a:rPr>
              <a:t>(by category (</a:t>
            </a:r>
            <a:r>
              <a:rPr b="1" i="1" lang="en-US" sz="1200">
                <a:latin typeface="Calibri"/>
                <a:ea typeface="Calibri"/>
                <a:cs typeface="Calibri"/>
                <a:sym typeface="Calibri"/>
              </a:rPr>
              <a:t>index_name</a:t>
            </a:r>
            <a:r>
              <a:rPr b="1" lang="en-US" sz="1200">
                <a:latin typeface="Calibri"/>
                <a:ea typeface="Calibri"/>
                <a:cs typeface="Calibri"/>
                <a:sym typeface="Calibri"/>
              </a:rPr>
              <a:t>), excerpt)</a:t>
            </a:r>
            <a:endParaRPr b="1" sz="1200">
              <a:latin typeface="Calibri"/>
              <a:ea typeface="Calibri"/>
              <a:cs typeface="Calibri"/>
              <a:sym typeface="Calibri"/>
            </a:endParaRPr>
          </a:p>
        </p:txBody>
      </p:sp>
      <p:sp>
        <p:nvSpPr>
          <p:cNvPr id="98" name="Google Shape;98;p5"/>
          <p:cNvSpPr txBox="1"/>
          <p:nvPr/>
        </p:nvSpPr>
        <p:spPr>
          <a:xfrm>
            <a:off x="2996075" y="2545675"/>
            <a:ext cx="2666400" cy="2955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Some </a:t>
            </a:r>
            <a:r>
              <a:rPr lang="en-US" sz="1200">
                <a:latin typeface="Calibri"/>
                <a:ea typeface="Calibri"/>
                <a:cs typeface="Calibri"/>
                <a:sym typeface="Calibri"/>
              </a:rPr>
              <a:t>attributes have high cardinality, but a few top values would contain most rows. Cutting off at top n values may help with data sparsity.</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Description texts varies a lot across different categories of products, which suggests the texts contain more information about the product.  Including this column seems promising, but this could worsen the sparsity issue.</a:t>
            </a:r>
            <a:endParaRPr sz="1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1e1c214ebe_3_29"/>
          <p:cNvSpPr txBox="1"/>
          <p:nvPr>
            <p:ph type="title"/>
          </p:nvPr>
        </p:nvSpPr>
        <p:spPr>
          <a:xfrm>
            <a:off x="395536" y="86954"/>
            <a:ext cx="79929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500"/>
              <a:buFont typeface="Calibri"/>
              <a:buNone/>
            </a:pPr>
            <a:r>
              <a:rPr lang="en-US"/>
              <a:t>02 Customers</a:t>
            </a:r>
            <a:endParaRPr/>
          </a:p>
        </p:txBody>
      </p:sp>
      <p:sp>
        <p:nvSpPr>
          <p:cNvPr id="104" name="Google Shape;104;g11e1c214ebe_3_29"/>
          <p:cNvSpPr txBox="1"/>
          <p:nvPr>
            <p:ph idx="1" type="body"/>
          </p:nvPr>
        </p:nvSpPr>
        <p:spPr>
          <a:xfrm>
            <a:off x="386775" y="1268750"/>
            <a:ext cx="8309400" cy="511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None/>
            </a:pPr>
            <a:r>
              <a:rPr i="0" lang="en-US"/>
              <a:t>Through Data exploration process, those three columns are high correlated:</a:t>
            </a:r>
            <a:endParaRPr i="0"/>
          </a:p>
          <a:p>
            <a:pPr indent="-330200" lvl="0" marL="457200" rtl="0" algn="l">
              <a:spcBef>
                <a:spcPts val="0"/>
              </a:spcBef>
              <a:spcAft>
                <a:spcPts val="0"/>
              </a:spcAft>
              <a:buSzPts val="1600"/>
              <a:buChar char="●"/>
            </a:pPr>
            <a:r>
              <a:rPr i="0" lang="en-US"/>
              <a:t>FN </a:t>
            </a:r>
            <a:endParaRPr i="0"/>
          </a:p>
          <a:p>
            <a:pPr indent="-330200" lvl="0" marL="457200" rtl="0" algn="l">
              <a:spcBef>
                <a:spcPts val="0"/>
              </a:spcBef>
              <a:spcAft>
                <a:spcPts val="0"/>
              </a:spcAft>
              <a:buSzPts val="1600"/>
              <a:buChar char="●"/>
            </a:pPr>
            <a:r>
              <a:rPr i="0" lang="en-US"/>
              <a:t>Active</a:t>
            </a:r>
            <a:endParaRPr i="0"/>
          </a:p>
          <a:p>
            <a:pPr indent="-330200" lvl="0" marL="457200" rtl="0" algn="l">
              <a:spcBef>
                <a:spcPts val="0"/>
              </a:spcBef>
              <a:spcAft>
                <a:spcPts val="0"/>
              </a:spcAft>
              <a:buSzPts val="1600"/>
              <a:buChar char="●"/>
            </a:pPr>
            <a:r>
              <a:rPr i="0" lang="en-US"/>
              <a:t>Fashion_news_frequency</a:t>
            </a:r>
            <a:endParaRPr i="0"/>
          </a:p>
          <a:p>
            <a:pPr indent="0" lvl="0" marL="0" rtl="0" algn="l">
              <a:spcBef>
                <a:spcPts val="0"/>
              </a:spcBef>
              <a:spcAft>
                <a:spcPts val="0"/>
              </a:spcAft>
              <a:buNone/>
            </a:pPr>
            <a:r>
              <a:t/>
            </a:r>
            <a:endParaRPr i="0"/>
          </a:p>
          <a:p>
            <a:pPr indent="0" lvl="0" marL="0" rtl="0" algn="l">
              <a:spcBef>
                <a:spcPts val="0"/>
              </a:spcBef>
              <a:spcAft>
                <a:spcPts val="0"/>
              </a:spcAft>
              <a:buNone/>
            </a:pPr>
            <a:r>
              <a:rPr i="0" lang="en-US"/>
              <a:t>From the correlation heatmap, we could see that the Active</a:t>
            </a:r>
            <a:endParaRPr i="0"/>
          </a:p>
          <a:p>
            <a:pPr indent="0" lvl="0" marL="0" rtl="0" algn="l">
              <a:spcBef>
                <a:spcPts val="0"/>
              </a:spcBef>
              <a:spcAft>
                <a:spcPts val="0"/>
              </a:spcAft>
              <a:buNone/>
            </a:pPr>
            <a:r>
              <a:rPr i="0" lang="en-US"/>
              <a:t>and the FN columns are nearly identical. </a:t>
            </a:r>
            <a:endParaRPr i="0"/>
          </a:p>
          <a:p>
            <a:pPr indent="0" lvl="0" marL="0" rtl="0" algn="l">
              <a:spcBef>
                <a:spcPts val="0"/>
              </a:spcBef>
              <a:spcAft>
                <a:spcPts val="0"/>
              </a:spcAft>
              <a:buNone/>
            </a:pPr>
            <a:r>
              <a:rPr i="0" lang="en-US"/>
              <a:t>We only keep the</a:t>
            </a:r>
            <a:r>
              <a:rPr i="0" lang="en-US"/>
              <a:t> fashion-news_frequency </a:t>
            </a:r>
            <a:r>
              <a:rPr i="0" lang="en-US"/>
              <a:t>and use one-hot</a:t>
            </a:r>
            <a:endParaRPr i="0"/>
          </a:p>
          <a:p>
            <a:pPr indent="0" lvl="0" marL="0" rtl="0" algn="l">
              <a:spcBef>
                <a:spcPts val="0"/>
              </a:spcBef>
              <a:spcAft>
                <a:spcPts val="0"/>
              </a:spcAft>
              <a:buNone/>
            </a:pPr>
            <a:r>
              <a:rPr i="0" lang="en-US"/>
              <a:t>encoding </a:t>
            </a:r>
            <a:r>
              <a:rPr i="0" lang="en-US"/>
              <a:t>for later training.</a:t>
            </a:r>
            <a:endParaRPr i="0"/>
          </a:p>
          <a:p>
            <a:pPr indent="0" lvl="0" marL="0" rtl="0" algn="l">
              <a:spcBef>
                <a:spcPts val="0"/>
              </a:spcBef>
              <a:spcAft>
                <a:spcPts val="0"/>
              </a:spcAft>
              <a:buNone/>
            </a:pPr>
            <a:r>
              <a:t/>
            </a:r>
            <a:endParaRPr i="0"/>
          </a:p>
          <a:p>
            <a:pPr indent="0" lvl="0" marL="0" rtl="0" algn="l">
              <a:spcBef>
                <a:spcPts val="0"/>
              </a:spcBef>
              <a:spcAft>
                <a:spcPts val="0"/>
              </a:spcAft>
              <a:buNone/>
            </a:pPr>
            <a:r>
              <a:rPr i="0" lang="en-US"/>
              <a:t>Another feature is age that might help our models to classify</a:t>
            </a:r>
            <a:endParaRPr i="0"/>
          </a:p>
          <a:p>
            <a:pPr indent="0" lvl="0" marL="0" rtl="0" algn="l">
              <a:spcBef>
                <a:spcPts val="0"/>
              </a:spcBef>
              <a:spcAft>
                <a:spcPts val="0"/>
              </a:spcAft>
              <a:buNone/>
            </a:pPr>
            <a:r>
              <a:rPr i="0" lang="en-US"/>
              <a:t>which type of articles customer would like to purchase.</a:t>
            </a:r>
            <a:endParaRPr i="0"/>
          </a:p>
          <a:p>
            <a:pPr indent="0" lvl="0" marL="0" rtl="0" algn="l">
              <a:spcBef>
                <a:spcPts val="0"/>
              </a:spcBef>
              <a:spcAft>
                <a:spcPts val="0"/>
              </a:spcAft>
              <a:buNone/>
            </a:pPr>
            <a:r>
              <a:t/>
            </a:r>
            <a:endParaRPr i="0"/>
          </a:p>
          <a:p>
            <a:pPr indent="0" lvl="0" marL="0" rtl="0" algn="l">
              <a:spcBef>
                <a:spcPts val="0"/>
              </a:spcBef>
              <a:spcAft>
                <a:spcPts val="0"/>
              </a:spcAft>
              <a:buNone/>
            </a:pPr>
            <a:r>
              <a:rPr i="0" lang="en-US"/>
              <a:t>Ages have those distribution by setting different binwidth that we could use for grid search.</a:t>
            </a:r>
            <a:endParaRPr i="0"/>
          </a:p>
          <a:p>
            <a:pPr indent="0" lvl="0" marL="0" rtl="0" algn="l">
              <a:spcBef>
                <a:spcPts val="0"/>
              </a:spcBef>
              <a:spcAft>
                <a:spcPts val="0"/>
              </a:spcAft>
              <a:buNone/>
            </a:pPr>
            <a:r>
              <a:rPr i="0" lang="en-US"/>
              <a:t>	    Binwidth = 5					 Binwidth = 10     			        Binwidth = 20</a:t>
            </a:r>
            <a:endParaRPr i="0"/>
          </a:p>
        </p:txBody>
      </p:sp>
      <p:pic>
        <p:nvPicPr>
          <p:cNvPr id="105" name="Google Shape;105;g11e1c214ebe_3_29"/>
          <p:cNvPicPr preferRelativeResize="0"/>
          <p:nvPr/>
        </p:nvPicPr>
        <p:blipFill>
          <a:blip r:embed="rId3">
            <a:alphaModFix/>
          </a:blip>
          <a:stretch>
            <a:fillRect/>
          </a:stretch>
        </p:blipFill>
        <p:spPr>
          <a:xfrm>
            <a:off x="5475275" y="1596900"/>
            <a:ext cx="3668724" cy="2758299"/>
          </a:xfrm>
          <a:prstGeom prst="rect">
            <a:avLst/>
          </a:prstGeom>
          <a:noFill/>
          <a:ln>
            <a:noFill/>
          </a:ln>
        </p:spPr>
      </p:pic>
      <p:pic>
        <p:nvPicPr>
          <p:cNvPr id="106" name="Google Shape;106;g11e1c214ebe_3_29"/>
          <p:cNvPicPr preferRelativeResize="0"/>
          <p:nvPr/>
        </p:nvPicPr>
        <p:blipFill>
          <a:blip r:embed="rId4">
            <a:alphaModFix/>
          </a:blip>
          <a:stretch>
            <a:fillRect/>
          </a:stretch>
        </p:blipFill>
        <p:spPr>
          <a:xfrm>
            <a:off x="3072200" y="4965950"/>
            <a:ext cx="3035899" cy="1892050"/>
          </a:xfrm>
          <a:prstGeom prst="rect">
            <a:avLst/>
          </a:prstGeom>
          <a:noFill/>
          <a:ln>
            <a:noFill/>
          </a:ln>
        </p:spPr>
      </p:pic>
      <p:pic>
        <p:nvPicPr>
          <p:cNvPr id="107" name="Google Shape;107;g11e1c214ebe_3_29"/>
          <p:cNvPicPr preferRelativeResize="0"/>
          <p:nvPr/>
        </p:nvPicPr>
        <p:blipFill>
          <a:blip r:embed="rId5">
            <a:alphaModFix/>
          </a:blip>
          <a:stretch>
            <a:fillRect/>
          </a:stretch>
        </p:blipFill>
        <p:spPr>
          <a:xfrm>
            <a:off x="6108100" y="4965950"/>
            <a:ext cx="3035899" cy="1892050"/>
          </a:xfrm>
          <a:prstGeom prst="rect">
            <a:avLst/>
          </a:prstGeom>
          <a:noFill/>
          <a:ln>
            <a:noFill/>
          </a:ln>
        </p:spPr>
      </p:pic>
      <p:pic>
        <p:nvPicPr>
          <p:cNvPr id="108" name="Google Shape;108;g11e1c214ebe_3_29"/>
          <p:cNvPicPr preferRelativeResize="0"/>
          <p:nvPr/>
        </p:nvPicPr>
        <p:blipFill>
          <a:blip r:embed="rId6">
            <a:alphaModFix/>
          </a:blip>
          <a:stretch>
            <a:fillRect/>
          </a:stretch>
        </p:blipFill>
        <p:spPr>
          <a:xfrm>
            <a:off x="0" y="4965950"/>
            <a:ext cx="3072200" cy="189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1e1c214ebe_6_11"/>
          <p:cNvSpPr txBox="1"/>
          <p:nvPr>
            <p:ph type="title"/>
          </p:nvPr>
        </p:nvSpPr>
        <p:spPr>
          <a:xfrm>
            <a:off x="404561" y="86954"/>
            <a:ext cx="79929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500"/>
              <a:buFont typeface="Calibri"/>
              <a:buNone/>
            </a:pPr>
            <a:r>
              <a:rPr lang="en-US"/>
              <a:t>03 Transactions</a:t>
            </a:r>
            <a:endParaRPr/>
          </a:p>
        </p:txBody>
      </p:sp>
      <p:sp>
        <p:nvSpPr>
          <p:cNvPr id="114" name="Google Shape;114;g11e1c214ebe_6_11"/>
          <p:cNvSpPr txBox="1"/>
          <p:nvPr/>
        </p:nvSpPr>
        <p:spPr>
          <a:xfrm>
            <a:off x="404550" y="1014675"/>
            <a:ext cx="5004600" cy="1508400"/>
          </a:xfrm>
          <a:prstGeom prst="rect">
            <a:avLst/>
          </a:prstGeom>
          <a:noFill/>
          <a:ln>
            <a:noFill/>
          </a:ln>
        </p:spPr>
        <p:txBody>
          <a:bodyPr anchorCtr="0" anchor="t" bIns="45700" lIns="91425" spcFirstLastPara="1" rIns="91425" wrap="square" tIns="45700">
            <a:spAutoFit/>
          </a:bodyPr>
          <a:lstStyle/>
          <a:p>
            <a:pPr indent="0" lvl="0" marL="1828800" marR="0" rtl="0" algn="l">
              <a:lnSpc>
                <a:spcPct val="100000"/>
              </a:lnSpc>
              <a:spcBef>
                <a:spcPts val="0"/>
              </a:spcBef>
              <a:spcAft>
                <a:spcPts val="0"/>
              </a:spcAft>
              <a:buNone/>
            </a:pPr>
            <a:r>
              <a:rPr b="1" lang="en-US">
                <a:solidFill>
                  <a:schemeClr val="dk1"/>
                </a:solidFill>
                <a:latin typeface="Calibri"/>
                <a:ea typeface="Calibri"/>
                <a:cs typeface="Calibri"/>
                <a:sym typeface="Calibri"/>
              </a:rPr>
              <a:t>Summary</a:t>
            </a:r>
            <a:endParaRPr b="1">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AutoNum type="arabicPeriod"/>
            </a:pPr>
            <a:r>
              <a:rPr lang="en-US" sz="1300">
                <a:solidFill>
                  <a:schemeClr val="dk1"/>
                </a:solidFill>
                <a:latin typeface="Calibri"/>
                <a:ea typeface="Calibri"/>
                <a:cs typeface="Calibri"/>
                <a:sym typeface="Calibri"/>
              </a:rPr>
              <a:t>This dataset contains information regarding every transaction of HM clothing</a:t>
            </a:r>
            <a:endParaRPr sz="1300">
              <a:latin typeface="Calibri"/>
              <a:ea typeface="Calibri"/>
              <a:cs typeface="Calibri"/>
              <a:sym typeface="Calibri"/>
            </a:endParaRPr>
          </a:p>
          <a:p>
            <a:pPr indent="-311150" lvl="0" marL="457200" marR="0" rtl="0" algn="l">
              <a:lnSpc>
                <a:spcPct val="100000"/>
              </a:lnSpc>
              <a:spcBef>
                <a:spcPts val="0"/>
              </a:spcBef>
              <a:spcAft>
                <a:spcPts val="0"/>
              </a:spcAft>
              <a:buClr>
                <a:schemeClr val="dk1"/>
              </a:buClr>
              <a:buSzPts val="1300"/>
              <a:buFont typeface="Calibri"/>
              <a:buAutoNum type="arabicPeriod"/>
            </a:pPr>
            <a:r>
              <a:rPr lang="en-US" sz="1300">
                <a:solidFill>
                  <a:schemeClr val="dk1"/>
                </a:solidFill>
                <a:latin typeface="Calibri"/>
                <a:ea typeface="Calibri"/>
                <a:cs typeface="Calibri"/>
                <a:sym typeface="Calibri"/>
              </a:rPr>
              <a:t>The dataset has 5 columns: t_dat (date of the transaction), customer_id, article_id, price, sales_channel_id</a:t>
            </a:r>
            <a:endParaRPr sz="1300">
              <a:solidFill>
                <a:schemeClr val="dk1"/>
              </a:solidFill>
              <a:latin typeface="Calibri"/>
              <a:ea typeface="Calibri"/>
              <a:cs typeface="Calibri"/>
              <a:sym typeface="Calibri"/>
            </a:endParaRPr>
          </a:p>
          <a:p>
            <a:pPr indent="-311150" lvl="0" marL="457200" marR="0" rtl="0" algn="l">
              <a:lnSpc>
                <a:spcPct val="100000"/>
              </a:lnSpc>
              <a:spcBef>
                <a:spcPts val="0"/>
              </a:spcBef>
              <a:spcAft>
                <a:spcPts val="0"/>
              </a:spcAft>
              <a:buClr>
                <a:schemeClr val="dk1"/>
              </a:buClr>
              <a:buSzPts val="1300"/>
              <a:buFont typeface="Calibri"/>
              <a:buAutoNum type="arabicPeriod"/>
            </a:pPr>
            <a:r>
              <a:rPr lang="en-US" sz="1300">
                <a:solidFill>
                  <a:schemeClr val="dk1"/>
                </a:solidFill>
                <a:latin typeface="Calibri"/>
                <a:ea typeface="Calibri"/>
                <a:cs typeface="Calibri"/>
                <a:sym typeface="Calibri"/>
              </a:rPr>
              <a:t>The dataset has no missing values</a:t>
            </a:r>
            <a:endParaRPr sz="13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300">
              <a:solidFill>
                <a:schemeClr val="dk1"/>
              </a:solidFill>
              <a:latin typeface="Calibri"/>
              <a:ea typeface="Calibri"/>
              <a:cs typeface="Calibri"/>
              <a:sym typeface="Calibri"/>
            </a:endParaRPr>
          </a:p>
        </p:txBody>
      </p:sp>
      <p:pic>
        <p:nvPicPr>
          <p:cNvPr id="115" name="Google Shape;115;g11e1c214ebe_6_11"/>
          <p:cNvPicPr preferRelativeResize="0"/>
          <p:nvPr/>
        </p:nvPicPr>
        <p:blipFill>
          <a:blip r:embed="rId3">
            <a:alphaModFix/>
          </a:blip>
          <a:stretch>
            <a:fillRect/>
          </a:stretch>
        </p:blipFill>
        <p:spPr>
          <a:xfrm>
            <a:off x="152400" y="2539000"/>
            <a:ext cx="4194276" cy="3993725"/>
          </a:xfrm>
          <a:prstGeom prst="rect">
            <a:avLst/>
          </a:prstGeom>
          <a:noFill/>
          <a:ln>
            <a:noFill/>
          </a:ln>
        </p:spPr>
      </p:pic>
      <p:sp>
        <p:nvSpPr>
          <p:cNvPr id="116" name="Google Shape;116;g11e1c214ebe_6_11"/>
          <p:cNvSpPr txBox="1"/>
          <p:nvPr/>
        </p:nvSpPr>
        <p:spPr>
          <a:xfrm>
            <a:off x="5409150" y="1192700"/>
            <a:ext cx="36504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Calibri"/>
                <a:ea typeface="Calibri"/>
                <a:cs typeface="Calibri"/>
                <a:sym typeface="Calibri"/>
              </a:rPr>
              <a:t>From the monthly transaction frequency plot, we can see that HM customers made the most </a:t>
            </a:r>
            <a:r>
              <a:rPr lang="en-US" sz="1300">
                <a:latin typeface="Calibri"/>
                <a:ea typeface="Calibri"/>
                <a:cs typeface="Calibri"/>
                <a:sym typeface="Calibri"/>
              </a:rPr>
              <a:t>purchase</a:t>
            </a:r>
            <a:r>
              <a:rPr lang="en-US" sz="1300">
                <a:latin typeface="Calibri"/>
                <a:ea typeface="Calibri"/>
                <a:cs typeface="Calibri"/>
                <a:sym typeface="Calibri"/>
              </a:rPr>
              <a:t> in June, and they made least number of purchases in February.</a:t>
            </a:r>
            <a:endParaRPr sz="1300">
              <a:latin typeface="Calibri"/>
              <a:ea typeface="Calibri"/>
              <a:cs typeface="Calibri"/>
              <a:sym typeface="Calibri"/>
            </a:endParaRPr>
          </a:p>
        </p:txBody>
      </p:sp>
      <p:pic>
        <p:nvPicPr>
          <p:cNvPr id="117" name="Google Shape;117;g11e1c214ebe_6_11"/>
          <p:cNvPicPr preferRelativeResize="0"/>
          <p:nvPr/>
        </p:nvPicPr>
        <p:blipFill>
          <a:blip r:embed="rId4">
            <a:alphaModFix/>
          </a:blip>
          <a:stretch>
            <a:fillRect/>
          </a:stretch>
        </p:blipFill>
        <p:spPr>
          <a:xfrm>
            <a:off x="4346666" y="2539000"/>
            <a:ext cx="4793808" cy="39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g11e76efe5fe_0_0"/>
          <p:cNvSpPr txBox="1"/>
          <p:nvPr>
            <p:ph type="title"/>
          </p:nvPr>
        </p:nvSpPr>
        <p:spPr>
          <a:xfrm>
            <a:off x="395536" y="86954"/>
            <a:ext cx="7992900" cy="79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Preprocessing </a:t>
            </a:r>
            <a:endParaRPr/>
          </a:p>
        </p:txBody>
      </p:sp>
      <p:sp>
        <p:nvSpPr>
          <p:cNvPr id="124" name="Google Shape;124;g11e76efe5fe_0_0"/>
          <p:cNvSpPr txBox="1"/>
          <p:nvPr>
            <p:ph idx="1" type="body"/>
          </p:nvPr>
        </p:nvSpPr>
        <p:spPr>
          <a:xfrm>
            <a:off x="217425" y="1322100"/>
            <a:ext cx="5559300" cy="5112600"/>
          </a:xfrm>
          <a:prstGeom prst="rect">
            <a:avLst/>
          </a:prstGeom>
        </p:spPr>
        <p:txBody>
          <a:bodyPr anchorCtr="0" anchor="t" bIns="91425" lIns="114300" spcFirstLastPara="1" rIns="91425" wrap="square" tIns="91425">
            <a:normAutofit lnSpcReduction="10000"/>
          </a:bodyPr>
          <a:lstStyle/>
          <a:p>
            <a:pPr indent="-361950" lvl="0" marL="457200" rtl="0" algn="l">
              <a:spcBef>
                <a:spcPts val="320"/>
              </a:spcBef>
              <a:spcAft>
                <a:spcPts val="0"/>
              </a:spcAft>
              <a:buSzPts val="2100"/>
              <a:buAutoNum type="arabicPeriod"/>
            </a:pPr>
            <a:r>
              <a:rPr b="1" lang="en-US" sz="2100"/>
              <a:t>Drop column</a:t>
            </a:r>
            <a:endParaRPr b="1" sz="2100"/>
          </a:p>
          <a:p>
            <a:pPr indent="-355600" lvl="0" marL="457200" rtl="0" algn="l">
              <a:spcBef>
                <a:spcPts val="0"/>
              </a:spcBef>
              <a:spcAft>
                <a:spcPts val="0"/>
              </a:spcAft>
              <a:buSzPts val="2000"/>
              <a:buChar char="●"/>
            </a:pPr>
            <a:r>
              <a:rPr b="1" i="0" lang="en-US" sz="2000"/>
              <a:t>Article</a:t>
            </a:r>
            <a:endParaRPr b="1" i="0" sz="2000"/>
          </a:p>
          <a:p>
            <a:pPr indent="0" lvl="0" marL="457200" rtl="0" algn="l">
              <a:spcBef>
                <a:spcPts val="320"/>
              </a:spcBef>
              <a:spcAft>
                <a:spcPts val="0"/>
              </a:spcAft>
              <a:buNone/>
            </a:pPr>
            <a:r>
              <a:rPr b="1" i="0" lang="en-US" sz="2100"/>
              <a:t>The prod_name and detail_desc columns in article table record the product’s name and its brief description.</a:t>
            </a:r>
            <a:endParaRPr b="1" i="0" sz="2100"/>
          </a:p>
          <a:p>
            <a:pPr indent="0" lvl="0" marL="457200" rtl="0" algn="l">
              <a:spcBef>
                <a:spcPts val="320"/>
              </a:spcBef>
              <a:spcAft>
                <a:spcPts val="0"/>
              </a:spcAft>
              <a:buNone/>
            </a:pPr>
            <a:r>
              <a:rPr b="1" i="0" lang="en-US" sz="2100"/>
              <a:t>We are dropping these two for our baseline model, and will try to integrate them later and see if it will increase performance</a:t>
            </a:r>
            <a:r>
              <a:rPr b="1" i="0" lang="en-US" sz="2100">
                <a:extLst>
                  <a:ext uri="http://customooxmlschemas.google.com/">
                    <go:slidesCustomData xmlns:go="http://customooxmlschemas.google.com/" textRoundtripDataId="0"/>
                  </a:ext>
                </a:extLst>
              </a:rPr>
              <a:t>.</a:t>
            </a:r>
            <a:endParaRPr b="1" i="0" sz="2000"/>
          </a:p>
          <a:p>
            <a:pPr indent="-355600" lvl="0" marL="457200" rtl="0" algn="l">
              <a:spcBef>
                <a:spcPts val="320"/>
              </a:spcBef>
              <a:spcAft>
                <a:spcPts val="0"/>
              </a:spcAft>
              <a:buSzPts val="2000"/>
              <a:buChar char="●"/>
            </a:pPr>
            <a:r>
              <a:rPr b="1" i="0" lang="en-US" sz="2000"/>
              <a:t>Custom</a:t>
            </a:r>
            <a:endParaRPr b="1" i="0" sz="2000"/>
          </a:p>
          <a:p>
            <a:pPr indent="0" lvl="0" marL="457200" rtl="0" algn="l">
              <a:spcBef>
                <a:spcPts val="320"/>
              </a:spcBef>
              <a:spcAft>
                <a:spcPts val="0"/>
              </a:spcAft>
              <a:buNone/>
            </a:pPr>
            <a:r>
              <a:rPr b="1" i="0" lang="en-US" sz="2100"/>
              <a:t>The postal_coded column in customer table records customers’ postal code. However, it is encrypted and we can’t get information from it.</a:t>
            </a:r>
            <a:endParaRPr b="1" i="0" sz="2100"/>
          </a:p>
          <a:p>
            <a:pPr indent="0" lvl="0" marL="457200" rtl="0" algn="l">
              <a:spcBef>
                <a:spcPts val="320"/>
              </a:spcBef>
              <a:spcAft>
                <a:spcPts val="0"/>
              </a:spcAft>
              <a:buNone/>
            </a:pPr>
            <a:r>
              <a:t/>
            </a:r>
            <a:endParaRPr b="1" i="0" sz="2000"/>
          </a:p>
          <a:p>
            <a:pPr indent="0" lvl="0" marL="0" rtl="0" algn="l">
              <a:spcBef>
                <a:spcPts val="320"/>
              </a:spcBef>
              <a:spcAft>
                <a:spcPts val="0"/>
              </a:spcAft>
              <a:buNone/>
            </a:pPr>
            <a:r>
              <a:t/>
            </a:r>
            <a:endParaRPr b="1" i="0" sz="2100"/>
          </a:p>
          <a:p>
            <a:pPr indent="0" lvl="0" marL="0" rtl="0" algn="l">
              <a:spcBef>
                <a:spcPts val="320"/>
              </a:spcBef>
              <a:spcAft>
                <a:spcPts val="0"/>
              </a:spcAft>
              <a:buNone/>
            </a:pPr>
            <a:r>
              <a:t/>
            </a:r>
            <a:endParaRPr b="1" i="0" sz="2100"/>
          </a:p>
        </p:txBody>
      </p:sp>
      <p:pic>
        <p:nvPicPr>
          <p:cNvPr id="125" name="Google Shape;125;g11e76efe5fe_0_0"/>
          <p:cNvPicPr preferRelativeResize="0"/>
          <p:nvPr/>
        </p:nvPicPr>
        <p:blipFill>
          <a:blip r:embed="rId3">
            <a:alphaModFix/>
          </a:blip>
          <a:stretch>
            <a:fillRect/>
          </a:stretch>
        </p:blipFill>
        <p:spPr>
          <a:xfrm>
            <a:off x="5946550" y="949212"/>
            <a:ext cx="3248025" cy="2150650"/>
          </a:xfrm>
          <a:prstGeom prst="rect">
            <a:avLst/>
          </a:prstGeom>
          <a:noFill/>
          <a:ln>
            <a:noFill/>
          </a:ln>
        </p:spPr>
      </p:pic>
      <p:pic>
        <p:nvPicPr>
          <p:cNvPr id="126" name="Google Shape;126;g11e76efe5fe_0_0"/>
          <p:cNvPicPr preferRelativeResize="0"/>
          <p:nvPr/>
        </p:nvPicPr>
        <p:blipFill>
          <a:blip r:embed="rId4">
            <a:alphaModFix/>
          </a:blip>
          <a:stretch>
            <a:fillRect/>
          </a:stretch>
        </p:blipFill>
        <p:spPr>
          <a:xfrm>
            <a:off x="5946550" y="3099850"/>
            <a:ext cx="3248025" cy="1970470"/>
          </a:xfrm>
          <a:prstGeom prst="rect">
            <a:avLst/>
          </a:prstGeom>
          <a:noFill/>
          <a:ln>
            <a:noFill/>
          </a:ln>
        </p:spPr>
      </p:pic>
      <p:pic>
        <p:nvPicPr>
          <p:cNvPr id="127" name="Google Shape;127;g11e76efe5fe_0_0"/>
          <p:cNvPicPr preferRelativeResize="0"/>
          <p:nvPr/>
        </p:nvPicPr>
        <p:blipFill>
          <a:blip r:embed="rId5">
            <a:alphaModFix/>
          </a:blip>
          <a:stretch>
            <a:fillRect/>
          </a:stretch>
        </p:blipFill>
        <p:spPr>
          <a:xfrm>
            <a:off x="5946551" y="4949975"/>
            <a:ext cx="3248025" cy="19080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1e76efe5fe_0_6"/>
          <p:cNvSpPr txBox="1"/>
          <p:nvPr>
            <p:ph type="title"/>
          </p:nvPr>
        </p:nvSpPr>
        <p:spPr>
          <a:xfrm>
            <a:off x="395536" y="86954"/>
            <a:ext cx="7992900" cy="79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 Preprocessing </a:t>
            </a:r>
            <a:endParaRPr/>
          </a:p>
        </p:txBody>
      </p:sp>
      <p:sp>
        <p:nvSpPr>
          <p:cNvPr id="134" name="Google Shape;134;g11e76efe5fe_0_6"/>
          <p:cNvSpPr txBox="1"/>
          <p:nvPr>
            <p:ph idx="1" type="body"/>
          </p:nvPr>
        </p:nvSpPr>
        <p:spPr>
          <a:xfrm>
            <a:off x="386775" y="1268750"/>
            <a:ext cx="5403000" cy="5112600"/>
          </a:xfrm>
          <a:prstGeom prst="rect">
            <a:avLst/>
          </a:prstGeom>
        </p:spPr>
        <p:txBody>
          <a:bodyPr anchorCtr="0" anchor="t" bIns="45700" lIns="91425" spcFirstLastPara="1" rIns="91425" wrap="square" tIns="45700">
            <a:normAutofit/>
          </a:bodyPr>
          <a:lstStyle/>
          <a:p>
            <a:pPr indent="0" lvl="0" marL="0" rtl="0" algn="l">
              <a:spcBef>
                <a:spcPts val="320"/>
              </a:spcBef>
              <a:spcAft>
                <a:spcPts val="0"/>
              </a:spcAft>
              <a:buNone/>
            </a:pPr>
            <a:r>
              <a:rPr b="1" lang="en-US" sz="2100"/>
              <a:t>2.     Scaling</a:t>
            </a:r>
            <a:endParaRPr b="1" sz="2100"/>
          </a:p>
          <a:p>
            <a:pPr indent="-355600" lvl="0" marL="457200" rtl="0" algn="l">
              <a:spcBef>
                <a:spcPts val="320"/>
              </a:spcBef>
              <a:spcAft>
                <a:spcPts val="0"/>
              </a:spcAft>
              <a:buSzPts val="2000"/>
              <a:buChar char="●"/>
            </a:pPr>
            <a:r>
              <a:rPr b="1" i="0" lang="en-US" sz="2000"/>
              <a:t>Price</a:t>
            </a:r>
            <a:endParaRPr b="1" i="0" sz="2000"/>
          </a:p>
          <a:p>
            <a:pPr indent="0" lvl="0" marL="457200" rtl="0" algn="l">
              <a:spcBef>
                <a:spcPts val="320"/>
              </a:spcBef>
              <a:spcAft>
                <a:spcPts val="0"/>
              </a:spcAft>
              <a:buNone/>
            </a:pPr>
            <a:r>
              <a:rPr b="1" i="0" lang="en-US" sz="2000"/>
              <a:t>Most transactions’ price are between 0 and 0.1. However the highest price is 0.6.                                                                                                                                                                                                                                                                                                                                                                                                                                                                                                                                                                                                                                                                                                                                                                                                                                                                                                                                                                                                                                                                                                                                                                                                                                                                                                                                                                                                                                                                                                                                                                                                                                                                                                                                                                                                                                                                                                                                                                                                                                                                                                                                                                                                                                                                                                                                                                                                                                                                                                                                                                                                                                                                                                                                                                                                                                                                                                                                                                                                                                                                                                                                                                                                                                                                                                                                                                                                                                                                                                                                                                                                                                                                                                                                                                                                                                                                                                                                                                                                                                                                                                                                                                                                                                                                                                                                                                                                                                                                                                                                                                                                                                                                                                                                                                                                                                                                                                                                                                                                                                                                                                                                                                                                                                                                                                                                                                                                                                                                                                                                                                                                                                                                                                                                                                                                                                                                                                                                                                                                                                                                                                                                                                                                                                                                                                                                                                                                                                                                                                                                                                                                                                                                                                                                                                                                                                                                                                                                                                                                                                                                                                                                                                                                                                                                                                                                                                                                                                                                                                                                                                                                                                                                                                                                                                                                                                                                                                                                                                                                                                                                                                                                                                                                                                                                                                                                                                                                                                                                                                                                                                                                                                                                                                                                                                                                                                                                                                                                                                                                                                                                                         </a:t>
            </a:r>
            <a:endParaRPr b="1" i="0" sz="2000"/>
          </a:p>
          <a:p>
            <a:pPr indent="-355600" lvl="0" marL="457200" rtl="0" algn="l">
              <a:spcBef>
                <a:spcPts val="320"/>
              </a:spcBef>
              <a:spcAft>
                <a:spcPts val="0"/>
              </a:spcAft>
              <a:buSzPts val="2000"/>
              <a:buChar char="●"/>
            </a:pPr>
            <a:r>
              <a:rPr b="1" i="0" lang="en-US" sz="2000"/>
              <a:t>Age</a:t>
            </a:r>
            <a:endParaRPr b="1" i="0" sz="2000"/>
          </a:p>
          <a:p>
            <a:pPr indent="0" lvl="0" marL="457200" rtl="0" algn="l">
              <a:spcBef>
                <a:spcPts val="320"/>
              </a:spcBef>
              <a:spcAft>
                <a:spcPts val="0"/>
              </a:spcAft>
              <a:buNone/>
            </a:pPr>
            <a:r>
              <a:rPr b="1" i="0" lang="en-US" sz="2000"/>
              <a:t>Most customers are between the ages of 20 and 60. We scale it to get a similar range to other features.</a:t>
            </a:r>
            <a:endParaRPr b="1" i="0" sz="2000"/>
          </a:p>
          <a:p>
            <a:pPr indent="0" lvl="0" marL="0" rtl="0" algn="l">
              <a:spcBef>
                <a:spcPts val="320"/>
              </a:spcBef>
              <a:spcAft>
                <a:spcPts val="0"/>
              </a:spcAft>
              <a:buNone/>
            </a:pPr>
            <a:r>
              <a:t/>
            </a:r>
            <a:endParaRPr/>
          </a:p>
          <a:p>
            <a:pPr indent="0" lvl="0" marL="0" rtl="0" algn="l">
              <a:spcBef>
                <a:spcPts val="320"/>
              </a:spcBef>
              <a:spcAft>
                <a:spcPts val="0"/>
              </a:spcAft>
              <a:buNone/>
            </a:pPr>
            <a:r>
              <a:rPr b="1" lang="en-US" sz="2100"/>
              <a:t>3.     Categorical Data</a:t>
            </a:r>
            <a:endParaRPr b="1" sz="2100"/>
          </a:p>
          <a:p>
            <a:pPr indent="-361950" lvl="0" marL="457200" rtl="0" algn="l">
              <a:spcBef>
                <a:spcPts val="320"/>
              </a:spcBef>
              <a:spcAft>
                <a:spcPts val="0"/>
              </a:spcAft>
              <a:buSzPts val="2100"/>
              <a:buChar char="●"/>
            </a:pPr>
            <a:r>
              <a:rPr b="1" i="0" lang="en-US" sz="2100"/>
              <a:t>Categorical features in our dataset, such as group type and department name, are not ordinal. We handle them using One-hot encoding.</a:t>
            </a:r>
            <a:endParaRPr b="1" i="0" sz="2100"/>
          </a:p>
        </p:txBody>
      </p:sp>
      <p:pic>
        <p:nvPicPr>
          <p:cNvPr id="135" name="Google Shape;135;g11e76efe5fe_0_6"/>
          <p:cNvPicPr preferRelativeResize="0"/>
          <p:nvPr/>
        </p:nvPicPr>
        <p:blipFill>
          <a:blip r:embed="rId3">
            <a:alphaModFix/>
          </a:blip>
          <a:stretch>
            <a:fillRect/>
          </a:stretch>
        </p:blipFill>
        <p:spPr>
          <a:xfrm>
            <a:off x="5789678" y="1001225"/>
            <a:ext cx="3354322" cy="2427775"/>
          </a:xfrm>
          <a:prstGeom prst="rect">
            <a:avLst/>
          </a:prstGeom>
          <a:noFill/>
          <a:ln>
            <a:noFill/>
          </a:ln>
        </p:spPr>
      </p:pic>
      <p:pic>
        <p:nvPicPr>
          <p:cNvPr id="136" name="Google Shape;136;g11e76efe5fe_0_6"/>
          <p:cNvPicPr preferRelativeResize="0"/>
          <p:nvPr/>
        </p:nvPicPr>
        <p:blipFill>
          <a:blip r:embed="rId4">
            <a:alphaModFix/>
          </a:blip>
          <a:stretch>
            <a:fillRect/>
          </a:stretch>
        </p:blipFill>
        <p:spPr>
          <a:xfrm>
            <a:off x="5789675" y="3429000"/>
            <a:ext cx="3354325" cy="2314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395536" y="86954"/>
            <a:ext cx="7992888" cy="7969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500"/>
              <a:buFont typeface="Calibri"/>
              <a:buNone/>
            </a:pPr>
            <a:r>
              <a:rPr lang="en-US"/>
              <a:t>Machine Learning Techniques</a:t>
            </a:r>
            <a:endParaRPr/>
          </a:p>
        </p:txBody>
      </p:sp>
      <p:sp>
        <p:nvSpPr>
          <p:cNvPr id="142" name="Google Shape;142;p4"/>
          <p:cNvSpPr txBox="1"/>
          <p:nvPr/>
        </p:nvSpPr>
        <p:spPr>
          <a:xfrm>
            <a:off x="162650" y="1120400"/>
            <a:ext cx="4328100" cy="261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Methodology Overview</a:t>
            </a:r>
            <a:endParaRPr>
              <a:solidFill>
                <a:schemeClr val="lt1"/>
              </a:solidFill>
              <a:latin typeface="Calibri"/>
              <a:ea typeface="Calibri"/>
              <a:cs typeface="Calibri"/>
              <a:sym typeface="Calibri"/>
            </a:endParaRPr>
          </a:p>
          <a:p>
            <a:pPr indent="-304800" lvl="0" marL="457200" rtl="0" algn="l">
              <a:spcBef>
                <a:spcPts val="0"/>
              </a:spcBef>
              <a:spcAft>
                <a:spcPts val="0"/>
              </a:spcAft>
              <a:buClr>
                <a:schemeClr val="lt1"/>
              </a:buClr>
              <a:buSzPts val="1200"/>
              <a:buChar char="●"/>
            </a:pPr>
            <a:r>
              <a:rPr lang="en-US" sz="1200">
                <a:solidFill>
                  <a:schemeClr val="lt1"/>
                </a:solidFill>
                <a:latin typeface="Calibri"/>
                <a:ea typeface="Calibri"/>
                <a:cs typeface="Calibri"/>
                <a:sym typeface="Calibri"/>
              </a:rPr>
              <a:t>Convert various features of a product into a fixed length feature embeddin</a:t>
            </a:r>
            <a:r>
              <a:rPr lang="en-US" sz="1200">
                <a:solidFill>
                  <a:schemeClr val="lt1"/>
                </a:solidFill>
                <a:latin typeface="Calibri"/>
                <a:ea typeface="Calibri"/>
                <a:cs typeface="Calibri"/>
                <a:sym typeface="Calibri"/>
              </a:rPr>
              <a:t>g</a:t>
            </a:r>
            <a:endParaRPr sz="1200">
              <a:solidFill>
                <a:schemeClr val="lt1"/>
              </a:solidFill>
              <a:latin typeface="Calibri"/>
              <a:ea typeface="Calibri"/>
              <a:cs typeface="Calibri"/>
              <a:sym typeface="Calibri"/>
            </a:endParaRPr>
          </a:p>
          <a:p>
            <a:pPr indent="-304800" lvl="0" marL="457200" rtl="0" algn="l">
              <a:spcBef>
                <a:spcPts val="0"/>
              </a:spcBef>
              <a:spcAft>
                <a:spcPts val="0"/>
              </a:spcAft>
              <a:buClr>
                <a:schemeClr val="lt1"/>
              </a:buClr>
              <a:buSzPts val="1200"/>
              <a:buFont typeface="Calibri"/>
              <a:buChar char="●"/>
            </a:pPr>
            <a:r>
              <a:rPr lang="en-US" sz="1200">
                <a:solidFill>
                  <a:schemeClr val="lt1"/>
                </a:solidFill>
                <a:latin typeface="Calibri"/>
                <a:ea typeface="Calibri"/>
                <a:cs typeface="Calibri"/>
                <a:sym typeface="Calibri"/>
              </a:rPr>
              <a:t>F</a:t>
            </a:r>
            <a:r>
              <a:rPr lang="en-US" sz="1200">
                <a:solidFill>
                  <a:schemeClr val="lt1"/>
                </a:solidFill>
                <a:latin typeface="Calibri"/>
                <a:ea typeface="Calibri"/>
                <a:cs typeface="Calibri"/>
                <a:sym typeface="Calibri"/>
              </a:rPr>
              <a:t>it an autoregressive model on each customer's purchase activities</a:t>
            </a:r>
            <a:endParaRPr sz="1200">
              <a:solidFill>
                <a:schemeClr val="lt1"/>
              </a:solidFill>
              <a:latin typeface="Calibri"/>
              <a:ea typeface="Calibri"/>
              <a:cs typeface="Calibri"/>
              <a:sym typeface="Calibri"/>
            </a:endParaRPr>
          </a:p>
          <a:p>
            <a:pPr indent="-304800" lvl="0" marL="457200" rtl="0" algn="l">
              <a:spcBef>
                <a:spcPts val="0"/>
              </a:spcBef>
              <a:spcAft>
                <a:spcPts val="0"/>
              </a:spcAft>
              <a:buClr>
                <a:schemeClr val="lt1"/>
              </a:buClr>
              <a:buSzPts val="1200"/>
              <a:buFont typeface="Calibri"/>
              <a:buChar char="●"/>
            </a:pPr>
            <a:r>
              <a:rPr lang="en-US" sz="1200">
                <a:solidFill>
                  <a:schemeClr val="lt1"/>
                </a:solidFill>
                <a:latin typeface="Calibri"/>
                <a:ea typeface="Calibri"/>
                <a:cs typeface="Calibri"/>
                <a:sym typeface="Calibri"/>
              </a:rPr>
              <a:t>For prediction, feed the trained autoregressive model with a customer's history, and take it's output as our prediction</a:t>
            </a:r>
            <a:endParaRPr sz="1200">
              <a:solidFill>
                <a:schemeClr val="lt1"/>
              </a:solidFill>
              <a:latin typeface="Calibri"/>
              <a:ea typeface="Calibri"/>
              <a:cs typeface="Calibri"/>
              <a:sym typeface="Calibri"/>
            </a:endParaRPr>
          </a:p>
          <a:p>
            <a:pPr indent="-304800" lvl="0" marL="457200" rtl="0" algn="l">
              <a:spcBef>
                <a:spcPts val="0"/>
              </a:spcBef>
              <a:spcAft>
                <a:spcPts val="0"/>
              </a:spcAft>
              <a:buClr>
                <a:schemeClr val="lt1"/>
              </a:buClr>
              <a:buSzPts val="1200"/>
              <a:buChar char="●"/>
            </a:pPr>
            <a:r>
              <a:rPr lang="en-US" sz="1200">
                <a:solidFill>
                  <a:schemeClr val="lt1"/>
                </a:solidFill>
                <a:latin typeface="Calibri"/>
                <a:ea typeface="Calibri"/>
                <a:cs typeface="Calibri"/>
                <a:sym typeface="Calibri"/>
              </a:rPr>
              <a:t>The method is analogous to Seq-to-Seq methods in NLP</a:t>
            </a:r>
            <a:endParaRPr sz="1200">
              <a:solidFill>
                <a:schemeClr val="lt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sp>
        <p:nvSpPr>
          <p:cNvPr id="143" name="Google Shape;143;p4"/>
          <p:cNvSpPr txBox="1"/>
          <p:nvPr/>
        </p:nvSpPr>
        <p:spPr>
          <a:xfrm>
            <a:off x="162650" y="3072075"/>
            <a:ext cx="5014800" cy="813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Product Embedding</a:t>
            </a:r>
            <a:endParaRPr>
              <a:solidFill>
                <a:schemeClr val="lt1"/>
              </a:solidFill>
              <a:latin typeface="Calibri"/>
              <a:ea typeface="Calibri"/>
              <a:cs typeface="Calibri"/>
              <a:sym typeface="Calibri"/>
            </a:endParaRPr>
          </a:p>
          <a:p>
            <a:pPr indent="-304800" lvl="0" marL="457200" rtl="0" algn="l">
              <a:spcBef>
                <a:spcPts val="0"/>
              </a:spcBef>
              <a:spcAft>
                <a:spcPts val="0"/>
              </a:spcAft>
              <a:buClr>
                <a:schemeClr val="lt1"/>
              </a:buClr>
              <a:buSzPts val="1200"/>
              <a:buFont typeface="Calibri"/>
              <a:buChar char="●"/>
            </a:pPr>
            <a:r>
              <a:rPr lang="en-US" sz="1200">
                <a:solidFill>
                  <a:schemeClr val="lt1"/>
                </a:solidFill>
                <a:latin typeface="Calibri"/>
                <a:ea typeface="Calibri"/>
                <a:cs typeface="Calibri"/>
                <a:sym typeface="Calibri"/>
              </a:rPr>
              <a:t>Map each value of categorical features into an n-dimensional vector, and concat the columns together </a:t>
            </a:r>
            <a:endParaRPr sz="1200">
              <a:solidFill>
                <a:schemeClr val="lt1"/>
              </a:solidFill>
              <a:latin typeface="Calibri"/>
              <a:ea typeface="Calibri"/>
              <a:cs typeface="Calibri"/>
              <a:sym typeface="Calibri"/>
            </a:endParaRPr>
          </a:p>
          <a:p>
            <a:pPr indent="-304800" lvl="0" marL="457200" rtl="0" algn="l">
              <a:spcBef>
                <a:spcPts val="0"/>
              </a:spcBef>
              <a:spcAft>
                <a:spcPts val="0"/>
              </a:spcAft>
              <a:buClr>
                <a:schemeClr val="lt1"/>
              </a:buClr>
              <a:buSzPts val="1200"/>
              <a:buFont typeface="Calibri"/>
              <a:buChar char="●"/>
            </a:pPr>
            <a:r>
              <a:rPr lang="en-US" sz="1200">
                <a:solidFill>
                  <a:schemeClr val="lt1"/>
                </a:solidFill>
                <a:latin typeface="Calibri"/>
                <a:ea typeface="Calibri"/>
                <a:cs typeface="Calibri"/>
                <a:sym typeface="Calibri"/>
              </a:rPr>
              <a:t>Apply certain NLP model (variants of BERT) to obtain a representation f</a:t>
            </a:r>
            <a:r>
              <a:rPr lang="en-US" sz="1200">
                <a:solidFill>
                  <a:schemeClr val="lt1"/>
                </a:solidFill>
                <a:latin typeface="Calibri"/>
                <a:ea typeface="Calibri"/>
                <a:cs typeface="Calibri"/>
                <a:sym typeface="Calibri"/>
              </a:rPr>
              <a:t>or the names of the products and the product descriptions</a:t>
            </a:r>
            <a:endParaRPr sz="1200">
              <a:solidFill>
                <a:schemeClr val="lt1"/>
              </a:solidFill>
              <a:latin typeface="Calibri"/>
              <a:ea typeface="Calibri"/>
              <a:cs typeface="Calibri"/>
              <a:sym typeface="Calibri"/>
            </a:endParaRPr>
          </a:p>
          <a:p>
            <a:pPr indent="-304800" lvl="0" marL="457200" rtl="0" algn="l">
              <a:spcBef>
                <a:spcPts val="0"/>
              </a:spcBef>
              <a:spcAft>
                <a:spcPts val="0"/>
              </a:spcAft>
              <a:buClr>
                <a:schemeClr val="lt1"/>
              </a:buClr>
              <a:buSzPts val="1200"/>
              <a:buFont typeface="Calibri"/>
              <a:buChar char="●"/>
            </a:pPr>
            <a:r>
              <a:rPr lang="en-US" sz="1200">
                <a:solidFill>
                  <a:schemeClr val="lt1"/>
                </a:solidFill>
                <a:latin typeface="Calibri"/>
                <a:ea typeface="Calibri"/>
                <a:cs typeface="Calibri"/>
                <a:sym typeface="Calibri"/>
              </a:rPr>
              <a:t>All the above vectors will be concatenated into a long vector embedding for each product, and all the embedding layers will be trainable </a:t>
            </a:r>
            <a:endParaRPr sz="1200">
              <a:solidFill>
                <a:schemeClr val="lt1"/>
              </a:solidFill>
              <a:latin typeface="Calibri"/>
              <a:ea typeface="Calibri"/>
              <a:cs typeface="Calibri"/>
              <a:sym typeface="Calibri"/>
            </a:endParaRPr>
          </a:p>
          <a:p>
            <a:pPr indent="0" lvl="0" marL="457200" rtl="0" algn="l">
              <a:spcBef>
                <a:spcPts val="0"/>
              </a:spcBef>
              <a:spcAft>
                <a:spcPts val="0"/>
              </a:spcAft>
              <a:buNone/>
            </a:pPr>
            <a:br>
              <a:rPr lang="en-US" sz="1000">
                <a:solidFill>
                  <a:schemeClr val="dk1"/>
                </a:solidFill>
              </a:rPr>
            </a:b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a:solidFill>
                  <a:schemeClr val="lt1"/>
                </a:solidFill>
                <a:latin typeface="Calibri"/>
                <a:ea typeface="Calibri"/>
                <a:cs typeface="Calibri"/>
                <a:sym typeface="Calibri"/>
              </a:rPr>
              <a:t>Autoregressor</a:t>
            </a:r>
            <a:endParaRPr>
              <a:solidFill>
                <a:schemeClr val="lt1"/>
              </a:solidFill>
              <a:latin typeface="Calibri"/>
              <a:ea typeface="Calibri"/>
              <a:cs typeface="Calibri"/>
              <a:sym typeface="Calibri"/>
            </a:endParaRPr>
          </a:p>
          <a:p>
            <a:pPr indent="-330200" lvl="0" marL="457200" rtl="0" algn="l">
              <a:spcBef>
                <a:spcPts val="0"/>
              </a:spcBef>
              <a:spcAft>
                <a:spcPts val="0"/>
              </a:spcAft>
              <a:buClr>
                <a:schemeClr val="lt1"/>
              </a:buClr>
              <a:buSzPts val="1600"/>
              <a:buChar char="●"/>
            </a:pPr>
            <a:r>
              <a:rPr lang="en-US" sz="1200">
                <a:solidFill>
                  <a:schemeClr val="lt1"/>
                </a:solidFill>
              </a:rPr>
              <a:t>Train an autoregressor (LSTM) on each user's purchase history. The input to this model would be the embedding obtained above and the training process would be analogous to the language model task in NLP. </a:t>
            </a:r>
            <a:endParaRPr sz="1200">
              <a:solidFill>
                <a:schemeClr val="lt1"/>
              </a:solidFill>
            </a:endParaRPr>
          </a:p>
          <a:p>
            <a:pPr indent="0" lvl="0" marL="457200" rtl="0" algn="l">
              <a:spcBef>
                <a:spcPts val="0"/>
              </a:spcBef>
              <a:spcAft>
                <a:spcPts val="0"/>
              </a:spcAft>
              <a:buNone/>
            </a:pPr>
            <a:br>
              <a:rPr lang="en-US" sz="1000">
                <a:solidFill>
                  <a:schemeClr val="dk1"/>
                </a:solidFill>
              </a:rPr>
            </a:br>
            <a:r>
              <a:rPr lang="en-US"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br>
              <a:rPr lang="en-US" sz="1000">
                <a:solidFill>
                  <a:schemeClr val="dk1"/>
                </a:solidFill>
              </a:rPr>
            </a:br>
            <a:r>
              <a:rPr lang="en-US" sz="1100">
                <a:solidFill>
                  <a:schemeClr val="dk1"/>
                </a:solidFill>
              </a:rPr>
              <a:t>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br>
              <a:rPr lang="en-US" sz="1000">
                <a:solidFill>
                  <a:schemeClr val="dk1"/>
                </a:solidFill>
              </a:rPr>
            </a:br>
            <a:r>
              <a:rPr lang="en-US" sz="1100">
                <a:solidFill>
                  <a:schemeClr val="dk1"/>
                </a:solidFill>
              </a:rPr>
              <a:t>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p:txBody>
      </p:sp>
      <p:pic>
        <p:nvPicPr>
          <p:cNvPr id="144" name="Google Shape;144;p4"/>
          <p:cNvPicPr preferRelativeResize="0"/>
          <p:nvPr/>
        </p:nvPicPr>
        <p:blipFill>
          <a:blip r:embed="rId3">
            <a:alphaModFix/>
          </a:blip>
          <a:stretch>
            <a:fillRect/>
          </a:stretch>
        </p:blipFill>
        <p:spPr>
          <a:xfrm>
            <a:off x="5367175" y="4000837"/>
            <a:ext cx="3661749" cy="21918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2010-02-01T08:03:16Z</dcterms:created>
  <dc:creator>Slide Members by HS.SEO</dc:creator>
</cp:coreProperties>
</file>