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6576000" cy="292608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7" autoAdjust="0"/>
    <p:restoredTop sz="87521" autoAdjust="0"/>
  </p:normalViewPr>
  <p:slideViewPr>
    <p:cSldViewPr>
      <p:cViewPr>
        <p:scale>
          <a:sx n="33" d="100"/>
          <a:sy n="33" d="100"/>
        </p:scale>
        <p:origin x="1696" y="-888"/>
      </p:cViewPr>
      <p:guideLst>
        <p:guide orient="horz" pos="9216"/>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CE58706-1E6A-38BF-4714-A7B560BC7C06}"/>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A77E9769-967E-6BAC-B976-BCF8F221F4AC}"/>
              </a:ext>
            </a:extLst>
          </p:cNvPr>
          <p:cNvSpPr>
            <a:spLocks noGrp="1" noChangeArrowheads="1"/>
          </p:cNvSpPr>
          <p:nvPr>
            <p:ph type="dt" sz="quarter"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C4979B1E-4583-AB48-DCF7-B069E435EF5D}"/>
              </a:ext>
            </a:extLst>
          </p:cNvPr>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1D63A9EA-3942-56CF-74B6-AA0F34CF4DD9}"/>
              </a:ext>
            </a:extLst>
          </p:cNvPr>
          <p:cNvSpPr>
            <a:spLocks noGrp="1" noChangeArrowheads="1"/>
          </p:cNvSpPr>
          <p:nvPr>
            <p:ph type="sldNum" sz="quarter" idx="3"/>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pPr>
              <a:defRPr/>
            </a:pPr>
            <a:fld id="{22752677-4DDA-344D-96E4-D4B5E1E272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919BCD9-1F07-75FB-1D56-AC8B7CC30D25}"/>
              </a:ext>
            </a:extLst>
          </p:cNvPr>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8D50200C-26F0-8843-CBDA-90596D2C1EE1}"/>
              </a:ext>
            </a:extLst>
          </p:cNvPr>
          <p:cNvSpPr>
            <a:spLocks noGrp="1" noChangeArrowheads="1"/>
          </p:cNvSpPr>
          <p:nvPr>
            <p:ph type="dt"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CEFE84C7-32E6-0AFE-F5F7-ACAB1D446CD6}"/>
              </a:ext>
            </a:extLst>
          </p:cNvPr>
          <p:cNvSpPr>
            <a:spLocks noGrp="1" noRot="1" noChangeAspect="1" noChangeArrowheads="1" noTextEdit="1"/>
          </p:cNvSpPr>
          <p:nvPr>
            <p:ph type="sldImg" idx="2"/>
          </p:nvPr>
        </p:nvSpPr>
        <p:spPr bwMode="auto">
          <a:xfrm>
            <a:off x="3086100" y="549275"/>
            <a:ext cx="34290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17A384E7-44E5-CF88-452E-C82C1A6C88F0}"/>
              </a:ext>
            </a:extLst>
          </p:cNvPr>
          <p:cNvSpPr>
            <a:spLocks noGrp="1" noChangeArrowheads="1"/>
          </p:cNvSpPr>
          <p:nvPr>
            <p:ph type="body" sz="quarter" idx="3"/>
          </p:nvPr>
        </p:nvSpPr>
        <p:spPr bwMode="auto">
          <a:xfrm>
            <a:off x="960438" y="3475038"/>
            <a:ext cx="7681912" cy="3290887"/>
          </a:xfrm>
          <a:prstGeom prst="rect">
            <a:avLst/>
          </a:prstGeom>
          <a:noFill/>
          <a:ln>
            <a:noFill/>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554C3BB-0C18-2991-0F1A-11C59EFD066C}"/>
              </a:ext>
            </a:extLst>
          </p:cNvPr>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5EAA2AA6-BBC1-61C6-76CD-D08A7B14CFAA}"/>
              </a:ext>
            </a:extLst>
          </p:cNvPr>
          <p:cNvSpPr>
            <a:spLocks noGrp="1" noChangeArrowheads="1"/>
          </p:cNvSpPr>
          <p:nvPr>
            <p:ph type="sldNum" sz="quarter" idx="5"/>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pPr>
              <a:defRPr/>
            </a:pPr>
            <a:fld id="{4B8E18B1-47DA-DE46-B97D-2F5CB000B9D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90025"/>
            <a:ext cx="31089600" cy="6272213"/>
          </a:xfrm>
        </p:spPr>
        <p:txBody>
          <a:bodyPr/>
          <a:lstStyle/>
          <a:p>
            <a:r>
              <a:rPr lang="en-US"/>
              <a:t>Click to edit Master title style</a:t>
            </a:r>
          </a:p>
        </p:txBody>
      </p:sp>
      <p:sp>
        <p:nvSpPr>
          <p:cNvPr id="3" name="Subtitle 2"/>
          <p:cNvSpPr>
            <a:spLocks noGrp="1"/>
          </p:cNvSpPr>
          <p:nvPr>
            <p:ph type="subTitle" idx="1"/>
          </p:nvPr>
        </p:nvSpPr>
        <p:spPr>
          <a:xfrm>
            <a:off x="5486400" y="16581438"/>
            <a:ext cx="25603200" cy="74771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A252D98-9D97-2226-8B43-CCFBB54833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B12977-8084-8FEA-ADC7-A7C9A7D007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94264C-48B1-E97F-7F7C-85A99C56F620}"/>
              </a:ext>
            </a:extLst>
          </p:cNvPr>
          <p:cNvSpPr>
            <a:spLocks noGrp="1" noChangeArrowheads="1"/>
          </p:cNvSpPr>
          <p:nvPr>
            <p:ph type="sldNum" sz="quarter" idx="12"/>
          </p:nvPr>
        </p:nvSpPr>
        <p:spPr>
          <a:ln/>
        </p:spPr>
        <p:txBody>
          <a:bodyPr/>
          <a:lstStyle>
            <a:lvl1pPr>
              <a:defRPr/>
            </a:lvl1pPr>
          </a:lstStyle>
          <a:p>
            <a:pPr>
              <a:defRPr/>
            </a:pPr>
            <a:fld id="{33FAE511-3E79-9B45-8D39-F709BBF1E34C}" type="slidenum">
              <a:rPr lang="en-US" altLang="en-US"/>
              <a:pPr>
                <a:defRPr/>
              </a:pPr>
              <a:t>‹#›</a:t>
            </a:fld>
            <a:endParaRPr lang="en-US" altLang="en-US"/>
          </a:p>
        </p:txBody>
      </p:sp>
    </p:spTree>
    <p:extLst>
      <p:ext uri="{BB962C8B-B14F-4D97-AF65-F5344CB8AC3E}">
        <p14:creationId xmlns:p14="http://schemas.microsoft.com/office/powerpoint/2010/main" val="12008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1B20321-A0A1-875E-0766-815C6005D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0EB3CC-81F5-ED3B-4709-89B5FA47F6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352F43D-B681-A27A-C8B6-8CE9CCC1A51E}"/>
              </a:ext>
            </a:extLst>
          </p:cNvPr>
          <p:cNvSpPr>
            <a:spLocks noGrp="1" noChangeArrowheads="1"/>
          </p:cNvSpPr>
          <p:nvPr>
            <p:ph type="sldNum" sz="quarter" idx="12"/>
          </p:nvPr>
        </p:nvSpPr>
        <p:spPr>
          <a:ln/>
        </p:spPr>
        <p:txBody>
          <a:bodyPr/>
          <a:lstStyle>
            <a:lvl1pPr>
              <a:defRPr/>
            </a:lvl1pPr>
          </a:lstStyle>
          <a:p>
            <a:pPr>
              <a:defRPr/>
            </a:pPr>
            <a:fld id="{78DC1EA5-1B28-5446-B2F8-D398E3F5341D}" type="slidenum">
              <a:rPr lang="en-US" altLang="en-US"/>
              <a:pPr>
                <a:defRPr/>
              </a:pPr>
              <a:t>‹#›</a:t>
            </a:fld>
            <a:endParaRPr lang="en-US" altLang="en-US"/>
          </a:p>
        </p:txBody>
      </p:sp>
    </p:spTree>
    <p:extLst>
      <p:ext uri="{BB962C8B-B14F-4D97-AF65-F5344CB8AC3E}">
        <p14:creationId xmlns:p14="http://schemas.microsoft.com/office/powerpoint/2010/main" val="401647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8813" y="2601913"/>
            <a:ext cx="7767637" cy="2340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51138" y="2601913"/>
            <a:ext cx="23155275" cy="2340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9C60CB7-FC2C-1457-98AE-42477B1B7A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C328D1-6399-AD12-FE42-92AB9DC95E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796A041-9315-F0D7-D896-F889F98700EB}"/>
              </a:ext>
            </a:extLst>
          </p:cNvPr>
          <p:cNvSpPr>
            <a:spLocks noGrp="1" noChangeArrowheads="1"/>
          </p:cNvSpPr>
          <p:nvPr>
            <p:ph type="sldNum" sz="quarter" idx="12"/>
          </p:nvPr>
        </p:nvSpPr>
        <p:spPr>
          <a:ln/>
        </p:spPr>
        <p:txBody>
          <a:bodyPr/>
          <a:lstStyle>
            <a:lvl1pPr>
              <a:defRPr/>
            </a:lvl1pPr>
          </a:lstStyle>
          <a:p>
            <a:pPr>
              <a:defRPr/>
            </a:pPr>
            <a:fld id="{6A9BD3F8-0868-5B47-85FC-7AF8DD197773}" type="slidenum">
              <a:rPr lang="en-US" altLang="en-US"/>
              <a:pPr>
                <a:defRPr/>
              </a:pPr>
              <a:t>‹#›</a:t>
            </a:fld>
            <a:endParaRPr lang="en-US" altLang="en-US"/>
          </a:p>
        </p:txBody>
      </p:sp>
    </p:spTree>
    <p:extLst>
      <p:ext uri="{BB962C8B-B14F-4D97-AF65-F5344CB8AC3E}">
        <p14:creationId xmlns:p14="http://schemas.microsoft.com/office/powerpoint/2010/main" val="335354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1C06FD2-91C6-F9E7-9487-120B8551BC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C29C43-102D-C418-BA43-54F43C5762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78AC64-3B57-5C80-56D6-66FBA47FAD99}"/>
              </a:ext>
            </a:extLst>
          </p:cNvPr>
          <p:cNvSpPr>
            <a:spLocks noGrp="1" noChangeArrowheads="1"/>
          </p:cNvSpPr>
          <p:nvPr>
            <p:ph type="sldNum" sz="quarter" idx="12"/>
          </p:nvPr>
        </p:nvSpPr>
        <p:spPr>
          <a:ln/>
        </p:spPr>
        <p:txBody>
          <a:bodyPr/>
          <a:lstStyle>
            <a:lvl1pPr>
              <a:defRPr/>
            </a:lvl1pPr>
          </a:lstStyle>
          <a:p>
            <a:pPr>
              <a:defRPr/>
            </a:pPr>
            <a:fld id="{2A08ADB8-A7DB-5740-99F0-2EB1ED6B5002}" type="slidenum">
              <a:rPr lang="en-US" altLang="en-US"/>
              <a:pPr>
                <a:defRPr/>
              </a:pPr>
              <a:t>‹#›</a:t>
            </a:fld>
            <a:endParaRPr lang="en-US" altLang="en-US"/>
          </a:p>
        </p:txBody>
      </p:sp>
    </p:spTree>
    <p:extLst>
      <p:ext uri="{BB962C8B-B14F-4D97-AF65-F5344CB8AC3E}">
        <p14:creationId xmlns:p14="http://schemas.microsoft.com/office/powerpoint/2010/main" val="23936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2350"/>
            <a:ext cx="31089600" cy="58118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2401550"/>
            <a:ext cx="31089600" cy="6400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7220A2A-6706-E74B-74EF-AE9AFD7347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8A3598-1B7D-99C8-9BD9-BBD0FA264F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11A10E-0775-7079-5182-67F7D0D03013}"/>
              </a:ext>
            </a:extLst>
          </p:cNvPr>
          <p:cNvSpPr>
            <a:spLocks noGrp="1" noChangeArrowheads="1"/>
          </p:cNvSpPr>
          <p:nvPr>
            <p:ph type="sldNum" sz="quarter" idx="12"/>
          </p:nvPr>
        </p:nvSpPr>
        <p:spPr>
          <a:ln/>
        </p:spPr>
        <p:txBody>
          <a:bodyPr/>
          <a:lstStyle>
            <a:lvl1pPr>
              <a:defRPr/>
            </a:lvl1pPr>
          </a:lstStyle>
          <a:p>
            <a:pPr>
              <a:defRPr/>
            </a:pPr>
            <a:fld id="{C4D8056A-8858-814F-8992-42FF7429E2BC}" type="slidenum">
              <a:rPr lang="en-US" altLang="en-US"/>
              <a:pPr>
                <a:defRPr/>
              </a:pPr>
              <a:t>‹#›</a:t>
            </a:fld>
            <a:endParaRPr lang="en-US" altLang="en-US"/>
          </a:p>
        </p:txBody>
      </p:sp>
    </p:spTree>
    <p:extLst>
      <p:ext uri="{BB962C8B-B14F-4D97-AF65-F5344CB8AC3E}">
        <p14:creationId xmlns:p14="http://schemas.microsoft.com/office/powerpoint/2010/main" val="298954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51138" y="8432800"/>
            <a:ext cx="15460662" cy="175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8432800"/>
            <a:ext cx="15462250" cy="175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DC63F4B-0AD5-DE70-7F42-EBEB01C8A0B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18E347-40AE-6282-34B2-BB6D9E6A8E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3B454F7-CD1A-69D9-E54A-71FDE387B9CB}"/>
              </a:ext>
            </a:extLst>
          </p:cNvPr>
          <p:cNvSpPr>
            <a:spLocks noGrp="1" noChangeArrowheads="1"/>
          </p:cNvSpPr>
          <p:nvPr>
            <p:ph type="sldNum" sz="quarter" idx="12"/>
          </p:nvPr>
        </p:nvSpPr>
        <p:spPr>
          <a:ln/>
        </p:spPr>
        <p:txBody>
          <a:bodyPr/>
          <a:lstStyle>
            <a:lvl1pPr>
              <a:defRPr/>
            </a:lvl1pPr>
          </a:lstStyle>
          <a:p>
            <a:pPr>
              <a:defRPr/>
            </a:pPr>
            <a:fld id="{DEDF450F-6A26-A145-8B47-8713643C7CF0}" type="slidenum">
              <a:rPr lang="en-US" altLang="en-US"/>
              <a:pPr>
                <a:defRPr/>
              </a:pPr>
              <a:t>‹#›</a:t>
            </a:fld>
            <a:endParaRPr lang="en-US" altLang="en-US"/>
          </a:p>
        </p:txBody>
      </p:sp>
    </p:spTree>
    <p:extLst>
      <p:ext uri="{BB962C8B-B14F-4D97-AF65-F5344CB8AC3E}">
        <p14:creationId xmlns:p14="http://schemas.microsoft.com/office/powerpoint/2010/main" val="297532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575"/>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50025"/>
            <a:ext cx="16160750" cy="272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9278938"/>
            <a:ext cx="16160750" cy="168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6550025"/>
            <a:ext cx="16167100" cy="272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9278938"/>
            <a:ext cx="16167100" cy="168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1590320-235B-2B12-C248-FD0E81E781C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D011EA6-704A-BA27-9B28-3FB960F9FF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8CB2340-17DE-8B3C-D950-F35E35D6CB0D}"/>
              </a:ext>
            </a:extLst>
          </p:cNvPr>
          <p:cNvSpPr>
            <a:spLocks noGrp="1" noChangeArrowheads="1"/>
          </p:cNvSpPr>
          <p:nvPr>
            <p:ph type="sldNum" sz="quarter" idx="12"/>
          </p:nvPr>
        </p:nvSpPr>
        <p:spPr>
          <a:ln/>
        </p:spPr>
        <p:txBody>
          <a:bodyPr/>
          <a:lstStyle>
            <a:lvl1pPr>
              <a:defRPr/>
            </a:lvl1pPr>
          </a:lstStyle>
          <a:p>
            <a:pPr>
              <a:defRPr/>
            </a:pPr>
            <a:fld id="{1A71E396-2D08-B445-9519-5A032EAA8920}" type="slidenum">
              <a:rPr lang="en-US" altLang="en-US"/>
              <a:pPr>
                <a:defRPr/>
              </a:pPr>
              <a:t>‹#›</a:t>
            </a:fld>
            <a:endParaRPr lang="en-US" altLang="en-US"/>
          </a:p>
        </p:txBody>
      </p:sp>
    </p:spTree>
    <p:extLst>
      <p:ext uri="{BB962C8B-B14F-4D97-AF65-F5344CB8AC3E}">
        <p14:creationId xmlns:p14="http://schemas.microsoft.com/office/powerpoint/2010/main" val="5844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3FED20E-C419-74FD-3EB8-C9E455BAAF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69AD5D7-7864-350E-5EAD-CA633C38E6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4A3FC37-5444-2982-0359-BB661F379A34}"/>
              </a:ext>
            </a:extLst>
          </p:cNvPr>
          <p:cNvSpPr>
            <a:spLocks noGrp="1" noChangeArrowheads="1"/>
          </p:cNvSpPr>
          <p:nvPr>
            <p:ph type="sldNum" sz="quarter" idx="12"/>
          </p:nvPr>
        </p:nvSpPr>
        <p:spPr>
          <a:ln/>
        </p:spPr>
        <p:txBody>
          <a:bodyPr/>
          <a:lstStyle>
            <a:lvl1pPr>
              <a:defRPr/>
            </a:lvl1pPr>
          </a:lstStyle>
          <a:p>
            <a:pPr>
              <a:defRPr/>
            </a:pPr>
            <a:fld id="{3FC63610-2B49-9A4A-A662-64A6A50B498B}" type="slidenum">
              <a:rPr lang="en-US" altLang="en-US"/>
              <a:pPr>
                <a:defRPr/>
              </a:pPr>
              <a:t>‹#›</a:t>
            </a:fld>
            <a:endParaRPr lang="en-US" altLang="en-US"/>
          </a:p>
        </p:txBody>
      </p:sp>
    </p:spTree>
    <p:extLst>
      <p:ext uri="{BB962C8B-B14F-4D97-AF65-F5344CB8AC3E}">
        <p14:creationId xmlns:p14="http://schemas.microsoft.com/office/powerpoint/2010/main" val="172594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8109EA8-AD2B-89B7-9A79-AE18FD1E8A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EF89AE5-94BE-DAE6-AE27-7455B7E94B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A7E30E4-4B3F-7116-4AF7-C7190CDBA361}"/>
              </a:ext>
            </a:extLst>
          </p:cNvPr>
          <p:cNvSpPr>
            <a:spLocks noGrp="1" noChangeArrowheads="1"/>
          </p:cNvSpPr>
          <p:nvPr>
            <p:ph type="sldNum" sz="quarter" idx="12"/>
          </p:nvPr>
        </p:nvSpPr>
        <p:spPr>
          <a:ln/>
        </p:spPr>
        <p:txBody>
          <a:bodyPr/>
          <a:lstStyle>
            <a:lvl1pPr>
              <a:defRPr/>
            </a:lvl1pPr>
          </a:lstStyle>
          <a:p>
            <a:pPr>
              <a:defRPr/>
            </a:pPr>
            <a:fld id="{B0AE30DB-95A8-844B-B90E-7B8702802D84}" type="slidenum">
              <a:rPr lang="en-US" altLang="en-US"/>
              <a:pPr>
                <a:defRPr/>
              </a:pPr>
              <a:t>‹#›</a:t>
            </a:fld>
            <a:endParaRPr lang="en-US" altLang="en-US"/>
          </a:p>
        </p:txBody>
      </p:sp>
    </p:spTree>
    <p:extLst>
      <p:ext uri="{BB962C8B-B14F-4D97-AF65-F5344CB8AC3E}">
        <p14:creationId xmlns:p14="http://schemas.microsoft.com/office/powerpoint/2010/main" val="106739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65225"/>
            <a:ext cx="12033250" cy="495776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165225"/>
            <a:ext cx="20447000" cy="24972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6122988"/>
            <a:ext cx="12033250" cy="20015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E81A98-126B-C202-CFE4-B2B7D997B3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167DD27-7F29-0B40-7CA4-B1DBB30F42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5D3B9C-C125-5736-4145-680C69BD3E50}"/>
              </a:ext>
            </a:extLst>
          </p:cNvPr>
          <p:cNvSpPr>
            <a:spLocks noGrp="1" noChangeArrowheads="1"/>
          </p:cNvSpPr>
          <p:nvPr>
            <p:ph type="sldNum" sz="quarter" idx="12"/>
          </p:nvPr>
        </p:nvSpPr>
        <p:spPr>
          <a:ln/>
        </p:spPr>
        <p:txBody>
          <a:bodyPr/>
          <a:lstStyle>
            <a:lvl1pPr>
              <a:defRPr/>
            </a:lvl1pPr>
          </a:lstStyle>
          <a:p>
            <a:pPr>
              <a:defRPr/>
            </a:pPr>
            <a:fld id="{CD9CC72B-F85A-9640-AFFB-5222965F80F5}" type="slidenum">
              <a:rPr lang="en-US" altLang="en-US"/>
              <a:pPr>
                <a:defRPr/>
              </a:pPr>
              <a:t>‹#›</a:t>
            </a:fld>
            <a:endParaRPr lang="en-US" altLang="en-US"/>
          </a:p>
        </p:txBody>
      </p:sp>
    </p:spTree>
    <p:extLst>
      <p:ext uri="{BB962C8B-B14F-4D97-AF65-F5344CB8AC3E}">
        <p14:creationId xmlns:p14="http://schemas.microsoft.com/office/powerpoint/2010/main" val="57695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0481925"/>
            <a:ext cx="21945600" cy="24193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614613"/>
            <a:ext cx="21945600" cy="175561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2901275"/>
            <a:ext cx="21945600" cy="3433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A13E24-37B5-1EA6-62D0-FA7CCBA3FD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B06994-250B-9680-20D6-370EF5F177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1F6F5FE-E6E9-0894-11FC-4109332BD48B}"/>
              </a:ext>
            </a:extLst>
          </p:cNvPr>
          <p:cNvSpPr>
            <a:spLocks noGrp="1" noChangeArrowheads="1"/>
          </p:cNvSpPr>
          <p:nvPr>
            <p:ph type="sldNum" sz="quarter" idx="12"/>
          </p:nvPr>
        </p:nvSpPr>
        <p:spPr>
          <a:ln/>
        </p:spPr>
        <p:txBody>
          <a:bodyPr/>
          <a:lstStyle>
            <a:lvl1pPr>
              <a:defRPr/>
            </a:lvl1pPr>
          </a:lstStyle>
          <a:p>
            <a:pPr>
              <a:defRPr/>
            </a:pPr>
            <a:fld id="{8408A41A-5FDB-BE4F-8D2D-C438C6BD4E29}" type="slidenum">
              <a:rPr lang="en-US" altLang="en-US"/>
              <a:pPr>
                <a:defRPr/>
              </a:pPr>
              <a:t>‹#›</a:t>
            </a:fld>
            <a:endParaRPr lang="en-US" altLang="en-US"/>
          </a:p>
        </p:txBody>
      </p:sp>
    </p:spTree>
    <p:extLst>
      <p:ext uri="{BB962C8B-B14F-4D97-AF65-F5344CB8AC3E}">
        <p14:creationId xmlns:p14="http://schemas.microsoft.com/office/powerpoint/2010/main" val="97803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0EB2C3B-C1BF-A151-8782-AE1DCA52444E}"/>
              </a:ext>
            </a:extLst>
          </p:cNvPr>
          <p:cNvSpPr>
            <a:spLocks noGrp="1" noChangeArrowheads="1"/>
          </p:cNvSpPr>
          <p:nvPr>
            <p:ph type="title"/>
          </p:nvPr>
        </p:nvSpPr>
        <p:spPr bwMode="auto">
          <a:xfrm>
            <a:off x="2751138" y="2601913"/>
            <a:ext cx="3107531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43A5341-04A4-CA82-A708-5D8F7DDE1B1B}"/>
              </a:ext>
            </a:extLst>
          </p:cNvPr>
          <p:cNvSpPr>
            <a:spLocks noGrp="1" noChangeArrowheads="1"/>
          </p:cNvSpPr>
          <p:nvPr>
            <p:ph type="body" idx="1"/>
          </p:nvPr>
        </p:nvSpPr>
        <p:spPr bwMode="auto">
          <a:xfrm>
            <a:off x="2751138" y="8432800"/>
            <a:ext cx="31075312" cy="175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254EB30-C958-6585-0299-BDA6B20CB069}"/>
              </a:ext>
            </a:extLst>
          </p:cNvPr>
          <p:cNvSpPr>
            <a:spLocks noGrp="1" noChangeArrowheads="1"/>
          </p:cNvSpPr>
          <p:nvPr>
            <p:ph type="dt" sz="half" idx="2"/>
          </p:nvPr>
        </p:nvSpPr>
        <p:spPr bwMode="auto">
          <a:xfrm>
            <a:off x="2751138" y="26681113"/>
            <a:ext cx="7620000" cy="1930400"/>
          </a:xfrm>
          <a:prstGeom prst="rect">
            <a:avLst/>
          </a:prstGeom>
          <a:noFill/>
          <a:ln>
            <a:noFill/>
          </a:ln>
          <a:effectLst/>
        </p:spPr>
        <p:txBody>
          <a:bodyPr vert="horz" wrap="square" lIns="434525" tIns="217265" rIns="434525" bIns="217265" numCol="1" anchor="t" anchorCtr="0" compatLnSpc="1">
            <a:prstTxWarp prst="textNoShape">
              <a:avLst/>
            </a:prstTxWarp>
          </a:bodyPr>
          <a:lstStyle>
            <a:lvl1pPr defTabSz="4351338">
              <a:defRPr sz="6100"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FF7C182D-2F3A-4C03-9C5C-421EEB0C659E}"/>
              </a:ext>
            </a:extLst>
          </p:cNvPr>
          <p:cNvSpPr>
            <a:spLocks noGrp="1" noChangeArrowheads="1"/>
          </p:cNvSpPr>
          <p:nvPr>
            <p:ph type="ftr" sz="quarter" idx="3"/>
          </p:nvPr>
        </p:nvSpPr>
        <p:spPr bwMode="auto">
          <a:xfrm>
            <a:off x="12490450" y="26681113"/>
            <a:ext cx="11596688" cy="1930400"/>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ctr" defTabSz="4351338">
              <a:defRPr sz="6100"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C6A8598D-849A-1F33-6669-14E10A1745B5}"/>
              </a:ext>
            </a:extLst>
          </p:cNvPr>
          <p:cNvSpPr>
            <a:spLocks noGrp="1" noChangeArrowheads="1"/>
          </p:cNvSpPr>
          <p:nvPr>
            <p:ph type="sldNum" sz="quarter" idx="4"/>
          </p:nvPr>
        </p:nvSpPr>
        <p:spPr bwMode="auto">
          <a:xfrm>
            <a:off x="26206450" y="26681113"/>
            <a:ext cx="7620000" cy="1930400"/>
          </a:xfrm>
          <a:prstGeom prst="rect">
            <a:avLst/>
          </a:prstGeom>
          <a:noFill/>
          <a:ln>
            <a:noFill/>
          </a:ln>
          <a:effectLst/>
        </p:spPr>
        <p:txBody>
          <a:bodyPr vert="horz" wrap="square" lIns="434525" tIns="217265" rIns="434525" bIns="217265" numCol="1" anchor="t" anchorCtr="0" compatLnSpc="1">
            <a:prstTxWarp prst="textNoShape">
              <a:avLst/>
            </a:prstTxWarp>
          </a:bodyPr>
          <a:lstStyle>
            <a:lvl1pPr algn="r" defTabSz="4351338">
              <a:defRPr sz="6100" b="0">
                <a:solidFill>
                  <a:schemeClr val="tx1"/>
                </a:solidFill>
                <a:latin typeface="Times New Roman" panose="02020603050405020304" pitchFamily="18" charset="0"/>
              </a:defRPr>
            </a:lvl1pPr>
          </a:lstStyle>
          <a:p>
            <a:pPr>
              <a:defRPr/>
            </a:pPr>
            <a:fld id="{6E65C63B-FB51-E64B-BEF7-9592FA2D25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33" name="Straight Arrow Connector 15632">
            <a:extLst>
              <a:ext uri="{FF2B5EF4-FFF2-40B4-BE49-F238E27FC236}">
                <a16:creationId xmlns:a16="http://schemas.microsoft.com/office/drawing/2014/main" id="{D191BDBF-382D-80D1-DBA5-C2E280F358DF}"/>
              </a:ext>
            </a:extLst>
          </p:cNvPr>
          <p:cNvCxnSpPr>
            <a:cxnSpLocks/>
          </p:cNvCxnSpPr>
          <p:nvPr/>
        </p:nvCxnSpPr>
        <p:spPr bwMode="auto">
          <a:xfrm>
            <a:off x="14616113" y="12680950"/>
            <a:ext cx="0" cy="684213"/>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15629" name="Rectangle 15628">
            <a:extLst>
              <a:ext uri="{FF2B5EF4-FFF2-40B4-BE49-F238E27FC236}">
                <a16:creationId xmlns:a16="http://schemas.microsoft.com/office/drawing/2014/main" id="{6842F117-0F19-3785-B976-03C54740FC5E}"/>
              </a:ext>
            </a:extLst>
          </p:cNvPr>
          <p:cNvSpPr/>
          <p:nvPr/>
        </p:nvSpPr>
        <p:spPr>
          <a:xfrm>
            <a:off x="13779500" y="13339763"/>
            <a:ext cx="1673225" cy="96361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a:p>
        </p:txBody>
      </p:sp>
      <p:sp>
        <p:nvSpPr>
          <p:cNvPr id="15363" name="Text Box 2">
            <a:extLst>
              <a:ext uri="{FF2B5EF4-FFF2-40B4-BE49-F238E27FC236}">
                <a16:creationId xmlns:a16="http://schemas.microsoft.com/office/drawing/2014/main" id="{B3F86B22-CED9-7089-DF58-4E28246B40D5}"/>
              </a:ext>
            </a:extLst>
          </p:cNvPr>
          <p:cNvSpPr txBox="1">
            <a:spLocks noChangeArrowheads="1"/>
          </p:cNvSpPr>
          <p:nvPr/>
        </p:nvSpPr>
        <p:spPr bwMode="auto">
          <a:xfrm>
            <a:off x="254000" y="225425"/>
            <a:ext cx="36068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6600">
                <a:solidFill>
                  <a:srgbClr val="00B0F0"/>
                </a:solidFill>
                <a:latin typeface="Calibri" panose="020F0502020204030204" pitchFamily="34" charset="0"/>
                <a:cs typeface="Calibri" panose="020F0502020204030204" pitchFamily="34" charset="0"/>
              </a:rPr>
              <a:t>Reinforcement Learning Enabled Energy Optimization for Prosumers</a:t>
            </a:r>
          </a:p>
        </p:txBody>
      </p:sp>
      <p:sp>
        <p:nvSpPr>
          <p:cNvPr id="15364" name="Line 72">
            <a:extLst>
              <a:ext uri="{FF2B5EF4-FFF2-40B4-BE49-F238E27FC236}">
                <a16:creationId xmlns:a16="http://schemas.microsoft.com/office/drawing/2014/main" id="{E37334D4-F585-F17C-AEF7-8EF6F15FC1D1}"/>
              </a:ext>
            </a:extLst>
          </p:cNvPr>
          <p:cNvSpPr>
            <a:spLocks noChangeShapeType="1"/>
          </p:cNvSpPr>
          <p:nvPr/>
        </p:nvSpPr>
        <p:spPr bwMode="auto">
          <a:xfrm>
            <a:off x="31750" y="3922713"/>
            <a:ext cx="0" cy="25338087"/>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Text Box 95">
            <a:extLst>
              <a:ext uri="{FF2B5EF4-FFF2-40B4-BE49-F238E27FC236}">
                <a16:creationId xmlns:a16="http://schemas.microsoft.com/office/drawing/2014/main" id="{0C99BCFC-17D0-DED1-9266-8059E9246F21}"/>
              </a:ext>
            </a:extLst>
          </p:cNvPr>
          <p:cNvSpPr txBox="1">
            <a:spLocks noChangeArrowheads="1"/>
          </p:cNvSpPr>
          <p:nvPr/>
        </p:nvSpPr>
        <p:spPr bwMode="auto">
          <a:xfrm>
            <a:off x="18949193" y="23805896"/>
            <a:ext cx="17406938" cy="21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600" dirty="0">
                <a:solidFill>
                  <a:srgbClr val="00B0F0"/>
                </a:solidFill>
                <a:latin typeface="Calibri" panose="020F0502020204030204" pitchFamily="34" charset="0"/>
                <a:cs typeface="Calibri" panose="020F0502020204030204" pitchFamily="34" charset="0"/>
              </a:rPr>
              <a:t>Acknowledgments </a:t>
            </a:r>
          </a:p>
          <a:p>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	Thank</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you</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to</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the</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Accenture</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mentors</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Bhushan </a:t>
            </a:r>
            <a:r>
              <a:rPr lang="en-US" altLang="zh-CN" sz="3200" dirty="0" err="1">
                <a:solidFill>
                  <a:schemeClr val="tx1"/>
                </a:solidFill>
                <a:latin typeface="Calibri" panose="020F0502020204030204" pitchFamily="34" charset="0"/>
                <a:ea typeface="宋体" panose="02010600030101010101" pitchFamily="2" charset="-122"/>
                <a:cs typeface="Calibri" panose="020F0502020204030204" pitchFamily="34" charset="0"/>
              </a:rPr>
              <a:t>Jagyasi</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err="1">
                <a:solidFill>
                  <a:schemeClr val="tx1"/>
                </a:solidFill>
                <a:latin typeface="Calibri" panose="020F0502020204030204" pitchFamily="34" charset="0"/>
                <a:ea typeface="宋体" panose="02010600030101010101" pitchFamily="2" charset="-122"/>
                <a:cs typeface="Calibri" panose="020F0502020204030204" pitchFamily="34" charset="0"/>
              </a:rPr>
              <a:t>Bolaka</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 Mukherjee, </a:t>
            </a:r>
            <a:r>
              <a:rPr lang="en-US" altLang="zh-CN" sz="3200" dirty="0" err="1">
                <a:solidFill>
                  <a:schemeClr val="tx1"/>
                </a:solidFill>
                <a:latin typeface="Calibri" panose="020F0502020204030204" pitchFamily="34" charset="0"/>
                <a:ea typeface="宋体" panose="02010600030101010101" pitchFamily="2" charset="-122"/>
                <a:cs typeface="Calibri" panose="020F0502020204030204" pitchFamily="34" charset="0"/>
              </a:rPr>
              <a:t>Anandu</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 Balachandran,</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and</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faculty</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mentor</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Adam S. Kelleher;</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and</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to</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the</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data</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provider</a:t>
            </a:r>
            <a:r>
              <a:rPr lang="zh-CN"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Jonathan </a:t>
            </a:r>
            <a:r>
              <a:rPr lang="en-US" altLang="zh-CN" sz="3200" dirty="0" err="1">
                <a:solidFill>
                  <a:schemeClr val="tx1"/>
                </a:solidFill>
                <a:latin typeface="Calibri" panose="020F0502020204030204" pitchFamily="34" charset="0"/>
                <a:ea typeface="宋体" panose="02010600030101010101" pitchFamily="2" charset="-122"/>
                <a:cs typeface="Calibri" panose="020F0502020204030204" pitchFamily="34" charset="0"/>
              </a:rPr>
              <a:t>Muehlenpfordt</a:t>
            </a:r>
            <a:r>
              <a:rPr lang="en-US" altLang="zh-CN" sz="3200" dirty="0">
                <a:solidFill>
                  <a:schemeClr val="tx1"/>
                </a:solidFill>
                <a:latin typeface="Calibri" panose="020F0502020204030204" pitchFamily="34" charset="0"/>
                <a:ea typeface="宋体" panose="02010600030101010101" pitchFamily="2" charset="-122"/>
                <a:cs typeface="Calibri" panose="020F0502020204030204" pitchFamily="34" charset="0"/>
              </a:rPr>
              <a:t>.</a:t>
            </a:r>
            <a:endParaRPr lang="en-US" altLang="en-US" sz="3200" dirty="0">
              <a:solidFill>
                <a:schemeClr val="tx1"/>
              </a:solidFill>
              <a:latin typeface="Calibri" panose="020F0502020204030204" pitchFamily="34" charset="0"/>
              <a:cs typeface="Calibri" panose="020F0502020204030204" pitchFamily="34" charset="0"/>
            </a:endParaRPr>
          </a:p>
        </p:txBody>
      </p:sp>
      <p:sp>
        <p:nvSpPr>
          <p:cNvPr id="15366" name="Text Box 96">
            <a:extLst>
              <a:ext uri="{FF2B5EF4-FFF2-40B4-BE49-F238E27FC236}">
                <a16:creationId xmlns:a16="http://schemas.microsoft.com/office/drawing/2014/main" id="{0883EB85-AD34-F36C-1AC8-891087751A5D}"/>
              </a:ext>
            </a:extLst>
          </p:cNvPr>
          <p:cNvSpPr txBox="1">
            <a:spLocks noChangeArrowheads="1"/>
          </p:cNvSpPr>
          <p:nvPr/>
        </p:nvSpPr>
        <p:spPr bwMode="auto">
          <a:xfrm>
            <a:off x="10701338" y="2138363"/>
            <a:ext cx="16884650"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a:solidFill>
                  <a:schemeClr val="tx1"/>
                </a:solidFill>
                <a:latin typeface="Calibri" panose="020F0502020204030204" pitchFamily="34" charset="0"/>
                <a:cs typeface="Calibri" panose="020F0502020204030204" pitchFamily="34" charset="0"/>
              </a:rPr>
              <a:t>Yunzhe Zhang, Yujia Xie, Hongtao Jiang</a:t>
            </a:r>
            <a:r>
              <a:rPr lang="en-US" altLang="zh-CN" sz="4400">
                <a:solidFill>
                  <a:schemeClr val="tx1"/>
                </a:solidFill>
                <a:latin typeface="Calibri" panose="020F0502020204030204" pitchFamily="34" charset="0"/>
                <a:ea typeface="宋体" panose="02010600030101010101" pitchFamily="2" charset="-122"/>
                <a:cs typeface="Calibri" panose="020F0502020204030204" pitchFamily="34" charset="0"/>
              </a:rPr>
              <a:t>,</a:t>
            </a:r>
            <a:r>
              <a:rPr lang="en-US" altLang="en-US" sz="4400">
                <a:solidFill>
                  <a:schemeClr val="tx1"/>
                </a:solidFill>
                <a:latin typeface="Calibri" panose="020F0502020204030204" pitchFamily="34" charset="0"/>
                <a:cs typeface="Calibri" panose="020F0502020204030204" pitchFamily="34" charset="0"/>
              </a:rPr>
              <a:t> Zhining Qiu, Weisheng Chen</a:t>
            </a:r>
          </a:p>
          <a:p>
            <a:r>
              <a:rPr lang="en-US" altLang="zh-CN" i="1">
                <a:solidFill>
                  <a:schemeClr val="tx1"/>
                </a:solidFill>
                <a:latin typeface="Calibri" panose="020F0502020204030204" pitchFamily="34" charset="0"/>
                <a:ea typeface="宋体" panose="02010600030101010101" pitchFamily="2" charset="-122"/>
              </a:rPr>
              <a:t>Industry</a:t>
            </a:r>
            <a:r>
              <a:rPr lang="zh-CN" altLang="en-US" i="1">
                <a:solidFill>
                  <a:schemeClr val="tx1"/>
                </a:solidFill>
                <a:latin typeface="Calibri" panose="020F0502020204030204" pitchFamily="34" charset="0"/>
                <a:ea typeface="宋体" panose="02010600030101010101" pitchFamily="2" charset="-122"/>
              </a:rPr>
              <a:t> </a:t>
            </a:r>
            <a:r>
              <a:rPr lang="en-US" altLang="zh-CN" i="1">
                <a:solidFill>
                  <a:schemeClr val="tx1"/>
                </a:solidFill>
                <a:latin typeface="Calibri" panose="020F0502020204030204" pitchFamily="34" charset="0"/>
                <a:ea typeface="宋体" panose="02010600030101010101" pitchFamily="2" charset="-122"/>
              </a:rPr>
              <a:t>Mentors</a:t>
            </a:r>
            <a:r>
              <a:rPr lang="en-US" altLang="zh-CN">
                <a:solidFill>
                  <a:schemeClr val="tx1"/>
                </a:solidFill>
                <a:latin typeface="Calibri" panose="020F0502020204030204" pitchFamily="34" charset="0"/>
                <a:ea typeface="宋体" panose="02010600030101010101" pitchFamily="2" charset="-122"/>
              </a:rPr>
              <a:t>:</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Bhushan</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Jagyasi,</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Bolaka</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Mukherjee,</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Anandu</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Balachandran</a:t>
            </a:r>
          </a:p>
          <a:p>
            <a:r>
              <a:rPr lang="en-US" altLang="zh-CN" i="1">
                <a:solidFill>
                  <a:schemeClr val="tx1"/>
                </a:solidFill>
                <a:latin typeface="Calibri" panose="020F0502020204030204" pitchFamily="34" charset="0"/>
                <a:ea typeface="宋体" panose="02010600030101010101" pitchFamily="2" charset="-122"/>
              </a:rPr>
              <a:t>Faculty</a:t>
            </a:r>
            <a:r>
              <a:rPr lang="zh-CN" altLang="en-US" i="1">
                <a:solidFill>
                  <a:schemeClr val="tx1"/>
                </a:solidFill>
                <a:latin typeface="Calibri" panose="020F0502020204030204" pitchFamily="34" charset="0"/>
                <a:ea typeface="宋体" panose="02010600030101010101" pitchFamily="2" charset="-122"/>
              </a:rPr>
              <a:t> </a:t>
            </a:r>
            <a:r>
              <a:rPr lang="en-US" altLang="zh-CN" i="1">
                <a:solidFill>
                  <a:schemeClr val="tx1"/>
                </a:solidFill>
                <a:latin typeface="Calibri" panose="020F0502020204030204" pitchFamily="34" charset="0"/>
                <a:ea typeface="宋体" panose="02010600030101010101" pitchFamily="2" charset="-122"/>
              </a:rPr>
              <a:t>Mentor</a:t>
            </a:r>
            <a:r>
              <a:rPr lang="en-US" altLang="zh-CN">
                <a:solidFill>
                  <a:schemeClr val="tx1"/>
                </a:solidFill>
                <a:latin typeface="Calibri" panose="020F0502020204030204" pitchFamily="34" charset="0"/>
                <a:ea typeface="宋体" panose="02010600030101010101" pitchFamily="2" charset="-122"/>
              </a:rPr>
              <a:t>:</a:t>
            </a:r>
            <a:r>
              <a:rPr lang="zh-CN" altLang="en-US">
                <a:solidFill>
                  <a:schemeClr val="tx1"/>
                </a:solidFill>
                <a:latin typeface="Calibri" panose="020F0502020204030204" pitchFamily="34" charset="0"/>
                <a:ea typeface="宋体" panose="02010600030101010101" pitchFamily="2" charset="-122"/>
              </a:rPr>
              <a:t> </a:t>
            </a:r>
            <a:r>
              <a:rPr lang="en-US" altLang="zh-CN">
                <a:solidFill>
                  <a:schemeClr val="tx1"/>
                </a:solidFill>
                <a:latin typeface="Calibri" panose="020F0502020204030204" pitchFamily="34" charset="0"/>
                <a:ea typeface="宋体" panose="02010600030101010101" pitchFamily="2" charset="-122"/>
              </a:rPr>
              <a:t>Adam S. Kelleher</a:t>
            </a:r>
            <a:endParaRPr lang="en-US" altLang="en-US">
              <a:solidFill>
                <a:schemeClr val="tx1"/>
              </a:solidFill>
              <a:latin typeface="Calibri" panose="020F0502020204030204" pitchFamily="34" charset="0"/>
              <a:cs typeface="Calibri" panose="020F0502020204030204" pitchFamily="34" charset="0"/>
            </a:endParaRPr>
          </a:p>
        </p:txBody>
      </p:sp>
      <p:sp>
        <p:nvSpPr>
          <p:cNvPr id="15367" name="Text Box 3">
            <a:extLst>
              <a:ext uri="{FF2B5EF4-FFF2-40B4-BE49-F238E27FC236}">
                <a16:creationId xmlns:a16="http://schemas.microsoft.com/office/drawing/2014/main" id="{A569A1C9-C946-6CF9-EFA2-2C32F5FF130B}"/>
              </a:ext>
            </a:extLst>
          </p:cNvPr>
          <p:cNvSpPr txBox="1">
            <a:spLocks noChangeArrowheads="1"/>
          </p:cNvSpPr>
          <p:nvPr/>
        </p:nvSpPr>
        <p:spPr bwMode="auto">
          <a:xfrm>
            <a:off x="228600" y="5256213"/>
            <a:ext cx="17454563"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22860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zh-CN" sz="4400" dirty="0">
                <a:solidFill>
                  <a:srgbClr val="00B0F0"/>
                </a:solidFill>
                <a:latin typeface="Calibri" panose="020F0502020204030204" pitchFamily="34" charset="0"/>
                <a:ea typeface="宋体" panose="02010600030101010101" pitchFamily="2" charset="-122"/>
                <a:cs typeface="Calibri" panose="020F0502020204030204" pitchFamily="34" charset="0"/>
              </a:rPr>
              <a:t>Overview</a:t>
            </a:r>
            <a:endParaRPr lang="en-US" altLang="en-US" sz="44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a:spcBef>
                <a:spcPct val="25000"/>
              </a:spcBef>
            </a:pPr>
            <a:r>
              <a:rPr lang="en-US" altLang="en-US" sz="3600" dirty="0">
                <a:solidFill>
                  <a:schemeClr val="tx1"/>
                </a:solidFill>
                <a:latin typeface="Calibri" panose="020F0502020204030204" pitchFamily="34" charset="0"/>
                <a:ea typeface="宋体" panose="02010600030101010101" pitchFamily="2" charset="-122"/>
                <a:cs typeface="Calibri" panose="020F0502020204030204" pitchFamily="34" charset="0"/>
              </a:rPr>
              <a:t>	With net-zero targets and real-time market pricing policies,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consumers</a:t>
            </a:r>
            <a:r>
              <a:rPr lang="en-US" altLang="en-US" sz="3600" dirty="0">
                <a:solidFill>
                  <a:schemeClr val="tx1"/>
                </a:solidFill>
                <a:latin typeface="Calibri" panose="020F0502020204030204" pitchFamily="34" charset="0"/>
                <a:cs typeface="Calibri" panose="020F0502020204030204" pitchFamily="34" charset="0"/>
              </a:rPr>
              <a:t> are being increasingly encouraged to invest in smart automation of energy management systems.</a:t>
            </a:r>
            <a:r>
              <a:rPr lang="zh-CN" altLang="en-US" sz="3600" dirty="0">
                <a:solidFill>
                  <a:schemeClr val="tx1"/>
                </a:solidFill>
                <a:latin typeface="Calibri" panose="020F0502020204030204" pitchFamily="34" charset="0"/>
                <a:ea typeface="宋体" panose="02010600030101010101" pitchFamily="2" charset="-122"/>
              </a:rPr>
              <a:t> </a:t>
            </a:r>
            <a:r>
              <a:rPr lang="en-US" altLang="zh-CN" sz="3600" dirty="0">
                <a:solidFill>
                  <a:schemeClr val="tx1"/>
                </a:solidFill>
                <a:latin typeface="Calibri" panose="020F0502020204030204" pitchFamily="34" charset="0"/>
                <a:ea typeface="宋体" panose="02010600030101010101" pitchFamily="2" charset="-122"/>
              </a:rPr>
              <a:t>The</a:t>
            </a:r>
            <a:r>
              <a:rPr lang="zh-CN" altLang="en-US" sz="3600" dirty="0">
                <a:solidFill>
                  <a:schemeClr val="tx1"/>
                </a:solidFill>
                <a:latin typeface="Calibri" panose="020F0502020204030204" pitchFamily="34" charset="0"/>
                <a:ea typeface="宋体" panose="02010600030101010101" pitchFamily="2" charset="-122"/>
              </a:rPr>
              <a:t> </a:t>
            </a:r>
            <a:r>
              <a:rPr lang="en-US" altLang="zh-CN" sz="3600" dirty="0">
                <a:solidFill>
                  <a:schemeClr val="tx1"/>
                </a:solidFill>
                <a:latin typeface="Calibri" panose="020F0502020204030204" pitchFamily="34" charset="0"/>
                <a:ea typeface="宋体" panose="02010600030101010101" pitchFamily="2" charset="-122"/>
              </a:rPr>
              <a:t>project</a:t>
            </a:r>
            <a:r>
              <a:rPr lang="en-US" altLang="en-US" sz="3600" dirty="0">
                <a:solidFill>
                  <a:schemeClr val="tx1"/>
                </a:solidFill>
                <a:latin typeface="Calibri" panose="020F0502020204030204" pitchFamily="34" charset="0"/>
                <a:cs typeface="Calibri" panose="020F0502020204030204" pitchFamily="34" charset="0"/>
              </a:rPr>
              <a:t> goal is to develop a reinforcement learning model agent for prosumers and consumers, to minimize the overall energy cost and increase the renewable energy utilization. The solution will help control the flexible load and optimize the charging and discharging schedule of energy storage. </a:t>
            </a:r>
            <a:endParaRPr lang="en-US" altLang="en-US" sz="3600" dirty="0">
              <a:latin typeface="Calibri" panose="020F0502020204030204" pitchFamily="34" charset="0"/>
              <a:cs typeface="Calibri" panose="020F0502020204030204" pitchFamily="34" charset="0"/>
            </a:endParaRPr>
          </a:p>
        </p:txBody>
      </p:sp>
      <p:sp>
        <p:nvSpPr>
          <p:cNvPr id="15368" name="Text Box 126">
            <a:extLst>
              <a:ext uri="{FF2B5EF4-FFF2-40B4-BE49-F238E27FC236}">
                <a16:creationId xmlns:a16="http://schemas.microsoft.com/office/drawing/2014/main" id="{E8197FF9-7364-95B0-B4F9-AF09395D2F6A}"/>
              </a:ext>
            </a:extLst>
          </p:cNvPr>
          <p:cNvSpPr txBox="1">
            <a:spLocks noChangeArrowheads="1"/>
          </p:cNvSpPr>
          <p:nvPr/>
        </p:nvSpPr>
        <p:spPr bwMode="auto">
          <a:xfrm>
            <a:off x="-1366838" y="16356013"/>
            <a:ext cx="14173201"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1. </a:t>
            </a:r>
            <a:r>
              <a:rPr lang="en-US" altLang="zh-CN" sz="3200">
                <a:solidFill>
                  <a:schemeClr val="tx1"/>
                </a:solidFill>
                <a:latin typeface="Calibri" panose="020F0502020204030204" pitchFamily="34" charset="0"/>
                <a:ea typeface="宋体" panose="02010600030101010101" pitchFamily="2" charset="-122"/>
                <a:cs typeface="Calibri" panose="020F0502020204030204" pitchFamily="34" charset="0"/>
              </a:rPr>
              <a:t>Project</a:t>
            </a:r>
            <a:r>
              <a:rPr lang="zh-CN" altLang="en-US" sz="320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200">
                <a:solidFill>
                  <a:schemeClr val="tx1"/>
                </a:solidFill>
                <a:latin typeface="Calibri" panose="020F0502020204030204" pitchFamily="34" charset="0"/>
                <a:ea typeface="宋体" panose="02010600030101010101" pitchFamily="2" charset="-122"/>
                <a:cs typeface="Calibri" panose="020F0502020204030204" pitchFamily="34" charset="0"/>
              </a:rPr>
              <a:t>Overview</a:t>
            </a:r>
            <a:r>
              <a:rPr lang="en-US" altLang="en-US" sz="3200">
                <a:solidFill>
                  <a:schemeClr val="tx1"/>
                </a:solidFill>
                <a:latin typeface="Calibri" panose="020F0502020204030204" pitchFamily="34" charset="0"/>
                <a:cs typeface="Calibri" panose="020F0502020204030204" pitchFamily="34" charset="0"/>
              </a:rPr>
              <a:t> </a:t>
            </a:r>
          </a:p>
        </p:txBody>
      </p:sp>
      <p:sp>
        <p:nvSpPr>
          <p:cNvPr id="15369" name="Text Box 238">
            <a:extLst>
              <a:ext uri="{FF2B5EF4-FFF2-40B4-BE49-F238E27FC236}">
                <a16:creationId xmlns:a16="http://schemas.microsoft.com/office/drawing/2014/main" id="{7666F391-A95A-CB57-4E98-977EE7DE72EA}"/>
              </a:ext>
            </a:extLst>
          </p:cNvPr>
          <p:cNvSpPr txBox="1">
            <a:spLocks noChangeArrowheads="1"/>
          </p:cNvSpPr>
          <p:nvPr/>
        </p:nvSpPr>
        <p:spPr bwMode="auto">
          <a:xfrm>
            <a:off x="18970625" y="26119788"/>
            <a:ext cx="17573625" cy="253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45267" rIns="457200" bIns="457200">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600" dirty="0">
                <a:solidFill>
                  <a:srgbClr val="00B0F0"/>
                </a:solidFill>
                <a:latin typeface="Calibri" panose="020F0502020204030204" pitchFamily="34" charset="0"/>
                <a:cs typeface="Calibri" panose="020F0502020204030204" pitchFamily="34" charset="0"/>
              </a:rPr>
              <a:t>References </a:t>
            </a:r>
          </a:p>
          <a:p>
            <a:r>
              <a:rPr lang="en-US" altLang="en-US" sz="3200" dirty="0">
                <a:solidFill>
                  <a:schemeClr val="tx1"/>
                </a:solidFill>
                <a:latin typeface="Calibri" panose="020F0502020204030204" pitchFamily="34" charset="0"/>
                <a:cs typeface="Calibri" panose="020F0502020204030204" pitchFamily="34" charset="0"/>
              </a:rPr>
              <a:t>Lee, S., &amp; Choi, D.-H. (2019). Reinforcement learning-based energy management of smart home with rooftop solar photovoltaic system, Energy Storage System, and home appliances. Sensors, 19(18), 3937. https://</a:t>
            </a:r>
            <a:r>
              <a:rPr lang="en-US" altLang="en-US" sz="3200" dirty="0" err="1">
                <a:solidFill>
                  <a:schemeClr val="tx1"/>
                </a:solidFill>
                <a:latin typeface="Calibri" panose="020F0502020204030204" pitchFamily="34" charset="0"/>
                <a:cs typeface="Calibri" panose="020F0502020204030204" pitchFamily="34" charset="0"/>
              </a:rPr>
              <a:t>doi.org</a:t>
            </a:r>
            <a:r>
              <a:rPr lang="en-US" altLang="en-US" sz="3200" dirty="0">
                <a:solidFill>
                  <a:schemeClr val="tx1"/>
                </a:solidFill>
                <a:latin typeface="Calibri" panose="020F0502020204030204" pitchFamily="34" charset="0"/>
                <a:cs typeface="Calibri" panose="020F0502020204030204" pitchFamily="34" charset="0"/>
              </a:rPr>
              <a:t>/10.3390/s19183937</a:t>
            </a:r>
          </a:p>
        </p:txBody>
      </p:sp>
      <p:sp>
        <p:nvSpPr>
          <p:cNvPr id="15370" name="Text Box 304">
            <a:extLst>
              <a:ext uri="{FF2B5EF4-FFF2-40B4-BE49-F238E27FC236}">
                <a16:creationId xmlns:a16="http://schemas.microsoft.com/office/drawing/2014/main" id="{7E4F4F6F-194A-FB65-2F35-F5F752447569}"/>
              </a:ext>
            </a:extLst>
          </p:cNvPr>
          <p:cNvSpPr txBox="1">
            <a:spLocks noChangeArrowheads="1"/>
          </p:cNvSpPr>
          <p:nvPr/>
        </p:nvSpPr>
        <p:spPr bwMode="auto">
          <a:xfrm>
            <a:off x="228600" y="17384713"/>
            <a:ext cx="17467263" cy="436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22860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zh-CN" sz="4400" dirty="0">
                <a:solidFill>
                  <a:srgbClr val="00B0F0"/>
                </a:solidFill>
                <a:latin typeface="Calibri" panose="020F0502020204030204" pitchFamily="34" charset="0"/>
                <a:ea typeface="宋体" panose="02010600030101010101" pitchFamily="2" charset="-122"/>
                <a:cs typeface="Calibri" panose="020F0502020204030204" pitchFamily="34" charset="0"/>
              </a:rPr>
              <a:t>Exploratory</a:t>
            </a:r>
            <a:r>
              <a:rPr lang="zh-CN" altLang="en-US" sz="4400" dirty="0">
                <a:solidFill>
                  <a:srgbClr val="00B0F0"/>
                </a:solidFill>
                <a:latin typeface="Calibri" panose="020F0502020204030204" pitchFamily="34" charset="0"/>
                <a:ea typeface="宋体" panose="02010600030101010101" pitchFamily="2" charset="-122"/>
                <a:cs typeface="Calibri" panose="020F0502020204030204" pitchFamily="34" charset="0"/>
              </a:rPr>
              <a:t> </a:t>
            </a:r>
            <a:r>
              <a:rPr lang="en-US" altLang="zh-CN" sz="4400" dirty="0">
                <a:solidFill>
                  <a:srgbClr val="00B0F0"/>
                </a:solidFill>
                <a:latin typeface="Calibri" panose="020F0502020204030204" pitchFamily="34" charset="0"/>
                <a:ea typeface="宋体" panose="02010600030101010101" pitchFamily="2" charset="-122"/>
                <a:cs typeface="Calibri" panose="020F0502020204030204" pitchFamily="34" charset="0"/>
              </a:rPr>
              <a:t>Data</a:t>
            </a:r>
            <a:r>
              <a:rPr lang="zh-CN" altLang="en-US" sz="4400" dirty="0">
                <a:solidFill>
                  <a:srgbClr val="00B0F0"/>
                </a:solidFill>
                <a:latin typeface="Calibri" panose="020F0502020204030204" pitchFamily="34" charset="0"/>
                <a:ea typeface="宋体" panose="02010600030101010101" pitchFamily="2" charset="-122"/>
                <a:cs typeface="Calibri" panose="020F0502020204030204" pitchFamily="34" charset="0"/>
              </a:rPr>
              <a:t> </a:t>
            </a:r>
            <a:r>
              <a:rPr lang="en-US" altLang="zh-CN" sz="4400" dirty="0">
                <a:solidFill>
                  <a:srgbClr val="00B0F0"/>
                </a:solidFill>
                <a:latin typeface="Calibri" panose="020F0502020204030204" pitchFamily="34" charset="0"/>
                <a:ea typeface="宋体" panose="02010600030101010101" pitchFamily="2" charset="-122"/>
                <a:cs typeface="Calibri" panose="020F0502020204030204" pitchFamily="34" charset="0"/>
              </a:rPr>
              <a:t>Analysis</a:t>
            </a:r>
            <a:endParaRPr lang="en-US" altLang="en-US" sz="44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a:spcBef>
                <a:spcPct val="25000"/>
              </a:spcBef>
            </a:pPr>
            <a:r>
              <a:rPr lang="en-US"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House</a:t>
            </a:r>
            <a:r>
              <a:rPr lang="en-US" altLang="zh-CN" sz="3600" i="1" dirty="0">
                <a:solidFill>
                  <a:schemeClr val="tx1"/>
                </a:solidFill>
                <a:latin typeface="Calibri" panose="020F0502020204030204" pitchFamily="34" charset="0"/>
                <a:ea typeface="宋体" panose="02010600030101010101" pitchFamily="2" charset="-122"/>
                <a:cs typeface="Calibri" panose="020F0502020204030204" pitchFamily="34" charset="0"/>
              </a:rPr>
              <a:t>hold</a:t>
            </a:r>
            <a:r>
              <a:rPr lang="zh-CN"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i="1" dirty="0">
                <a:solidFill>
                  <a:schemeClr val="tx1"/>
                </a:solidFill>
                <a:latin typeface="Calibri" panose="020F0502020204030204" pitchFamily="34" charset="0"/>
                <a:ea typeface="宋体" panose="02010600030101010101" pitchFamily="2" charset="-122"/>
                <a:cs typeface="Calibri" panose="020F0502020204030204" pitchFamily="34" charset="0"/>
              </a:rPr>
              <a:t>(Consumer)</a:t>
            </a:r>
            <a:r>
              <a:rPr lang="zh-CN"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i="1" dirty="0">
                <a:solidFill>
                  <a:schemeClr val="tx1"/>
                </a:solidFill>
                <a:latin typeface="Calibri" panose="020F0502020204030204" pitchFamily="34" charset="0"/>
                <a:ea typeface="宋体" panose="02010600030101010101" pitchFamily="2" charset="-122"/>
                <a:cs typeface="Calibri" panose="020F0502020204030204" pitchFamily="34" charset="0"/>
              </a:rPr>
              <a:t>Data</a:t>
            </a:r>
            <a:r>
              <a:rPr lang="zh-CN"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a:t>
            </a:r>
            <a:r>
              <a:rPr lang="zh-CN" altLang="en-US" sz="36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6 residential household data is</a:t>
            </a:r>
            <a:r>
              <a:rPr lang="zh-CN" altLang="en-US" sz="36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available. Different households show distinctive patterns over time; some households generate numerous amount of Photovoltaic energy, while others import from public grids. </a:t>
            </a:r>
          </a:p>
          <a:p>
            <a:pPr>
              <a:spcBef>
                <a:spcPct val="25000"/>
              </a:spcBef>
            </a:pPr>
            <a:r>
              <a:rPr lang="en-US" altLang="zh-CN" sz="3600" i="1" dirty="0">
                <a:solidFill>
                  <a:schemeClr val="tx1"/>
                </a:solidFill>
                <a:latin typeface="Calibri" panose="020F0502020204030204" pitchFamily="34" charset="0"/>
                <a:ea typeface="宋体" panose="02010600030101010101" pitchFamily="2" charset="-122"/>
                <a:cs typeface="Calibri" panose="020F0502020204030204" pitchFamily="34" charset="0"/>
              </a:rPr>
              <a:t>Timeseries</a:t>
            </a:r>
            <a:r>
              <a:rPr lang="zh-CN"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i="1" dirty="0">
                <a:solidFill>
                  <a:schemeClr val="tx1"/>
                </a:solidFill>
                <a:latin typeface="Calibri" panose="020F0502020204030204" pitchFamily="34" charset="0"/>
                <a:ea typeface="宋体" panose="02010600030101010101" pitchFamily="2" charset="-122"/>
                <a:cs typeface="Calibri" panose="020F0502020204030204" pitchFamily="34" charset="0"/>
              </a:rPr>
              <a:t>Data</a:t>
            </a:r>
            <a:r>
              <a:rPr lang="zh-CN" altLang="en-US" sz="3600" i="1"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a:t>
            </a:r>
            <a:r>
              <a:rPr lang="zh-CN" altLang="en-US" sz="36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The </a:t>
            </a:r>
            <a:r>
              <a:rPr lang="en-US" altLang="zh-CN" sz="3600" i="0" dirty="0">
                <a:solidFill>
                  <a:schemeClr val="tx1"/>
                </a:solidFill>
                <a:effectLst/>
                <a:latin typeface="Calibri" panose="020F0502020204030204" pitchFamily="34" charset="0"/>
                <a:cs typeface="Calibri" panose="020F0502020204030204" pitchFamily="34" charset="0"/>
              </a:rPr>
              <a:t>household’s self </a:t>
            </a:r>
            <a:r>
              <a:rPr lang="en-US" altLang="zh-CN" sz="3600" i="0" dirty="0" err="1">
                <a:solidFill>
                  <a:schemeClr val="tx1"/>
                </a:solidFill>
                <a:effectLst/>
                <a:latin typeface="Calibri" panose="020F0502020204030204" pitchFamily="34" charset="0"/>
                <a:cs typeface="Calibri" panose="020F0502020204030204" pitchFamily="34" charset="0"/>
              </a:rPr>
              <a:t>pv</a:t>
            </a:r>
            <a:r>
              <a:rPr lang="en-US" altLang="zh-CN" sz="3600" i="0" dirty="0">
                <a:solidFill>
                  <a:schemeClr val="tx1"/>
                </a:solidFill>
                <a:effectLst/>
                <a:latin typeface="Calibri" panose="020F0502020204030204" pitchFamily="34" charset="0"/>
                <a:cs typeface="Calibri" panose="020F0502020204030204" pitchFamily="34" charset="0"/>
              </a:rPr>
              <a:t>-generation and the export to public grid is highly positively correlated with the </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s</a:t>
            </a:r>
            <a:r>
              <a:rPr lang="en-US" altLang="zh-CN" sz="3600" i="0" dirty="0">
                <a:solidFill>
                  <a:schemeClr val="tx1"/>
                </a:solidFill>
                <a:effectLst/>
                <a:latin typeface="Calibri" panose="020F0502020204030204" pitchFamily="34" charset="0"/>
                <a:cs typeface="Calibri" panose="020F0502020204030204" pitchFamily="34" charset="0"/>
              </a:rPr>
              <a:t>olar generation. The household is inclined to import less from public grid when </a:t>
            </a:r>
            <a:r>
              <a:rPr lang="en-US" altLang="zh-CN" sz="3600" i="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lang="en-US" altLang="zh-CN" sz="3600" dirty="0">
                <a:solidFill>
                  <a:schemeClr val="tx1"/>
                </a:solidFill>
                <a:latin typeface="Calibri" panose="020F0502020204030204" pitchFamily="34" charset="0"/>
                <a:ea typeface="宋体" panose="02010600030101010101" pitchFamily="2" charset="-122"/>
                <a:cs typeface="Calibri" panose="020F0502020204030204" pitchFamily="34" charset="0"/>
              </a:rPr>
              <a:t>he s</a:t>
            </a:r>
            <a:r>
              <a:rPr lang="en-US" altLang="zh-CN" sz="3600" i="0" dirty="0">
                <a:solidFill>
                  <a:schemeClr val="tx1"/>
                </a:solidFill>
                <a:effectLst/>
                <a:latin typeface="Calibri" panose="020F0502020204030204" pitchFamily="34" charset="0"/>
                <a:cs typeface="Calibri" panose="020F0502020204030204" pitchFamily="34" charset="0"/>
              </a:rPr>
              <a:t>olar generation is high and vise versa. </a:t>
            </a:r>
            <a:endParaRPr lang="en-US" altLang="en-US" sz="3600" dirty="0">
              <a:solidFill>
                <a:schemeClr val="tx1"/>
              </a:solidFill>
              <a:latin typeface="Calibri" panose="020F0502020204030204" pitchFamily="34" charset="0"/>
              <a:cs typeface="Calibri" panose="020F0502020204030204" pitchFamily="34" charset="0"/>
            </a:endParaRPr>
          </a:p>
        </p:txBody>
      </p:sp>
      <p:sp>
        <p:nvSpPr>
          <p:cNvPr id="15371" name="Text Box 341">
            <a:extLst>
              <a:ext uri="{FF2B5EF4-FFF2-40B4-BE49-F238E27FC236}">
                <a16:creationId xmlns:a16="http://schemas.microsoft.com/office/drawing/2014/main" id="{45FE480F-12B2-BE28-2B34-72AF9C5E0FA2}"/>
              </a:ext>
            </a:extLst>
          </p:cNvPr>
          <p:cNvSpPr txBox="1">
            <a:spLocks noChangeArrowheads="1"/>
          </p:cNvSpPr>
          <p:nvPr/>
        </p:nvSpPr>
        <p:spPr bwMode="auto">
          <a:xfrm>
            <a:off x="352425" y="28122563"/>
            <a:ext cx="90138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200">
                <a:solidFill>
                  <a:schemeClr val="tx1"/>
                </a:solidFill>
                <a:latin typeface="Calibri" panose="020F0502020204030204" pitchFamily="34" charset="0"/>
                <a:cs typeface="Calibri" panose="020F0502020204030204" pitchFamily="34" charset="0"/>
              </a:rPr>
              <a:t>Figure </a:t>
            </a:r>
            <a:r>
              <a:rPr lang="en-US" altLang="zh-CN" sz="3200">
                <a:solidFill>
                  <a:schemeClr val="tx1"/>
                </a:solidFill>
                <a:latin typeface="Calibri" panose="020F0502020204030204" pitchFamily="34" charset="0"/>
                <a:ea typeface="宋体" panose="02010600030101010101" pitchFamily="2" charset="-122"/>
                <a:cs typeface="Calibri" panose="020F0502020204030204" pitchFamily="34" charset="0"/>
              </a:rPr>
              <a:t>3</a:t>
            </a:r>
            <a:r>
              <a:rPr lang="en-US" altLang="en-US" sz="3200">
                <a:solidFill>
                  <a:schemeClr val="tx1"/>
                </a:solidFill>
                <a:latin typeface="Calibri" panose="020F0502020204030204" pitchFamily="34" charset="0"/>
                <a:cs typeface="Calibri" panose="020F0502020204030204" pitchFamily="34" charset="0"/>
              </a:rPr>
              <a:t>. </a:t>
            </a:r>
            <a:r>
              <a:rPr lang="en-US" altLang="zh-CN" sz="3200">
                <a:solidFill>
                  <a:schemeClr val="tx1"/>
                </a:solidFill>
                <a:latin typeface="Calibri" panose="020F0502020204030204" pitchFamily="34" charset="0"/>
                <a:ea typeface="宋体" panose="02010600030101010101" pitchFamily="2" charset="-122"/>
              </a:rPr>
              <a:t>Consumer</a:t>
            </a:r>
            <a:r>
              <a:rPr lang="zh-CN" altLang="en-US" sz="3200">
                <a:solidFill>
                  <a:schemeClr val="tx1"/>
                </a:solidFill>
                <a:latin typeface="Calibri" panose="020F0502020204030204" pitchFamily="34" charset="0"/>
                <a:ea typeface="宋体" panose="02010600030101010101" pitchFamily="2" charset="-122"/>
              </a:rPr>
              <a:t> </a:t>
            </a:r>
            <a:r>
              <a:rPr lang="en-US" altLang="zh-CN" sz="3200">
                <a:solidFill>
                  <a:schemeClr val="tx1"/>
                </a:solidFill>
                <a:latin typeface="Calibri" panose="020F0502020204030204" pitchFamily="34" charset="0"/>
                <a:ea typeface="宋体" panose="02010600030101010101" pitchFamily="2" charset="-122"/>
              </a:rPr>
              <a:t>(Household)</a:t>
            </a:r>
            <a:r>
              <a:rPr lang="zh-CN" altLang="en-US" sz="3200">
                <a:solidFill>
                  <a:schemeClr val="tx1"/>
                </a:solidFill>
                <a:latin typeface="Calibri" panose="020F0502020204030204" pitchFamily="34" charset="0"/>
                <a:ea typeface="宋体" panose="02010600030101010101" pitchFamily="2" charset="-122"/>
              </a:rPr>
              <a:t> </a:t>
            </a:r>
            <a:r>
              <a:rPr lang="en-US" altLang="zh-CN" sz="3200">
                <a:solidFill>
                  <a:schemeClr val="tx1"/>
                </a:solidFill>
                <a:latin typeface="Calibri" panose="020F0502020204030204" pitchFamily="34" charset="0"/>
                <a:ea typeface="宋体" panose="02010600030101010101" pitchFamily="2" charset="-122"/>
              </a:rPr>
              <a:t>Energy</a:t>
            </a:r>
            <a:r>
              <a:rPr lang="zh-CN" altLang="en-US" sz="3200">
                <a:solidFill>
                  <a:schemeClr val="tx1"/>
                </a:solidFill>
                <a:latin typeface="Calibri" panose="020F0502020204030204" pitchFamily="34" charset="0"/>
                <a:ea typeface="宋体" panose="02010600030101010101" pitchFamily="2" charset="-122"/>
              </a:rPr>
              <a:t> </a:t>
            </a:r>
            <a:r>
              <a:rPr lang="en-US" altLang="zh-CN" sz="3200">
                <a:solidFill>
                  <a:schemeClr val="tx1"/>
                </a:solidFill>
                <a:latin typeface="Calibri" panose="020F0502020204030204" pitchFamily="34" charset="0"/>
                <a:ea typeface="宋体" panose="02010600030101010101" pitchFamily="2" charset="-122"/>
              </a:rPr>
              <a:t>Metrics</a:t>
            </a:r>
            <a:endParaRPr lang="en-US" altLang="en-US" sz="3200">
              <a:solidFill>
                <a:schemeClr val="tx1"/>
              </a:solidFill>
              <a:latin typeface="Calibri" panose="020F0502020204030204" pitchFamily="34" charset="0"/>
              <a:cs typeface="Calibri" panose="020F0502020204030204" pitchFamily="34" charset="0"/>
            </a:endParaRPr>
          </a:p>
        </p:txBody>
      </p:sp>
      <p:sp>
        <p:nvSpPr>
          <p:cNvPr id="15372" name="Text Box 401">
            <a:extLst>
              <a:ext uri="{FF2B5EF4-FFF2-40B4-BE49-F238E27FC236}">
                <a16:creationId xmlns:a16="http://schemas.microsoft.com/office/drawing/2014/main" id="{B48E51B1-28CF-3D02-7FC5-EC0A495618D9}"/>
              </a:ext>
            </a:extLst>
          </p:cNvPr>
          <p:cNvSpPr txBox="1">
            <a:spLocks noChangeArrowheads="1"/>
          </p:cNvSpPr>
          <p:nvPr/>
        </p:nvSpPr>
        <p:spPr bwMode="auto">
          <a:xfrm>
            <a:off x="18927762" y="18235614"/>
            <a:ext cx="17394238" cy="540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45267" rIns="45720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zh-CN" sz="4400" dirty="0">
                <a:solidFill>
                  <a:srgbClr val="00B0F0"/>
                </a:solidFill>
                <a:latin typeface="Calibri" panose="020F0502020204030204" pitchFamily="34" charset="0"/>
                <a:ea typeface="宋体" panose="02010600030101010101" pitchFamily="2" charset="-122"/>
                <a:cs typeface="Calibri" panose="020F0502020204030204" pitchFamily="34" charset="0"/>
              </a:rPr>
              <a:t>Conclusion</a:t>
            </a:r>
            <a:endParaRPr lang="en-US" altLang="en-US" sz="44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a:spcBef>
                <a:spcPct val="25000"/>
              </a:spcBef>
            </a:pPr>
            <a:r>
              <a:rPr lang="en-US" altLang="en-US" sz="3600" dirty="0">
                <a:solidFill>
                  <a:schemeClr val="tx1"/>
                </a:solidFill>
                <a:latin typeface="Calibri" panose="020F0502020204030204" pitchFamily="34" charset="0"/>
                <a:ea typeface="宋体" panose="02010600030101010101" pitchFamily="2" charset="-122"/>
                <a:cs typeface="Calibri" panose="020F0502020204030204" pitchFamily="34" charset="0"/>
              </a:rPr>
              <a:t>	</a:t>
            </a:r>
            <a:r>
              <a:rPr lang="en-US"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We have proposed a reinforcement learning based smart home energy management which could minimize the electricity bill through managing two controllable home appliances and the charging and discharging of ESS, and assuming fixed load for uncontrollable appliances. Among three algorithms we tried, the Deep Q-learning performs best by learning the actions through interaction with environment to maximize the rewards. In the future work, we are considering adding the consumer comfort level into the optimization formula. We could do this either finding specific dataset with relevant information or using ANN to predict the indoor temperature. In addition, if possible, we also considering develop a multi-agent that scheduled actions for multiple smart homes with distributed energy resources and appliances.</a:t>
            </a:r>
            <a:endParaRPr lang="en-US" altLang="en-US" sz="3200" dirty="0">
              <a:latin typeface="Calibri" panose="020F0502020204030204" pitchFamily="34" charset="0"/>
              <a:ea typeface="宋体" panose="02010600030101010101" pitchFamily="2" charset="-122"/>
              <a:cs typeface="Calibri" panose="020F0502020204030204" pitchFamily="34" charset="0"/>
            </a:endParaRPr>
          </a:p>
        </p:txBody>
      </p:sp>
      <p:sp>
        <p:nvSpPr>
          <p:cNvPr id="15373" name="Text Box 402">
            <a:extLst>
              <a:ext uri="{FF2B5EF4-FFF2-40B4-BE49-F238E27FC236}">
                <a16:creationId xmlns:a16="http://schemas.microsoft.com/office/drawing/2014/main" id="{681DCF87-F84F-6648-E6C3-5BC1A3AC6021}"/>
              </a:ext>
            </a:extLst>
          </p:cNvPr>
          <p:cNvSpPr txBox="1">
            <a:spLocks noChangeArrowheads="1"/>
          </p:cNvSpPr>
          <p:nvPr/>
        </p:nvSpPr>
        <p:spPr bwMode="auto">
          <a:xfrm>
            <a:off x="18954750" y="5256213"/>
            <a:ext cx="17454563" cy="464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45267" rIns="45720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en-US" sz="4400" dirty="0">
                <a:solidFill>
                  <a:srgbClr val="00B0F0"/>
                </a:solidFill>
                <a:latin typeface="Calibri" panose="020F0502020204030204" pitchFamily="34" charset="0"/>
                <a:cs typeface="Calibri" panose="020F0502020204030204" pitchFamily="34" charset="0"/>
              </a:rPr>
              <a:t>Reinforcement Learning With Q-Learning</a:t>
            </a:r>
          </a:p>
          <a:p>
            <a:r>
              <a:rPr lang="en-US" altLang="en-US" sz="3600" dirty="0">
                <a:solidFill>
                  <a:schemeClr val="tx1"/>
                </a:solidFill>
                <a:latin typeface="Calibri" panose="020F0502020204030204" pitchFamily="34" charset="0"/>
                <a:cs typeface="Calibri" panose="020F0502020204030204" pitchFamily="34" charset="0"/>
              </a:rPr>
              <a:t>	For the agent training, we use offline learning policy including three main algorithms: Tabular Q-learning, Deep Q-learning, and PPO2. We trained three different agents for each kind of appliance and let them to interact with the environment we created. </a:t>
            </a:r>
          </a:p>
          <a:p>
            <a:r>
              <a:rPr lang="en-US" altLang="en-US" sz="3600" dirty="0">
                <a:solidFill>
                  <a:schemeClr val="tx1"/>
                </a:solidFill>
                <a:latin typeface="Calibri" panose="020F0502020204030204" pitchFamily="34" charset="0"/>
                <a:cs typeface="Calibri" panose="020F0502020204030204" pitchFamily="34" charset="0"/>
              </a:rPr>
              <a:t>	Below are the graphs which show the agents states at each different time intervals during a random day. We could check whether these agents behave in a reasonable situation under some constraints we set in the MDP Formulation process.</a:t>
            </a:r>
            <a:endParaRPr lang="en-US" altLang="en-US" sz="3600" dirty="0">
              <a:latin typeface="Calibri" panose="020F0502020204030204" pitchFamily="34" charset="0"/>
              <a:cs typeface="Calibri" panose="020F0502020204030204" pitchFamily="34" charset="0"/>
            </a:endParaRPr>
          </a:p>
        </p:txBody>
      </p:sp>
      <p:sp>
        <p:nvSpPr>
          <p:cNvPr id="15374" name="Text Box 443">
            <a:extLst>
              <a:ext uri="{FF2B5EF4-FFF2-40B4-BE49-F238E27FC236}">
                <a16:creationId xmlns:a16="http://schemas.microsoft.com/office/drawing/2014/main" id="{BB5F0C84-52D1-89A6-D2D7-AB34B24F9BCF}"/>
              </a:ext>
            </a:extLst>
          </p:cNvPr>
          <p:cNvSpPr txBox="1">
            <a:spLocks noChangeArrowheads="1"/>
          </p:cNvSpPr>
          <p:nvPr/>
        </p:nvSpPr>
        <p:spPr bwMode="auto">
          <a:xfrm>
            <a:off x="19735800" y="17403763"/>
            <a:ext cx="1524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200" dirty="0">
                <a:solidFill>
                  <a:schemeClr val="tx1"/>
                </a:solidFill>
                <a:latin typeface="Calibri" panose="020F0502020204030204" pitchFamily="34" charset="0"/>
                <a:cs typeface="Calibri" panose="020F0502020204030204" pitchFamily="34" charset="0"/>
              </a:rPr>
              <a:t>Figure </a:t>
            </a:r>
            <a:r>
              <a:rPr lang="en-US" altLang="zh-CN" sz="3200" dirty="0">
                <a:solidFill>
                  <a:schemeClr val="tx1"/>
                </a:solidFill>
                <a:latin typeface="Calibri" panose="020F0502020204030204" pitchFamily="34" charset="0"/>
                <a:cs typeface="Calibri" panose="020F0502020204030204" pitchFamily="34" charset="0"/>
              </a:rPr>
              <a:t>5</a:t>
            </a:r>
            <a:r>
              <a:rPr lang="en-US" altLang="en-US" sz="3200" dirty="0">
                <a:solidFill>
                  <a:schemeClr val="tx1"/>
                </a:solidFill>
                <a:latin typeface="Calibri" panose="020F0502020204030204" pitchFamily="34" charset="0"/>
                <a:cs typeface="Calibri" panose="020F0502020204030204" pitchFamily="34" charset="0"/>
              </a:rPr>
              <a:t>.</a:t>
            </a:r>
            <a:r>
              <a:rPr lang="zh-CN" altLang="en-US" sz="3200" dirty="0">
                <a:solidFill>
                  <a:schemeClr val="tx1"/>
                </a:solidFill>
                <a:latin typeface="Calibri" panose="020F0502020204030204" pitchFamily="34" charset="0"/>
                <a:cs typeface="Calibri" panose="020F0502020204030204" pitchFamily="34" charset="0"/>
              </a:rPr>
              <a:t> </a:t>
            </a:r>
            <a:r>
              <a:rPr lang="en-US" altLang="zh-CN" sz="3200" dirty="0">
                <a:solidFill>
                  <a:schemeClr val="tx1"/>
                </a:solidFill>
                <a:latin typeface="Calibri" panose="020F0502020204030204" pitchFamily="34" charset="0"/>
                <a:cs typeface="Calibri" panose="020F0502020204030204" pitchFamily="34" charset="0"/>
              </a:rPr>
              <a:t>Output of different </a:t>
            </a:r>
            <a:r>
              <a:rPr lang="en-US" altLang="zh-CN" sz="3200">
                <a:solidFill>
                  <a:schemeClr val="tx1"/>
                </a:solidFill>
                <a:latin typeface="Calibri" panose="020F0502020204030204" pitchFamily="34" charset="0"/>
                <a:cs typeface="Calibri" panose="020F0502020204030204" pitchFamily="34" charset="0"/>
              </a:rPr>
              <a:t>Reinforcement Learning methods.</a:t>
            </a:r>
            <a:r>
              <a:rPr lang="en-US" altLang="en-US" sz="3200">
                <a:solidFill>
                  <a:schemeClr val="tx1"/>
                </a:solidFill>
                <a:latin typeface="Calibri" panose="020F0502020204030204" pitchFamily="34" charset="0"/>
                <a:cs typeface="Calibri" panose="020F0502020204030204" pitchFamily="34" charset="0"/>
              </a:rPr>
              <a:t> </a:t>
            </a:r>
            <a:endParaRPr lang="en-US" altLang="en-US" sz="3200" dirty="0">
              <a:solidFill>
                <a:schemeClr val="tx1"/>
              </a:solidFill>
              <a:latin typeface="Calibri" panose="020F0502020204030204" pitchFamily="34" charset="0"/>
              <a:cs typeface="Calibri" panose="020F0502020204030204" pitchFamily="34" charset="0"/>
            </a:endParaRPr>
          </a:p>
        </p:txBody>
      </p:sp>
      <p:pic>
        <p:nvPicPr>
          <p:cNvPr id="15377" name="Picture 3">
            <a:extLst>
              <a:ext uri="{FF2B5EF4-FFF2-40B4-BE49-F238E27FC236}">
                <a16:creationId xmlns:a16="http://schemas.microsoft.com/office/drawing/2014/main" id="{22A1701A-E24F-D32B-E603-D8D3CEA3F428}"/>
              </a:ext>
            </a:extLst>
          </p:cNvPr>
          <p:cNvPicPr>
            <a:picLocks noChangeAspect="1"/>
          </p:cNvPicPr>
          <p:nvPr/>
        </p:nvPicPr>
        <p:blipFill>
          <a:blip r:embed="rId2">
            <a:extLst>
              <a:ext uri="{28A0092B-C50C-407E-A947-70E740481C1C}">
                <a14:useLocalDpi xmlns:a14="http://schemas.microsoft.com/office/drawing/2010/main" val="0"/>
              </a:ext>
            </a:extLst>
          </a:blip>
          <a:srcRect r="10139"/>
          <a:stretch>
            <a:fillRect/>
          </a:stretch>
        </p:blipFill>
        <p:spPr bwMode="auto">
          <a:xfrm>
            <a:off x="228600" y="2346325"/>
            <a:ext cx="1071245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Box 1">
            <a:extLst>
              <a:ext uri="{FF2B5EF4-FFF2-40B4-BE49-F238E27FC236}">
                <a16:creationId xmlns:a16="http://schemas.microsoft.com/office/drawing/2014/main" id="{9AA5C6C0-4289-5074-2EB4-290422E25985}"/>
              </a:ext>
            </a:extLst>
          </p:cNvPr>
          <p:cNvSpPr txBox="1">
            <a:spLocks noChangeArrowheads="1"/>
          </p:cNvSpPr>
          <p:nvPr/>
        </p:nvSpPr>
        <p:spPr bwMode="auto">
          <a:xfrm>
            <a:off x="27789188" y="2436813"/>
            <a:ext cx="77374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a:solidFill>
                  <a:srgbClr val="00B0F0"/>
                </a:solidFill>
              </a:rPr>
              <a:t>Data Science Capstone Project</a:t>
            </a:r>
          </a:p>
          <a:p>
            <a:pPr algn="ctr"/>
            <a:r>
              <a:rPr lang="en-US" altLang="en-US">
                <a:solidFill>
                  <a:srgbClr val="00B0F0"/>
                </a:solidFill>
              </a:rPr>
              <a:t>with </a:t>
            </a:r>
            <a:r>
              <a:rPr lang="en-US" altLang="zh-CN">
                <a:solidFill>
                  <a:srgbClr val="00B0F0"/>
                </a:solidFill>
                <a:ea typeface="宋体" panose="02010600030101010101" pitchFamily="2" charset="-122"/>
              </a:rPr>
              <a:t>Accenture</a:t>
            </a:r>
            <a:endParaRPr lang="en-US" altLang="en-US">
              <a:solidFill>
                <a:srgbClr val="00B0F0"/>
              </a:solidFill>
            </a:endParaRPr>
          </a:p>
        </p:txBody>
      </p:sp>
      <p:grpSp>
        <p:nvGrpSpPr>
          <p:cNvPr id="15379" name="Group 1">
            <a:extLst>
              <a:ext uri="{FF2B5EF4-FFF2-40B4-BE49-F238E27FC236}">
                <a16:creationId xmlns:a16="http://schemas.microsoft.com/office/drawing/2014/main" id="{F6AAC5F9-9DDE-BA82-B27B-53EE31CF28D7}"/>
              </a:ext>
            </a:extLst>
          </p:cNvPr>
          <p:cNvGrpSpPr>
            <a:grpSpLocks/>
          </p:cNvGrpSpPr>
          <p:nvPr/>
        </p:nvGrpSpPr>
        <p:grpSpPr bwMode="auto">
          <a:xfrm>
            <a:off x="1025525" y="10760075"/>
            <a:ext cx="9456738" cy="4730750"/>
            <a:chOff x="1376908" y="849975"/>
            <a:chExt cx="6683198" cy="2877761"/>
          </a:xfrm>
        </p:grpSpPr>
        <p:grpSp>
          <p:nvGrpSpPr>
            <p:cNvPr id="15415" name="Group 2">
              <a:extLst>
                <a:ext uri="{FF2B5EF4-FFF2-40B4-BE49-F238E27FC236}">
                  <a16:creationId xmlns:a16="http://schemas.microsoft.com/office/drawing/2014/main" id="{3765A870-22BC-55C9-2D2A-7D2279CDE0B8}"/>
                </a:ext>
              </a:extLst>
            </p:cNvPr>
            <p:cNvGrpSpPr>
              <a:grpSpLocks/>
            </p:cNvGrpSpPr>
            <p:nvPr/>
          </p:nvGrpSpPr>
          <p:grpSpPr bwMode="auto">
            <a:xfrm>
              <a:off x="1660451" y="849975"/>
              <a:ext cx="6155548" cy="2225587"/>
              <a:chOff x="1976897" y="850886"/>
              <a:chExt cx="6155548" cy="2225587"/>
            </a:xfrm>
          </p:grpSpPr>
          <p:grpSp>
            <p:nvGrpSpPr>
              <p:cNvPr id="15421" name="Group 8">
                <a:extLst>
                  <a:ext uri="{FF2B5EF4-FFF2-40B4-BE49-F238E27FC236}">
                    <a16:creationId xmlns:a16="http://schemas.microsoft.com/office/drawing/2014/main" id="{394BA07B-DFA1-508D-3BE0-BB3E2FDE83D6}"/>
                  </a:ext>
                </a:extLst>
              </p:cNvPr>
              <p:cNvGrpSpPr>
                <a:grpSpLocks/>
              </p:cNvGrpSpPr>
              <p:nvPr/>
            </p:nvGrpSpPr>
            <p:grpSpPr bwMode="auto">
              <a:xfrm>
                <a:off x="1976897" y="1805331"/>
                <a:ext cx="5931057" cy="1271142"/>
                <a:chOff x="1271055" y="2285391"/>
                <a:chExt cx="9541487" cy="2990035"/>
              </a:xfrm>
            </p:grpSpPr>
            <p:grpSp>
              <p:nvGrpSpPr>
                <p:cNvPr id="15428" name="Group 15">
                  <a:extLst>
                    <a:ext uri="{FF2B5EF4-FFF2-40B4-BE49-F238E27FC236}">
                      <a16:creationId xmlns:a16="http://schemas.microsoft.com/office/drawing/2014/main" id="{9863C0F1-97AA-F9A2-1CCB-33DD468EE5EF}"/>
                    </a:ext>
                  </a:extLst>
                </p:cNvPr>
                <p:cNvGrpSpPr>
                  <a:grpSpLocks/>
                </p:cNvGrpSpPr>
                <p:nvPr/>
              </p:nvGrpSpPr>
              <p:grpSpPr bwMode="auto">
                <a:xfrm>
                  <a:off x="1271055" y="2285391"/>
                  <a:ext cx="9541487" cy="2287497"/>
                  <a:chOff x="1271055" y="2285390"/>
                  <a:chExt cx="9541487" cy="2287497"/>
                </a:xfrm>
              </p:grpSpPr>
              <p:grpSp>
                <p:nvGrpSpPr>
                  <p:cNvPr id="15431" name="Group 18">
                    <a:extLst>
                      <a:ext uri="{FF2B5EF4-FFF2-40B4-BE49-F238E27FC236}">
                        <a16:creationId xmlns:a16="http://schemas.microsoft.com/office/drawing/2014/main" id="{74C5F43A-E178-2E2A-D28F-262956711DDE}"/>
                      </a:ext>
                    </a:extLst>
                  </p:cNvPr>
                  <p:cNvGrpSpPr>
                    <a:grpSpLocks/>
                  </p:cNvGrpSpPr>
                  <p:nvPr/>
                </p:nvGrpSpPr>
                <p:grpSpPr bwMode="auto">
                  <a:xfrm>
                    <a:off x="1271055" y="2285390"/>
                    <a:ext cx="9541487" cy="2287497"/>
                    <a:chOff x="2775402" y="2745010"/>
                    <a:chExt cx="6555478" cy="1571625"/>
                  </a:xfrm>
                </p:grpSpPr>
                <p:sp>
                  <p:nvSpPr>
                    <p:cNvPr id="15433" name="Freeform: Shape 105">
                      <a:extLst>
                        <a:ext uri="{FF2B5EF4-FFF2-40B4-BE49-F238E27FC236}">
                          <a16:creationId xmlns:a16="http://schemas.microsoft.com/office/drawing/2014/main" id="{DB940567-EEB7-451B-A80D-2B4CC8247DFC}"/>
                        </a:ext>
                      </a:extLst>
                    </p:cNvPr>
                    <p:cNvSpPr>
                      <a:spLocks/>
                    </p:cNvSpPr>
                    <p:nvPr/>
                  </p:nvSpPr>
                  <p:spPr bwMode="auto">
                    <a:xfrm>
                      <a:off x="7721155" y="2825782"/>
                      <a:ext cx="1609725" cy="1390650"/>
                    </a:xfrm>
                    <a:custGeom>
                      <a:avLst/>
                      <a:gdLst>
                        <a:gd name="T0" fmla="*/ 1207389 w 1609725"/>
                        <a:gd name="T1" fmla="*/ 0 h 1390650"/>
                        <a:gd name="T2" fmla="*/ 402527 w 1609725"/>
                        <a:gd name="T3" fmla="*/ 0 h 1390650"/>
                        <a:gd name="T4" fmla="*/ 0 w 1609725"/>
                        <a:gd name="T5" fmla="*/ 697040 h 1390650"/>
                        <a:gd name="T6" fmla="*/ 402527 w 1609725"/>
                        <a:gd name="T7" fmla="*/ 1394174 h 1390650"/>
                        <a:gd name="T8" fmla="*/ 1207389 w 1609725"/>
                        <a:gd name="T9" fmla="*/ 1394174 h 1390650"/>
                        <a:gd name="T10" fmla="*/ 1609916 w 1609725"/>
                        <a:gd name="T11" fmla="*/ 697040 h 1390650"/>
                        <a:gd name="T12" fmla="*/ 1207389 w 1609725"/>
                        <a:gd name="T13" fmla="*/ 0 h 1390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9725" h="1390650">
                          <a:moveTo>
                            <a:pt x="1207389" y="0"/>
                          </a:moveTo>
                          <a:lnTo>
                            <a:pt x="402527" y="0"/>
                          </a:lnTo>
                          <a:lnTo>
                            <a:pt x="0" y="697040"/>
                          </a:lnTo>
                          <a:lnTo>
                            <a:pt x="402527" y="1394174"/>
                          </a:lnTo>
                          <a:lnTo>
                            <a:pt x="1207389" y="1394174"/>
                          </a:lnTo>
                          <a:lnTo>
                            <a:pt x="1609916" y="697040"/>
                          </a:lnTo>
                          <a:lnTo>
                            <a:pt x="1207389"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zh-CN" altLang="en-US"/>
                    </a:p>
                  </p:txBody>
                </p:sp>
                <p:sp>
                  <p:nvSpPr>
                    <p:cNvPr id="15434" name="Freeform: Shape 106">
                      <a:extLst>
                        <a:ext uri="{FF2B5EF4-FFF2-40B4-BE49-F238E27FC236}">
                          <a16:creationId xmlns:a16="http://schemas.microsoft.com/office/drawing/2014/main" id="{B5C2584D-5C12-CD17-512E-BDC1A321B99B}"/>
                        </a:ext>
                      </a:extLst>
                    </p:cNvPr>
                    <p:cNvSpPr>
                      <a:spLocks/>
                    </p:cNvSpPr>
                    <p:nvPr/>
                  </p:nvSpPr>
                  <p:spPr bwMode="auto">
                    <a:xfrm>
                      <a:off x="6092857" y="2825782"/>
                      <a:ext cx="1609725" cy="1390650"/>
                    </a:xfrm>
                    <a:custGeom>
                      <a:avLst/>
                      <a:gdLst>
                        <a:gd name="T0" fmla="*/ 1207389 w 1609725"/>
                        <a:gd name="T1" fmla="*/ 0 h 1390650"/>
                        <a:gd name="T2" fmla="*/ 402431 w 1609725"/>
                        <a:gd name="T3" fmla="*/ 0 h 1390650"/>
                        <a:gd name="T4" fmla="*/ 0 w 1609725"/>
                        <a:gd name="T5" fmla="*/ 697040 h 1390650"/>
                        <a:gd name="T6" fmla="*/ 402431 w 1609725"/>
                        <a:gd name="T7" fmla="*/ 1394174 h 1390650"/>
                        <a:gd name="T8" fmla="*/ 1207389 w 1609725"/>
                        <a:gd name="T9" fmla="*/ 1394174 h 1390650"/>
                        <a:gd name="T10" fmla="*/ 1609820 w 1609725"/>
                        <a:gd name="T11" fmla="*/ 697040 h 1390650"/>
                        <a:gd name="T12" fmla="*/ 1207389 w 1609725"/>
                        <a:gd name="T13" fmla="*/ 0 h 1390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9725" h="1390650">
                          <a:moveTo>
                            <a:pt x="1207389" y="0"/>
                          </a:moveTo>
                          <a:lnTo>
                            <a:pt x="402431" y="0"/>
                          </a:lnTo>
                          <a:lnTo>
                            <a:pt x="0" y="697040"/>
                          </a:lnTo>
                          <a:lnTo>
                            <a:pt x="402431" y="1394174"/>
                          </a:lnTo>
                          <a:lnTo>
                            <a:pt x="1207389" y="1394174"/>
                          </a:lnTo>
                          <a:lnTo>
                            <a:pt x="1609820" y="697040"/>
                          </a:lnTo>
                          <a:lnTo>
                            <a:pt x="1207389"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zh-CN" altLang="en-US"/>
                    </a:p>
                  </p:txBody>
                </p:sp>
                <p:sp>
                  <p:nvSpPr>
                    <p:cNvPr id="15435" name="Freeform: Shape 108">
                      <a:extLst>
                        <a:ext uri="{FF2B5EF4-FFF2-40B4-BE49-F238E27FC236}">
                          <a16:creationId xmlns:a16="http://schemas.microsoft.com/office/drawing/2014/main" id="{B25E6E97-59C0-4125-C97D-E94B957BF1DD}"/>
                        </a:ext>
                      </a:extLst>
                    </p:cNvPr>
                    <p:cNvSpPr>
                      <a:spLocks/>
                    </p:cNvSpPr>
                    <p:nvPr/>
                  </p:nvSpPr>
                  <p:spPr bwMode="auto">
                    <a:xfrm>
                      <a:off x="4479607" y="2825782"/>
                      <a:ext cx="1609725" cy="1390650"/>
                    </a:xfrm>
                    <a:custGeom>
                      <a:avLst/>
                      <a:gdLst>
                        <a:gd name="T0" fmla="*/ 1207389 w 1609725"/>
                        <a:gd name="T1" fmla="*/ 0 h 1390650"/>
                        <a:gd name="T2" fmla="*/ 402431 w 1609725"/>
                        <a:gd name="T3" fmla="*/ 0 h 1390650"/>
                        <a:gd name="T4" fmla="*/ 0 w 1609725"/>
                        <a:gd name="T5" fmla="*/ 697040 h 1390650"/>
                        <a:gd name="T6" fmla="*/ 402431 w 1609725"/>
                        <a:gd name="T7" fmla="*/ 1394174 h 1390650"/>
                        <a:gd name="T8" fmla="*/ 1207389 w 1609725"/>
                        <a:gd name="T9" fmla="*/ 1394174 h 1390650"/>
                        <a:gd name="T10" fmla="*/ 1609820 w 1609725"/>
                        <a:gd name="T11" fmla="*/ 697040 h 1390650"/>
                        <a:gd name="T12" fmla="*/ 1207389 w 1609725"/>
                        <a:gd name="T13" fmla="*/ 0 h 1390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9725" h="1390650">
                          <a:moveTo>
                            <a:pt x="1207389" y="0"/>
                          </a:moveTo>
                          <a:lnTo>
                            <a:pt x="402431" y="0"/>
                          </a:lnTo>
                          <a:lnTo>
                            <a:pt x="0" y="697040"/>
                          </a:lnTo>
                          <a:lnTo>
                            <a:pt x="402431" y="1394174"/>
                          </a:lnTo>
                          <a:lnTo>
                            <a:pt x="1207389" y="1394174"/>
                          </a:lnTo>
                          <a:lnTo>
                            <a:pt x="1609820" y="697040"/>
                          </a:lnTo>
                          <a:lnTo>
                            <a:pt x="1207389"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zh-CN" altLang="en-US"/>
                    </a:p>
                  </p:txBody>
                </p:sp>
                <p:sp>
                  <p:nvSpPr>
                    <p:cNvPr id="15436" name="Freeform: Shape 110">
                      <a:extLst>
                        <a:ext uri="{FF2B5EF4-FFF2-40B4-BE49-F238E27FC236}">
                          <a16:creationId xmlns:a16="http://schemas.microsoft.com/office/drawing/2014/main" id="{6A9D1B00-D87D-0B4D-05C1-1FC109ED15B4}"/>
                        </a:ext>
                      </a:extLst>
                    </p:cNvPr>
                    <p:cNvSpPr>
                      <a:spLocks/>
                    </p:cNvSpPr>
                    <p:nvPr/>
                  </p:nvSpPr>
                  <p:spPr bwMode="auto">
                    <a:xfrm>
                      <a:off x="2869311" y="2825782"/>
                      <a:ext cx="1609725" cy="1390650"/>
                    </a:xfrm>
                    <a:custGeom>
                      <a:avLst/>
                      <a:gdLst>
                        <a:gd name="T0" fmla="*/ 1207389 w 1609725"/>
                        <a:gd name="T1" fmla="*/ 0 h 1390650"/>
                        <a:gd name="T2" fmla="*/ 402526 w 1609725"/>
                        <a:gd name="T3" fmla="*/ 0 h 1390650"/>
                        <a:gd name="T4" fmla="*/ 0 w 1609725"/>
                        <a:gd name="T5" fmla="*/ 697040 h 1390650"/>
                        <a:gd name="T6" fmla="*/ 402526 w 1609725"/>
                        <a:gd name="T7" fmla="*/ 1394174 h 1390650"/>
                        <a:gd name="T8" fmla="*/ 1207389 w 1609725"/>
                        <a:gd name="T9" fmla="*/ 1394174 h 1390650"/>
                        <a:gd name="T10" fmla="*/ 1609916 w 1609725"/>
                        <a:gd name="T11" fmla="*/ 697040 h 1390650"/>
                        <a:gd name="T12" fmla="*/ 1207389 w 1609725"/>
                        <a:gd name="T13" fmla="*/ 0 h 1390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9725" h="1390650">
                          <a:moveTo>
                            <a:pt x="1207389" y="0"/>
                          </a:moveTo>
                          <a:lnTo>
                            <a:pt x="402526" y="0"/>
                          </a:lnTo>
                          <a:lnTo>
                            <a:pt x="0" y="697040"/>
                          </a:lnTo>
                          <a:lnTo>
                            <a:pt x="402526" y="1394174"/>
                          </a:lnTo>
                          <a:lnTo>
                            <a:pt x="1207389" y="1394174"/>
                          </a:lnTo>
                          <a:lnTo>
                            <a:pt x="1609916" y="697040"/>
                          </a:lnTo>
                          <a:lnTo>
                            <a:pt x="1207389"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zh-CN" altLang="en-US"/>
                    </a:p>
                  </p:txBody>
                </p:sp>
                <p:sp>
                  <p:nvSpPr>
                    <p:cNvPr id="15437" name="Freeform: Shape 111">
                      <a:extLst>
                        <a:ext uri="{FF2B5EF4-FFF2-40B4-BE49-F238E27FC236}">
                          <a16:creationId xmlns:a16="http://schemas.microsoft.com/office/drawing/2014/main" id="{B205A937-A273-7BD8-ACF1-AA972CD6F00B}"/>
                        </a:ext>
                      </a:extLst>
                    </p:cNvPr>
                    <p:cNvSpPr>
                      <a:spLocks/>
                    </p:cNvSpPr>
                    <p:nvPr/>
                  </p:nvSpPr>
                  <p:spPr bwMode="auto">
                    <a:xfrm>
                      <a:off x="2775402" y="2745010"/>
                      <a:ext cx="3257550" cy="1571625"/>
                    </a:xfrm>
                    <a:custGeom>
                      <a:avLst/>
                      <a:gdLst>
                        <a:gd name="T0" fmla="*/ 2131402 w 3257550"/>
                        <a:gd name="T1" fmla="*/ 219456 h 1571625"/>
                        <a:gd name="T2" fmla="*/ 2207602 w 3257550"/>
                        <a:gd name="T3" fmla="*/ 175546 h 1571625"/>
                        <a:gd name="T4" fmla="*/ 2812154 w 3257550"/>
                        <a:gd name="T5" fmla="*/ 175546 h 1571625"/>
                        <a:gd name="T6" fmla="*/ 2888354 w 3257550"/>
                        <a:gd name="T7" fmla="*/ 219456 h 1571625"/>
                        <a:gd name="T8" fmla="*/ 3101524 w 3257550"/>
                        <a:gd name="T9" fmla="*/ 589502 h 1571625"/>
                        <a:gd name="T10" fmla="*/ 3221377 w 3257550"/>
                        <a:gd name="T11" fmla="*/ 622040 h 1571625"/>
                        <a:gd name="T12" fmla="*/ 3253924 w 3257550"/>
                        <a:gd name="T13" fmla="*/ 589502 h 1571625"/>
                        <a:gd name="T14" fmla="*/ 3253924 w 3257550"/>
                        <a:gd name="T15" fmla="*/ 589502 h 1571625"/>
                        <a:gd name="T16" fmla="*/ 3253924 w 3257550"/>
                        <a:gd name="T17" fmla="*/ 501872 h 1571625"/>
                        <a:gd name="T18" fmla="*/ 2989605 w 3257550"/>
                        <a:gd name="T19" fmla="*/ 44005 h 1571625"/>
                        <a:gd name="T20" fmla="*/ 2913405 w 3257550"/>
                        <a:gd name="T21" fmla="*/ 95 h 1571625"/>
                        <a:gd name="T22" fmla="*/ 2105971 w 3257550"/>
                        <a:gd name="T23" fmla="*/ 95 h 1571625"/>
                        <a:gd name="T24" fmla="*/ 2029771 w 3257550"/>
                        <a:gd name="T25" fmla="*/ 44005 h 1571625"/>
                        <a:gd name="T26" fmla="*/ 1273105 w 3257550"/>
                        <a:gd name="T27" fmla="*/ 1354836 h 1571625"/>
                        <a:gd name="T28" fmla="*/ 1196905 w 3257550"/>
                        <a:gd name="T29" fmla="*/ 1398746 h 1571625"/>
                        <a:gd name="T30" fmla="*/ 592638 w 3257550"/>
                        <a:gd name="T31" fmla="*/ 1398746 h 1571625"/>
                        <a:gd name="T32" fmla="*/ 516438 w 3257550"/>
                        <a:gd name="T33" fmla="*/ 1354836 h 1571625"/>
                        <a:gd name="T34" fmla="*/ 214115 w 3257550"/>
                        <a:gd name="T35" fmla="*/ 830961 h 1571625"/>
                        <a:gd name="T36" fmla="*/ 214115 w 3257550"/>
                        <a:gd name="T37" fmla="*/ 743140 h 1571625"/>
                        <a:gd name="T38" fmla="*/ 516438 w 3257550"/>
                        <a:gd name="T39" fmla="*/ 219266 h 1571625"/>
                        <a:gd name="T40" fmla="*/ 592638 w 3257550"/>
                        <a:gd name="T41" fmla="*/ 175355 h 1571625"/>
                        <a:gd name="T42" fmla="*/ 1197190 w 3257550"/>
                        <a:gd name="T43" fmla="*/ 175355 h 1571625"/>
                        <a:gd name="T44" fmla="*/ 1273390 w 3257550"/>
                        <a:gd name="T45" fmla="*/ 219266 h 1571625"/>
                        <a:gd name="T46" fmla="*/ 1486274 w 3257550"/>
                        <a:gd name="T47" fmla="*/ 588740 h 1571625"/>
                        <a:gd name="T48" fmla="*/ 1606137 w 3257550"/>
                        <a:gd name="T49" fmla="*/ 621287 h 1571625"/>
                        <a:gd name="T50" fmla="*/ 1638674 w 3257550"/>
                        <a:gd name="T51" fmla="*/ 588740 h 1571625"/>
                        <a:gd name="T52" fmla="*/ 1638674 w 3257550"/>
                        <a:gd name="T53" fmla="*/ 588740 h 1571625"/>
                        <a:gd name="T54" fmla="*/ 1638674 w 3257550"/>
                        <a:gd name="T55" fmla="*/ 501110 h 1571625"/>
                        <a:gd name="T56" fmla="*/ 1375022 w 3257550"/>
                        <a:gd name="T57" fmla="*/ 43910 h 1571625"/>
                        <a:gd name="T58" fmla="*/ 1298822 w 3257550"/>
                        <a:gd name="T59" fmla="*/ 0 h 1571625"/>
                        <a:gd name="T60" fmla="*/ 491673 w 3257550"/>
                        <a:gd name="T61" fmla="*/ 0 h 1571625"/>
                        <a:gd name="T62" fmla="*/ 415473 w 3257550"/>
                        <a:gd name="T63" fmla="*/ 43910 h 1571625"/>
                        <a:gd name="T64" fmla="*/ 11709 w 3257550"/>
                        <a:gd name="T65" fmla="*/ 743331 h 1571625"/>
                        <a:gd name="T66" fmla="*/ 11709 w 3257550"/>
                        <a:gd name="T67" fmla="*/ 831056 h 1571625"/>
                        <a:gd name="T68" fmla="*/ 415473 w 3257550"/>
                        <a:gd name="T69" fmla="*/ 1530287 h 1571625"/>
                        <a:gd name="T70" fmla="*/ 491673 w 3257550"/>
                        <a:gd name="T71" fmla="*/ 1574197 h 1571625"/>
                        <a:gd name="T72" fmla="*/ 1299203 w 3257550"/>
                        <a:gd name="T73" fmla="*/ 1574197 h 1571625"/>
                        <a:gd name="T74" fmla="*/ 1375403 w 3257550"/>
                        <a:gd name="T75" fmla="*/ 1530287 h 15716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57550" h="1571625">
                          <a:moveTo>
                            <a:pt x="2131402" y="219456"/>
                          </a:moveTo>
                          <a:cubicBezTo>
                            <a:pt x="2147128" y="192253"/>
                            <a:pt x="2176179" y="175517"/>
                            <a:pt x="2207602" y="175546"/>
                          </a:cubicBezTo>
                          <a:lnTo>
                            <a:pt x="2812154" y="175546"/>
                          </a:lnTo>
                          <a:cubicBezTo>
                            <a:pt x="2843577" y="175517"/>
                            <a:pt x="2872628" y="192253"/>
                            <a:pt x="2888354" y="219456"/>
                          </a:cubicBezTo>
                          <a:lnTo>
                            <a:pt x="3101524" y="589502"/>
                          </a:lnTo>
                          <a:cubicBezTo>
                            <a:pt x="3125631" y="631584"/>
                            <a:pt x="3179295" y="646157"/>
                            <a:pt x="3221377" y="622040"/>
                          </a:cubicBezTo>
                          <a:cubicBezTo>
                            <a:pt x="3234931" y="614286"/>
                            <a:pt x="3246161" y="603047"/>
                            <a:pt x="3253924" y="589502"/>
                          </a:cubicBezTo>
                          <a:cubicBezTo>
                            <a:pt x="3269535" y="562375"/>
                            <a:pt x="3269535" y="528999"/>
                            <a:pt x="3253924" y="501872"/>
                          </a:cubicBezTo>
                          <a:lnTo>
                            <a:pt x="2989605" y="44005"/>
                          </a:lnTo>
                          <a:cubicBezTo>
                            <a:pt x="2973879" y="16802"/>
                            <a:pt x="2944828" y="67"/>
                            <a:pt x="2913405" y="95"/>
                          </a:cubicBezTo>
                          <a:lnTo>
                            <a:pt x="2105971" y="95"/>
                          </a:lnTo>
                          <a:cubicBezTo>
                            <a:pt x="2074547" y="67"/>
                            <a:pt x="2045496" y="16802"/>
                            <a:pt x="2029771" y="44005"/>
                          </a:cubicBezTo>
                          <a:cubicBezTo>
                            <a:pt x="1402549" y="1129856"/>
                            <a:pt x="1776406" y="483298"/>
                            <a:pt x="1273105" y="1354836"/>
                          </a:cubicBezTo>
                          <a:cubicBezTo>
                            <a:pt x="1257379" y="1382040"/>
                            <a:pt x="1228327" y="1398775"/>
                            <a:pt x="1196905" y="1398746"/>
                          </a:cubicBezTo>
                          <a:lnTo>
                            <a:pt x="592638" y="1398746"/>
                          </a:lnTo>
                          <a:cubicBezTo>
                            <a:pt x="561215" y="1398775"/>
                            <a:pt x="532164" y="1382040"/>
                            <a:pt x="516438" y="1354836"/>
                          </a:cubicBezTo>
                          <a:lnTo>
                            <a:pt x="214115" y="830961"/>
                          </a:lnTo>
                          <a:cubicBezTo>
                            <a:pt x="198408" y="803796"/>
                            <a:pt x="198408" y="770306"/>
                            <a:pt x="214115" y="743140"/>
                          </a:cubicBezTo>
                          <a:lnTo>
                            <a:pt x="516438" y="219266"/>
                          </a:lnTo>
                          <a:cubicBezTo>
                            <a:pt x="532164" y="192062"/>
                            <a:pt x="561215" y="175327"/>
                            <a:pt x="592638" y="175355"/>
                          </a:cubicBezTo>
                          <a:lnTo>
                            <a:pt x="1197190" y="175355"/>
                          </a:lnTo>
                          <a:cubicBezTo>
                            <a:pt x="1228613" y="175327"/>
                            <a:pt x="1257665" y="192062"/>
                            <a:pt x="1273390" y="219266"/>
                          </a:cubicBezTo>
                          <a:lnTo>
                            <a:pt x="1486274" y="588740"/>
                          </a:lnTo>
                          <a:cubicBezTo>
                            <a:pt x="1510382" y="630822"/>
                            <a:pt x="1564046" y="645395"/>
                            <a:pt x="1606137" y="621287"/>
                          </a:cubicBezTo>
                          <a:cubicBezTo>
                            <a:pt x="1619681" y="613524"/>
                            <a:pt x="1630911" y="602285"/>
                            <a:pt x="1638674" y="588740"/>
                          </a:cubicBezTo>
                          <a:cubicBezTo>
                            <a:pt x="1654285" y="561613"/>
                            <a:pt x="1654285" y="528237"/>
                            <a:pt x="1638674" y="501110"/>
                          </a:cubicBezTo>
                          <a:lnTo>
                            <a:pt x="1375022" y="43910"/>
                          </a:lnTo>
                          <a:cubicBezTo>
                            <a:pt x="1359296" y="16707"/>
                            <a:pt x="1330245" y="-29"/>
                            <a:pt x="1298822" y="0"/>
                          </a:cubicBezTo>
                          <a:lnTo>
                            <a:pt x="491673" y="0"/>
                          </a:lnTo>
                          <a:cubicBezTo>
                            <a:pt x="460250" y="-29"/>
                            <a:pt x="431199" y="16707"/>
                            <a:pt x="415473" y="43910"/>
                          </a:cubicBezTo>
                          <a:lnTo>
                            <a:pt x="11709" y="743331"/>
                          </a:lnTo>
                          <a:cubicBezTo>
                            <a:pt x="-3903" y="770487"/>
                            <a:pt x="-3903" y="803900"/>
                            <a:pt x="11709" y="831056"/>
                          </a:cubicBezTo>
                          <a:lnTo>
                            <a:pt x="415473" y="1530287"/>
                          </a:lnTo>
                          <a:cubicBezTo>
                            <a:pt x="431199" y="1557490"/>
                            <a:pt x="460250" y="1574226"/>
                            <a:pt x="491673" y="1574197"/>
                          </a:cubicBezTo>
                          <a:lnTo>
                            <a:pt x="1299203" y="1574197"/>
                          </a:lnTo>
                          <a:cubicBezTo>
                            <a:pt x="1330626" y="1574226"/>
                            <a:pt x="1359677" y="1557490"/>
                            <a:pt x="1375403" y="1530287"/>
                          </a:cubicBezTo>
                          <a:lnTo>
                            <a:pt x="2131402" y="219456"/>
                          </a:lnTo>
                          <a:close/>
                        </a:path>
                      </a:pathLst>
                    </a:custGeom>
                    <a:solidFill>
                      <a:srgbClr val="008E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zh-CN" altLang="en-US"/>
                    </a:p>
                  </p:txBody>
                </p:sp>
              </p:grpSp>
              <p:pic>
                <p:nvPicPr>
                  <p:cNvPr id="15432" name="Graphic 49" descr="Bullseye">
                    <a:extLst>
                      <a:ext uri="{FF2B5EF4-FFF2-40B4-BE49-F238E27FC236}">
                        <a16:creationId xmlns:a16="http://schemas.microsoft.com/office/drawing/2014/main" id="{09DCE6EA-473D-9E63-C121-0BCE38EB0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116" y="3138686"/>
                    <a:ext cx="554088" cy="55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429" name="TextBox 53">
                  <a:extLst>
                    <a:ext uri="{FF2B5EF4-FFF2-40B4-BE49-F238E27FC236}">
                      <a16:creationId xmlns:a16="http://schemas.microsoft.com/office/drawing/2014/main" id="{308A7B6A-BA18-E8E2-B16E-869193B72114}"/>
                    </a:ext>
                  </a:extLst>
                </p:cNvPr>
                <p:cNvSpPr txBox="1">
                  <a:spLocks noChangeArrowheads="1"/>
                </p:cNvSpPr>
                <p:nvPr/>
              </p:nvSpPr>
              <p:spPr bwMode="auto">
                <a:xfrm>
                  <a:off x="1448439" y="4746976"/>
                  <a:ext cx="2079056" cy="52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800">
                      <a:latin typeface="Georgia" panose="02040502050405020303" pitchFamily="18" charset="0"/>
                    </a:rPr>
                    <a:t>Data Analysis</a:t>
                  </a:r>
                </a:p>
              </p:txBody>
            </p:sp>
            <p:sp>
              <p:nvSpPr>
                <p:cNvPr id="15430" name="TextBox 60">
                  <a:extLst>
                    <a:ext uri="{FF2B5EF4-FFF2-40B4-BE49-F238E27FC236}">
                      <a16:creationId xmlns:a16="http://schemas.microsoft.com/office/drawing/2014/main" id="{6761C49B-8853-0482-A6E9-EAE4561C9B48}"/>
                    </a:ext>
                  </a:extLst>
                </p:cNvPr>
                <p:cNvSpPr txBox="1">
                  <a:spLocks noChangeArrowheads="1"/>
                </p:cNvSpPr>
                <p:nvPr/>
              </p:nvSpPr>
              <p:spPr bwMode="auto">
                <a:xfrm>
                  <a:off x="6166473" y="4663888"/>
                  <a:ext cx="2485287" cy="52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800">
                      <a:latin typeface="Georgia" panose="02040502050405020303" pitchFamily="18" charset="0"/>
                    </a:rPr>
                    <a:t>Agent Training</a:t>
                  </a:r>
                </a:p>
              </p:txBody>
            </p:sp>
          </p:grpSp>
          <p:sp>
            <p:nvSpPr>
              <p:cNvPr id="10" name="Freeform: Shape 112">
                <a:extLst>
                  <a:ext uri="{FF2B5EF4-FFF2-40B4-BE49-F238E27FC236}">
                    <a16:creationId xmlns:a16="http://schemas.microsoft.com/office/drawing/2014/main" id="{9263DA56-3E03-D8A7-28FB-51243A8FB8FE}"/>
                  </a:ext>
                </a:extLst>
              </p:cNvPr>
              <p:cNvSpPr/>
              <p:nvPr/>
            </p:nvSpPr>
            <p:spPr>
              <a:xfrm>
                <a:off x="5176874" y="1813681"/>
                <a:ext cx="2955102" cy="961829"/>
              </a:xfrm>
              <a:custGeom>
                <a:avLst/>
                <a:gdLst>
                  <a:gd name="connsiteX0" fmla="*/ 3258129 w 3267075"/>
                  <a:gd name="connsiteY0" fmla="*/ 743236 h 1571625"/>
                  <a:gd name="connsiteX1" fmla="*/ 2854269 w 3267075"/>
                  <a:gd name="connsiteY1" fmla="*/ 43911 h 1571625"/>
                  <a:gd name="connsiteX2" fmla="*/ 2778069 w 3267075"/>
                  <a:gd name="connsiteY2" fmla="*/ 0 h 1571625"/>
                  <a:gd name="connsiteX3" fmla="*/ 1966824 w 3267075"/>
                  <a:gd name="connsiteY3" fmla="*/ 0 h 1571625"/>
                  <a:gd name="connsiteX4" fmla="*/ 1890624 w 3267075"/>
                  <a:gd name="connsiteY4" fmla="*/ 43911 h 1571625"/>
                  <a:gd name="connsiteX5" fmla="*/ 1134435 w 3267075"/>
                  <a:gd name="connsiteY5" fmla="*/ 1354741 h 1571625"/>
                  <a:gd name="connsiteX6" fmla="*/ 1058235 w 3267075"/>
                  <a:gd name="connsiteY6" fmla="*/ 1398651 h 1571625"/>
                  <a:gd name="connsiteX7" fmla="*/ 453778 w 3267075"/>
                  <a:gd name="connsiteY7" fmla="*/ 1398651 h 1571625"/>
                  <a:gd name="connsiteX8" fmla="*/ 377578 w 3267075"/>
                  <a:gd name="connsiteY8" fmla="*/ 1354741 h 1571625"/>
                  <a:gd name="connsiteX9" fmla="*/ 164123 w 3267075"/>
                  <a:gd name="connsiteY9" fmla="*/ 984885 h 1571625"/>
                  <a:gd name="connsiteX10" fmla="*/ 44270 w 3267075"/>
                  <a:gd name="connsiteY10" fmla="*/ 952348 h 1571625"/>
                  <a:gd name="connsiteX11" fmla="*/ 11723 w 3267075"/>
                  <a:gd name="connsiteY11" fmla="*/ 984885 h 1571625"/>
                  <a:gd name="connsiteX12" fmla="*/ 11723 w 3267075"/>
                  <a:gd name="connsiteY12" fmla="*/ 984885 h 1571625"/>
                  <a:gd name="connsiteX13" fmla="*/ 11723 w 3267075"/>
                  <a:gd name="connsiteY13" fmla="*/ 1072706 h 1571625"/>
                  <a:gd name="connsiteX14" fmla="*/ 275851 w 3267075"/>
                  <a:gd name="connsiteY14" fmla="*/ 1530382 h 1571625"/>
                  <a:gd name="connsiteX15" fmla="*/ 352051 w 3267075"/>
                  <a:gd name="connsiteY15" fmla="*/ 1574292 h 1571625"/>
                  <a:gd name="connsiteX16" fmla="*/ 1159676 w 3267075"/>
                  <a:gd name="connsiteY16" fmla="*/ 1574292 h 1571625"/>
                  <a:gd name="connsiteX17" fmla="*/ 1235876 w 3267075"/>
                  <a:gd name="connsiteY17" fmla="*/ 1530382 h 1571625"/>
                  <a:gd name="connsiteX18" fmla="*/ 1996162 w 3267075"/>
                  <a:gd name="connsiteY18" fmla="*/ 219552 h 1571625"/>
                  <a:gd name="connsiteX19" fmla="*/ 2072362 w 3267075"/>
                  <a:gd name="connsiteY19" fmla="*/ 175641 h 1571625"/>
                  <a:gd name="connsiteX20" fmla="*/ 2673008 w 3267075"/>
                  <a:gd name="connsiteY20" fmla="*/ 175641 h 1571625"/>
                  <a:gd name="connsiteX21" fmla="*/ 2749208 w 3267075"/>
                  <a:gd name="connsiteY21" fmla="*/ 219552 h 1571625"/>
                  <a:gd name="connsiteX22" fmla="*/ 3055532 w 3267075"/>
                  <a:gd name="connsiteY22" fmla="*/ 743427 h 1571625"/>
                  <a:gd name="connsiteX23" fmla="*/ 3055532 w 3267075"/>
                  <a:gd name="connsiteY23" fmla="*/ 831342 h 1571625"/>
                  <a:gd name="connsiteX24" fmla="*/ 2753208 w 3267075"/>
                  <a:gd name="connsiteY24" fmla="*/ 1355217 h 1571625"/>
                  <a:gd name="connsiteX25" fmla="*/ 2677008 w 3267075"/>
                  <a:gd name="connsiteY25" fmla="*/ 1399128 h 1571625"/>
                  <a:gd name="connsiteX26" fmla="*/ 2072266 w 3267075"/>
                  <a:gd name="connsiteY26" fmla="*/ 1399128 h 1571625"/>
                  <a:gd name="connsiteX27" fmla="*/ 1996066 w 3267075"/>
                  <a:gd name="connsiteY27" fmla="*/ 1355217 h 1571625"/>
                  <a:gd name="connsiteX28" fmla="*/ 1801471 w 3267075"/>
                  <a:gd name="connsiteY28" fmla="*/ 1018318 h 1571625"/>
                  <a:gd name="connsiteX29" fmla="*/ 1681360 w 3267075"/>
                  <a:gd name="connsiteY29" fmla="*/ 986028 h 1571625"/>
                  <a:gd name="connsiteX30" fmla="*/ 1649071 w 3267075"/>
                  <a:gd name="connsiteY30" fmla="*/ 1106138 h 1571625"/>
                  <a:gd name="connsiteX31" fmla="*/ 1894244 w 3267075"/>
                  <a:gd name="connsiteY31" fmla="*/ 1530954 h 1571625"/>
                  <a:gd name="connsiteX32" fmla="*/ 1970444 w 3267075"/>
                  <a:gd name="connsiteY32" fmla="*/ 1574864 h 1571625"/>
                  <a:gd name="connsiteX33" fmla="*/ 2777878 w 3267075"/>
                  <a:gd name="connsiteY33" fmla="*/ 1574864 h 1571625"/>
                  <a:gd name="connsiteX34" fmla="*/ 2854078 w 3267075"/>
                  <a:gd name="connsiteY34" fmla="*/ 1530954 h 1571625"/>
                  <a:gd name="connsiteX35" fmla="*/ 3257938 w 3267075"/>
                  <a:gd name="connsiteY35" fmla="*/ 831628 h 1571625"/>
                  <a:gd name="connsiteX36" fmla="*/ 3258129 w 3267075"/>
                  <a:gd name="connsiteY36" fmla="*/ 74323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67075" h="1571625">
                    <a:moveTo>
                      <a:pt x="3258129" y="743236"/>
                    </a:moveTo>
                    <a:lnTo>
                      <a:pt x="2854269" y="43911"/>
                    </a:lnTo>
                    <a:cubicBezTo>
                      <a:pt x="2838572" y="16679"/>
                      <a:pt x="2809502" y="-76"/>
                      <a:pt x="2778069" y="0"/>
                    </a:cubicBezTo>
                    <a:lnTo>
                      <a:pt x="1966824" y="0"/>
                    </a:lnTo>
                    <a:cubicBezTo>
                      <a:pt x="1935392" y="-76"/>
                      <a:pt x="1906322" y="16679"/>
                      <a:pt x="1890624" y="43911"/>
                    </a:cubicBezTo>
                    <a:cubicBezTo>
                      <a:pt x="1890624" y="43911"/>
                      <a:pt x="1141484" y="1342644"/>
                      <a:pt x="1134435" y="1354741"/>
                    </a:cubicBezTo>
                    <a:cubicBezTo>
                      <a:pt x="1118709" y="1381945"/>
                      <a:pt x="1089658" y="1398680"/>
                      <a:pt x="1058235" y="1398651"/>
                    </a:cubicBezTo>
                    <a:lnTo>
                      <a:pt x="453778" y="1398651"/>
                    </a:lnTo>
                    <a:cubicBezTo>
                      <a:pt x="422365" y="1398642"/>
                      <a:pt x="393333" y="1381916"/>
                      <a:pt x="377578" y="1354741"/>
                    </a:cubicBezTo>
                    <a:lnTo>
                      <a:pt x="164123" y="984885"/>
                    </a:lnTo>
                    <a:cubicBezTo>
                      <a:pt x="140015" y="942804"/>
                      <a:pt x="86351" y="928231"/>
                      <a:pt x="44270" y="952348"/>
                    </a:cubicBezTo>
                    <a:cubicBezTo>
                      <a:pt x="30716" y="960101"/>
                      <a:pt x="19486" y="971341"/>
                      <a:pt x="11723" y="984885"/>
                    </a:cubicBezTo>
                    <a:lnTo>
                      <a:pt x="11723" y="984885"/>
                    </a:lnTo>
                    <a:cubicBezTo>
                      <a:pt x="-3908" y="1012070"/>
                      <a:pt x="-3908" y="1045522"/>
                      <a:pt x="11723" y="1072706"/>
                    </a:cubicBezTo>
                    <a:lnTo>
                      <a:pt x="275851" y="1530382"/>
                    </a:lnTo>
                    <a:cubicBezTo>
                      <a:pt x="291625" y="1557538"/>
                      <a:pt x="320648" y="1574264"/>
                      <a:pt x="352051" y="1574292"/>
                    </a:cubicBezTo>
                    <a:lnTo>
                      <a:pt x="1159676" y="1574292"/>
                    </a:lnTo>
                    <a:cubicBezTo>
                      <a:pt x="1191089" y="1574283"/>
                      <a:pt x="1220122" y="1557557"/>
                      <a:pt x="1235876" y="1530382"/>
                    </a:cubicBezTo>
                    <a:cubicBezTo>
                      <a:pt x="1894530" y="396907"/>
                      <a:pt x="1720413" y="697135"/>
                      <a:pt x="1996162" y="219552"/>
                    </a:cubicBezTo>
                    <a:cubicBezTo>
                      <a:pt x="2011859" y="192319"/>
                      <a:pt x="2040929" y="175565"/>
                      <a:pt x="2072362" y="175641"/>
                    </a:cubicBezTo>
                    <a:lnTo>
                      <a:pt x="2673008" y="175641"/>
                    </a:lnTo>
                    <a:cubicBezTo>
                      <a:pt x="2704460" y="175508"/>
                      <a:pt x="2733549" y="192281"/>
                      <a:pt x="2749208" y="219552"/>
                    </a:cubicBezTo>
                    <a:cubicBezTo>
                      <a:pt x="3371571" y="1297877"/>
                      <a:pt x="2432693" y="-335565"/>
                      <a:pt x="3055532" y="743427"/>
                    </a:cubicBezTo>
                    <a:cubicBezTo>
                      <a:pt x="3071162" y="770649"/>
                      <a:pt x="3071162" y="804120"/>
                      <a:pt x="3055532" y="831342"/>
                    </a:cubicBezTo>
                    <a:lnTo>
                      <a:pt x="2753208" y="1355217"/>
                    </a:lnTo>
                    <a:cubicBezTo>
                      <a:pt x="2737483" y="1382421"/>
                      <a:pt x="2708432" y="1399156"/>
                      <a:pt x="2677008" y="1399128"/>
                    </a:cubicBezTo>
                    <a:lnTo>
                      <a:pt x="2072266" y="1399128"/>
                    </a:lnTo>
                    <a:cubicBezTo>
                      <a:pt x="2040843" y="1399156"/>
                      <a:pt x="2011792" y="1382421"/>
                      <a:pt x="1996066" y="1355217"/>
                    </a:cubicBezTo>
                    <a:cubicBezTo>
                      <a:pt x="1855859" y="1112711"/>
                      <a:pt x="1899006" y="1187292"/>
                      <a:pt x="1801471" y="1018318"/>
                    </a:cubicBezTo>
                    <a:cubicBezTo>
                      <a:pt x="1777220" y="976236"/>
                      <a:pt x="1723442" y="961778"/>
                      <a:pt x="1681360" y="986028"/>
                    </a:cubicBezTo>
                    <a:cubicBezTo>
                      <a:pt x="1639279" y="1010279"/>
                      <a:pt x="1624820" y="1064057"/>
                      <a:pt x="1649071" y="1106138"/>
                    </a:cubicBezTo>
                    <a:lnTo>
                      <a:pt x="1894244" y="1530954"/>
                    </a:lnTo>
                    <a:cubicBezTo>
                      <a:pt x="1910046" y="1558081"/>
                      <a:pt x="1939049" y="1574797"/>
                      <a:pt x="1970444" y="1574864"/>
                    </a:cubicBezTo>
                    <a:lnTo>
                      <a:pt x="2777878" y="1574864"/>
                    </a:lnTo>
                    <a:cubicBezTo>
                      <a:pt x="2809311" y="1574940"/>
                      <a:pt x="2838381" y="1558186"/>
                      <a:pt x="2854078" y="1530954"/>
                    </a:cubicBezTo>
                    <a:lnTo>
                      <a:pt x="3257938" y="831628"/>
                    </a:lnTo>
                    <a:cubicBezTo>
                      <a:pt x="3273902" y="804348"/>
                      <a:pt x="3273978" y="770592"/>
                      <a:pt x="3258129" y="743236"/>
                    </a:cubicBezTo>
                    <a:close/>
                  </a:path>
                </a:pathLst>
              </a:custGeom>
              <a:solidFill>
                <a:schemeClr val="accent4">
                  <a:lumMod val="60000"/>
                  <a:lumOff val="40000"/>
                </a:schemeClr>
              </a:solidFill>
              <a:ln w="9525" cap="flat">
                <a:noFill/>
                <a:prstDash val="solid"/>
                <a:miter/>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1" name="Freeform: Shape 113">
                <a:extLst>
                  <a:ext uri="{FF2B5EF4-FFF2-40B4-BE49-F238E27FC236}">
                    <a16:creationId xmlns:a16="http://schemas.microsoft.com/office/drawing/2014/main" id="{7E0C86DA-FCD3-33ED-8EC0-A9B4281130DE}"/>
                  </a:ext>
                </a:extLst>
              </p:cNvPr>
              <p:cNvSpPr/>
              <p:nvPr/>
            </p:nvSpPr>
            <p:spPr>
              <a:xfrm>
                <a:off x="3635375" y="1789538"/>
                <a:ext cx="2795791" cy="999491"/>
              </a:xfrm>
              <a:custGeom>
                <a:avLst/>
                <a:gdLst>
                  <a:gd name="connsiteX0" fmla="*/ 1235552 w 3124200"/>
                  <a:gd name="connsiteY0" fmla="*/ 1530477 h 1571625"/>
                  <a:gd name="connsiteX1" fmla="*/ 1159352 w 3124200"/>
                  <a:gd name="connsiteY1" fmla="*/ 1574388 h 1571625"/>
                  <a:gd name="connsiteX2" fmla="*/ 351918 w 3124200"/>
                  <a:gd name="connsiteY2" fmla="*/ 1574388 h 1571625"/>
                  <a:gd name="connsiteX3" fmla="*/ 275718 w 3124200"/>
                  <a:gd name="connsiteY3" fmla="*/ 1530477 h 1571625"/>
                  <a:gd name="connsiteX4" fmla="*/ 11780 w 3124200"/>
                  <a:gd name="connsiteY4" fmla="*/ 1072801 h 1571625"/>
                  <a:gd name="connsiteX5" fmla="*/ 11780 w 3124200"/>
                  <a:gd name="connsiteY5" fmla="*/ 984980 h 1571625"/>
                  <a:gd name="connsiteX6" fmla="*/ 11780 w 3124200"/>
                  <a:gd name="connsiteY6" fmla="*/ 984980 h 1571625"/>
                  <a:gd name="connsiteX7" fmla="*/ 131443 w 3124200"/>
                  <a:gd name="connsiteY7" fmla="*/ 952243 h 1571625"/>
                  <a:gd name="connsiteX8" fmla="*/ 164180 w 3124200"/>
                  <a:gd name="connsiteY8" fmla="*/ 984980 h 1571625"/>
                  <a:gd name="connsiteX9" fmla="*/ 377731 w 3124200"/>
                  <a:gd name="connsiteY9" fmla="*/ 1354836 h 1571625"/>
                  <a:gd name="connsiteX10" fmla="*/ 453931 w 3124200"/>
                  <a:gd name="connsiteY10" fmla="*/ 1398746 h 1571625"/>
                  <a:gd name="connsiteX11" fmla="*/ 1058673 w 3124200"/>
                  <a:gd name="connsiteY11" fmla="*/ 1398746 h 1571625"/>
                  <a:gd name="connsiteX12" fmla="*/ 1134873 w 3124200"/>
                  <a:gd name="connsiteY12" fmla="*/ 1354836 h 1571625"/>
                  <a:gd name="connsiteX13" fmla="*/ 1890396 w 3124200"/>
                  <a:gd name="connsiteY13" fmla="*/ 43911 h 1571625"/>
                  <a:gd name="connsiteX14" fmla="*/ 1966596 w 3124200"/>
                  <a:gd name="connsiteY14" fmla="*/ 0 h 1571625"/>
                  <a:gd name="connsiteX15" fmla="*/ 2774030 w 3124200"/>
                  <a:gd name="connsiteY15" fmla="*/ 0 h 1571625"/>
                  <a:gd name="connsiteX16" fmla="*/ 2850230 w 3124200"/>
                  <a:gd name="connsiteY16" fmla="*/ 43911 h 1571625"/>
                  <a:gd name="connsiteX17" fmla="*/ 3116930 w 3124200"/>
                  <a:gd name="connsiteY17" fmla="*/ 505206 h 1571625"/>
                  <a:gd name="connsiteX18" fmla="*/ 3084707 w 3124200"/>
                  <a:gd name="connsiteY18" fmla="*/ 625288 h 1571625"/>
                  <a:gd name="connsiteX19" fmla="*/ 3083307 w 3124200"/>
                  <a:gd name="connsiteY19" fmla="*/ 626078 h 1571625"/>
                  <a:gd name="connsiteX20" fmla="*/ 3083307 w 3124200"/>
                  <a:gd name="connsiteY20" fmla="*/ 626078 h 1571625"/>
                  <a:gd name="connsiteX21" fmla="*/ 2964720 w 3124200"/>
                  <a:gd name="connsiteY21" fmla="*/ 593122 h 1571625"/>
                  <a:gd name="connsiteX22" fmla="*/ 2748598 w 3124200"/>
                  <a:gd name="connsiteY22" fmla="*/ 219647 h 1571625"/>
                  <a:gd name="connsiteX23" fmla="*/ 2672398 w 3124200"/>
                  <a:gd name="connsiteY23" fmla="*/ 175736 h 1571625"/>
                  <a:gd name="connsiteX24" fmla="*/ 2067942 w 3124200"/>
                  <a:gd name="connsiteY24" fmla="*/ 175736 h 1571625"/>
                  <a:gd name="connsiteX25" fmla="*/ 1991742 w 3124200"/>
                  <a:gd name="connsiteY25" fmla="*/ 219647 h 1571625"/>
                  <a:gd name="connsiteX26" fmla="*/ 1235552 w 3124200"/>
                  <a:gd name="connsiteY26" fmla="*/ 1530477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24200" h="1571625">
                    <a:moveTo>
                      <a:pt x="1235552" y="1530477"/>
                    </a:moveTo>
                    <a:cubicBezTo>
                      <a:pt x="1219826" y="1557681"/>
                      <a:pt x="1190775" y="1574416"/>
                      <a:pt x="1159352" y="1574388"/>
                    </a:cubicBezTo>
                    <a:lnTo>
                      <a:pt x="351918" y="1574388"/>
                    </a:lnTo>
                    <a:cubicBezTo>
                      <a:pt x="320504" y="1574378"/>
                      <a:pt x="291472" y="1557652"/>
                      <a:pt x="275718" y="1530477"/>
                    </a:cubicBezTo>
                    <a:lnTo>
                      <a:pt x="11780" y="1072801"/>
                    </a:lnTo>
                    <a:cubicBezTo>
                      <a:pt x="-3927" y="1045636"/>
                      <a:pt x="-3927" y="1012146"/>
                      <a:pt x="11780" y="984980"/>
                    </a:cubicBezTo>
                    <a:lnTo>
                      <a:pt x="11780" y="984980"/>
                    </a:lnTo>
                    <a:cubicBezTo>
                      <a:pt x="35783" y="942899"/>
                      <a:pt x="89361" y="928240"/>
                      <a:pt x="131443" y="952243"/>
                    </a:cubicBezTo>
                    <a:cubicBezTo>
                      <a:pt x="145092" y="960035"/>
                      <a:pt x="156398" y="971331"/>
                      <a:pt x="164180" y="984980"/>
                    </a:cubicBezTo>
                    <a:lnTo>
                      <a:pt x="377731" y="1354836"/>
                    </a:lnTo>
                    <a:cubicBezTo>
                      <a:pt x="393456" y="1382040"/>
                      <a:pt x="422508" y="1398775"/>
                      <a:pt x="453931" y="1398746"/>
                    </a:cubicBezTo>
                    <a:lnTo>
                      <a:pt x="1058673" y="1398746"/>
                    </a:lnTo>
                    <a:cubicBezTo>
                      <a:pt x="1090086" y="1398756"/>
                      <a:pt x="1119128" y="1382021"/>
                      <a:pt x="1134873" y="1354836"/>
                    </a:cubicBezTo>
                    <a:lnTo>
                      <a:pt x="1890396" y="43911"/>
                    </a:lnTo>
                    <a:cubicBezTo>
                      <a:pt x="1906122" y="16707"/>
                      <a:pt x="1935173" y="-28"/>
                      <a:pt x="1966596" y="0"/>
                    </a:cubicBezTo>
                    <a:lnTo>
                      <a:pt x="2774030" y="0"/>
                    </a:lnTo>
                    <a:cubicBezTo>
                      <a:pt x="2805463" y="-76"/>
                      <a:pt x="2834533" y="16679"/>
                      <a:pt x="2850230" y="43911"/>
                    </a:cubicBezTo>
                    <a:lnTo>
                      <a:pt x="3116930" y="505206"/>
                    </a:lnTo>
                    <a:cubicBezTo>
                      <a:pt x="3141191" y="547269"/>
                      <a:pt x="3126760" y="601028"/>
                      <a:pt x="3084707" y="625288"/>
                    </a:cubicBezTo>
                    <a:cubicBezTo>
                      <a:pt x="3084241" y="625555"/>
                      <a:pt x="3083774" y="625821"/>
                      <a:pt x="3083307" y="626078"/>
                    </a:cubicBezTo>
                    <a:lnTo>
                      <a:pt x="3083307" y="626078"/>
                    </a:lnTo>
                    <a:cubicBezTo>
                      <a:pt x="3041397" y="649205"/>
                      <a:pt x="2988686" y="634556"/>
                      <a:pt x="2964720" y="593122"/>
                    </a:cubicBezTo>
                    <a:lnTo>
                      <a:pt x="2748598" y="219647"/>
                    </a:lnTo>
                    <a:cubicBezTo>
                      <a:pt x="2732930" y="192386"/>
                      <a:pt x="2703840" y="175622"/>
                      <a:pt x="2672398" y="175736"/>
                    </a:cubicBezTo>
                    <a:lnTo>
                      <a:pt x="2067942" y="175736"/>
                    </a:lnTo>
                    <a:cubicBezTo>
                      <a:pt x="2036490" y="175603"/>
                      <a:pt x="2007401" y="192377"/>
                      <a:pt x="1991742" y="219647"/>
                    </a:cubicBezTo>
                    <a:cubicBezTo>
                      <a:pt x="1991742" y="219647"/>
                      <a:pt x="1484155" y="1100043"/>
                      <a:pt x="1235552" y="1530477"/>
                    </a:cubicBezTo>
                    <a:close/>
                  </a:path>
                </a:pathLst>
              </a:custGeom>
              <a:solidFill>
                <a:schemeClr val="accent4"/>
              </a:solidFill>
              <a:ln w="9525" cap="flat">
                <a:noFill/>
                <a:prstDash val="solid"/>
                <a:miter/>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pic>
            <p:nvPicPr>
              <p:cNvPr id="15424" name="Graphic 11" descr="Table outline">
                <a:extLst>
                  <a:ext uri="{FF2B5EF4-FFF2-40B4-BE49-F238E27FC236}">
                    <a16:creationId xmlns:a16="http://schemas.microsoft.com/office/drawing/2014/main" id="{5477694E-D22E-E65C-00EF-EF28F1FC6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419" y="1987505"/>
                <a:ext cx="475688" cy="47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25" name="TextBox 60">
                <a:extLst>
                  <a:ext uri="{FF2B5EF4-FFF2-40B4-BE49-F238E27FC236}">
                    <a16:creationId xmlns:a16="http://schemas.microsoft.com/office/drawing/2014/main" id="{CAC973C5-04A4-BAD3-509C-AE81A89F6D4C}"/>
                  </a:ext>
                </a:extLst>
              </p:cNvPr>
              <p:cNvSpPr txBox="1">
                <a:spLocks noChangeArrowheads="1"/>
              </p:cNvSpPr>
              <p:nvPr/>
            </p:nvSpPr>
            <p:spPr bwMode="auto">
              <a:xfrm>
                <a:off x="3463538" y="850886"/>
                <a:ext cx="1544871" cy="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zh-CN" sz="1800">
                    <a:latin typeface="Georgia" panose="02040502050405020303" pitchFamily="18" charset="0"/>
                    <a:ea typeface="宋体" panose="02010600030101010101" pitchFamily="2" charset="-122"/>
                  </a:rPr>
                  <a:t>Environment</a:t>
                </a:r>
                <a:r>
                  <a:rPr lang="zh-CN" altLang="en-US" sz="1800">
                    <a:latin typeface="Georgia" panose="02040502050405020303" pitchFamily="18" charset="0"/>
                    <a:ea typeface="宋体" panose="02010600030101010101" pitchFamily="2" charset="-122"/>
                  </a:rPr>
                  <a:t> </a:t>
                </a:r>
                <a:r>
                  <a:rPr lang="en-US" altLang="zh-CN" sz="1800">
                    <a:latin typeface="Georgia" panose="02040502050405020303" pitchFamily="18" charset="0"/>
                    <a:ea typeface="宋体" panose="02010600030101010101" pitchFamily="2" charset="-122"/>
                  </a:rPr>
                  <a:t>Development</a:t>
                </a:r>
                <a:endParaRPr lang="en-US" altLang="en-US" sz="1800">
                  <a:latin typeface="Georgia" panose="02040502050405020303" pitchFamily="18" charset="0"/>
                </a:endParaRPr>
              </a:p>
            </p:txBody>
          </p:sp>
          <p:pic>
            <p:nvPicPr>
              <p:cNvPr id="15426" name="Graphic 13" descr="Robot outline">
                <a:extLst>
                  <a:ext uri="{FF2B5EF4-FFF2-40B4-BE49-F238E27FC236}">
                    <a16:creationId xmlns:a16="http://schemas.microsoft.com/office/drawing/2014/main" id="{C23C9937-D7E5-98A9-C1C3-850DAC727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521" y="2007785"/>
                <a:ext cx="521686" cy="52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7" name="Graphic 14" descr="Money outline">
                <a:extLst>
                  <a:ext uri="{FF2B5EF4-FFF2-40B4-BE49-F238E27FC236}">
                    <a16:creationId xmlns:a16="http://schemas.microsoft.com/office/drawing/2014/main" id="{48C47B7A-09AB-F3F3-5CD9-0558DA887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6996" y="2053173"/>
                <a:ext cx="550856" cy="4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416" name="TextBox 52">
              <a:extLst>
                <a:ext uri="{FF2B5EF4-FFF2-40B4-BE49-F238E27FC236}">
                  <a16:creationId xmlns:a16="http://schemas.microsoft.com/office/drawing/2014/main" id="{6CCF2AB4-BBB8-A88C-81BC-5FBD5DE9DD8C}"/>
                </a:ext>
              </a:extLst>
            </p:cNvPr>
            <p:cNvSpPr txBox="1">
              <a:spLocks noChangeArrowheads="1"/>
            </p:cNvSpPr>
            <p:nvPr/>
          </p:nvSpPr>
          <p:spPr bwMode="auto">
            <a:xfrm>
              <a:off x="1376908" y="3072484"/>
              <a:ext cx="2079057" cy="65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600">
                  <a:cs typeface="Times New Roman" panose="02020603050405020304" pitchFamily="18" charset="0"/>
                </a:rPr>
                <a:t>Gather, preprocess and analyze data from household</a:t>
              </a:r>
              <a:r>
                <a:rPr lang="en-US" altLang="zh-CN" sz="1600">
                  <a:ea typeface="宋体" panose="02010600030101010101" pitchFamily="2" charset="-122"/>
                  <a:cs typeface="Times New Roman" panose="02020603050405020304" pitchFamily="18" charset="0"/>
                </a:rPr>
                <a:t>s</a:t>
              </a:r>
              <a:r>
                <a:rPr lang="en-US" altLang="en-US" sz="1600">
                  <a:cs typeface="Times New Roman" panose="02020603050405020304" pitchFamily="18" charset="0"/>
                </a:rPr>
                <a:t>, </a:t>
              </a:r>
              <a:r>
                <a:rPr lang="en-US" altLang="zh-CN" sz="1600">
                  <a:ea typeface="宋体" panose="02010600030101010101" pitchFamily="2" charset="-122"/>
                </a:rPr>
                <a:t>industry</a:t>
              </a:r>
              <a:r>
                <a:rPr lang="zh-CN" altLang="en-US" sz="1600">
                  <a:ea typeface="宋体" panose="02010600030101010101" pitchFamily="2" charset="-122"/>
                </a:rPr>
                <a:t> </a:t>
              </a:r>
              <a:r>
                <a:rPr lang="en-US" altLang="zh-CN" sz="1600">
                  <a:ea typeface="宋体" panose="02010600030101010101" pitchFamily="2" charset="-122"/>
                </a:rPr>
                <a:t>plants</a:t>
              </a:r>
              <a:r>
                <a:rPr lang="en-US" altLang="en-US" sz="1600">
                  <a:cs typeface="Times New Roman" panose="02020603050405020304" pitchFamily="18" charset="0"/>
                </a:rPr>
                <a:t>,</a:t>
              </a:r>
              <a:r>
                <a:rPr lang="zh-CN" altLang="en-US" sz="1600">
                  <a:ea typeface="宋体" panose="02010600030101010101" pitchFamily="2" charset="-122"/>
                </a:rPr>
                <a:t> </a:t>
              </a:r>
              <a:r>
                <a:rPr lang="en-US" altLang="zh-CN" sz="1600">
                  <a:ea typeface="宋体" panose="02010600030101010101" pitchFamily="2" charset="-122"/>
                </a:rPr>
                <a:t>energy</a:t>
              </a:r>
              <a:r>
                <a:rPr lang="zh-CN" altLang="en-US" sz="1600">
                  <a:ea typeface="宋体" panose="02010600030101010101" pitchFamily="2" charset="-122"/>
                </a:rPr>
                <a:t> </a:t>
              </a:r>
              <a:r>
                <a:rPr lang="en-US" altLang="zh-CN" sz="1600">
                  <a:ea typeface="宋体" panose="02010600030101010101" pitchFamily="2" charset="-122"/>
                </a:rPr>
                <a:t>price,</a:t>
              </a:r>
              <a:r>
                <a:rPr lang="en-US" altLang="en-US" sz="1600">
                  <a:cs typeface="Times New Roman" panose="02020603050405020304" pitchFamily="18" charset="0"/>
                </a:rPr>
                <a:t> </a:t>
              </a:r>
              <a:r>
                <a:rPr lang="en-US" altLang="zh-CN" sz="1600">
                  <a:ea typeface="宋体" panose="02010600030101010101" pitchFamily="2" charset="-122"/>
                </a:rPr>
                <a:t>and</a:t>
              </a:r>
              <a:r>
                <a:rPr lang="zh-CN" altLang="en-US" sz="1600">
                  <a:ea typeface="宋体" panose="02010600030101010101" pitchFamily="2" charset="-122"/>
                </a:rPr>
                <a:t> </a:t>
              </a:r>
              <a:r>
                <a:rPr lang="en-US" altLang="en-US" sz="1600">
                  <a:cs typeface="Times New Roman" panose="02020603050405020304" pitchFamily="18" charset="0"/>
                </a:rPr>
                <a:t>weather station  </a:t>
              </a:r>
            </a:p>
          </p:txBody>
        </p:sp>
        <p:sp>
          <p:nvSpPr>
            <p:cNvPr id="15417" name="TextBox 52">
              <a:extLst>
                <a:ext uri="{FF2B5EF4-FFF2-40B4-BE49-F238E27FC236}">
                  <a16:creationId xmlns:a16="http://schemas.microsoft.com/office/drawing/2014/main" id="{61D1A54E-9E00-219E-5659-0FB18CE0C5C5}"/>
                </a:ext>
              </a:extLst>
            </p:cNvPr>
            <p:cNvSpPr txBox="1">
              <a:spLocks noChangeArrowheads="1"/>
            </p:cNvSpPr>
            <p:nvPr/>
          </p:nvSpPr>
          <p:spPr bwMode="auto">
            <a:xfrm>
              <a:off x="2842854" y="1257794"/>
              <a:ext cx="2265986" cy="78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600">
                  <a:cs typeface="Times New Roman" panose="02020603050405020304" pitchFamily="18" charset="0"/>
                </a:rPr>
                <a:t>Generates real time States, Reward and Next State dependencies in response to action</a:t>
              </a:r>
            </a:p>
          </p:txBody>
        </p:sp>
        <p:sp>
          <p:nvSpPr>
            <p:cNvPr id="15418" name="TextBox 52">
              <a:extLst>
                <a:ext uri="{FF2B5EF4-FFF2-40B4-BE49-F238E27FC236}">
                  <a16:creationId xmlns:a16="http://schemas.microsoft.com/office/drawing/2014/main" id="{9F96E82B-3455-4CB1-1E79-7831E1BB56FA}"/>
                </a:ext>
              </a:extLst>
            </p:cNvPr>
            <p:cNvSpPr txBox="1">
              <a:spLocks noChangeArrowheads="1"/>
            </p:cNvSpPr>
            <p:nvPr/>
          </p:nvSpPr>
          <p:spPr bwMode="auto">
            <a:xfrm>
              <a:off x="4390043" y="3101725"/>
              <a:ext cx="2079057" cy="35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600">
                  <a:cs typeface="Times New Roman" panose="02020603050405020304" pitchFamily="18" charset="0"/>
                </a:rPr>
                <a:t>Model Free RL algorithms – Q Learning, PPO, SAC, DDPG</a:t>
              </a:r>
            </a:p>
          </p:txBody>
        </p:sp>
        <p:sp>
          <p:nvSpPr>
            <p:cNvPr id="15419" name="TextBox 60">
              <a:extLst>
                <a:ext uri="{FF2B5EF4-FFF2-40B4-BE49-F238E27FC236}">
                  <a16:creationId xmlns:a16="http://schemas.microsoft.com/office/drawing/2014/main" id="{2A60AF2E-4A46-CF0E-3513-9D00058A858C}"/>
                </a:ext>
              </a:extLst>
            </p:cNvPr>
            <p:cNvSpPr txBox="1">
              <a:spLocks noChangeArrowheads="1"/>
            </p:cNvSpPr>
            <p:nvPr/>
          </p:nvSpPr>
          <p:spPr bwMode="auto">
            <a:xfrm>
              <a:off x="6128391" y="857545"/>
              <a:ext cx="1544871" cy="22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800">
                  <a:latin typeface="Georgia" panose="02040502050405020303" pitchFamily="18" charset="0"/>
                </a:rPr>
                <a:t>Energy Savings</a:t>
              </a:r>
            </a:p>
          </p:txBody>
        </p:sp>
        <p:sp>
          <p:nvSpPr>
            <p:cNvPr id="15420" name="TextBox 52">
              <a:extLst>
                <a:ext uri="{FF2B5EF4-FFF2-40B4-BE49-F238E27FC236}">
                  <a16:creationId xmlns:a16="http://schemas.microsoft.com/office/drawing/2014/main" id="{6D45CA26-64EF-7DDE-9F62-9CF3D0AEB2FD}"/>
                </a:ext>
              </a:extLst>
            </p:cNvPr>
            <p:cNvSpPr txBox="1">
              <a:spLocks noChangeArrowheads="1"/>
            </p:cNvSpPr>
            <p:nvPr/>
          </p:nvSpPr>
          <p:spPr bwMode="auto">
            <a:xfrm>
              <a:off x="5794120" y="1119991"/>
              <a:ext cx="2265986" cy="65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algn="ctr" eaLnBrk="1" hangingPunct="1">
                <a:spcBef>
                  <a:spcPct val="0"/>
                </a:spcBef>
                <a:buFontTx/>
                <a:buNone/>
              </a:pPr>
              <a:r>
                <a:rPr lang="en-US" altLang="en-US" sz="1600">
                  <a:cs typeface="Times New Roman" panose="02020603050405020304" pitchFamily="18" charset="0"/>
                </a:rPr>
                <a:t>Test the trained agent and estimate monetary benefits over time horizon T compared against baseline methods</a:t>
              </a:r>
            </a:p>
          </p:txBody>
        </p:sp>
      </p:grpSp>
      <p:cxnSp>
        <p:nvCxnSpPr>
          <p:cNvPr id="15631" name="Straight Arrow Connector 15630">
            <a:extLst>
              <a:ext uri="{FF2B5EF4-FFF2-40B4-BE49-F238E27FC236}">
                <a16:creationId xmlns:a16="http://schemas.microsoft.com/office/drawing/2014/main" id="{B6A0AEDF-8A45-7031-6E8E-AFF7187CCC2D}"/>
              </a:ext>
            </a:extLst>
          </p:cNvPr>
          <p:cNvCxnSpPr>
            <a:cxnSpLocks/>
          </p:cNvCxnSpPr>
          <p:nvPr/>
        </p:nvCxnSpPr>
        <p:spPr bwMode="auto">
          <a:xfrm>
            <a:off x="12447588" y="12655550"/>
            <a:ext cx="1587" cy="684213"/>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nvGrpSpPr>
          <p:cNvPr id="15381" name="Group 15592">
            <a:extLst>
              <a:ext uri="{FF2B5EF4-FFF2-40B4-BE49-F238E27FC236}">
                <a16:creationId xmlns:a16="http://schemas.microsoft.com/office/drawing/2014/main" id="{7082E4FB-C658-B0A2-3D1F-3161637A5F25}"/>
              </a:ext>
            </a:extLst>
          </p:cNvPr>
          <p:cNvGrpSpPr>
            <a:grpSpLocks/>
          </p:cNvGrpSpPr>
          <p:nvPr/>
        </p:nvGrpSpPr>
        <p:grpSpPr bwMode="auto">
          <a:xfrm>
            <a:off x="11585575" y="9510713"/>
            <a:ext cx="6761163" cy="6289675"/>
            <a:chOff x="1642768" y="4034807"/>
            <a:chExt cx="6048342" cy="5356117"/>
          </a:xfrm>
        </p:grpSpPr>
        <p:sp>
          <p:nvSpPr>
            <p:cNvPr id="15595" name="Rectangle 15594">
              <a:extLst>
                <a:ext uri="{FF2B5EF4-FFF2-40B4-BE49-F238E27FC236}">
                  <a16:creationId xmlns:a16="http://schemas.microsoft.com/office/drawing/2014/main" id="{A1F3D5FD-139D-ADDC-96D7-E015DABFB95B}"/>
                </a:ext>
              </a:extLst>
            </p:cNvPr>
            <p:cNvSpPr/>
            <p:nvPr/>
          </p:nvSpPr>
          <p:spPr>
            <a:xfrm>
              <a:off x="1658390" y="4034807"/>
              <a:ext cx="3460861" cy="27159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p>
          </p:txBody>
        </p:sp>
        <p:sp>
          <p:nvSpPr>
            <p:cNvPr id="15596" name="Rectangle 15595">
              <a:extLst>
                <a:ext uri="{FF2B5EF4-FFF2-40B4-BE49-F238E27FC236}">
                  <a16:creationId xmlns:a16="http://schemas.microsoft.com/office/drawing/2014/main" id="{B34FC9C8-1037-8F7F-CE5E-5DFC058E6F7F}"/>
                </a:ext>
              </a:extLst>
            </p:cNvPr>
            <p:cNvSpPr/>
            <p:nvPr/>
          </p:nvSpPr>
          <p:spPr>
            <a:xfrm>
              <a:off x="1888451" y="4340330"/>
              <a:ext cx="975630" cy="60834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p>
          </p:txBody>
        </p:sp>
        <p:pic>
          <p:nvPicPr>
            <p:cNvPr id="15391" name="Graphic 15596" descr="High voltage outline">
              <a:extLst>
                <a:ext uri="{FF2B5EF4-FFF2-40B4-BE49-F238E27FC236}">
                  <a16:creationId xmlns:a16="http://schemas.microsoft.com/office/drawing/2014/main" id="{CD55DDA2-0858-7271-C40F-DD254892A0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2653" y="4376830"/>
              <a:ext cx="480005" cy="535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2" name="Graphic 15597" descr="Electric Tower with solid fill">
              <a:extLst>
                <a:ext uri="{FF2B5EF4-FFF2-40B4-BE49-F238E27FC236}">
                  <a16:creationId xmlns:a16="http://schemas.microsoft.com/office/drawing/2014/main" id="{B81B6E57-B8A0-BB5F-90E4-15B55F08DA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834" y="4414683"/>
              <a:ext cx="525449" cy="46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99" name="Rectangle 15598">
              <a:extLst>
                <a:ext uri="{FF2B5EF4-FFF2-40B4-BE49-F238E27FC236}">
                  <a16:creationId xmlns:a16="http://schemas.microsoft.com/office/drawing/2014/main" id="{BEDFAC9D-508C-0E97-AD03-4E133CDBB78F}"/>
                </a:ext>
              </a:extLst>
            </p:cNvPr>
            <p:cNvSpPr/>
            <p:nvPr/>
          </p:nvSpPr>
          <p:spPr>
            <a:xfrm>
              <a:off x="1801823" y="5000044"/>
              <a:ext cx="1388889" cy="325801"/>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marL="171450" indent="-171450">
                <a:buFont typeface="Arial" panose="020B0604020202020204" pitchFamily="34" charset="0"/>
                <a:buChar char="•"/>
                <a:defRPr/>
              </a:pPr>
              <a:r>
                <a:rPr lang="en-US" sz="1200" dirty="0">
                  <a:cs typeface="Times New Roman" panose="02020603050405020304" pitchFamily="18" charset="0"/>
                </a:rPr>
                <a:t>Varying Price</a:t>
              </a:r>
            </a:p>
            <a:p>
              <a:pPr marL="171450" indent="-171450">
                <a:buFont typeface="Arial" panose="020B0604020202020204" pitchFamily="34" charset="0"/>
                <a:buChar char="•"/>
                <a:defRPr/>
              </a:pPr>
              <a:r>
                <a:rPr lang="en-US" sz="1200" dirty="0">
                  <a:cs typeface="Times New Roman" panose="02020603050405020304" pitchFamily="18" charset="0"/>
                </a:rPr>
                <a:t>Energy Imports</a:t>
              </a:r>
            </a:p>
          </p:txBody>
        </p:sp>
        <p:sp>
          <p:nvSpPr>
            <p:cNvPr id="15394" name="TextBox 15599">
              <a:extLst>
                <a:ext uri="{FF2B5EF4-FFF2-40B4-BE49-F238E27FC236}">
                  <a16:creationId xmlns:a16="http://schemas.microsoft.com/office/drawing/2014/main" id="{B5338B22-00FD-53C6-7871-8C43DDFACA30}"/>
                </a:ext>
              </a:extLst>
            </p:cNvPr>
            <p:cNvSpPr txBox="1">
              <a:spLocks noChangeArrowheads="1"/>
            </p:cNvSpPr>
            <p:nvPr/>
          </p:nvSpPr>
          <p:spPr bwMode="auto">
            <a:xfrm>
              <a:off x="2061018" y="4091561"/>
              <a:ext cx="753969" cy="27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1800">
                  <a:latin typeface="Times New Roman" panose="02020603050405020304" pitchFamily="18" charset="0"/>
                  <a:cs typeface="Times New Roman" panose="02020603050405020304" pitchFamily="18" charset="0"/>
                </a:rPr>
                <a:t>Utility</a:t>
              </a:r>
            </a:p>
          </p:txBody>
        </p:sp>
        <p:sp>
          <p:nvSpPr>
            <p:cNvPr id="15601" name="Rectangle 15600">
              <a:extLst>
                <a:ext uri="{FF2B5EF4-FFF2-40B4-BE49-F238E27FC236}">
                  <a16:creationId xmlns:a16="http://schemas.microsoft.com/office/drawing/2014/main" id="{CB900440-2C59-844A-B956-08B534B41A75}"/>
                </a:ext>
              </a:extLst>
            </p:cNvPr>
            <p:cNvSpPr/>
            <p:nvPr/>
          </p:nvSpPr>
          <p:spPr>
            <a:xfrm>
              <a:off x="3701959" y="5017618"/>
              <a:ext cx="1390310" cy="32580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marL="171450" indent="-171450">
                <a:buFont typeface="Arial" panose="020B0604020202020204" pitchFamily="34" charset="0"/>
                <a:buChar char="•"/>
                <a:defRPr/>
              </a:pPr>
              <a:r>
                <a:rPr lang="en-US" sz="1200" dirty="0">
                  <a:cs typeface="Times New Roman" panose="02020603050405020304" pitchFamily="18" charset="0"/>
                </a:rPr>
                <a:t>Weather Information</a:t>
              </a:r>
            </a:p>
          </p:txBody>
        </p:sp>
        <p:sp>
          <p:nvSpPr>
            <p:cNvPr id="15396" name="TextBox 15601">
              <a:extLst>
                <a:ext uri="{FF2B5EF4-FFF2-40B4-BE49-F238E27FC236}">
                  <a16:creationId xmlns:a16="http://schemas.microsoft.com/office/drawing/2014/main" id="{F356B392-5B20-3918-D8E8-F84094575671}"/>
                </a:ext>
              </a:extLst>
            </p:cNvPr>
            <p:cNvSpPr txBox="1">
              <a:spLocks noChangeArrowheads="1"/>
            </p:cNvSpPr>
            <p:nvPr/>
          </p:nvSpPr>
          <p:spPr bwMode="auto">
            <a:xfrm>
              <a:off x="3627325" y="4093249"/>
              <a:ext cx="1599808" cy="27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1800">
                  <a:latin typeface="Times New Roman" panose="02020603050405020304" pitchFamily="18" charset="0"/>
                  <a:cs typeface="Times New Roman" panose="02020603050405020304" pitchFamily="18" charset="0"/>
                </a:rPr>
                <a:t>Weather Station</a:t>
              </a:r>
            </a:p>
          </p:txBody>
        </p:sp>
        <p:sp>
          <p:nvSpPr>
            <p:cNvPr id="15397" name="TextBox 15602">
              <a:extLst>
                <a:ext uri="{FF2B5EF4-FFF2-40B4-BE49-F238E27FC236}">
                  <a16:creationId xmlns:a16="http://schemas.microsoft.com/office/drawing/2014/main" id="{60B49208-746E-972A-4ECC-D7B3549EF1AA}"/>
                </a:ext>
              </a:extLst>
            </p:cNvPr>
            <p:cNvSpPr txBox="1">
              <a:spLocks noChangeArrowheads="1"/>
            </p:cNvSpPr>
            <p:nvPr/>
          </p:nvSpPr>
          <p:spPr bwMode="auto">
            <a:xfrm>
              <a:off x="2241859" y="5355909"/>
              <a:ext cx="2389459" cy="27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cs typeface="Times New Roman" panose="02020603050405020304" pitchFamily="18" charset="0"/>
                </a:rPr>
                <a:t>Household</a:t>
              </a:r>
              <a:r>
                <a:rPr lang="zh-CN" altLang="en-US" sz="18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latin typeface="Times New Roman" panose="02020603050405020304" pitchFamily="18" charset="0"/>
                  <a:ea typeface="宋体" panose="02010600030101010101" pitchFamily="2" charset="-122"/>
                  <a:cs typeface="Times New Roman" panose="02020603050405020304" pitchFamily="18" charset="0"/>
                </a:rPr>
                <a:t>(Prosumer)</a:t>
              </a:r>
              <a:endParaRPr lang="en-US"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04" name="Rectangle 15603">
              <a:extLst>
                <a:ext uri="{FF2B5EF4-FFF2-40B4-BE49-F238E27FC236}">
                  <a16:creationId xmlns:a16="http://schemas.microsoft.com/office/drawing/2014/main" id="{09D936A5-0A7A-B36C-FA1E-84E4F92B81BC}"/>
                </a:ext>
              </a:extLst>
            </p:cNvPr>
            <p:cNvSpPr/>
            <p:nvPr/>
          </p:nvSpPr>
          <p:spPr>
            <a:xfrm>
              <a:off x="3515922" y="5851723"/>
              <a:ext cx="1552204" cy="325801"/>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marL="171450" indent="-171450">
                <a:buFont typeface="Arial" panose="020B0604020202020204" pitchFamily="34" charset="0"/>
                <a:buChar char="•"/>
                <a:defRPr/>
              </a:pPr>
              <a:r>
                <a:rPr lang="en-US" sz="1200" dirty="0">
                  <a:cs typeface="Times New Roman" panose="02020603050405020304" pitchFamily="18" charset="0"/>
                </a:rPr>
                <a:t>Flexible Loads</a:t>
              </a:r>
            </a:p>
            <a:p>
              <a:pPr marL="171450" indent="-171450">
                <a:buFont typeface="Arial" panose="020B0604020202020204" pitchFamily="34" charset="0"/>
                <a:buChar char="•"/>
                <a:defRPr/>
              </a:pPr>
              <a:r>
                <a:rPr lang="en-US" sz="1200" dirty="0">
                  <a:cs typeface="Times New Roman" panose="02020603050405020304" pitchFamily="18" charset="0"/>
                </a:rPr>
                <a:t>Fixed Loads</a:t>
              </a:r>
            </a:p>
            <a:p>
              <a:pPr marL="171450" indent="-171450">
                <a:buFont typeface="Arial" panose="020B0604020202020204" pitchFamily="34" charset="0"/>
                <a:buChar char="•"/>
                <a:defRPr/>
              </a:pPr>
              <a:r>
                <a:rPr lang="en-US" sz="1200" dirty="0">
                  <a:cs typeface="Times New Roman" panose="02020603050405020304" pitchFamily="18" charset="0"/>
                </a:rPr>
                <a:t>Energy Exports</a:t>
              </a:r>
            </a:p>
            <a:p>
              <a:pPr marL="171450" indent="-171450">
                <a:buFont typeface="Arial" panose="020B0604020202020204" pitchFamily="34" charset="0"/>
                <a:buChar char="•"/>
                <a:defRPr/>
              </a:pPr>
              <a:r>
                <a:rPr lang="en-US" sz="1200" dirty="0">
                  <a:cs typeface="Times New Roman" panose="02020603050405020304" pitchFamily="18" charset="0"/>
                </a:rPr>
                <a:t>Energy Storage Info</a:t>
              </a:r>
            </a:p>
          </p:txBody>
        </p:sp>
        <p:sp>
          <p:nvSpPr>
            <p:cNvPr id="15605" name="Rectangle 15604">
              <a:extLst>
                <a:ext uri="{FF2B5EF4-FFF2-40B4-BE49-F238E27FC236}">
                  <a16:creationId xmlns:a16="http://schemas.microsoft.com/office/drawing/2014/main" id="{1E9639B7-2BF6-C9CE-BA48-4E26B3F9AF14}"/>
                </a:ext>
              </a:extLst>
            </p:cNvPr>
            <p:cNvSpPr/>
            <p:nvPr/>
          </p:nvSpPr>
          <p:spPr>
            <a:xfrm>
              <a:off x="1695313" y="6454658"/>
              <a:ext cx="3387014" cy="262263"/>
            </a:xfrm>
            <a:prstGeom prst="rect">
              <a:avLst/>
            </a:prstGeom>
            <a:solidFill>
              <a:schemeClr val="bg1">
                <a:lumMod val="95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a:solidFill>
                    <a:schemeClr val="accent4">
                      <a:lumMod val="75000"/>
                    </a:schemeClr>
                  </a:solidFill>
                </a:rPr>
                <a:t>Environment </a:t>
              </a:r>
            </a:p>
          </p:txBody>
        </p:sp>
        <p:sp>
          <p:nvSpPr>
            <p:cNvPr id="15606" name="Rectangle 15605">
              <a:extLst>
                <a:ext uri="{FF2B5EF4-FFF2-40B4-BE49-F238E27FC236}">
                  <a16:creationId xmlns:a16="http://schemas.microsoft.com/office/drawing/2014/main" id="{3296F568-076D-2C00-C2F2-A90D877C9DAE}"/>
                </a:ext>
              </a:extLst>
            </p:cNvPr>
            <p:cNvSpPr/>
            <p:nvPr/>
          </p:nvSpPr>
          <p:spPr>
            <a:xfrm>
              <a:off x="2449403" y="5615145"/>
              <a:ext cx="1076460" cy="76786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p>
          </p:txBody>
        </p:sp>
        <p:sp>
          <p:nvSpPr>
            <p:cNvPr id="15607" name="Rectangle 15606">
              <a:extLst>
                <a:ext uri="{FF2B5EF4-FFF2-40B4-BE49-F238E27FC236}">
                  <a16:creationId xmlns:a16="http://schemas.microsoft.com/office/drawing/2014/main" id="{19C293CF-20B4-E71B-6247-0F8906B0ED68}"/>
                </a:ext>
              </a:extLst>
            </p:cNvPr>
            <p:cNvSpPr/>
            <p:nvPr/>
          </p:nvSpPr>
          <p:spPr>
            <a:xfrm>
              <a:off x="3784327" y="4340330"/>
              <a:ext cx="1104863" cy="60834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p>
          </p:txBody>
        </p:sp>
        <p:grpSp>
          <p:nvGrpSpPr>
            <p:cNvPr id="15402" name="Group 15607">
              <a:extLst>
                <a:ext uri="{FF2B5EF4-FFF2-40B4-BE49-F238E27FC236}">
                  <a16:creationId xmlns:a16="http://schemas.microsoft.com/office/drawing/2014/main" id="{6B4F8347-18AB-D18D-9BA3-0E0D9C490AC1}"/>
                </a:ext>
              </a:extLst>
            </p:cNvPr>
            <p:cNvGrpSpPr>
              <a:grpSpLocks/>
            </p:cNvGrpSpPr>
            <p:nvPr/>
          </p:nvGrpSpPr>
          <p:grpSpPr bwMode="auto">
            <a:xfrm>
              <a:off x="2448878" y="5660520"/>
              <a:ext cx="1077318" cy="754078"/>
              <a:chOff x="1169718" y="3155278"/>
              <a:chExt cx="1077318" cy="754078"/>
            </a:xfrm>
          </p:grpSpPr>
          <p:pic>
            <p:nvPicPr>
              <p:cNvPr id="15412" name="Graphic 15625" descr="Work from home Wi-Fi outline">
                <a:extLst>
                  <a:ext uri="{FF2B5EF4-FFF2-40B4-BE49-F238E27FC236}">
                    <a16:creationId xmlns:a16="http://schemas.microsoft.com/office/drawing/2014/main" id="{89CC4A76-322A-6CC4-737B-BEBDB10109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637" y="3199126"/>
                <a:ext cx="710066" cy="70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3" name="Graphic 15626" descr="Solar Panels outline">
                <a:extLst>
                  <a:ext uri="{FF2B5EF4-FFF2-40B4-BE49-F238E27FC236}">
                    <a16:creationId xmlns:a16="http://schemas.microsoft.com/office/drawing/2014/main" id="{4B4FCE64-573F-2680-6C09-C326AFE6D0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0243" y="3155866"/>
                <a:ext cx="376335" cy="4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4" name="Picture 2" descr="Battery ">
                <a:extLst>
                  <a:ext uri="{FF2B5EF4-FFF2-40B4-BE49-F238E27FC236}">
                    <a16:creationId xmlns:a16="http://schemas.microsoft.com/office/drawing/2014/main" id="{CF9F7D08-FC4E-22AE-8A9E-E03AE8C8A9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4621" y="3619265"/>
                <a:ext cx="236013" cy="23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403" name="Graphic 15608" descr="Partial sun outline">
              <a:extLst>
                <a:ext uri="{FF2B5EF4-FFF2-40B4-BE49-F238E27FC236}">
                  <a16:creationId xmlns:a16="http://schemas.microsoft.com/office/drawing/2014/main" id="{B885A79B-EB22-7562-AB76-76C93CDD6E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566" y="4328163"/>
              <a:ext cx="720006" cy="6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10" name="Rectangle 15609">
              <a:extLst>
                <a:ext uri="{FF2B5EF4-FFF2-40B4-BE49-F238E27FC236}">
                  <a16:creationId xmlns:a16="http://schemas.microsoft.com/office/drawing/2014/main" id="{02142CF9-63AA-DF21-0BF7-CE07B6FF9023}"/>
                </a:ext>
              </a:extLst>
            </p:cNvPr>
            <p:cNvSpPr/>
            <p:nvPr/>
          </p:nvSpPr>
          <p:spPr>
            <a:xfrm>
              <a:off x="1642768" y="7296874"/>
              <a:ext cx="1496819" cy="82058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a:p>
          </p:txBody>
        </p:sp>
        <p:sp>
          <p:nvSpPr>
            <p:cNvPr id="15405" name="TextBox 7">
              <a:extLst>
                <a:ext uri="{FF2B5EF4-FFF2-40B4-BE49-F238E27FC236}">
                  <a16:creationId xmlns:a16="http://schemas.microsoft.com/office/drawing/2014/main" id="{75ACB7DD-0E8B-3D3E-0C3A-55A052C8A647}"/>
                </a:ext>
              </a:extLst>
            </p:cNvPr>
            <p:cNvSpPr txBox="1">
              <a:spLocks noChangeArrowheads="1"/>
            </p:cNvSpPr>
            <p:nvPr/>
          </p:nvSpPr>
          <p:spPr bwMode="auto">
            <a:xfrm>
              <a:off x="1871898" y="7603685"/>
              <a:ext cx="136326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Georgia" panose="02040502050405020303" pitchFamily="18" charset="0"/>
                </a:rPr>
                <a:t>States S(t)</a:t>
              </a:r>
            </a:p>
          </p:txBody>
        </p:sp>
        <p:sp>
          <p:nvSpPr>
            <p:cNvPr id="15615" name="Rectangle 15614">
              <a:extLst>
                <a:ext uri="{FF2B5EF4-FFF2-40B4-BE49-F238E27FC236}">
                  <a16:creationId xmlns:a16="http://schemas.microsoft.com/office/drawing/2014/main" id="{F529B625-71E8-5BDF-E3B4-2EEEA79A9DB4}"/>
                </a:ext>
              </a:extLst>
            </p:cNvPr>
            <p:cNvSpPr/>
            <p:nvPr/>
          </p:nvSpPr>
          <p:spPr>
            <a:xfrm>
              <a:off x="2597097" y="8570337"/>
              <a:ext cx="1496819" cy="82058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dirty="0"/>
            </a:p>
          </p:txBody>
        </p:sp>
        <p:sp>
          <p:nvSpPr>
            <p:cNvPr id="15407" name="TextBox 7">
              <a:extLst>
                <a:ext uri="{FF2B5EF4-FFF2-40B4-BE49-F238E27FC236}">
                  <a16:creationId xmlns:a16="http://schemas.microsoft.com/office/drawing/2014/main" id="{DDDCCFAC-EE9E-6587-E9B8-B06A4BF60572}"/>
                </a:ext>
              </a:extLst>
            </p:cNvPr>
            <p:cNvSpPr txBox="1">
              <a:spLocks noChangeArrowheads="1"/>
            </p:cNvSpPr>
            <p:nvPr/>
          </p:nvSpPr>
          <p:spPr bwMode="auto">
            <a:xfrm>
              <a:off x="3021865" y="8865555"/>
              <a:ext cx="7442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Georgia" panose="02040502050405020303" pitchFamily="18" charset="0"/>
                </a:rPr>
                <a:t>Agent</a:t>
              </a:r>
            </a:p>
          </p:txBody>
        </p:sp>
        <p:sp>
          <p:nvSpPr>
            <p:cNvPr id="15408" name="TextBox 5">
              <a:extLst>
                <a:ext uri="{FF2B5EF4-FFF2-40B4-BE49-F238E27FC236}">
                  <a16:creationId xmlns:a16="http://schemas.microsoft.com/office/drawing/2014/main" id="{90FE2F54-FB88-E3B0-804F-1EB015768BA3}"/>
                </a:ext>
              </a:extLst>
            </p:cNvPr>
            <p:cNvSpPr txBox="1">
              <a:spLocks noChangeArrowheads="1"/>
            </p:cNvSpPr>
            <p:nvPr/>
          </p:nvSpPr>
          <p:spPr bwMode="auto">
            <a:xfrm>
              <a:off x="3791200" y="7419650"/>
              <a:ext cx="121118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Georgia" panose="02040502050405020303" pitchFamily="18" charset="0"/>
                </a:rPr>
                <a:t>Action A(t)</a:t>
              </a:r>
            </a:p>
          </p:txBody>
        </p:sp>
        <p:sp>
          <p:nvSpPr>
            <p:cNvPr id="15619" name="Rectangle 15618">
              <a:extLst>
                <a:ext uri="{FF2B5EF4-FFF2-40B4-BE49-F238E27FC236}">
                  <a16:creationId xmlns:a16="http://schemas.microsoft.com/office/drawing/2014/main" id="{1A4EE747-3120-9F82-3405-D7B08A07D056}"/>
                </a:ext>
              </a:extLst>
            </p:cNvPr>
            <p:cNvSpPr/>
            <p:nvPr/>
          </p:nvSpPr>
          <p:spPr>
            <a:xfrm>
              <a:off x="3684918" y="7768678"/>
              <a:ext cx="1211373" cy="336616"/>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marL="171450" indent="-171450">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pPr>
                <a:buFont typeface="Arial" panose="020B0604020202020204" pitchFamily="34" charset="0"/>
                <a:buChar char="•"/>
              </a:pPr>
              <a:r>
                <a:rPr lang="en-US" altLang="zh-CN" sz="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Battery Charge/ Discharge, Energy Export controls</a:t>
              </a:r>
            </a:p>
            <a:p>
              <a:pPr>
                <a:buFont typeface="Arial" panose="020B0604020202020204" pitchFamily="34" charset="0"/>
                <a:buChar char="•"/>
              </a:pPr>
              <a:endParaRPr lang="en-US" altLang="zh-CN" sz="800">
                <a:solidFill>
                  <a:srgbClr val="000000"/>
                </a:solidFill>
                <a:latin typeface="Times New Roman" panose="02020603050405020304" pitchFamily="18" charset="0"/>
                <a:ea typeface="宋体" panose="02010600030101010101" pitchFamily="2" charset="-122"/>
              </a:endParaRPr>
            </a:p>
          </p:txBody>
        </p:sp>
        <p:sp>
          <p:nvSpPr>
            <p:cNvPr id="15623" name="Arrow: Right 81">
              <a:extLst>
                <a:ext uri="{FF2B5EF4-FFF2-40B4-BE49-F238E27FC236}">
                  <a16:creationId xmlns:a16="http://schemas.microsoft.com/office/drawing/2014/main" id="{1366EE85-1016-8EFC-E821-0718125AEFE5}"/>
                </a:ext>
              </a:extLst>
            </p:cNvPr>
            <p:cNvSpPr/>
            <p:nvPr/>
          </p:nvSpPr>
          <p:spPr>
            <a:xfrm>
              <a:off x="5150494" y="5473199"/>
              <a:ext cx="2540616" cy="201429"/>
            </a:xfrm>
            <a:prstGeom prst="rightArrow">
              <a:avLst/>
            </a:prstGeom>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1600" dirty="0"/>
            </a:p>
          </p:txBody>
        </p:sp>
        <p:sp>
          <p:nvSpPr>
            <p:cNvPr id="15411" name="TextBox 5">
              <a:extLst>
                <a:ext uri="{FF2B5EF4-FFF2-40B4-BE49-F238E27FC236}">
                  <a16:creationId xmlns:a16="http://schemas.microsoft.com/office/drawing/2014/main" id="{5A669418-5EF2-283D-7CA3-7EBD1A064A55}"/>
                </a:ext>
              </a:extLst>
            </p:cNvPr>
            <p:cNvSpPr txBox="1">
              <a:spLocks noChangeArrowheads="1"/>
            </p:cNvSpPr>
            <p:nvPr/>
          </p:nvSpPr>
          <p:spPr bwMode="auto">
            <a:xfrm>
              <a:off x="5599873" y="7335579"/>
              <a:ext cx="121118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14500">
                  <a:solidFill>
                    <a:schemeClr val="tx1"/>
                  </a:solidFill>
                  <a:latin typeface="Times New Roman" panose="02020603050405020304" pitchFamily="18" charset="0"/>
                </a:defRPr>
              </a:lvl1pPr>
              <a:lvl2pPr marL="3533775" indent="-1362075">
                <a:spcBef>
                  <a:spcPct val="20000"/>
                </a:spcBef>
                <a:buChar char="–"/>
                <a:defRPr sz="13200">
                  <a:solidFill>
                    <a:schemeClr val="tx1"/>
                  </a:solidFill>
                  <a:latin typeface="Times New Roman" panose="02020603050405020304" pitchFamily="18" charset="0"/>
                </a:defRPr>
              </a:lvl2pPr>
              <a:lvl3pPr marL="5427663" indent="-1076325">
                <a:spcBef>
                  <a:spcPct val="20000"/>
                </a:spcBef>
                <a:buChar char="•"/>
                <a:defRPr sz="11000">
                  <a:solidFill>
                    <a:schemeClr val="tx1"/>
                  </a:solidFill>
                  <a:latin typeface="Times New Roman" panose="02020603050405020304" pitchFamily="18" charset="0"/>
                </a:defRPr>
              </a:lvl3pPr>
              <a:lvl4pPr marL="7607300" indent="-1098550">
                <a:spcBef>
                  <a:spcPct val="20000"/>
                </a:spcBef>
                <a:buChar char="–"/>
                <a:defRPr sz="9300">
                  <a:solidFill>
                    <a:schemeClr val="tx1"/>
                  </a:solidFill>
                  <a:latin typeface="Times New Roman" panose="02020603050405020304" pitchFamily="18" charset="0"/>
                </a:defRPr>
              </a:lvl4pPr>
              <a:lvl5pPr marL="9769475" indent="-1081088">
                <a:spcBef>
                  <a:spcPct val="20000"/>
                </a:spcBef>
                <a:buChar char="»"/>
                <a:defRPr sz="9300">
                  <a:solidFill>
                    <a:schemeClr val="tx1"/>
                  </a:solidFill>
                  <a:latin typeface="Times New Roman" panose="02020603050405020304" pitchFamily="18" charset="0"/>
                </a:defRPr>
              </a:lvl5pPr>
              <a:lvl6pPr marL="10226675" indent="-1081088" eaLnBrk="0" fontAlgn="base" hangingPunct="0">
                <a:spcBef>
                  <a:spcPct val="20000"/>
                </a:spcBef>
                <a:spcAft>
                  <a:spcPct val="0"/>
                </a:spcAft>
                <a:buChar char="»"/>
                <a:defRPr sz="9300">
                  <a:solidFill>
                    <a:schemeClr val="tx1"/>
                  </a:solidFill>
                  <a:latin typeface="Times New Roman" panose="02020603050405020304" pitchFamily="18" charset="0"/>
                </a:defRPr>
              </a:lvl6pPr>
              <a:lvl7pPr marL="10683875" indent="-1081088" eaLnBrk="0" fontAlgn="base" hangingPunct="0">
                <a:spcBef>
                  <a:spcPct val="20000"/>
                </a:spcBef>
                <a:spcAft>
                  <a:spcPct val="0"/>
                </a:spcAft>
                <a:buChar char="»"/>
                <a:defRPr sz="9300">
                  <a:solidFill>
                    <a:schemeClr val="tx1"/>
                  </a:solidFill>
                  <a:latin typeface="Times New Roman" panose="02020603050405020304" pitchFamily="18" charset="0"/>
                </a:defRPr>
              </a:lvl7pPr>
              <a:lvl8pPr marL="11141075" indent="-1081088" eaLnBrk="0" fontAlgn="base" hangingPunct="0">
                <a:spcBef>
                  <a:spcPct val="20000"/>
                </a:spcBef>
                <a:spcAft>
                  <a:spcPct val="0"/>
                </a:spcAft>
                <a:buChar char="»"/>
                <a:defRPr sz="9300">
                  <a:solidFill>
                    <a:schemeClr val="tx1"/>
                  </a:solidFill>
                  <a:latin typeface="Times New Roman" panose="02020603050405020304" pitchFamily="18" charset="0"/>
                </a:defRPr>
              </a:lvl8pPr>
              <a:lvl9pPr marL="11598275" indent="-1081088" eaLnBrk="0" fontAlgn="base" hangingPunct="0">
                <a:spcBef>
                  <a:spcPct val="20000"/>
                </a:spcBef>
                <a:spcAft>
                  <a:spcPct val="0"/>
                </a:spcAft>
                <a:buChar char="»"/>
                <a:defRPr sz="9300">
                  <a:solidFill>
                    <a:schemeClr val="tx1"/>
                  </a:solidFill>
                  <a:latin typeface="Times New Roman" panose="02020603050405020304" pitchFamily="18" charset="0"/>
                </a:defRPr>
              </a:lvl9pPr>
            </a:lstStyle>
            <a:p>
              <a:pPr eaLnBrk="1" hangingPunct="1">
                <a:spcBef>
                  <a:spcPct val="0"/>
                </a:spcBef>
                <a:buFontTx/>
                <a:buNone/>
              </a:pPr>
              <a:r>
                <a:rPr lang="en-US" altLang="en-US" sz="1600"/>
                <a:t>Reward R(t)</a:t>
              </a:r>
            </a:p>
          </p:txBody>
        </p:sp>
      </p:grpSp>
      <p:cxnSp>
        <p:nvCxnSpPr>
          <p:cNvPr id="15635" name="Elbow Connector 15634">
            <a:extLst>
              <a:ext uri="{FF2B5EF4-FFF2-40B4-BE49-F238E27FC236}">
                <a16:creationId xmlns:a16="http://schemas.microsoft.com/office/drawing/2014/main" id="{B80BD55F-299A-BA38-2F55-1C6F68463509}"/>
              </a:ext>
            </a:extLst>
          </p:cNvPr>
          <p:cNvCxnSpPr>
            <a:cxnSpLocks/>
          </p:cNvCxnSpPr>
          <p:nvPr/>
        </p:nvCxnSpPr>
        <p:spPr bwMode="auto">
          <a:xfrm rot="16200000" flipH="1">
            <a:off x="12057856" y="14694694"/>
            <a:ext cx="1012825" cy="230188"/>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5637" name="Elbow Connector 15636">
            <a:extLst>
              <a:ext uri="{FF2B5EF4-FFF2-40B4-BE49-F238E27FC236}">
                <a16:creationId xmlns:a16="http://schemas.microsoft.com/office/drawing/2014/main" id="{E1D62BEA-14F8-2EC4-3DB5-8EE62CF31DCC}"/>
              </a:ext>
            </a:extLst>
          </p:cNvPr>
          <p:cNvCxnSpPr>
            <a:cxnSpLocks/>
            <a:endCxn id="15629" idx="2"/>
          </p:cNvCxnSpPr>
          <p:nvPr/>
        </p:nvCxnSpPr>
        <p:spPr bwMode="auto">
          <a:xfrm flipV="1">
            <a:off x="14352588" y="14303375"/>
            <a:ext cx="263525" cy="1012825"/>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5641" name="Elbow Connector 15640">
            <a:extLst>
              <a:ext uri="{FF2B5EF4-FFF2-40B4-BE49-F238E27FC236}">
                <a16:creationId xmlns:a16="http://schemas.microsoft.com/office/drawing/2014/main" id="{9877ED56-82FE-0BC2-ACB9-D8B64DD6240D}"/>
              </a:ext>
            </a:extLst>
          </p:cNvPr>
          <p:cNvCxnSpPr>
            <a:cxnSpLocks/>
          </p:cNvCxnSpPr>
          <p:nvPr/>
        </p:nvCxnSpPr>
        <p:spPr bwMode="auto">
          <a:xfrm flipH="1">
            <a:off x="13515975" y="11102975"/>
            <a:ext cx="1982788" cy="4695825"/>
          </a:xfrm>
          <a:prstGeom prst="bentConnector4">
            <a:avLst>
              <a:gd name="adj1" fmla="val -17762"/>
              <a:gd name="adj2" fmla="val 104869"/>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15385" name="Text Box 126">
            <a:extLst>
              <a:ext uri="{FF2B5EF4-FFF2-40B4-BE49-F238E27FC236}">
                <a16:creationId xmlns:a16="http://schemas.microsoft.com/office/drawing/2014/main" id="{9C547FE0-4883-956E-FC18-60A599B79EEB}"/>
              </a:ext>
            </a:extLst>
          </p:cNvPr>
          <p:cNvSpPr txBox="1">
            <a:spLocks noChangeArrowheads="1"/>
          </p:cNvSpPr>
          <p:nvPr/>
        </p:nvSpPr>
        <p:spPr bwMode="auto">
          <a:xfrm>
            <a:off x="6411913" y="16360775"/>
            <a:ext cx="1417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3200">
                <a:solidFill>
                  <a:schemeClr val="tx1"/>
                </a:solidFill>
                <a:latin typeface="Calibri" panose="020F0502020204030204" pitchFamily="34" charset="0"/>
                <a:cs typeface="Calibri" panose="020F0502020204030204" pitchFamily="34" charset="0"/>
              </a:rPr>
              <a:t>Figure </a:t>
            </a:r>
            <a:r>
              <a:rPr lang="en-US" altLang="zh-CN" sz="3200">
                <a:solidFill>
                  <a:schemeClr val="tx1"/>
                </a:solidFill>
                <a:latin typeface="Calibri" panose="020F0502020204030204" pitchFamily="34" charset="0"/>
                <a:ea typeface="宋体" panose="02010600030101010101" pitchFamily="2" charset="-122"/>
                <a:cs typeface="Calibri" panose="020F0502020204030204" pitchFamily="34" charset="0"/>
              </a:rPr>
              <a:t>2</a:t>
            </a:r>
            <a:r>
              <a:rPr lang="en-US" altLang="en-US" sz="3200">
                <a:solidFill>
                  <a:schemeClr val="tx1"/>
                </a:solidFill>
                <a:latin typeface="Calibri" panose="020F0502020204030204" pitchFamily="34" charset="0"/>
                <a:cs typeface="Calibri" panose="020F0502020204030204" pitchFamily="34" charset="0"/>
              </a:rPr>
              <a:t>. </a:t>
            </a:r>
            <a:r>
              <a:rPr lang="en-US" altLang="zh-CN" sz="3200">
                <a:solidFill>
                  <a:schemeClr val="tx1"/>
                </a:solidFill>
                <a:latin typeface="Calibri" panose="020F0502020204030204" pitchFamily="34" charset="0"/>
                <a:ea typeface="宋体" panose="02010600030101010101" pitchFamily="2" charset="-122"/>
              </a:rPr>
              <a:t>Reinforcement</a:t>
            </a:r>
            <a:r>
              <a:rPr lang="zh-CN" altLang="en-US" sz="3200">
                <a:solidFill>
                  <a:schemeClr val="tx1"/>
                </a:solidFill>
                <a:latin typeface="Calibri" panose="020F0502020204030204" pitchFamily="34" charset="0"/>
                <a:ea typeface="宋体" panose="02010600030101010101" pitchFamily="2" charset="-122"/>
              </a:rPr>
              <a:t> </a:t>
            </a:r>
            <a:r>
              <a:rPr lang="en-US" altLang="zh-CN" sz="3200">
                <a:solidFill>
                  <a:schemeClr val="tx1"/>
                </a:solidFill>
                <a:latin typeface="Calibri" panose="020F0502020204030204" pitchFamily="34" charset="0"/>
                <a:ea typeface="宋体" panose="02010600030101010101" pitchFamily="2" charset="-122"/>
              </a:rPr>
              <a:t>Learning</a:t>
            </a:r>
            <a:endParaRPr lang="en-US" altLang="en-US" sz="3200">
              <a:solidFill>
                <a:schemeClr val="tx1"/>
              </a:solidFill>
              <a:latin typeface="Calibri" panose="020F0502020204030204" pitchFamily="34" charset="0"/>
              <a:cs typeface="Calibri" panose="020F0502020204030204" pitchFamily="34" charset="0"/>
            </a:endParaRPr>
          </a:p>
        </p:txBody>
      </p:sp>
      <p:pic>
        <p:nvPicPr>
          <p:cNvPr id="15386" name="Picture 15652" descr="Chart, bar chart, waterfall chart&#10;&#10;Description automatically generated">
            <a:extLst>
              <a:ext uri="{FF2B5EF4-FFF2-40B4-BE49-F238E27FC236}">
                <a16:creationId xmlns:a16="http://schemas.microsoft.com/office/drawing/2014/main" id="{00A42558-7615-B299-D809-15E39346EA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88375" y="22704425"/>
            <a:ext cx="9364663"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7" name="Text Box 341">
            <a:extLst>
              <a:ext uri="{FF2B5EF4-FFF2-40B4-BE49-F238E27FC236}">
                <a16:creationId xmlns:a16="http://schemas.microsoft.com/office/drawing/2014/main" id="{DD8FD417-D0B5-46E0-4B5A-1E0EBD185663}"/>
              </a:ext>
            </a:extLst>
          </p:cNvPr>
          <p:cNvSpPr txBox="1">
            <a:spLocks noChangeArrowheads="1"/>
          </p:cNvSpPr>
          <p:nvPr/>
        </p:nvSpPr>
        <p:spPr bwMode="auto">
          <a:xfrm>
            <a:off x="9067799" y="28122563"/>
            <a:ext cx="8885238" cy="107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200">
                <a:solidFill>
                  <a:schemeClr val="tx1"/>
                </a:solidFill>
                <a:latin typeface="Calibri" panose="020F0502020204030204" pitchFamily="34" charset="0"/>
                <a:cs typeface="Calibri" panose="020F0502020204030204" pitchFamily="34" charset="0"/>
              </a:rPr>
              <a:t>Figure </a:t>
            </a:r>
            <a:r>
              <a:rPr lang="en-US" altLang="en-US" sz="3200" dirty="0">
                <a:solidFill>
                  <a:schemeClr val="tx1"/>
                </a:solidFill>
                <a:latin typeface="Calibri" panose="020F0502020204030204" pitchFamily="34" charset="0"/>
                <a:ea typeface="宋体" panose="02010600030101010101" pitchFamily="2" charset="-122"/>
                <a:cs typeface="Calibri" panose="020F0502020204030204" pitchFamily="34" charset="0"/>
              </a:rPr>
              <a:t>4</a:t>
            </a:r>
            <a:r>
              <a:rPr lang="en-US" altLang="en-US" sz="3200">
                <a:solidFill>
                  <a:schemeClr val="tx1"/>
                </a:solidFill>
                <a:latin typeface="Calibri" panose="020F0502020204030204" pitchFamily="34" charset="0"/>
                <a:cs typeface="Calibri" panose="020F0502020204030204" pitchFamily="34" charset="0"/>
              </a:rPr>
              <a:t>. </a:t>
            </a:r>
            <a:r>
              <a:rPr lang="en-US" altLang="zh-CN" sz="3200" dirty="0">
                <a:solidFill>
                  <a:schemeClr val="tx1"/>
                </a:solidFill>
                <a:latin typeface="Calibri" panose="020F0502020204030204" pitchFamily="34" charset="0"/>
                <a:ea typeface="宋体" panose="02010600030101010101" pitchFamily="2" charset="-122"/>
              </a:rPr>
              <a:t>Correlations</a:t>
            </a:r>
            <a:r>
              <a:rPr lang="zh-CN" altLang="en-US" sz="3200" dirty="0">
                <a:solidFill>
                  <a:schemeClr val="tx1"/>
                </a:solidFill>
                <a:latin typeface="Calibri" panose="020F0502020204030204" pitchFamily="34" charset="0"/>
                <a:ea typeface="宋体" panose="02010600030101010101" pitchFamily="2" charset="-122"/>
              </a:rPr>
              <a:t> </a:t>
            </a:r>
            <a:r>
              <a:rPr lang="en-US" altLang="zh-CN" sz="3200" dirty="0">
                <a:solidFill>
                  <a:schemeClr val="tx1"/>
                </a:solidFill>
                <a:latin typeface="Calibri" panose="020F0502020204030204" pitchFamily="34" charset="0"/>
                <a:ea typeface="宋体" panose="02010600030101010101" pitchFamily="2" charset="-122"/>
              </a:rPr>
              <a:t>between</a:t>
            </a:r>
            <a:r>
              <a:rPr lang="zh-CN" altLang="en-US" sz="3200" dirty="0">
                <a:solidFill>
                  <a:schemeClr val="tx1"/>
                </a:solidFill>
                <a:latin typeface="Calibri" panose="020F0502020204030204" pitchFamily="34" charset="0"/>
                <a:ea typeface="宋体" panose="02010600030101010101" pitchFamily="2" charset="-122"/>
              </a:rPr>
              <a:t> </a:t>
            </a:r>
            <a:r>
              <a:rPr lang="en-US" altLang="zh-CN" sz="3200" dirty="0">
                <a:solidFill>
                  <a:schemeClr val="tx1"/>
                </a:solidFill>
                <a:latin typeface="Calibri" panose="020F0502020204030204" pitchFamily="34" charset="0"/>
                <a:ea typeface="宋体" panose="02010600030101010101" pitchFamily="2" charset="-122"/>
              </a:rPr>
              <a:t>Timeseries and </a:t>
            </a:r>
            <a:r>
              <a:rPr lang="en-US" altLang="zh-CN" sz="3200" dirty="0" err="1">
                <a:solidFill>
                  <a:schemeClr val="tx1"/>
                </a:solidFill>
                <a:latin typeface="Calibri" panose="020F0502020204030204" pitchFamily="34" charset="0"/>
                <a:ea typeface="宋体" panose="02010600030101010101" pitchFamily="2" charset="-122"/>
              </a:rPr>
              <a:t>Househoulds</a:t>
            </a:r>
            <a:endParaRPr lang="en-US" altLang="en-US" sz="3200" dirty="0">
              <a:solidFill>
                <a:schemeClr val="tx1"/>
              </a:solidFill>
              <a:latin typeface="Calibri" panose="020F0502020204030204" pitchFamily="34" charset="0"/>
              <a:cs typeface="Calibri" panose="020F0502020204030204" pitchFamily="34" charset="0"/>
            </a:endParaRPr>
          </a:p>
        </p:txBody>
      </p:sp>
      <p:pic>
        <p:nvPicPr>
          <p:cNvPr id="15388" name="Picture 15655" descr="Graphical user interface&#10;&#10;Description automatically generated">
            <a:extLst>
              <a:ext uri="{FF2B5EF4-FFF2-40B4-BE49-F238E27FC236}">
                <a16:creationId xmlns:a16="http://schemas.microsoft.com/office/drawing/2014/main" id="{CD996E13-3FC7-CFBD-94F2-69B8EDD7FCA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8788" y="21853525"/>
            <a:ext cx="810895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35D07C7-8FE3-31CF-5834-18D878880F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558377" y="9944042"/>
            <a:ext cx="6199095" cy="6885517"/>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3908</TotalTime>
  <Words>659</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邱 智宁</cp:lastModifiedBy>
  <cp:revision>130</cp:revision>
  <cp:lastPrinted>2013-02-21T19:48:44Z</cp:lastPrinted>
  <dcterms:created xsi:type="dcterms:W3CDTF">2003-04-11T15:30:44Z</dcterms:created>
  <dcterms:modified xsi:type="dcterms:W3CDTF">2022-12-01T03:09:36Z</dcterms:modified>
</cp:coreProperties>
</file>