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7" r:id="rId3"/>
    <p:sldId id="273" r:id="rId4"/>
    <p:sldId id="274" r:id="rId5"/>
    <p:sldId id="257" r:id="rId6"/>
    <p:sldId id="258" r:id="rId7"/>
    <p:sldId id="278" r:id="rId8"/>
    <p:sldId id="259" r:id="rId9"/>
    <p:sldId id="266" r:id="rId10"/>
    <p:sldId id="260" r:id="rId11"/>
    <p:sldId id="28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8668"/>
    <a:srgbClr val="0000FF"/>
    <a:srgbClr val="000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C0B3C-517E-4117-8C9D-FE8944E82E35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7B263-72B5-4E10-BC62-0E0FECD2A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75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7952-2779-4082-97FC-E7A910F1DAB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2310-1207-4D94-830F-C161196DE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73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7952-2779-4082-97FC-E7A910F1DAB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2310-1207-4D94-830F-C161196DE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70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7952-2779-4082-97FC-E7A910F1DAB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2310-1207-4D94-830F-C161196DE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66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7952-2779-4082-97FC-E7A910F1DAB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2310-1207-4D94-830F-C161196DE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33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7952-2779-4082-97FC-E7A910F1DAB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2310-1207-4D94-830F-C161196DE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9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7952-2779-4082-97FC-E7A910F1DAB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2310-1207-4D94-830F-C161196DE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6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7952-2779-4082-97FC-E7A910F1DAB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2310-1207-4D94-830F-C161196DE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3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7952-2779-4082-97FC-E7A910F1DAB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2310-1207-4D94-830F-C161196DE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7952-2779-4082-97FC-E7A910F1DAB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2310-1207-4D94-830F-C161196DE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0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7952-2779-4082-97FC-E7A910F1DAB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2310-1207-4D94-830F-C161196DE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99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7952-2779-4082-97FC-E7A910F1DAB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2310-1207-4D94-830F-C161196DE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8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77952-2779-4082-97FC-E7A910F1DAB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62310-1207-4D94-830F-C161196DE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4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September 25, 2019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CS 142</a:t>
            </a:r>
          </a:p>
          <a:p>
            <a:r>
              <a:rPr lang="en-US" dirty="0"/>
              <a:t>David Anderson</a:t>
            </a:r>
          </a:p>
          <a:p>
            <a:endParaRPr lang="en-US" dirty="0"/>
          </a:p>
          <a:p>
            <a:r>
              <a:rPr lang="en-US" dirty="0"/>
              <a:t>Adapted from slides by Martin Hock</a:t>
            </a:r>
          </a:p>
        </p:txBody>
      </p:sp>
    </p:spTree>
    <p:extLst>
      <p:ext uri="{BB962C8B-B14F-4D97-AF65-F5344CB8AC3E}">
        <p14:creationId xmlns:p14="http://schemas.microsoft.com/office/powerpoint/2010/main" val="315546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Java code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simplify organization, Java requires that the class named </a:t>
            </a:r>
            <a:r>
              <a:rPr lang="en-US" dirty="0" err="1">
                <a:latin typeface="Consolas" panose="020B0609020204030204" pitchFamily="49" charset="0"/>
              </a:rPr>
              <a:t>ClassName</a:t>
            </a:r>
            <a:r>
              <a:rPr lang="en-US" dirty="0"/>
              <a:t> is stored in a file named </a:t>
            </a:r>
            <a:r>
              <a:rPr lang="en-US" dirty="0">
                <a:latin typeface="Consolas" panose="020B0609020204030204" pitchFamily="49" charset="0"/>
              </a:rPr>
              <a:t>ClassName.java</a:t>
            </a:r>
          </a:p>
          <a:p>
            <a:pPr lvl="1"/>
            <a:r>
              <a:rPr lang="en-US" dirty="0"/>
              <a:t>Eclipse does this automatically when we create a “New Class”</a:t>
            </a:r>
          </a:p>
          <a:p>
            <a:r>
              <a:rPr lang="en-US" dirty="0"/>
              <a:t>When the Java compiler runs on ClassName.java, it translates the Java code into the language of the Java Virtual Machine (bytecode)</a:t>
            </a:r>
          </a:p>
          <a:p>
            <a:pPr lvl="1"/>
            <a:r>
              <a:rPr lang="en-US" dirty="0"/>
              <a:t>Called “bytecode” because each instruction is encoded as a byte</a:t>
            </a:r>
          </a:p>
          <a:p>
            <a:r>
              <a:rPr lang="en-US" dirty="0"/>
              <a:t>The compiled </a:t>
            </a:r>
            <a:r>
              <a:rPr lang="en-US" dirty="0" err="1"/>
              <a:t>ClassName</a:t>
            </a:r>
            <a:r>
              <a:rPr lang="en-US" dirty="0"/>
              <a:t> bytecode is named </a:t>
            </a:r>
            <a:r>
              <a:rPr lang="en-US" dirty="0" err="1"/>
              <a:t>ClassName.class</a:t>
            </a:r>
            <a:endParaRPr lang="en-US" dirty="0"/>
          </a:p>
          <a:p>
            <a:r>
              <a:rPr lang="en-US" dirty="0"/>
              <a:t>We can then run the </a:t>
            </a:r>
            <a:r>
              <a:rPr lang="en-US" dirty="0" err="1"/>
              <a:t>ClassName</a:t>
            </a:r>
            <a:r>
              <a:rPr lang="en-US" dirty="0"/>
              <a:t> bytecode within the JVM</a:t>
            </a:r>
          </a:p>
        </p:txBody>
      </p:sp>
    </p:spTree>
    <p:extLst>
      <p:ext uri="{BB962C8B-B14F-4D97-AF65-F5344CB8AC3E}">
        <p14:creationId xmlns:p14="http://schemas.microsoft.com/office/powerpoint/2010/main" val="4282555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Example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we dive deeper, lets take a look at 3 example programs to introduce Java programming.</a:t>
            </a:r>
          </a:p>
          <a:p>
            <a:r>
              <a:rPr lang="en-US" dirty="0"/>
              <a:t>Hello.java, Hello2.java, and Hello3.java are all simple programs that display (print) messages to the console.</a:t>
            </a:r>
          </a:p>
          <a:p>
            <a:r>
              <a:rPr lang="en-US" dirty="0"/>
              <a:t>These programs can be found on OneDrive in the TJ Chapter 1 Eclipse Project.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779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little background material from Ch 1</a:t>
            </a:r>
          </a:p>
          <a:p>
            <a:r>
              <a:rPr lang="en-US" dirty="0"/>
              <a:t>Learning more about how to write a simple Java program</a:t>
            </a:r>
          </a:p>
          <a:p>
            <a:r>
              <a:rPr lang="en-US" dirty="0"/>
              <a:t>Comments and statements</a:t>
            </a:r>
          </a:p>
          <a:p>
            <a:r>
              <a:rPr lang="en-US" dirty="0"/>
              <a:t>Variable declaration and its component parts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Chapter 1 and 2 from Think Java CS 142 edition are useful here</a:t>
            </a:r>
          </a:p>
          <a:p>
            <a:r>
              <a:rPr lang="en-US" b="1" dirty="0">
                <a:solidFill>
                  <a:srgbClr val="FF0000"/>
                </a:solidFill>
              </a:rPr>
              <a:t>Chapter 3 of TJ will be useful soon</a:t>
            </a:r>
          </a:p>
          <a:p>
            <a:r>
              <a:rPr lang="en-US" b="1" dirty="0">
                <a:solidFill>
                  <a:srgbClr val="FF0000"/>
                </a:solidFill>
              </a:rPr>
              <a:t>Introduction </a:t>
            </a:r>
            <a:r>
              <a:rPr lang="en-US" b="1">
                <a:solidFill>
                  <a:srgbClr val="FF0000"/>
                </a:solidFill>
              </a:rPr>
              <a:t>to Java (Eck) </a:t>
            </a:r>
            <a:r>
              <a:rPr lang="en-US" b="1" dirty="0">
                <a:solidFill>
                  <a:srgbClr val="FF0000"/>
                </a:solidFill>
              </a:rPr>
              <a:t>Chapter 1-2  provide another reference, but methods aren’t covered until Chapter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444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Parts of a 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CPU (central processing unit) is the part that actually does the computing (</a:t>
            </a:r>
            <a:r>
              <a:rPr lang="en-US"/>
              <a:t>executes instructions)</a:t>
            </a:r>
            <a:endParaRPr lang="en-US" dirty="0"/>
          </a:p>
          <a:p>
            <a:pPr lvl="1"/>
            <a:r>
              <a:rPr lang="en-US" dirty="0"/>
              <a:t>Cache is found on the CPU and is what the CPU accesses directly</a:t>
            </a:r>
          </a:p>
          <a:p>
            <a:r>
              <a:rPr lang="en-US" dirty="0"/>
              <a:t>RAM (Random access memory), sometimes just called memory, contains the instructions and other data and feeds the CPU cache</a:t>
            </a:r>
          </a:p>
          <a:p>
            <a:pPr lvl="1"/>
            <a:r>
              <a:rPr lang="en-US" dirty="0"/>
              <a:t>Computers routinely contain billions of bytes of memory</a:t>
            </a:r>
          </a:p>
          <a:p>
            <a:r>
              <a:rPr lang="en-US" dirty="0"/>
              <a:t>Disk, which could be a hard disk (spinning magnetic platters) or solid state (flash chips) is a slower storage mechanism which can contain much more data</a:t>
            </a:r>
          </a:p>
          <a:p>
            <a:pPr lvl="1"/>
            <a:r>
              <a:rPr lang="en-US" dirty="0"/>
              <a:t>The data is non-volatile (remains when the computer shuts off)</a:t>
            </a:r>
          </a:p>
        </p:txBody>
      </p:sp>
    </p:spTree>
    <p:extLst>
      <p:ext uri="{BB962C8B-B14F-4D97-AF65-F5344CB8AC3E}">
        <p14:creationId xmlns:p14="http://schemas.microsoft.com/office/powerpoint/2010/main" val="2835916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Virtual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CPUs execute their own rudimentary language called machine language</a:t>
            </a:r>
          </a:p>
          <a:p>
            <a:r>
              <a:rPr lang="en-US" dirty="0"/>
              <a:t>Mobile devices usually have ARM CPUs, 32 or 64 bit</a:t>
            </a:r>
          </a:p>
          <a:p>
            <a:r>
              <a:rPr lang="en-US" dirty="0"/>
              <a:t>Desktops and laptops are Intel compatible, 32 (x86) and 64 bit</a:t>
            </a:r>
          </a:p>
          <a:p>
            <a:r>
              <a:rPr lang="en-US" dirty="0"/>
              <a:t>Compilers translate programming languages into machine languages</a:t>
            </a:r>
          </a:p>
          <a:p>
            <a:r>
              <a:rPr lang="en-US" dirty="0"/>
              <a:t>Java runs on a virtual machine</a:t>
            </a:r>
          </a:p>
          <a:p>
            <a:pPr lvl="1"/>
            <a:r>
              <a:rPr lang="en-US" dirty="0"/>
              <a:t>Java compiler translate Java into virtual machine bytecode</a:t>
            </a:r>
          </a:p>
          <a:p>
            <a:pPr lvl="1"/>
            <a:r>
              <a:rPr lang="en-US" dirty="0"/>
              <a:t>Bytecode is cross platform and can be improved as the program runs</a:t>
            </a:r>
          </a:p>
          <a:p>
            <a:r>
              <a:rPr lang="en-US" dirty="0"/>
              <a:t>Android switched away from virtual machine</a:t>
            </a:r>
          </a:p>
        </p:txBody>
      </p:sp>
    </p:spTree>
    <p:extLst>
      <p:ext uri="{BB962C8B-B14F-4D97-AF65-F5344CB8AC3E}">
        <p14:creationId xmlns:p14="http://schemas.microsoft.com/office/powerpoint/2010/main" val="15610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Syntax, semantics,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Syntax: the way Java requires that we write the code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public static void main(String[] </a:t>
            </a:r>
            <a:r>
              <a:rPr lang="en-US" dirty="0" err="1">
                <a:latin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/>
              <a:t>Semantics: what the code actually means/does</a:t>
            </a:r>
          </a:p>
          <a:p>
            <a:pPr lvl="1"/>
            <a:r>
              <a:rPr lang="en-US" dirty="0"/>
              <a:t>The above defines the “main method” which is where execution begins</a:t>
            </a:r>
          </a:p>
          <a:p>
            <a:pPr lvl="1"/>
            <a:r>
              <a:rPr lang="en-US" dirty="0"/>
              <a:t>“Execution” refers to the program actually doing stuff</a:t>
            </a:r>
          </a:p>
          <a:p>
            <a:r>
              <a:rPr lang="en-US" dirty="0"/>
              <a:t>Style: the way the program looks</a:t>
            </a:r>
          </a:p>
          <a:p>
            <a:pPr lvl="1"/>
            <a:r>
              <a:rPr lang="en-US" dirty="0"/>
              <a:t>Example: the fact that we indented the code inside the main method to make it look clearer</a:t>
            </a:r>
          </a:p>
          <a:p>
            <a:pPr lvl="1"/>
            <a:r>
              <a:rPr lang="en-US" dirty="0"/>
              <a:t>Example: the way we choose to name variables</a:t>
            </a:r>
          </a:p>
        </p:txBody>
      </p:sp>
    </p:spTree>
    <p:extLst>
      <p:ext uri="{BB962C8B-B14F-4D97-AF65-F5344CB8AC3E}">
        <p14:creationId xmlns:p14="http://schemas.microsoft.com/office/powerpoint/2010/main" val="1448670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Syntax of a simple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Below is a template for Java code that can be executed as a program</a:t>
            </a:r>
          </a:p>
          <a:p>
            <a:r>
              <a:rPr lang="en-US" sz="2400" dirty="0"/>
              <a:t>Note than text in italics and angle brackets </a:t>
            </a:r>
            <a:r>
              <a:rPr lang="en-US" sz="2400" dirty="0">
                <a:latin typeface="Consolas" panose="020B0609020204030204" pitchFamily="49" charset="0"/>
              </a:rPr>
              <a:t>&lt;</a:t>
            </a:r>
            <a:r>
              <a:rPr lang="en-US" sz="2400" i="1" dirty="0">
                <a:latin typeface="Consolas" panose="020B0609020204030204" pitchFamily="49" charset="0"/>
              </a:rPr>
              <a:t>like this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  <a:r>
              <a:rPr lang="en-US" sz="2400" dirty="0"/>
              <a:t> is a placeholder for other text and is not typed in verbatim!</a:t>
            </a:r>
          </a:p>
          <a:p>
            <a:r>
              <a:rPr lang="en-US" sz="2400" dirty="0"/>
              <a:t>For Chapter 2, we will only be writing programming code where you see </a:t>
            </a:r>
            <a:r>
              <a:rPr lang="en-US" sz="2400" dirty="0">
                <a:latin typeface="Consolas" panose="020B0609020204030204" pitchFamily="49" charset="0"/>
              </a:rPr>
              <a:t>&lt;</a:t>
            </a:r>
            <a:r>
              <a:rPr lang="en-US" sz="2400" i="1" dirty="0">
                <a:latin typeface="Consolas" panose="020B0609020204030204" pitchFamily="49" charset="0"/>
              </a:rPr>
              <a:t>statements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  <a:r>
              <a:rPr lang="en-US" sz="2400" dirty="0"/>
              <a:t> (comments aren’t considered code as they don’t do stuff)</a:t>
            </a:r>
          </a:p>
          <a:p>
            <a:r>
              <a:rPr lang="en-US" sz="2400" dirty="0"/>
              <a:t>Later on, we will write code outside of </a:t>
            </a:r>
            <a:r>
              <a:rPr lang="en-US" sz="2400" dirty="0">
                <a:latin typeface="Consolas" panose="020B0609020204030204" pitchFamily="49" charset="0"/>
              </a:rPr>
              <a:t>main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49178" y="4545747"/>
            <a:ext cx="6293644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classname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&lt;statements&gt;</a:t>
            </a:r>
            <a:endParaRPr lang="en-US" sz="2000" b="1" i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kern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739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Anatomy of a simple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16968"/>
            <a:ext cx="10515600" cy="2759995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>
                <a:solidFill>
                  <a:srgbClr val="7F0055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public</a:t>
            </a:r>
            <a:r>
              <a:rPr lang="en-US" dirty="0"/>
              <a:t> makes the program “visible” (allows the internals to be seen)</a:t>
            </a:r>
          </a:p>
          <a:p>
            <a:r>
              <a:rPr lang="en-US" dirty="0"/>
              <a:t>Java code is organized into </a:t>
            </a:r>
            <a:r>
              <a:rPr lang="en-US" b="1" dirty="0">
                <a:solidFill>
                  <a:srgbClr val="7F0055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class</a:t>
            </a:r>
            <a:r>
              <a:rPr lang="en-US" dirty="0"/>
              <a:t>es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 , which is a method named main (“main method”) is where Java looks to start executing a program</a:t>
            </a:r>
          </a:p>
          <a:p>
            <a:r>
              <a:rPr lang="en-US" b="1" dirty="0">
                <a:solidFill>
                  <a:srgbClr val="7F0055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static</a:t>
            </a:r>
            <a:r>
              <a:rPr lang="en-US" dirty="0"/>
              <a:t> means that the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dirty="0"/>
              <a:t> method is “global” or commonly accessible, like the name of someone famous; we will be working with static methods until Chapter 5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dirty="0"/>
              <a:t> is a class which contains 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dirty="0"/>
              <a:t>, which has a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dirty="0"/>
              <a:t> method that lets you print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"Hello, World!"</a:t>
            </a:r>
            <a:r>
              <a:rPr lang="en-US" dirty="0"/>
              <a:t> (the text in the quotes)</a:t>
            </a:r>
          </a:p>
          <a:p>
            <a:r>
              <a:rPr lang="en-US" dirty="0"/>
              <a:t>Don’t worry, we’ll go over everything again! This is a quick overview.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49178" y="1738220"/>
            <a:ext cx="6293644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Welcome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rgbClr val="7F0055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"Hello, World!"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000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kern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642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Java code is contained within </a:t>
            </a:r>
            <a:r>
              <a:rPr lang="en-US" i="1" dirty="0"/>
              <a:t>classes</a:t>
            </a:r>
            <a:endParaRPr lang="en-US" dirty="0"/>
          </a:p>
          <a:p>
            <a:r>
              <a:rPr lang="en-US" dirty="0"/>
              <a:t>Classes allow us to organize code and data</a:t>
            </a:r>
          </a:p>
          <a:p>
            <a:r>
              <a:rPr lang="en-US" dirty="0"/>
              <a:t>The word “class” can be compared to the synonyms “type”, “kind”, “category”, etc. referring to “a grouping of things which are similar in a specified way”</a:t>
            </a:r>
          </a:p>
          <a:p>
            <a:r>
              <a:rPr lang="en-US" dirty="0"/>
              <a:t>For example, dogs, cats, and pigs are all mammals: </a:t>
            </a:r>
            <a:r>
              <a:rPr lang="en-US" i="1" dirty="0"/>
              <a:t>mammal</a:t>
            </a:r>
            <a:r>
              <a:rPr lang="en-US" dirty="0"/>
              <a:t> is a classification for animals</a:t>
            </a:r>
          </a:p>
          <a:p>
            <a:r>
              <a:rPr lang="en-US" dirty="0"/>
              <a:t>Eventually, your </a:t>
            </a:r>
            <a:r>
              <a:rPr lang="en-US" i="1" dirty="0"/>
              <a:t>classes</a:t>
            </a:r>
            <a:r>
              <a:rPr lang="en-US" dirty="0"/>
              <a:t> will start to seem like actual things! For now, they’re just a place to put your code.</a:t>
            </a:r>
          </a:p>
        </p:txBody>
      </p:sp>
    </p:spTree>
    <p:extLst>
      <p:ext uri="{BB962C8B-B14F-4D97-AF65-F5344CB8AC3E}">
        <p14:creationId xmlns:p14="http://schemas.microsoft.com/office/powerpoint/2010/main" val="1012668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Comments can be anywhere within a Java file</a:t>
            </a:r>
          </a:p>
          <a:p>
            <a:r>
              <a:rPr lang="en-US" dirty="0"/>
              <a:t>Two kinds of comments: </a:t>
            </a:r>
            <a:r>
              <a:rPr lang="en-US" dirty="0">
                <a:solidFill>
                  <a:srgbClr val="498668"/>
                </a:solidFill>
                <a:latin typeface="Consolas" panose="020B0609020204030204" pitchFamily="49" charset="0"/>
              </a:rPr>
              <a:t>//</a:t>
            </a:r>
            <a:r>
              <a:rPr lang="en-US" dirty="0"/>
              <a:t> and </a:t>
            </a:r>
            <a:r>
              <a:rPr lang="en-US" dirty="0">
                <a:solidFill>
                  <a:srgbClr val="498668"/>
                </a:solidFill>
                <a:latin typeface="Consolas" panose="020B0609020204030204" pitchFamily="49" charset="0"/>
              </a:rPr>
              <a:t>/* */</a:t>
            </a:r>
          </a:p>
          <a:p>
            <a:r>
              <a:rPr lang="en-US" dirty="0"/>
              <a:t>If we write </a:t>
            </a:r>
            <a:r>
              <a:rPr lang="en-US" dirty="0">
                <a:solidFill>
                  <a:srgbClr val="498668"/>
                </a:solidFill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498668"/>
                </a:solidFill>
              </a:rPr>
              <a:t> </a:t>
            </a:r>
            <a:r>
              <a:rPr lang="en-US" dirty="0"/>
              <a:t>everything after the </a:t>
            </a:r>
            <a:r>
              <a:rPr lang="en-US" dirty="0">
                <a:solidFill>
                  <a:srgbClr val="498668"/>
                </a:solidFill>
                <a:latin typeface="Consolas" panose="020B0609020204030204" pitchFamily="49" charset="0"/>
              </a:rPr>
              <a:t>//</a:t>
            </a:r>
            <a:r>
              <a:rPr lang="en-US" dirty="0"/>
              <a:t> </a:t>
            </a:r>
            <a:r>
              <a:rPr lang="en-US" b="1" dirty="0"/>
              <a:t>on the same line </a:t>
            </a:r>
            <a:r>
              <a:rPr lang="en-US" dirty="0"/>
              <a:t>is treated as a comment and turns </a:t>
            </a:r>
            <a:r>
              <a:rPr lang="en-US" dirty="0">
                <a:solidFill>
                  <a:srgbClr val="498668"/>
                </a:solidFill>
              </a:rPr>
              <a:t>green</a:t>
            </a:r>
            <a:r>
              <a:rPr lang="en-US" dirty="0"/>
              <a:t> in Eclipse</a:t>
            </a:r>
          </a:p>
          <a:p>
            <a:r>
              <a:rPr lang="en-US" dirty="0"/>
              <a:t>If we write </a:t>
            </a:r>
            <a:r>
              <a:rPr lang="en-US" dirty="0">
                <a:solidFill>
                  <a:srgbClr val="498668"/>
                </a:solidFill>
                <a:latin typeface="Consolas" panose="020B0609020204030204" pitchFamily="49" charset="0"/>
              </a:rPr>
              <a:t>/*</a:t>
            </a:r>
            <a:r>
              <a:rPr lang="en-US" dirty="0">
                <a:solidFill>
                  <a:srgbClr val="498668"/>
                </a:solidFill>
              </a:rPr>
              <a:t> </a:t>
            </a:r>
            <a:r>
              <a:rPr lang="en-US" dirty="0"/>
              <a:t>everything after the </a:t>
            </a:r>
            <a:r>
              <a:rPr lang="en-US" dirty="0">
                <a:solidFill>
                  <a:srgbClr val="498668"/>
                </a:solidFill>
                <a:latin typeface="Consolas" panose="020B0609020204030204" pitchFamily="49" charset="0"/>
              </a:rPr>
              <a:t>/*</a:t>
            </a:r>
            <a:r>
              <a:rPr lang="en-US" dirty="0"/>
              <a:t> </a:t>
            </a:r>
            <a:r>
              <a:rPr lang="en-US" b="1" i="1" dirty="0"/>
              <a:t>for the rest of the file </a:t>
            </a:r>
            <a:r>
              <a:rPr lang="en-US" dirty="0"/>
              <a:t>is treated as a comment until a </a:t>
            </a:r>
            <a:r>
              <a:rPr lang="en-US" dirty="0">
                <a:solidFill>
                  <a:srgbClr val="498668"/>
                </a:solidFill>
                <a:latin typeface="Consolas" panose="020B0609020204030204" pitchFamily="49" charset="0"/>
              </a:rPr>
              <a:t>*/</a:t>
            </a:r>
            <a:r>
              <a:rPr lang="en-US" dirty="0"/>
              <a:t> appears</a:t>
            </a:r>
          </a:p>
        </p:txBody>
      </p:sp>
    </p:spTree>
    <p:extLst>
      <p:ext uri="{BB962C8B-B14F-4D97-AF65-F5344CB8AC3E}">
        <p14:creationId xmlns:p14="http://schemas.microsoft.com/office/powerpoint/2010/main" val="2529798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7873</TotalTime>
  <Words>935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September 25, 2019</vt:lpstr>
      <vt:lpstr>Overview</vt:lpstr>
      <vt:lpstr>Parts of a computer</vt:lpstr>
      <vt:lpstr>Virtual machine</vt:lpstr>
      <vt:lpstr>Syntax, semantics, style</vt:lpstr>
      <vt:lpstr>Syntax of a simple program</vt:lpstr>
      <vt:lpstr>Anatomy of a simple program</vt:lpstr>
      <vt:lpstr>Classes</vt:lpstr>
      <vt:lpstr>Comments</vt:lpstr>
      <vt:lpstr>Java code organization</vt:lpstr>
      <vt:lpstr>Example Programs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 2: Names and Things</dc:title>
  <dc:creator>Hock, Martin</dc:creator>
  <cp:lastModifiedBy>David Anderson</cp:lastModifiedBy>
  <cp:revision>71</cp:revision>
  <dcterms:created xsi:type="dcterms:W3CDTF">2016-09-22T01:06:53Z</dcterms:created>
  <dcterms:modified xsi:type="dcterms:W3CDTF">2019-09-23T21:04:47Z</dcterms:modified>
</cp:coreProperties>
</file>