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6E47-0570-44CF-8520-C5C10A7FC77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62B5-8B76-4E89-8BB8-FC704A2E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 and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/>
              <a:t>David Anderson</a:t>
            </a:r>
            <a:endParaRPr lang="en-US" dirty="0"/>
          </a:p>
          <a:p>
            <a:r>
              <a:rPr lang="en-US" dirty="0"/>
              <a:t>Adapted from 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384888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Using values and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our main method, we can print out an integer value: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r>
              <a:rPr lang="en-US" dirty="0"/>
              <a:t>When we do this, we’re printing a</a:t>
            </a:r>
            <a:r>
              <a:rPr lang="en-US" b="1" dirty="0"/>
              <a:t> literal </a:t>
            </a:r>
            <a:r>
              <a:rPr lang="en-US" dirty="0"/>
              <a:t>value: 5 refers to the actual number ⚄ or ✋ rather than a reference to something named ‘5’</a:t>
            </a:r>
          </a:p>
          <a:p>
            <a:pPr lvl="1"/>
            <a:r>
              <a:rPr lang="en-US" dirty="0"/>
              <a:t>When you write a whole number like this, it’s represented as an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If we want to store the value in Java, we need to specify a place to store it and how to store it </a:t>
            </a:r>
          </a:p>
          <a:p>
            <a:r>
              <a:rPr lang="en-US" dirty="0"/>
              <a:t>We can do this by </a:t>
            </a:r>
            <a:r>
              <a:rPr lang="en-US" b="1" dirty="0"/>
              <a:t>declaring</a:t>
            </a:r>
            <a:r>
              <a:rPr lang="en-US" dirty="0"/>
              <a:t> (specifying) a </a:t>
            </a:r>
            <a:r>
              <a:rPr lang="en-US" b="1" dirty="0"/>
              <a:t>variable</a:t>
            </a:r>
            <a:r>
              <a:rPr lang="en-US" dirty="0"/>
              <a:t> with a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/>
              <a:t> and an </a:t>
            </a:r>
            <a:r>
              <a:rPr lang="en-US" b="1" dirty="0">
                <a:solidFill>
                  <a:srgbClr val="00B0F0"/>
                </a:solidFill>
              </a:rPr>
              <a:t>identifier</a:t>
            </a:r>
            <a:r>
              <a:rPr lang="en-US" dirty="0"/>
              <a:t> (name) (and optionally an </a:t>
            </a:r>
            <a:r>
              <a:rPr lang="en-US" b="1" dirty="0">
                <a:solidFill>
                  <a:schemeClr val="accent2"/>
                </a:solidFill>
              </a:rPr>
              <a:t>initial value</a:t>
            </a:r>
            <a:r>
              <a:rPr lang="en-US" dirty="0"/>
              <a:t>):</a:t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numberOfFingers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Doing things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using Eclipse, we can do things manually (using command line tools) to understand the different steps</a:t>
            </a:r>
          </a:p>
          <a:p>
            <a:r>
              <a:rPr lang="en-US" dirty="0"/>
              <a:t>Create a file </a:t>
            </a:r>
            <a:r>
              <a:rPr lang="en-US" dirty="0">
                <a:latin typeface="Consolas" panose="020B0609020204030204" pitchFamily="49" charset="0"/>
              </a:rPr>
              <a:t>HelloWorld.java</a:t>
            </a:r>
            <a:r>
              <a:rPr lang="en-US" dirty="0"/>
              <a:t> that contains a </a:t>
            </a:r>
            <a:r>
              <a:rPr lang="en-US" dirty="0">
                <a:latin typeface="Consolas" panose="020B0609020204030204" pitchFamily="49" charset="0"/>
              </a:rPr>
              <a:t>HelloWorld</a:t>
            </a:r>
            <a:r>
              <a:rPr lang="en-US" dirty="0"/>
              <a:t> class (e.g. in Notepad)</a:t>
            </a:r>
          </a:p>
          <a:p>
            <a:r>
              <a:rPr lang="en-US" dirty="0"/>
              <a:t>On the command line (known as “Command Prompt” in Windows), type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HelloWorld.java </a:t>
            </a:r>
            <a:endParaRPr lang="en-US" dirty="0"/>
          </a:p>
          <a:p>
            <a:r>
              <a:rPr lang="en-US" dirty="0"/>
              <a:t>In Windows, type 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 HelloWorld.* </a:t>
            </a:r>
            <a:r>
              <a:rPr lang="en-US" dirty="0"/>
              <a:t>and you can see both </a:t>
            </a:r>
            <a:r>
              <a:rPr lang="en-US" dirty="0">
                <a:latin typeface="Consolas" panose="020B0609020204030204" pitchFamily="49" charset="0"/>
              </a:rPr>
              <a:t>HelloWorld.java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HelloWorld.class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Then, type </a:t>
            </a:r>
            <a:r>
              <a:rPr lang="en-US" dirty="0">
                <a:latin typeface="Consolas" panose="020B0609020204030204" pitchFamily="49" charset="0"/>
              </a:rPr>
              <a:t>java HelloWorld </a:t>
            </a:r>
            <a:r>
              <a:rPr lang="en-US" dirty="0"/>
              <a:t>to run the class file inside the JVM</a:t>
            </a:r>
          </a:p>
        </p:txBody>
      </p:sp>
    </p:spTree>
    <p:extLst>
      <p:ext uri="{BB962C8B-B14F-4D97-AF65-F5344CB8AC3E}">
        <p14:creationId xmlns:p14="http://schemas.microsoft.com/office/powerpoint/2010/main" val="27435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operate in binary because binary is the simplest way to store information</a:t>
            </a:r>
          </a:p>
          <a:p>
            <a:r>
              <a:rPr lang="en-US" dirty="0"/>
              <a:t>A given memory cell only needs to differentiate between two values, zero and one</a:t>
            </a:r>
          </a:p>
          <a:p>
            <a:r>
              <a:rPr lang="en-US" dirty="0"/>
              <a:t>Binary can come in handy because decisions also tend to be binary: yes and no</a:t>
            </a:r>
          </a:p>
          <a:p>
            <a:pPr lvl="1"/>
            <a:r>
              <a:rPr lang="en-US" dirty="0"/>
              <a:t>Yes, or true, is usually represented as 1, and no, or false, as 0</a:t>
            </a:r>
          </a:p>
          <a:p>
            <a:r>
              <a:rPr lang="en-US" dirty="0"/>
              <a:t>An individual </a:t>
            </a:r>
            <a:r>
              <a:rPr lang="en-US" b="1" dirty="0"/>
              <a:t>b</a:t>
            </a:r>
            <a:r>
              <a:rPr lang="en-US" dirty="0"/>
              <a:t>inary dig</a:t>
            </a:r>
            <a:r>
              <a:rPr lang="en-US" b="1" dirty="0"/>
              <a:t>it</a:t>
            </a:r>
            <a:r>
              <a:rPr lang="en-US" dirty="0"/>
              <a:t> is called a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value?</a:t>
            </a:r>
          </a:p>
          <a:p>
            <a:pPr lvl="1"/>
            <a:r>
              <a:rPr lang="en-US" dirty="0"/>
              <a:t>A quantity of worth assigned to something</a:t>
            </a:r>
          </a:p>
          <a:p>
            <a:pPr lvl="1"/>
            <a:r>
              <a:rPr lang="en-US" dirty="0"/>
              <a:t>Measurement, basic numbers “The value of that thing that equals 6”</a:t>
            </a:r>
          </a:p>
          <a:p>
            <a:pPr lvl="1"/>
            <a:r>
              <a:rPr lang="en-US" dirty="0"/>
              <a:t>Excel multiplying cells</a:t>
            </a:r>
          </a:p>
          <a:p>
            <a:pPr lvl="1"/>
            <a:r>
              <a:rPr lang="en-US" dirty="0"/>
              <a:t>Things you care about, </a:t>
            </a:r>
            <a:r>
              <a:rPr lang="en-US" b="1" dirty="0"/>
              <a:t>things that are meaningful</a:t>
            </a:r>
          </a:p>
          <a:p>
            <a:pPr lvl="1"/>
            <a:r>
              <a:rPr lang="en-US" dirty="0"/>
              <a:t>“Our values in society”: Values are things that we value</a:t>
            </a:r>
          </a:p>
          <a:p>
            <a:pPr lvl="2"/>
            <a:r>
              <a:rPr lang="en-US" dirty="0"/>
              <a:t>Loyalty, Honesty</a:t>
            </a:r>
          </a:p>
          <a:p>
            <a:pPr lvl="2"/>
            <a:r>
              <a:rPr lang="en-US" dirty="0"/>
              <a:t>“Our ___ values”: family, core, moral, </a:t>
            </a:r>
            <a:r>
              <a:rPr lang="en-US" b="1" dirty="0"/>
              <a:t>fundamental</a:t>
            </a:r>
          </a:p>
          <a:p>
            <a:r>
              <a:rPr lang="en-US" dirty="0"/>
              <a:t>In Java, values are fundamental things</a:t>
            </a:r>
          </a:p>
          <a:p>
            <a:pPr lvl="1"/>
            <a:r>
              <a:rPr lang="en-US" dirty="0"/>
              <a:t>Data, input, binary (0110101001010010010)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Java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in Java is a </a:t>
            </a:r>
            <a:r>
              <a:rPr lang="en-US" b="1" dirty="0"/>
              <a:t>fundamental data unit</a:t>
            </a:r>
          </a:p>
          <a:p>
            <a:r>
              <a:rPr lang="en-US" dirty="0"/>
              <a:t>They correspond closely to the individual pieces of data that a CPU is capable of working with; </a:t>
            </a:r>
            <a:r>
              <a:rPr lang="en-US" b="1" dirty="0"/>
              <a:t>the largest values in Java are 64 bits</a:t>
            </a:r>
          </a:p>
          <a:p>
            <a:pPr lvl="1"/>
            <a:r>
              <a:rPr lang="en-US" dirty="0"/>
              <a:t>32 bit, 64 bit computer: fundamental unit of information for that CPU</a:t>
            </a:r>
          </a:p>
          <a:p>
            <a:pPr lvl="1"/>
            <a:r>
              <a:rPr lang="en-US" dirty="0"/>
              <a:t>Java has a VM so it wants fundamental values that work across computers</a:t>
            </a:r>
          </a:p>
          <a:p>
            <a:r>
              <a:rPr lang="en-US" b="1" dirty="0"/>
              <a:t>Values are not variable, they are specific</a:t>
            </a:r>
            <a:r>
              <a:rPr lang="en-US" dirty="0"/>
              <a:t>! X is not a value. 5 is.</a:t>
            </a:r>
          </a:p>
          <a:p>
            <a:r>
              <a:rPr lang="en-US" dirty="0"/>
              <a:t>Integer value: whole number. Example: 1, -8, 0</a:t>
            </a:r>
          </a:p>
          <a:p>
            <a:r>
              <a:rPr lang="en-US" b="1" dirty="0"/>
              <a:t>Ultimately, all computation in </a:t>
            </a:r>
            <a:r>
              <a:rPr lang="en-US" b="1"/>
              <a:t>Java must resolve </a:t>
            </a:r>
            <a:r>
              <a:rPr lang="en-US" b="1" dirty="0"/>
              <a:t>down to values</a:t>
            </a:r>
            <a:r>
              <a:rPr lang="en-US" dirty="0"/>
              <a:t>, because the CPU is doing the computation, and that’s all it knows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Binary representation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number 532 in decimal. It’s equal to 2 + 3×10 + 5×10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We could say that 2 is multiplied by 1 equal to 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Instead of powers of ten, binary uses powers of 2</a:t>
            </a:r>
          </a:p>
          <a:p>
            <a:r>
              <a:rPr lang="en-US" dirty="0"/>
              <a:t>To convert from decimal to binary, find the largest power of 2 that is smaller than the number, subtract it, and remember it</a:t>
            </a:r>
          </a:p>
          <a:p>
            <a:r>
              <a:rPr lang="en-US" dirty="0"/>
              <a:t>532 – 512 (which is 2</a:t>
            </a:r>
            <a:r>
              <a:rPr lang="en-US" baseline="30000" dirty="0"/>
              <a:t>9</a:t>
            </a:r>
            <a:r>
              <a:rPr lang="en-US" dirty="0"/>
              <a:t>) = 20 – 16 (which is 2</a:t>
            </a:r>
            <a:r>
              <a:rPr lang="en-US" baseline="30000" dirty="0"/>
              <a:t>4</a:t>
            </a:r>
            <a:r>
              <a:rPr lang="en-US" dirty="0"/>
              <a:t>) = 4 (which is 2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1000010100</a:t>
            </a:r>
            <a:r>
              <a:rPr lang="en-US" dirty="0"/>
              <a:t> has 1 in the positions representing 2</a:t>
            </a:r>
            <a:r>
              <a:rPr lang="en-US" baseline="30000" dirty="0"/>
              <a:t>9</a:t>
            </a:r>
            <a:r>
              <a:rPr lang="en-US" dirty="0"/>
              <a:t> , 2</a:t>
            </a:r>
            <a:r>
              <a:rPr lang="en-US" baseline="30000" dirty="0"/>
              <a:t>4</a:t>
            </a:r>
            <a:r>
              <a:rPr lang="en-US" dirty="0"/>
              <a:t>, and 2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Be careful to distinguish between numbers written in binary and decimal! Above I wrote the binary number in red.</a:t>
            </a:r>
          </a:p>
        </p:txBody>
      </p:sp>
    </p:spTree>
    <p:extLst>
      <p:ext uri="{BB962C8B-B14F-4D97-AF65-F5344CB8AC3E}">
        <p14:creationId xmlns:p14="http://schemas.microsoft.com/office/powerpoint/2010/main" val="40075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Grouping bits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bit by itself can only represent two different values, but of course we want to represent larger ranges</a:t>
            </a:r>
          </a:p>
          <a:p>
            <a:r>
              <a:rPr lang="en-US" dirty="0"/>
              <a:t>For historical reasons, we tend to group eight bits together at a time and call it a </a:t>
            </a:r>
            <a:r>
              <a:rPr lang="en-US" i="1" dirty="0"/>
              <a:t>byte</a:t>
            </a:r>
            <a:endParaRPr lang="en-US" dirty="0"/>
          </a:p>
          <a:p>
            <a:r>
              <a:rPr lang="en-US" dirty="0"/>
              <a:t>In a plain text file, each </a:t>
            </a:r>
            <a:r>
              <a:rPr lang="en-US" i="1" dirty="0"/>
              <a:t>character</a:t>
            </a:r>
            <a:r>
              <a:rPr lang="en-US" dirty="0"/>
              <a:t> (letter, number, etc.) is normally represented by one byte</a:t>
            </a:r>
          </a:p>
          <a:p>
            <a:r>
              <a:rPr lang="en-US" dirty="0"/>
              <a:t>Computers assign each byte in RAM its own </a:t>
            </a:r>
            <a:r>
              <a:rPr lang="en-US" i="1" dirty="0"/>
              <a:t>address</a:t>
            </a:r>
            <a:r>
              <a:rPr lang="en-US" dirty="0"/>
              <a:t> (noun!)</a:t>
            </a:r>
          </a:p>
          <a:p>
            <a:r>
              <a:rPr lang="en-US" dirty="0"/>
              <a:t>Think of it like the address of the house on a really long street; it identifies the location of that byte</a:t>
            </a:r>
          </a:p>
          <a:p>
            <a:r>
              <a:rPr lang="en-US" dirty="0"/>
              <a:t>Computers can only address (verb!) a limited number of bytes of RAM because they deal with fixed-sized addresses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43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value has a type associated with it: what kind of information does it represent?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There are a total of four integer types: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dirty="0"/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They hold 8, 16, 32, 64 bits, respectively</a:t>
            </a:r>
          </a:p>
          <a:p>
            <a:r>
              <a:rPr lang="en-US" dirty="0"/>
              <a:t>Integer types are </a:t>
            </a:r>
            <a:r>
              <a:rPr lang="en-US" i="1" dirty="0"/>
              <a:t>signed</a:t>
            </a:r>
            <a:r>
              <a:rPr lang="en-US" dirty="0"/>
              <a:t> in Java, meaning they can represent negative, positive, and zero values</a:t>
            </a:r>
          </a:p>
          <a:p>
            <a:r>
              <a:rPr lang="en-US" dirty="0"/>
              <a:t>We can calculate the range of each of the types based on the number of bits they have</a:t>
            </a:r>
          </a:p>
          <a:p>
            <a:r>
              <a:rPr lang="en-US" dirty="0"/>
              <a:t>Don’t worry about memorizing the exact range of each but do know roughly how big they are, this will come in handy</a:t>
            </a:r>
          </a:p>
        </p:txBody>
      </p:sp>
    </p:spTree>
    <p:extLst>
      <p:ext uri="{BB962C8B-B14F-4D97-AF65-F5344CB8AC3E}">
        <p14:creationId xmlns:p14="http://schemas.microsoft.com/office/powerpoint/2010/main" val="160333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Integer type table </a:t>
            </a:r>
            <a:r>
              <a:rPr lang="en-US" b="1" dirty="0">
                <a:solidFill>
                  <a:srgbClr val="FF0000"/>
                </a:solidFill>
              </a:rPr>
              <a:t>(no need to memorize!)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36439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73240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25005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123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0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0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2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0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5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Values and Types</vt:lpstr>
      <vt:lpstr>Doing things manually</vt:lpstr>
      <vt:lpstr>Binary representation</vt:lpstr>
      <vt:lpstr>Values</vt:lpstr>
      <vt:lpstr>Java values</vt:lpstr>
      <vt:lpstr>Binary representation example</vt:lpstr>
      <vt:lpstr>Grouping bits together</vt:lpstr>
      <vt:lpstr>Values and types</vt:lpstr>
      <vt:lpstr>Integer type table (no need to memorize!)</vt:lpstr>
      <vt:lpstr>Using values and types in Java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2 Part 2</dc:title>
  <dc:creator>Hock, Martin</dc:creator>
  <cp:lastModifiedBy>David Anderson</cp:lastModifiedBy>
  <cp:revision>20</cp:revision>
  <dcterms:created xsi:type="dcterms:W3CDTF">2017-09-27T23:54:20Z</dcterms:created>
  <dcterms:modified xsi:type="dcterms:W3CDTF">2019-09-25T21:05:51Z</dcterms:modified>
</cp:coreProperties>
</file>