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3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1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7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9391-9C09-4F4C-8641-AB7BA9B23F39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FDCF-D3DF-4759-8425-2CC2B4088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6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.kr/p/DztZv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 Introduction to Asymptotic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2359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Complexity theory is the branch of computer science that measures how difficult a problem is</a:t>
            </a:r>
          </a:p>
          <a:p>
            <a:r>
              <a:rPr lang="en-US" dirty="0"/>
              <a:t>The most basic problems in complexity theory are measuring how much </a:t>
            </a:r>
            <a:r>
              <a:rPr lang="en-US" b="1" dirty="0"/>
              <a:t>time</a:t>
            </a:r>
            <a:r>
              <a:rPr lang="en-US" dirty="0"/>
              <a:t> an algorithm takes to execute and how much </a:t>
            </a:r>
            <a:r>
              <a:rPr lang="en-US" b="1" dirty="0"/>
              <a:t>space</a:t>
            </a:r>
            <a:r>
              <a:rPr lang="en-US" dirty="0"/>
              <a:t> the algorithm requires to execute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2787"/>
            <a:ext cx="5181600" cy="2777013"/>
          </a:xfrm>
        </p:spPr>
      </p:pic>
      <p:sp>
        <p:nvSpPr>
          <p:cNvPr id="13" name="TextBox 12"/>
          <p:cNvSpPr txBox="1"/>
          <p:nvPr/>
        </p:nvSpPr>
        <p:spPr>
          <a:xfrm>
            <a:off x="7104212" y="5497286"/>
            <a:ext cx="331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</a:t>
            </a:r>
            <a:r>
              <a:rPr lang="en-US" dirty="0">
                <a:hlinkClick r:id="rId3"/>
              </a:rPr>
              <a:t>Penn State on Flickr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6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Measuring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Java method which sums up the elements of an array</a:t>
            </a:r>
          </a:p>
          <a:p>
            <a:r>
              <a:rPr lang="en-US" dirty="0"/>
              <a:t>We can try to time the code to see how long it takes for a </a:t>
            </a:r>
            <a:r>
              <a:rPr lang="en-US"/>
              <a:t>given array</a:t>
            </a:r>
          </a:p>
          <a:p>
            <a:r>
              <a:rPr lang="en-US"/>
              <a:t>You </a:t>
            </a:r>
            <a:r>
              <a:rPr lang="en-US" dirty="0"/>
              <a:t>can do this with a simple stopwatch, perform several trials, and take several measurements</a:t>
            </a:r>
          </a:p>
          <a:p>
            <a:r>
              <a:rPr lang="en-US" dirty="0"/>
              <a:t>This is an empirical, error prone process that doesn’t tell us anything about the general behavior of the code</a:t>
            </a:r>
          </a:p>
        </p:txBody>
      </p:sp>
    </p:spTree>
    <p:extLst>
      <p:ext uri="{BB962C8B-B14F-4D97-AF65-F5344CB8AC3E}">
        <p14:creationId xmlns:p14="http://schemas.microsoft.com/office/powerpoint/2010/main" val="324291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Why do computer programs take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Underneath it all, the CPU is executing instructions</a:t>
            </a:r>
          </a:p>
          <a:p>
            <a:r>
              <a:rPr lang="en-US" dirty="0"/>
              <a:t>Though the CPU has fancy tricks such as pipelining, superscalar and out of order execution, each instruction will still take some amount of time</a:t>
            </a:r>
          </a:p>
          <a:p>
            <a:r>
              <a:rPr lang="en-US" dirty="0"/>
              <a:t>We can surmise that each basic Java operation on primitive types will take some fixed maximum amount of time</a:t>
            </a:r>
          </a:p>
          <a:p>
            <a:r>
              <a:rPr lang="en-US" dirty="0"/>
              <a:t>In addition, looking up an element in an array also takes a fixed amount of time: essentially Java is multiplying and adding a couple of numbers together and looking up the information stored at the memory address corresponding to that number</a:t>
            </a:r>
          </a:p>
        </p:txBody>
      </p:sp>
    </p:spTree>
    <p:extLst>
      <p:ext uri="{BB962C8B-B14F-4D97-AF65-F5344CB8AC3E}">
        <p14:creationId xmlns:p14="http://schemas.microsoft.com/office/powerpoint/2010/main" val="236788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Constant and non-constant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3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Check out the code on the right</a:t>
            </a:r>
          </a:p>
          <a:p>
            <a:r>
              <a:rPr lang="en-US" dirty="0"/>
              <a:t>The code will take longer to run depending on the length of a</a:t>
            </a:r>
          </a:p>
          <a:p>
            <a:r>
              <a:rPr lang="en-US" dirty="0"/>
              <a:t>However, no matter how long a is, everything that happens inside each iteration of the for loop will take a </a:t>
            </a:r>
            <a:r>
              <a:rPr lang="en-US" i="1" dirty="0"/>
              <a:t>constant</a:t>
            </a:r>
            <a:r>
              <a:rPr lang="en-US" dirty="0"/>
              <a:t> amount of time</a:t>
            </a:r>
          </a:p>
          <a:p>
            <a:r>
              <a:rPr lang="en-US" dirty="0"/>
              <a:t>Because the loop runs </a:t>
            </a:r>
            <a:r>
              <a:rPr lang="en-US" dirty="0" err="1">
                <a:latin typeface="Consolas" panose="020B0609020204030204" pitchFamily="49" charset="0"/>
              </a:rPr>
              <a:t>a.length</a:t>
            </a:r>
            <a:r>
              <a:rPr lang="en-US" dirty="0"/>
              <a:t> times, the time that the loop takes is proportional to </a:t>
            </a:r>
            <a:r>
              <a:rPr lang="en-US" dirty="0" err="1">
                <a:latin typeface="Consolas" panose="020B0609020204030204" pitchFamily="49" charset="0"/>
              </a:rPr>
              <a:t>a.length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2086" y="1825625"/>
            <a:ext cx="55517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sum (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sz="2000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07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Timing the sum method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use </a:t>
            </a:r>
            <a:r>
              <a:rPr lang="en-US" dirty="0" err="1"/>
              <a:t>System.currentTimeMillis</a:t>
            </a:r>
            <a:r>
              <a:rPr lang="en-US" dirty="0"/>
              <a:t>() to time the code according to a wall clock</a:t>
            </a:r>
          </a:p>
          <a:p>
            <a:r>
              <a:rPr lang="en-US" dirty="0"/>
              <a:t>We could use a Timer object but it’s a bit more complex to work with</a:t>
            </a:r>
          </a:p>
          <a:p>
            <a:r>
              <a:rPr lang="en-US" dirty="0" err="1"/>
              <a:t>System.currentTimeMillis</a:t>
            </a:r>
            <a:r>
              <a:rPr lang="en-US" dirty="0"/>
              <a:t>() indicates the number of milliseconds (thousandths of a second) elapsed since January 1, 1970 UTC</a:t>
            </a:r>
          </a:p>
          <a:p>
            <a:r>
              <a:rPr lang="en-US" dirty="0"/>
              <a:t>UTC doesn’t have daylight saving time but it may include leap seconds which occur once every few years – other than those, we expect the difference between two readings of </a:t>
            </a:r>
            <a:r>
              <a:rPr lang="en-US" dirty="0" err="1"/>
              <a:t>System.currentTimeMillis</a:t>
            </a:r>
            <a:r>
              <a:rPr lang="en-US" dirty="0"/>
              <a:t>() to be the actual elapsed time: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[100];</a:t>
            </a:r>
            <a:endParaRPr lang="en-US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sum(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finish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Looping over different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1000000;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10000000;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*= 2)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totalTime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  sum(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8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Averaging the results of multiple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1000000;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10000000;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*= 2)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totalTime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trials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trials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sum(</a:t>
            </a:r>
            <a:r>
              <a:rPr lang="en-US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totalTime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totalTime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totalTime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trials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3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see that, as we double the array sizes, each example takes roughly twice as long as before </a:t>
            </a:r>
          </a:p>
          <a:p>
            <a:r>
              <a:rPr lang="en-US" dirty="0"/>
              <a:t>Note that if your computer encounters “turbulence” it may affect your results so you may want to run a few times!</a:t>
            </a:r>
          </a:p>
          <a:p>
            <a:r>
              <a:rPr lang="en-US"/>
              <a:t>Note </a:t>
            </a:r>
            <a:r>
              <a:rPr lang="en-US" dirty="0"/>
              <a:t>that your configuration of Eclipse will limit how big you can make the arrays! The example here is smaller than what we saw in lecture.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1000000: 0.46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2000000: 0.86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4000000: 1.67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8000000: 3.26</a:t>
            </a:r>
          </a:p>
        </p:txBody>
      </p:sp>
    </p:spTree>
    <p:extLst>
      <p:ext uri="{BB962C8B-B14F-4D97-AF65-F5344CB8AC3E}">
        <p14:creationId xmlns:p14="http://schemas.microsoft.com/office/powerpoint/2010/main" val="182540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753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02 Introduction to Asymptotic Analysis</vt:lpstr>
      <vt:lpstr>Complexity</vt:lpstr>
      <vt:lpstr>Measuring time</vt:lpstr>
      <vt:lpstr>Why do computer programs take time?</vt:lpstr>
      <vt:lpstr>Constant and non-constant time</vt:lpstr>
      <vt:lpstr>Timing the sum method</vt:lpstr>
      <vt:lpstr>Looping over different examples</vt:lpstr>
      <vt:lpstr>Averaging the results of multiple trials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Introduction to Asymptotic Analysis</dc:title>
  <dc:creator>Hock, Martin</dc:creator>
  <cp:lastModifiedBy>David Anderson</cp:lastModifiedBy>
  <cp:revision>13</cp:revision>
  <dcterms:created xsi:type="dcterms:W3CDTF">2017-04-05T03:43:36Z</dcterms:created>
  <dcterms:modified xsi:type="dcterms:W3CDTF">2020-01-06T23:45:16Z</dcterms:modified>
</cp:coreProperties>
</file>