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57" r:id="rId6"/>
    <p:sldId id="261" r:id="rId7"/>
    <p:sldId id="260" r:id="rId8"/>
    <p:sldId id="265" r:id="rId9"/>
    <p:sldId id="263" r:id="rId10"/>
    <p:sldId id="258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4D4-64B3-469F-87CB-604C90B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605C9-DD58-4DDA-AD29-7B28049B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1283-B513-4EF0-B3C8-9EF7FF2E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D2B5-73AB-41AF-A427-2A0BC2A2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5E36-3845-4C93-962B-E13B9B6B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467-5EEE-4B59-92EE-2D4FEF27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4965D-B2D0-4BC1-B7C8-02FB05E6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3344-2015-4DBB-90A3-5DE37FDF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CF0C-EB87-4F61-A465-E76C93DB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CAC6-DD7E-4F5B-B282-881FD114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C5B9C-A27C-45F4-8005-36CB77429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52DBA-55D8-4930-A426-BC930422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7237-8630-43BC-AA6F-FF0A6032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EA5-8420-442D-B8EA-5AB3F279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FF4B-29FA-494D-8F5E-23A9C3A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B5-7746-48C9-ABFD-78960C80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178B-442B-499A-AA91-5E442B66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E7C3-470C-4E79-928A-E9D04B83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F974-E82A-49A6-B2D1-7CF419A9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6473-00C1-43E0-839F-7F3464A0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C40F-07E8-40EF-9E1D-A534CCAA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7D00-F538-4CE8-9066-6CD58212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AA8A-2CFC-44A7-AE72-57B74F2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D024-C918-4C82-AF2F-2C0EE35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BB57-179A-4647-B67C-DAAC7436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7584-9C60-4564-99BC-8963D297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12D-9D8C-4B91-84B5-340E937D9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F3CAC-2517-431A-AD78-CE5D24DD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2A328-E215-45ED-A286-A0F15AED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A0126-D30A-40A7-A22B-36156CC4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2F59-F647-4503-BBAF-76C82BAA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72F8-13AE-4331-A187-BB2BD497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FB68-2AE6-443F-8DDD-529D9603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10109-F119-4308-9C5E-29B2633A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85DC-2F80-4714-A9D4-1E2252319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1982D-727A-4857-9104-FD3A34EC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B9A5A-AB92-4761-A610-88315C2A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E03E5-D75A-42F2-9EBB-E3B08DCA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5BA7-2B0B-4E2A-8096-C37C7B45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8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059B-023B-4667-98A8-99D98B81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0748C-48E7-46CF-8ECB-0361A68C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83A5E-6E88-41FC-9F31-4D4AC001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AD5DA-C763-41B2-83F5-409DC7A5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7B900-A3B6-4E45-A839-061BFCB5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90388-1138-4271-AB6A-7937ECBB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F3C16-A870-49B5-975B-13DF4D77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F958-FC7E-4B30-828A-A7564A45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0FC9-9E44-45F1-9474-3F2F634E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04F10-B9AF-465F-A2BE-56853F87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F9FC1-C459-49D3-9214-C0BD1E2D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1F34A-65A5-4B0E-99F1-EE368BE6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52CC-0131-4BBA-A8BC-AD6F5890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55DA-548F-4DAF-8A4B-8AA5F53F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2F8A-6B8C-4A6C-88D3-F23026F5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9EFD7-1731-4EBD-83BA-001B875F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9254-DE4E-4BAE-AE20-99326C7C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D82F5-1991-46A0-9D3A-2FBA99EC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20D5C-A919-4C3D-861F-B5E8FC7B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FE810-843C-488B-8D62-5CF40FFD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BA1A-93A1-4FEC-BA3B-1E055EAB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76AA-9D78-46CA-B475-5C4E42296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30CC-DD42-4CF4-AC69-560056362A7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BE29-94DE-47FD-953E-9A4D006FF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5047-3767-4BC5-B7A2-7649097B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72B-6A1D-4CE9-AEFD-F31BAAF1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AAF-4444-4CD6-A8F0-9A931EAE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 and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372D6-7B04-4D8C-9A86-C4D0ED0A5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142</a:t>
            </a:r>
          </a:p>
          <a:p>
            <a:r>
              <a:rPr lang="en-US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278931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10A5-5D88-4C69-B233-0F342FB2F9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Example: Miles in a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C4FB-30A6-4DA2-829D-9208B51E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write some code that will help us calculate for a car trip</a:t>
            </a:r>
          </a:p>
          <a:p>
            <a:r>
              <a:rPr lang="en-US" dirty="0"/>
              <a:t>Let’s say we want to keep track of how many miles we have travelled in our car trip</a:t>
            </a:r>
          </a:p>
          <a:p>
            <a:pPr lvl="1"/>
            <a:r>
              <a:rPr lang="en-US" dirty="0"/>
              <a:t>What should the name of this variable be? What if there was another variable keeping track of how many total miles are in the trip – does that affect how you would name this variable?</a:t>
            </a:r>
          </a:p>
          <a:p>
            <a:pPr lvl="1"/>
            <a:r>
              <a:rPr lang="en-US" dirty="0"/>
              <a:t>What should the type of this variable be?</a:t>
            </a:r>
          </a:p>
          <a:p>
            <a:pPr lvl="1"/>
            <a:r>
              <a:rPr lang="en-US" dirty="0"/>
              <a:t>What value should the variable start with?</a:t>
            </a:r>
          </a:p>
          <a:p>
            <a:pPr lvl="1"/>
            <a:r>
              <a:rPr lang="en-US" dirty="0"/>
              <a:t>Write a variable initialization statement that reflects the above.</a:t>
            </a:r>
          </a:p>
        </p:txBody>
      </p:sp>
    </p:spTree>
    <p:extLst>
      <p:ext uri="{BB962C8B-B14F-4D97-AF65-F5344CB8AC3E}">
        <p14:creationId xmlns:p14="http://schemas.microsoft.com/office/powerpoint/2010/main" val="384519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408-DA5B-4A94-BDCC-32CB5AA15B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One possible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7FB-602B-45D7-9185-107B35BA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milesTravelled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/>
              <a:t>double: because we can travel any fractional part of a mile</a:t>
            </a:r>
          </a:p>
          <a:p>
            <a:r>
              <a:rPr lang="en-US" dirty="0" err="1"/>
              <a:t>milesTravelled</a:t>
            </a:r>
            <a:r>
              <a:rPr lang="en-US" dirty="0"/>
              <a:t>: “miles” might be enough, but if we had other related variables also in miles, we want to be more specific</a:t>
            </a:r>
          </a:p>
          <a:p>
            <a:r>
              <a:rPr lang="en-US" dirty="0"/>
              <a:t>0: because to begin with, we haven’t gone anywhere yet</a:t>
            </a:r>
          </a:p>
        </p:txBody>
      </p:sp>
    </p:spTree>
    <p:extLst>
      <p:ext uri="{BB962C8B-B14F-4D97-AF65-F5344CB8AC3E}">
        <p14:creationId xmlns:p14="http://schemas.microsoft.com/office/powerpoint/2010/main" val="76009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Mathematical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functions produce a value based on their parameters</a:t>
            </a:r>
          </a:p>
          <a:p>
            <a:r>
              <a:rPr lang="en-US" dirty="0"/>
              <a:t>A function has specified inputs (parameters) and produces an output (value)</a:t>
            </a:r>
          </a:p>
          <a:p>
            <a:r>
              <a:rPr lang="en-US" dirty="0"/>
              <a:t>The mathematical function </a:t>
            </a:r>
            <a:r>
              <a:rPr lang="en-US" i="1" dirty="0">
                <a:latin typeface="Century Schoolbook" panose="02040604050505020304" pitchFamily="18" charset="0"/>
              </a:rPr>
              <a:t>f</a:t>
            </a:r>
            <a:r>
              <a:rPr lang="en-US" dirty="0">
                <a:latin typeface="Century Schoolbook" panose="02040604050505020304" pitchFamily="18" charset="0"/>
              </a:rPr>
              <a:t>(</a:t>
            </a:r>
            <a:r>
              <a:rPr lang="en-US" i="1" dirty="0">
                <a:latin typeface="Century Schoolbook" panose="02040604050505020304" pitchFamily="18" charset="0"/>
              </a:rPr>
              <a:t>x</a:t>
            </a:r>
            <a:r>
              <a:rPr lang="en-US" dirty="0">
                <a:latin typeface="Century Schoolbook" panose="02040604050505020304" pitchFamily="18" charset="0"/>
              </a:rPr>
              <a:t>) = </a:t>
            </a:r>
            <a:r>
              <a:rPr lang="en-US" i="1" dirty="0">
                <a:latin typeface="Century Schoolbook" panose="02040604050505020304" pitchFamily="18" charset="0"/>
              </a:rPr>
              <a:t>x</a:t>
            </a:r>
            <a:r>
              <a:rPr lang="en-US" baseline="30000" dirty="0">
                <a:latin typeface="Century Schoolbook" panose="02040604050505020304" pitchFamily="18" charset="0"/>
              </a:rPr>
              <a:t>2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/>
              <a:t>takes a number (real value?) as input and produces a number (real) as output</a:t>
            </a:r>
          </a:p>
          <a:p>
            <a:r>
              <a:rPr lang="en-US" dirty="0"/>
              <a:t>We could write </a:t>
            </a:r>
            <a:r>
              <a:rPr lang="en-US" i="1" dirty="0">
                <a:latin typeface="Century Schoolbook" panose="02040604050505020304" pitchFamily="18" charset="0"/>
              </a:rPr>
              <a:t>f</a:t>
            </a:r>
            <a:r>
              <a:rPr lang="en-US" dirty="0">
                <a:latin typeface="Century Schoolbook" panose="02040604050505020304" pitchFamily="18" charset="0"/>
              </a:rPr>
              <a:t>(3) + 5 </a:t>
            </a:r>
            <a:r>
              <a:rPr lang="en-US" dirty="0"/>
              <a:t>and you would know the answer: we can use the result of a mathematical function in the context of a mathematical expression</a:t>
            </a:r>
          </a:p>
          <a:p>
            <a:r>
              <a:rPr lang="en-US" dirty="0"/>
              <a:t>You could also write a function with multiple parameters: as an example, </a:t>
            </a:r>
            <a:r>
              <a:rPr lang="en-US" i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g</a:t>
            </a:r>
            <a:r>
              <a:rPr lang="en-US" dirty="0">
                <a:latin typeface="Century Schoolbook" panose="020406040505050203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entury Schoolbook" panose="02040604050505020304" pitchFamily="18" charset="0"/>
                <a:ea typeface="Cambria Math" panose="02040503050406030204" pitchFamily="18" charset="0"/>
              </a:rPr>
              <a:t>, </a:t>
            </a:r>
            <a:r>
              <a:rPr lang="en-US" i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y</a:t>
            </a:r>
            <a:r>
              <a:rPr lang="en-US" dirty="0">
                <a:latin typeface="Century Schoolbook" panose="02040604050505020304" pitchFamily="18" charset="0"/>
                <a:ea typeface="Cambria Math" panose="02040503050406030204" pitchFamily="18" charset="0"/>
              </a:rPr>
              <a:t>) = </a:t>
            </a:r>
            <a:r>
              <a:rPr lang="en-US" i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x</a:t>
            </a:r>
            <a:r>
              <a:rPr lang="en-US" baseline="30000" dirty="0">
                <a:latin typeface="Century Schoolbook" panose="020406040505050203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entury Schoolbook" panose="02040604050505020304" pitchFamily="18" charset="0"/>
                <a:ea typeface="Cambria Math" panose="02040503050406030204" pitchFamily="18" charset="0"/>
              </a:rPr>
              <a:t> + </a:t>
            </a:r>
            <a:r>
              <a:rPr lang="en-US" i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y</a:t>
            </a:r>
            <a:r>
              <a:rPr lang="en-US" dirty="0"/>
              <a:t>. What is </a:t>
            </a:r>
            <a:r>
              <a:rPr lang="en-US" i="1" dirty="0">
                <a:latin typeface="Century Schoolbook" panose="02040604050505020304" pitchFamily="18" charset="0"/>
              </a:rPr>
              <a:t>g</a:t>
            </a:r>
            <a:r>
              <a:rPr lang="en-US" dirty="0">
                <a:latin typeface="Century Schoolbook" panose="02040604050505020304" pitchFamily="18" charset="0"/>
              </a:rPr>
              <a:t>(2, 3)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46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Using values and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our main method, we can print out an integer value: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r>
              <a:rPr lang="en-US" dirty="0"/>
              <a:t>When we do this, we’re printing a</a:t>
            </a:r>
            <a:r>
              <a:rPr lang="en-US" b="1" dirty="0"/>
              <a:t> literal </a:t>
            </a:r>
            <a:r>
              <a:rPr lang="en-US" dirty="0"/>
              <a:t>value: 5 refers to the number five, a universal concept understood worldwide</a:t>
            </a:r>
          </a:p>
          <a:p>
            <a:pPr lvl="1"/>
            <a:r>
              <a:rPr lang="en-US" dirty="0"/>
              <a:t>When you write a whole number like this, it’s represented as an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If we want to store the value in Java, we need to specify a place to store it and how to store it </a:t>
            </a:r>
          </a:p>
          <a:p>
            <a:r>
              <a:rPr lang="en-US" dirty="0"/>
              <a:t>We can do this by </a:t>
            </a:r>
            <a:r>
              <a:rPr lang="en-US" b="1" dirty="0"/>
              <a:t>declaring</a:t>
            </a:r>
            <a:r>
              <a:rPr lang="en-US" dirty="0"/>
              <a:t> (specifying) a </a:t>
            </a:r>
            <a:r>
              <a:rPr lang="en-US" b="1" dirty="0"/>
              <a:t>variable</a:t>
            </a:r>
            <a:r>
              <a:rPr lang="en-US" dirty="0"/>
              <a:t> with a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dirty="0"/>
              <a:t> and an </a:t>
            </a:r>
            <a:r>
              <a:rPr lang="en-US" b="1" dirty="0">
                <a:solidFill>
                  <a:srgbClr val="00B0F0"/>
                </a:solidFill>
              </a:rPr>
              <a:t>identifier</a:t>
            </a:r>
            <a:r>
              <a:rPr lang="en-US" dirty="0"/>
              <a:t> (name) (and optionally an </a:t>
            </a:r>
            <a:r>
              <a:rPr lang="en-US" b="1" dirty="0">
                <a:solidFill>
                  <a:schemeClr val="accent2"/>
                </a:solidFill>
              </a:rPr>
              <a:t>initial value</a:t>
            </a:r>
            <a:r>
              <a:rPr lang="en-US" dirty="0"/>
              <a:t>):</a:t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numberOfFingers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7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Floating 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also supports fractional values in the form of </a:t>
            </a:r>
            <a:r>
              <a:rPr lang="en-US" b="1" dirty="0"/>
              <a:t>floating point</a:t>
            </a:r>
          </a:p>
          <a:p>
            <a:r>
              <a:rPr lang="en-US" dirty="0"/>
              <a:t>It stores the numbers using binary scientific notation</a:t>
            </a:r>
          </a:p>
          <a:p>
            <a:pPr lvl="1"/>
            <a:r>
              <a:rPr lang="en-US" dirty="0"/>
              <a:t>Floating point because number always of the form 1.</a:t>
            </a:r>
            <a:r>
              <a:rPr lang="en-US" i="1" dirty="0"/>
              <a:t>bbb</a:t>
            </a:r>
            <a:r>
              <a:rPr lang="en-US" dirty="0"/>
              <a:t>… </a:t>
            </a:r>
            <a:r>
              <a:rPr lang="en-US" b="1" dirty="0"/>
              <a:t>×</a:t>
            </a:r>
            <a:r>
              <a:rPr lang="en-US" dirty="0"/>
              <a:t> 2</a:t>
            </a:r>
            <a:r>
              <a:rPr lang="en-US" i="1" baseline="30000" dirty="0"/>
              <a:t>n</a:t>
            </a:r>
            <a:r>
              <a:rPr lang="en-US" dirty="0"/>
              <a:t> where </a:t>
            </a:r>
            <a:r>
              <a:rPr lang="en-US" i="1" dirty="0"/>
              <a:t>b</a:t>
            </a:r>
            <a:r>
              <a:rPr lang="en-US" dirty="0"/>
              <a:t> is a bit</a:t>
            </a:r>
          </a:p>
          <a:p>
            <a:r>
              <a:rPr lang="en-US" dirty="0"/>
              <a:t>Because of this, it can’t exactly store many decimal values like 0.1 and instead rounds them to a sum of powers of two</a:t>
            </a:r>
          </a:p>
          <a:p>
            <a:r>
              <a:rPr lang="en-US" dirty="0"/>
              <a:t>Rule of thumb: </a:t>
            </a:r>
            <a:r>
              <a:rPr lang="en-US" b="1" dirty="0"/>
              <a:t>assume floating point values are “fuzzy” and may differ slightly from what you expect</a:t>
            </a:r>
          </a:p>
          <a:p>
            <a:r>
              <a:rPr lang="en-US" dirty="0"/>
              <a:t>Two floating point types: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(32 bit)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(64 bit)</a:t>
            </a:r>
          </a:p>
          <a:p>
            <a:r>
              <a:rPr lang="en-US" dirty="0"/>
              <a:t>Floating point literals like </a:t>
            </a:r>
            <a:r>
              <a:rPr lang="en-US" dirty="0">
                <a:latin typeface="Consolas" panose="020B0609020204030204" pitchFamily="49" charset="0"/>
              </a:rPr>
              <a:t>3.14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6.02E23</a:t>
            </a:r>
            <a:r>
              <a:rPr lang="en-US" dirty="0"/>
              <a:t> have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type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6.02E23</a:t>
            </a:r>
            <a:r>
              <a:rPr lang="en-US" dirty="0"/>
              <a:t> means 6.02</a:t>
            </a:r>
            <a:r>
              <a:rPr lang="en-US" b="1" dirty="0"/>
              <a:t> ×</a:t>
            </a:r>
            <a:r>
              <a:rPr lang="en-US" dirty="0"/>
              <a:t> 10</a:t>
            </a:r>
            <a:r>
              <a:rPr lang="en-US" baseline="30000" dirty="0"/>
              <a:t>23</a:t>
            </a:r>
            <a:r>
              <a:rPr lang="en-US" dirty="0"/>
              <a:t> </a:t>
            </a:r>
          </a:p>
          <a:p>
            <a:r>
              <a:rPr lang="en-US" b="1" dirty="0"/>
              <a:t>Don’t use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b="1" dirty="0"/>
              <a:t>s </a:t>
            </a:r>
            <a:r>
              <a:rPr lang="en-US" dirty="0"/>
              <a:t>– they are slightly faster but that speed isn’t needed for this class, and they are much less precise</a:t>
            </a:r>
          </a:p>
        </p:txBody>
      </p:sp>
    </p:spTree>
    <p:extLst>
      <p:ext uri="{BB962C8B-B14F-4D97-AF65-F5344CB8AC3E}">
        <p14:creationId xmlns:p14="http://schemas.microsoft.com/office/powerpoint/2010/main" val="396748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Identifiers are used for names of things in Java</a:t>
            </a:r>
          </a:p>
          <a:p>
            <a:r>
              <a:rPr lang="en-US" dirty="0"/>
              <a:t>Identifiers convey identity so Java won’t let you give two different things the same name in the same place</a:t>
            </a:r>
          </a:p>
          <a:p>
            <a:r>
              <a:rPr lang="en-US" dirty="0"/>
              <a:t>Identifiers are case sensitive, begin with a letter, and contains: letters, numbers, and underscores _</a:t>
            </a:r>
          </a:p>
          <a:p>
            <a:r>
              <a:rPr lang="en-US" dirty="0"/>
              <a:t>Our class was named with an identifier</a:t>
            </a:r>
          </a:p>
          <a:p>
            <a:r>
              <a:rPr lang="en-US" dirty="0"/>
              <a:t>The main method was also named with an identifier which was the special word “main”</a:t>
            </a:r>
          </a:p>
          <a:p>
            <a:r>
              <a:rPr lang="en-US" dirty="0"/>
              <a:t>Certain words are reserved and can’t be used as identifiers</a:t>
            </a:r>
          </a:p>
          <a:p>
            <a:pPr lvl="1"/>
            <a:r>
              <a:rPr lang="en-US" dirty="0"/>
              <a:t>Eclipse makes these words purple: public, class, static, void, and so forth</a:t>
            </a:r>
          </a:p>
          <a:p>
            <a:pPr lvl="1"/>
            <a:r>
              <a:rPr lang="en-US" dirty="0"/>
              <a:t>Mathematical variables can’t be called “+” because that means addition</a:t>
            </a:r>
          </a:p>
        </p:txBody>
      </p:sp>
    </p:spTree>
    <p:extLst>
      <p:ext uri="{BB962C8B-B14F-4D97-AF65-F5344CB8AC3E}">
        <p14:creationId xmlns:p14="http://schemas.microsoft.com/office/powerpoint/2010/main" val="20722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0955-5D72-4D30-937C-7A3EE3FEC22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4310-1A21-40A9-BF58-43161D49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expression in Java is made up of operators, method calls, literals, and variables</a:t>
            </a:r>
          </a:p>
          <a:p>
            <a:r>
              <a:rPr lang="en-US" dirty="0"/>
              <a:t>It allows Java to perform a series of calculations according to order of operations</a:t>
            </a:r>
          </a:p>
          <a:p>
            <a:r>
              <a:rPr lang="en-US" dirty="0"/>
              <a:t>Java will evaluate the statement (do the calculations) when the statement containing the expression is executed</a:t>
            </a:r>
          </a:p>
          <a:p>
            <a:r>
              <a:rPr lang="en-US" dirty="0"/>
              <a:t>+ is for addition, - is for subtraction, / is for division, * is for multiplication</a:t>
            </a:r>
          </a:p>
          <a:p>
            <a:r>
              <a:rPr lang="en-US" dirty="0"/>
              <a:t>There is no operator for exponentiation. ^ has an obscure use (bitwise logical exclusive or operator)</a:t>
            </a:r>
          </a:p>
        </p:txBody>
      </p:sp>
    </p:spTree>
    <p:extLst>
      <p:ext uri="{BB962C8B-B14F-4D97-AF65-F5344CB8AC3E}">
        <p14:creationId xmlns:p14="http://schemas.microsoft.com/office/powerpoint/2010/main" val="79579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programming languages are not like mathematical variables</a:t>
            </a:r>
          </a:p>
          <a:p>
            <a:r>
              <a:rPr lang="en-US" dirty="0"/>
              <a:t>In the equation </a:t>
            </a:r>
            <a:r>
              <a:rPr lang="en-US" i="1" dirty="0">
                <a:latin typeface="Century Schoolbook" panose="02040604050505020304" pitchFamily="18" charset="0"/>
              </a:rPr>
              <a:t>y</a:t>
            </a:r>
            <a:r>
              <a:rPr lang="en-US" dirty="0">
                <a:latin typeface="Century Schoolbook" panose="02040604050505020304" pitchFamily="18" charset="0"/>
              </a:rPr>
              <a:t> = </a:t>
            </a:r>
            <a:r>
              <a:rPr lang="en-US" i="1" dirty="0">
                <a:latin typeface="Century Schoolbook" panose="02040604050505020304" pitchFamily="18" charset="0"/>
              </a:rPr>
              <a:t>x</a:t>
            </a:r>
            <a:r>
              <a:rPr lang="en-US" baseline="30000" dirty="0">
                <a:latin typeface="Century Schoolbook" panose="02040604050505020304" pitchFamily="18" charset="0"/>
              </a:rPr>
              <a:t>2</a:t>
            </a:r>
            <a:r>
              <a:rPr lang="en-US" dirty="0">
                <a:latin typeface="Century Schoolbook" panose="02040604050505020304" pitchFamily="18" charset="0"/>
              </a:rPr>
              <a:t>  </a:t>
            </a:r>
            <a:r>
              <a:rPr lang="en-US" dirty="0"/>
              <a:t>, </a:t>
            </a:r>
            <a:r>
              <a:rPr lang="en-US" i="1" dirty="0">
                <a:latin typeface="Century Schoolbook" panose="02040604050505020304" pitchFamily="18" charset="0"/>
              </a:rPr>
              <a:t>y</a:t>
            </a:r>
            <a:r>
              <a:rPr lang="en-US" dirty="0"/>
              <a:t> is defined in terms of </a:t>
            </a:r>
            <a:r>
              <a:rPr lang="en-US" i="1" dirty="0">
                <a:latin typeface="Century Schoolbook" panose="02040604050505020304" pitchFamily="18" charset="0"/>
              </a:rPr>
              <a:t>x</a:t>
            </a:r>
            <a:r>
              <a:rPr lang="en-US" dirty="0"/>
              <a:t> and is considered to have different values depending on the value of </a:t>
            </a:r>
            <a:r>
              <a:rPr lang="en-US" i="1" dirty="0">
                <a:latin typeface="Century Schoolbook" panose="02040604050505020304" pitchFamily="18" charset="0"/>
              </a:rPr>
              <a:t>x</a:t>
            </a:r>
          </a:p>
          <a:p>
            <a:r>
              <a:rPr lang="en-US" dirty="0"/>
              <a:t>In programming languages like Java, a variable is a storage area for a small amount of information called a </a:t>
            </a:r>
            <a:r>
              <a:rPr lang="en-US" i="1" dirty="0"/>
              <a:t>value</a:t>
            </a:r>
          </a:p>
          <a:p>
            <a:r>
              <a:rPr lang="en-US" dirty="0"/>
              <a:t>Java variables only “vary” (change values) when they are explicitly modified by the program</a:t>
            </a:r>
          </a:p>
          <a:p>
            <a:r>
              <a:rPr lang="en-US" dirty="0"/>
              <a:t>Remember that values are “small”, this will be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41845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Variable declaration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must be </a:t>
            </a:r>
            <a:r>
              <a:rPr lang="en-US" i="1" dirty="0"/>
              <a:t>declared</a:t>
            </a:r>
            <a:r>
              <a:rPr lang="en-US" dirty="0"/>
              <a:t> before they are used</a:t>
            </a:r>
          </a:p>
          <a:p>
            <a:r>
              <a:rPr lang="en-US" dirty="0"/>
              <a:t>At the same time we declare the variable, we </a:t>
            </a:r>
            <a:r>
              <a:rPr lang="en-US" i="1" dirty="0"/>
              <a:t>initialize</a:t>
            </a:r>
            <a:r>
              <a:rPr lang="en-US" dirty="0"/>
              <a:t> it with a value</a:t>
            </a:r>
          </a:p>
          <a:p>
            <a:pPr lvl="1"/>
            <a:r>
              <a:rPr lang="en-US" dirty="0"/>
              <a:t>Java requires you put a value in the variable before you use it – initialization is the easiest way to make sure that we do this</a:t>
            </a:r>
          </a:p>
          <a:p>
            <a:r>
              <a:rPr lang="en-US" dirty="0"/>
              <a:t>“Hey everybody, my name is bob and I’m an integer variable containing the value 1!” :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bob = 1;</a:t>
            </a:r>
            <a:endParaRPr lang="en-US" dirty="0"/>
          </a:p>
          <a:p>
            <a:r>
              <a:rPr lang="en-US" dirty="0"/>
              <a:t>Below is the general syntax for variable declaration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3222" y="4950105"/>
            <a:ext cx="46855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u="sng" kern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en-US" sz="2800" kern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i="1" u="sng" kern="120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2800" kern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u="sng" kern="1200" dirty="0">
                <a:solidFill>
                  <a:schemeClr val="tx1"/>
                </a:solidFill>
                <a:latin typeface="Consolas" panose="020B0609020204030204" pitchFamily="49" charset="0"/>
              </a:rPr>
              <a:t>expression</a:t>
            </a:r>
            <a:r>
              <a:rPr lang="en-US" sz="2800" kern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584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Variable naming style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mathematics, variables usually have a single letter name, often </a:t>
            </a:r>
            <a:r>
              <a:rPr lang="en-US" i="1" dirty="0"/>
              <a:t>x</a:t>
            </a:r>
            <a:endParaRPr lang="en-US" dirty="0"/>
          </a:p>
          <a:p>
            <a:r>
              <a:rPr lang="en-US" dirty="0"/>
              <a:t>In programming, your variables should have descriptive names</a:t>
            </a:r>
          </a:p>
          <a:p>
            <a:pPr lvl="1"/>
            <a:r>
              <a:rPr lang="en-US" dirty="0"/>
              <a:t>There are times when you will use a simple single letter name, usually for a “throwaway” value – we’ll see this later</a:t>
            </a:r>
          </a:p>
          <a:p>
            <a:r>
              <a:rPr lang="en-US" dirty="0"/>
              <a:t>Variable names are identifiers and must follow the rules (e.g. no spaces)</a:t>
            </a:r>
          </a:p>
          <a:p>
            <a:r>
              <a:rPr lang="en-US" dirty="0"/>
              <a:t>Two variables in the same method scope can’t have the </a:t>
            </a:r>
            <a:r>
              <a:rPr lang="en-US"/>
              <a:t>same name</a:t>
            </a:r>
            <a:endParaRPr lang="en-US" dirty="0"/>
          </a:p>
          <a:p>
            <a:r>
              <a:rPr lang="en-US" dirty="0"/>
              <a:t>The name should begin with a lower case letter and should describe the meaning of the variable</a:t>
            </a:r>
          </a:p>
          <a:p>
            <a:r>
              <a:rPr lang="en-US" dirty="0"/>
              <a:t>Use </a:t>
            </a:r>
            <a:r>
              <a:rPr lang="en-US" dirty="0" err="1"/>
              <a:t>camelCase</a:t>
            </a:r>
            <a:r>
              <a:rPr lang="en-US" dirty="0"/>
              <a:t> to separate multiple words in a variable name: the first word is lowercase, and subsequent words start with a capital letter</a:t>
            </a:r>
          </a:p>
          <a:p>
            <a:r>
              <a:rPr lang="en-US" dirty="0"/>
              <a:t>Example: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currentYear</a:t>
            </a:r>
            <a:r>
              <a:rPr lang="en-US" dirty="0">
                <a:latin typeface="Consolas" panose="020B0609020204030204" pitchFamily="49" charset="0"/>
              </a:rPr>
              <a:t> = 2017;</a:t>
            </a:r>
          </a:p>
        </p:txBody>
      </p:sp>
    </p:spTree>
    <p:extLst>
      <p:ext uri="{BB962C8B-B14F-4D97-AF65-F5344CB8AC3E}">
        <p14:creationId xmlns:p14="http://schemas.microsoft.com/office/powerpoint/2010/main" val="249104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What is a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statement</a:t>
            </a:r>
            <a:r>
              <a:rPr lang="en-US" dirty="0"/>
              <a:t> is a small piece of Java code – think of it kind of like a sentence in English</a:t>
            </a:r>
          </a:p>
          <a:p>
            <a:r>
              <a:rPr lang="en-US" dirty="0"/>
              <a:t>Each statement should do something (have an effect on your program)</a:t>
            </a:r>
          </a:p>
          <a:p>
            <a:r>
              <a:rPr lang="en-US" dirty="0"/>
              <a:t>There are several kinds of statements in addition to variable declaration</a:t>
            </a:r>
          </a:p>
          <a:p>
            <a:r>
              <a:rPr lang="en-US" dirty="0"/>
              <a:t>A statement always ends with a semicolon 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 unless it is a block statement (which we’ll learn about later)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1021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Consolas</vt:lpstr>
      <vt:lpstr>Office Theme</vt:lpstr>
      <vt:lpstr>Expressions and Statements</vt:lpstr>
      <vt:lpstr>Using values and types in Java</vt:lpstr>
      <vt:lpstr>Floating point types</vt:lpstr>
      <vt:lpstr>Identifiers</vt:lpstr>
      <vt:lpstr>Expressions</vt:lpstr>
      <vt:lpstr>Variables</vt:lpstr>
      <vt:lpstr>Variable declaration statement</vt:lpstr>
      <vt:lpstr>Variable naming style conventions</vt:lpstr>
      <vt:lpstr>What is a statement?</vt:lpstr>
      <vt:lpstr>Example: Miles in a car</vt:lpstr>
      <vt:lpstr>One possible answer</vt:lpstr>
      <vt:lpstr>Mathematical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Expressions, Statements, and Methods</dc:title>
  <dc:creator>Hock, Martin</dc:creator>
  <cp:lastModifiedBy>David Anderson</cp:lastModifiedBy>
  <cp:revision>15</cp:revision>
  <dcterms:created xsi:type="dcterms:W3CDTF">2018-01-08T06:11:12Z</dcterms:created>
  <dcterms:modified xsi:type="dcterms:W3CDTF">2019-09-26T21:20:59Z</dcterms:modified>
</cp:coreProperties>
</file>