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6" r:id="rId3"/>
    <p:sldId id="278" r:id="rId4"/>
    <p:sldId id="279" r:id="rId5"/>
    <p:sldId id="280" r:id="rId6"/>
    <p:sldId id="264" r:id="rId7"/>
    <p:sldId id="281" r:id="rId8"/>
    <p:sldId id="282" r:id="rId9"/>
    <p:sldId id="283"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8668"/>
    <a:srgbClr val="0000FF"/>
    <a:srgbClr val="000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100" d="100"/>
          <a:sy n="100"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C0B3C-517E-4117-8C9D-FE8944E82E35}" type="datetimeFigureOut">
              <a:rPr lang="en-US" smtClean="0"/>
              <a:t>9/29/2019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7B263-72B5-4E10-BC62-0E0FECD2A219}" type="slidenum">
              <a:rPr lang="en-US" smtClean="0"/>
              <a:t>‹#›</a:t>
            </a:fld>
            <a:endParaRPr lang="en-US"/>
          </a:p>
        </p:txBody>
      </p:sp>
    </p:spTree>
    <p:extLst>
      <p:ext uri="{BB962C8B-B14F-4D97-AF65-F5344CB8AC3E}">
        <p14:creationId xmlns:p14="http://schemas.microsoft.com/office/powerpoint/2010/main" val="348837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477952-2779-4082-97FC-E7A910F1DABB}"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3266273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7952-2779-4082-97FC-E7A910F1DABB}"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145877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7952-2779-4082-97FC-E7A910F1DABB}"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2250566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7952-2779-4082-97FC-E7A910F1DABB}"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267583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477952-2779-4082-97FC-E7A910F1DABB}" type="datetimeFigureOut">
              <a:rPr lang="en-US" smtClean="0"/>
              <a:t>9/29/2019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24258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477952-2779-4082-97FC-E7A910F1DABB}"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32172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77952-2779-4082-97FC-E7A910F1DABB}" type="datetimeFigureOut">
              <a:rPr lang="en-US" smtClean="0"/>
              <a:t>9/29/2019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333523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477952-2779-4082-97FC-E7A910F1DABB}" type="datetimeFigureOut">
              <a:rPr lang="en-US" smtClean="0"/>
              <a:t>9/29/2019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36794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7952-2779-4082-97FC-E7A910F1DABB}" type="datetimeFigureOut">
              <a:rPr lang="en-US" smtClean="0"/>
              <a:t>9/29/2019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1472907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477952-2779-4082-97FC-E7A910F1DABB}"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2435399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477952-2779-4082-97FC-E7A910F1DABB}" type="datetimeFigureOut">
              <a:rPr lang="en-US" smtClean="0"/>
              <a:t>9/29/2019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962310-1207-4D94-830F-C161196DE0AD}" type="slidenum">
              <a:rPr lang="en-US" smtClean="0"/>
              <a:t>‹#›</a:t>
            </a:fld>
            <a:endParaRPr lang="en-US"/>
          </a:p>
        </p:txBody>
      </p:sp>
    </p:spTree>
    <p:extLst>
      <p:ext uri="{BB962C8B-B14F-4D97-AF65-F5344CB8AC3E}">
        <p14:creationId xmlns:p14="http://schemas.microsoft.com/office/powerpoint/2010/main" val="225168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7952-2779-4082-97FC-E7A910F1DABB}" type="datetimeFigureOut">
              <a:rPr lang="en-US" smtClean="0"/>
              <a:t>9/29/2019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62310-1207-4D94-830F-C161196DE0AD}" type="slidenum">
              <a:rPr lang="en-US" smtClean="0"/>
              <a:t>‹#›</a:t>
            </a:fld>
            <a:endParaRPr lang="en-US"/>
          </a:p>
        </p:txBody>
      </p:sp>
    </p:spTree>
    <p:extLst>
      <p:ext uri="{BB962C8B-B14F-4D97-AF65-F5344CB8AC3E}">
        <p14:creationId xmlns:p14="http://schemas.microsoft.com/office/powerpoint/2010/main" val="3584046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 to Static Methods</a:t>
            </a:r>
          </a:p>
        </p:txBody>
      </p:sp>
      <p:sp>
        <p:nvSpPr>
          <p:cNvPr id="3" name="Subtitle 2"/>
          <p:cNvSpPr>
            <a:spLocks noGrp="1"/>
          </p:cNvSpPr>
          <p:nvPr>
            <p:ph type="subTitle" idx="1"/>
          </p:nvPr>
        </p:nvSpPr>
        <p:spPr/>
        <p:txBody>
          <a:bodyPr>
            <a:normAutofit lnSpcReduction="10000"/>
          </a:bodyPr>
          <a:lstStyle/>
          <a:p>
            <a:r>
              <a:rPr lang="en-US" dirty="0"/>
              <a:t>CS 142</a:t>
            </a:r>
          </a:p>
          <a:p>
            <a:r>
              <a:rPr lang="en-US" dirty="0"/>
              <a:t>David Anderson</a:t>
            </a:r>
          </a:p>
          <a:p>
            <a:endParaRPr lang="en-US" dirty="0"/>
          </a:p>
          <a:p>
            <a:r>
              <a:rPr lang="en-US" dirty="0"/>
              <a:t>Adapted from slides by Martin Hock</a:t>
            </a:r>
          </a:p>
        </p:txBody>
      </p:sp>
    </p:spTree>
    <p:extLst>
      <p:ext uri="{BB962C8B-B14F-4D97-AF65-F5344CB8AC3E}">
        <p14:creationId xmlns:p14="http://schemas.microsoft.com/office/powerpoint/2010/main" val="315546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40000"/>
              <a:lumOff val="60000"/>
            </a:schemeClr>
          </a:solidFill>
        </p:spPr>
        <p:txBody>
          <a:bodyPr/>
          <a:lstStyle/>
          <a:p>
            <a:r>
              <a:rPr lang="en-US" dirty="0"/>
              <a:t>One possible answer</a:t>
            </a:r>
          </a:p>
        </p:txBody>
      </p:sp>
      <p:sp>
        <p:nvSpPr>
          <p:cNvPr id="3" name="Content Placeholder 2"/>
          <p:cNvSpPr>
            <a:spLocks noGrp="1"/>
          </p:cNvSpPr>
          <p:nvPr>
            <p:ph idx="1"/>
          </p:nvPr>
        </p:nvSpPr>
        <p:spPr/>
        <p:txBody>
          <a:bodyPr/>
          <a:lstStyle/>
          <a:p>
            <a:pPr marL="0" indent="0">
              <a:buNone/>
            </a:pPr>
            <a:r>
              <a:rPr lang="en-US" b="1" dirty="0">
                <a:latin typeface="Consolas" panose="020B0609020204030204" pitchFamily="49" charset="0"/>
                <a:cs typeface="Consolas" panose="020B0609020204030204" pitchFamily="49" charset="0"/>
              </a:rPr>
              <a:t>public static double </a:t>
            </a:r>
            <a:r>
              <a:rPr lang="en-US" dirty="0" err="1">
                <a:latin typeface="Consolas" panose="020B0609020204030204" pitchFamily="49" charset="0"/>
                <a:cs typeface="Consolas" panose="020B0609020204030204" pitchFamily="49" charset="0"/>
              </a:rPr>
              <a:t>hoursToStop</a:t>
            </a:r>
            <a:r>
              <a:rPr lang="en-US" dirty="0">
                <a:latin typeface="Consolas" panose="020B0609020204030204" pitchFamily="49" charset="0"/>
                <a:cs typeface="Consolas" panose="020B0609020204030204" pitchFamily="49" charset="0"/>
              </a:rPr>
              <a:t>(</a:t>
            </a:r>
            <a:r>
              <a:rPr lang="en-US" b="1" dirty="0">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gallons, </a:t>
            </a:r>
            <a:r>
              <a:rPr lang="en-US" b="1" dirty="0">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milesPerGallon</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double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milesPerHour</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gallons*</a:t>
            </a:r>
            <a:r>
              <a:rPr lang="en-US" dirty="0" err="1">
                <a:latin typeface="Consolas" panose="020B0609020204030204" pitchFamily="49" charset="0"/>
                <a:cs typeface="Consolas" panose="020B0609020204030204" pitchFamily="49" charset="0"/>
              </a:rPr>
              <a:t>milesPerGallon</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milesPerHour</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41687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40000"/>
              <a:lumOff val="60000"/>
            </a:schemeClr>
          </a:solidFill>
        </p:spPr>
        <p:txBody>
          <a:bodyPr/>
          <a:lstStyle/>
          <a:p>
            <a:r>
              <a:rPr lang="en-US" dirty="0"/>
              <a:t>Mathematical functions</a:t>
            </a:r>
          </a:p>
        </p:txBody>
      </p:sp>
      <p:sp>
        <p:nvSpPr>
          <p:cNvPr id="3" name="Content Placeholder 2"/>
          <p:cNvSpPr>
            <a:spLocks noGrp="1"/>
          </p:cNvSpPr>
          <p:nvPr>
            <p:ph idx="1"/>
          </p:nvPr>
        </p:nvSpPr>
        <p:spPr/>
        <p:txBody>
          <a:bodyPr>
            <a:normAutofit lnSpcReduction="10000"/>
          </a:bodyPr>
          <a:lstStyle/>
          <a:p>
            <a:r>
              <a:rPr lang="en-US" dirty="0"/>
              <a:t>Mathematical functions produce a value based on their parameters</a:t>
            </a:r>
          </a:p>
          <a:p>
            <a:r>
              <a:rPr lang="en-US" dirty="0"/>
              <a:t>A function has specified inputs (parameters) and produces an output (value)</a:t>
            </a:r>
          </a:p>
          <a:p>
            <a:r>
              <a:rPr lang="en-US" dirty="0"/>
              <a:t>The mathematical function </a:t>
            </a:r>
            <a:r>
              <a:rPr lang="en-US" i="1" dirty="0">
                <a:latin typeface="Century Schoolbook" panose="02040604050505020304" pitchFamily="18" charset="0"/>
              </a:rPr>
              <a:t>f</a:t>
            </a:r>
            <a:r>
              <a:rPr lang="en-US" dirty="0">
                <a:latin typeface="Century Schoolbook" panose="02040604050505020304" pitchFamily="18" charset="0"/>
              </a:rPr>
              <a:t>(</a:t>
            </a:r>
            <a:r>
              <a:rPr lang="en-US" i="1" dirty="0">
                <a:latin typeface="Century Schoolbook" panose="02040604050505020304" pitchFamily="18" charset="0"/>
              </a:rPr>
              <a:t>x</a:t>
            </a:r>
            <a:r>
              <a:rPr lang="en-US" dirty="0">
                <a:latin typeface="Century Schoolbook" panose="02040604050505020304" pitchFamily="18" charset="0"/>
              </a:rPr>
              <a:t>) = </a:t>
            </a:r>
            <a:r>
              <a:rPr lang="en-US" i="1" dirty="0">
                <a:latin typeface="Century Schoolbook" panose="02040604050505020304" pitchFamily="18" charset="0"/>
              </a:rPr>
              <a:t>x</a:t>
            </a:r>
            <a:r>
              <a:rPr lang="en-US" baseline="30000" dirty="0">
                <a:latin typeface="Century Schoolbook" panose="02040604050505020304" pitchFamily="18" charset="0"/>
              </a:rPr>
              <a:t>2</a:t>
            </a:r>
            <a:r>
              <a:rPr lang="en-US" dirty="0">
                <a:latin typeface="Century Schoolbook" panose="02040604050505020304" pitchFamily="18" charset="0"/>
              </a:rPr>
              <a:t> </a:t>
            </a:r>
            <a:r>
              <a:rPr lang="en-US" dirty="0"/>
              <a:t>takes a number (real value?) as input and produces a number (real) as output</a:t>
            </a:r>
          </a:p>
          <a:p>
            <a:r>
              <a:rPr lang="en-US" dirty="0"/>
              <a:t>We could write </a:t>
            </a:r>
            <a:r>
              <a:rPr lang="en-US" i="1" dirty="0">
                <a:latin typeface="Century Schoolbook" panose="02040604050505020304" pitchFamily="18" charset="0"/>
              </a:rPr>
              <a:t>f</a:t>
            </a:r>
            <a:r>
              <a:rPr lang="en-US" dirty="0">
                <a:latin typeface="Century Schoolbook" panose="02040604050505020304" pitchFamily="18" charset="0"/>
              </a:rPr>
              <a:t>(3) + 5 </a:t>
            </a:r>
            <a:r>
              <a:rPr lang="en-US" dirty="0"/>
              <a:t>and you would know the answer: we can use the result of a mathematical function in the context of a mathematical expression</a:t>
            </a:r>
          </a:p>
          <a:p>
            <a:r>
              <a:rPr lang="en-US" dirty="0"/>
              <a:t>You could also write a function with multiple parameters: as an example, </a:t>
            </a:r>
            <a:r>
              <a:rPr lang="en-US" i="1" dirty="0">
                <a:latin typeface="Century Schoolbook" panose="02040604050505020304" pitchFamily="18" charset="0"/>
                <a:ea typeface="Cambria Math" panose="02040503050406030204" pitchFamily="18" charset="0"/>
              </a:rPr>
              <a:t>g</a:t>
            </a:r>
            <a:r>
              <a:rPr lang="en-US" dirty="0">
                <a:latin typeface="Century Schoolbook" panose="02040604050505020304" pitchFamily="18" charset="0"/>
                <a:ea typeface="Cambria Math" panose="02040503050406030204" pitchFamily="18" charset="0"/>
              </a:rPr>
              <a:t>(</a:t>
            </a:r>
            <a:r>
              <a:rPr lang="en-US" i="1" dirty="0">
                <a:latin typeface="Century Schoolbook" panose="02040604050505020304" pitchFamily="18" charset="0"/>
                <a:ea typeface="Cambria Math" panose="02040503050406030204" pitchFamily="18" charset="0"/>
              </a:rPr>
              <a:t>x</a:t>
            </a:r>
            <a:r>
              <a:rPr lang="en-US" dirty="0">
                <a:latin typeface="Century Schoolbook" panose="02040604050505020304" pitchFamily="18" charset="0"/>
                <a:ea typeface="Cambria Math" panose="02040503050406030204" pitchFamily="18" charset="0"/>
              </a:rPr>
              <a:t>, </a:t>
            </a:r>
            <a:r>
              <a:rPr lang="en-US" i="1" dirty="0">
                <a:latin typeface="Century Schoolbook" panose="02040604050505020304" pitchFamily="18" charset="0"/>
                <a:ea typeface="Cambria Math" panose="02040503050406030204" pitchFamily="18" charset="0"/>
              </a:rPr>
              <a:t>y</a:t>
            </a:r>
            <a:r>
              <a:rPr lang="en-US" dirty="0">
                <a:latin typeface="Century Schoolbook" panose="02040604050505020304" pitchFamily="18" charset="0"/>
                <a:ea typeface="Cambria Math" panose="02040503050406030204" pitchFamily="18" charset="0"/>
              </a:rPr>
              <a:t>) = </a:t>
            </a:r>
            <a:r>
              <a:rPr lang="en-US" i="1" dirty="0">
                <a:latin typeface="Century Schoolbook" panose="02040604050505020304" pitchFamily="18" charset="0"/>
                <a:ea typeface="Cambria Math" panose="02040503050406030204" pitchFamily="18" charset="0"/>
              </a:rPr>
              <a:t>x</a:t>
            </a:r>
            <a:r>
              <a:rPr lang="en-US" baseline="30000" dirty="0">
                <a:latin typeface="Century Schoolbook" panose="02040604050505020304" pitchFamily="18" charset="0"/>
                <a:ea typeface="Cambria Math" panose="02040503050406030204" pitchFamily="18" charset="0"/>
              </a:rPr>
              <a:t>2</a:t>
            </a:r>
            <a:r>
              <a:rPr lang="en-US" dirty="0">
                <a:latin typeface="Century Schoolbook" panose="02040604050505020304" pitchFamily="18" charset="0"/>
                <a:ea typeface="Cambria Math" panose="02040503050406030204" pitchFamily="18" charset="0"/>
              </a:rPr>
              <a:t> + </a:t>
            </a:r>
            <a:r>
              <a:rPr lang="en-US" i="1" dirty="0">
                <a:latin typeface="Century Schoolbook" panose="02040604050505020304" pitchFamily="18" charset="0"/>
                <a:ea typeface="Cambria Math" panose="02040503050406030204" pitchFamily="18" charset="0"/>
              </a:rPr>
              <a:t>y</a:t>
            </a:r>
            <a:r>
              <a:rPr lang="en-US" dirty="0"/>
              <a:t>. What is </a:t>
            </a:r>
            <a:r>
              <a:rPr lang="en-US" i="1" dirty="0">
                <a:latin typeface="Century Schoolbook" panose="02040604050505020304" pitchFamily="18" charset="0"/>
              </a:rPr>
              <a:t>g</a:t>
            </a:r>
            <a:r>
              <a:rPr lang="en-US" dirty="0">
                <a:latin typeface="Century Schoolbook" panose="02040604050505020304" pitchFamily="18" charset="0"/>
              </a:rPr>
              <a:t>(2, 3)</a:t>
            </a:r>
            <a:r>
              <a:rPr lang="en-US" dirty="0"/>
              <a:t>?</a:t>
            </a:r>
          </a:p>
        </p:txBody>
      </p:sp>
    </p:spTree>
    <p:extLst>
      <p:ext uri="{BB962C8B-B14F-4D97-AF65-F5344CB8AC3E}">
        <p14:creationId xmlns:p14="http://schemas.microsoft.com/office/powerpoint/2010/main" val="28846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Static methods</a:t>
            </a:r>
          </a:p>
        </p:txBody>
      </p:sp>
      <p:sp>
        <p:nvSpPr>
          <p:cNvPr id="3" name="Content Placeholder 2"/>
          <p:cNvSpPr>
            <a:spLocks noGrp="1"/>
          </p:cNvSpPr>
          <p:nvPr>
            <p:ph idx="1"/>
          </p:nvPr>
        </p:nvSpPr>
        <p:spPr/>
        <p:txBody>
          <a:bodyPr>
            <a:normAutofit lnSpcReduction="10000"/>
          </a:bodyPr>
          <a:lstStyle/>
          <a:p>
            <a:r>
              <a:rPr lang="en-US" dirty="0"/>
              <a:t>Static methods compute based on their parameters</a:t>
            </a:r>
          </a:p>
          <a:p>
            <a:r>
              <a:rPr lang="en-US" dirty="0"/>
              <a:t>A method has specified inputs (parameters) and may return a value</a:t>
            </a:r>
          </a:p>
          <a:p>
            <a:r>
              <a:rPr lang="en-US" dirty="0"/>
              <a:t>Begin by specifying the return type, method name, and parameters:</a:t>
            </a:r>
          </a:p>
          <a:p>
            <a:endParaRPr lang="en-US" dirty="0"/>
          </a:p>
          <a:p>
            <a:endParaRPr lang="en-US" dirty="0"/>
          </a:p>
          <a:p>
            <a:endParaRPr lang="en-US" dirty="0"/>
          </a:p>
          <a:p>
            <a:endParaRPr lang="en-US" dirty="0"/>
          </a:p>
          <a:p>
            <a:r>
              <a:rPr lang="en-US" dirty="0"/>
              <a:t>The method may consist of just one statement: </a:t>
            </a:r>
            <a:r>
              <a:rPr lang="en-US" b="1" dirty="0">
                <a:latin typeface="Consolas" panose="020B0609020204030204" pitchFamily="49" charset="0"/>
                <a:cs typeface="Consolas" panose="020B0609020204030204" pitchFamily="49" charset="0"/>
              </a:rPr>
              <a:t>return</a:t>
            </a:r>
            <a:r>
              <a:rPr lang="en-US" dirty="0"/>
              <a:t> </a:t>
            </a:r>
            <a:r>
              <a:rPr lang="en-US" i="1" u="sng" dirty="0">
                <a:latin typeface="Consolas" panose="020B0609020204030204" pitchFamily="49" charset="0"/>
                <a:cs typeface="Consolas" panose="020B0609020204030204" pitchFamily="49" charset="0"/>
              </a:rPr>
              <a:t>expr</a:t>
            </a:r>
            <a:r>
              <a:rPr lang="en-US" dirty="0">
                <a:latin typeface="Consolas" panose="020B0609020204030204" pitchFamily="49" charset="0"/>
                <a:cs typeface="Consolas" panose="020B0609020204030204" pitchFamily="49" charset="0"/>
              </a:rPr>
              <a:t>;</a:t>
            </a:r>
            <a:r>
              <a:rPr lang="en-US" dirty="0"/>
              <a:t> where </a:t>
            </a:r>
            <a:r>
              <a:rPr lang="en-US" i="1" u="sng" dirty="0">
                <a:latin typeface="Consolas" panose="020B0609020204030204" pitchFamily="49" charset="0"/>
                <a:cs typeface="Consolas" panose="020B0609020204030204" pitchFamily="49" charset="0"/>
              </a:rPr>
              <a:t>expr</a:t>
            </a:r>
            <a:r>
              <a:rPr lang="en-US" dirty="0"/>
              <a:t> has the type </a:t>
            </a:r>
            <a:r>
              <a:rPr lang="en-US" i="1" u="sng" dirty="0" err="1">
                <a:latin typeface="Consolas" panose="020B0609020204030204" pitchFamily="49" charset="0"/>
              </a:rPr>
              <a:t>returnType</a:t>
            </a:r>
            <a:endParaRPr lang="en-US" dirty="0"/>
          </a:p>
        </p:txBody>
      </p:sp>
      <p:sp>
        <p:nvSpPr>
          <p:cNvPr id="4" name="TextBox 3"/>
          <p:cNvSpPr txBox="1"/>
          <p:nvPr/>
        </p:nvSpPr>
        <p:spPr>
          <a:xfrm>
            <a:off x="891182" y="3169869"/>
            <a:ext cx="10409635" cy="1815882"/>
          </a:xfrm>
          <a:prstGeom prst="rect">
            <a:avLst/>
          </a:prstGeom>
          <a:noFill/>
          <a:ln>
            <a:solidFill>
              <a:schemeClr val="tx1"/>
            </a:solidFill>
          </a:ln>
        </p:spPr>
        <p:txBody>
          <a:bodyPr wrap="square" rtlCol="0">
            <a:spAutoFit/>
          </a:bodyPr>
          <a:lstStyle/>
          <a:p>
            <a:r>
              <a:rPr lang="en-US" sz="2800" b="1" dirty="0">
                <a:latin typeface="Consolas" panose="020B0609020204030204" pitchFamily="49" charset="0"/>
              </a:rPr>
              <a:t>public static </a:t>
            </a:r>
            <a:r>
              <a:rPr lang="en-US" sz="2800" i="1" u="sng" dirty="0" err="1">
                <a:latin typeface="Consolas" panose="020B0609020204030204" pitchFamily="49" charset="0"/>
              </a:rPr>
              <a:t>returnType</a:t>
            </a:r>
            <a:r>
              <a:rPr lang="en-US" sz="2800" dirty="0">
                <a:latin typeface="Consolas" panose="020B0609020204030204" pitchFamily="49" charset="0"/>
              </a:rPr>
              <a:t> </a:t>
            </a:r>
            <a:r>
              <a:rPr lang="en-US" sz="2800" i="1" u="sng" dirty="0" err="1">
                <a:latin typeface="Consolas" panose="020B0609020204030204" pitchFamily="49" charset="0"/>
              </a:rPr>
              <a:t>mName</a:t>
            </a:r>
            <a:r>
              <a:rPr lang="en-US" sz="2800" dirty="0">
                <a:latin typeface="Consolas" panose="020B0609020204030204" pitchFamily="49" charset="0"/>
              </a:rPr>
              <a:t>(</a:t>
            </a:r>
            <a:r>
              <a:rPr lang="en-US" sz="2800" i="1" u="sng" dirty="0">
                <a:latin typeface="Consolas" panose="020B0609020204030204" pitchFamily="49" charset="0"/>
              </a:rPr>
              <a:t>type1</a:t>
            </a:r>
            <a:r>
              <a:rPr lang="en-US" sz="2800" dirty="0">
                <a:latin typeface="Consolas" panose="020B0609020204030204" pitchFamily="49" charset="0"/>
              </a:rPr>
              <a:t> </a:t>
            </a:r>
            <a:r>
              <a:rPr lang="en-US" sz="2800" i="1" u="sng" dirty="0">
                <a:latin typeface="Consolas" panose="020B0609020204030204" pitchFamily="49" charset="0"/>
              </a:rPr>
              <a:t>name1</a:t>
            </a:r>
            <a:r>
              <a:rPr lang="en-US" sz="2800" dirty="0">
                <a:latin typeface="Consolas" panose="020B0609020204030204" pitchFamily="49" charset="0"/>
              </a:rPr>
              <a:t>, </a:t>
            </a:r>
            <a:r>
              <a:rPr lang="en-US" sz="2800" i="1" u="sng" dirty="0">
                <a:latin typeface="Consolas" panose="020B0609020204030204" pitchFamily="49" charset="0"/>
              </a:rPr>
              <a:t>type2</a:t>
            </a:r>
            <a:r>
              <a:rPr lang="en-US" sz="2800" dirty="0">
                <a:latin typeface="Consolas" panose="020B0609020204030204" pitchFamily="49" charset="0"/>
              </a:rPr>
              <a:t> </a:t>
            </a:r>
            <a:r>
              <a:rPr lang="en-US" sz="2800" i="1" u="sng" dirty="0">
                <a:latin typeface="Consolas" panose="020B0609020204030204" pitchFamily="49" charset="0"/>
              </a:rPr>
              <a:t>name2</a:t>
            </a:r>
            <a:r>
              <a:rPr lang="en-US" sz="2800" dirty="0">
                <a:latin typeface="Consolas" panose="020B0609020204030204" pitchFamily="49" charset="0"/>
              </a:rPr>
              <a:t>, </a:t>
            </a:r>
            <a:r>
              <a:rPr lang="en-US" sz="2800" i="1" dirty="0" err="1">
                <a:latin typeface="Consolas" panose="020B0609020204030204" pitchFamily="49" charset="0"/>
              </a:rPr>
              <a:t>etc</a:t>
            </a:r>
            <a:r>
              <a:rPr lang="en-US" sz="2800" dirty="0">
                <a:latin typeface="Consolas" panose="020B0609020204030204" pitchFamily="49" charset="0"/>
              </a:rPr>
              <a:t>) {</a:t>
            </a:r>
          </a:p>
          <a:p>
            <a:r>
              <a:rPr lang="en-US" sz="2800" dirty="0">
                <a:latin typeface="Consolas" panose="020B0609020204030204" pitchFamily="49" charset="0"/>
              </a:rPr>
              <a:t>    </a:t>
            </a:r>
            <a:r>
              <a:rPr lang="en-US" sz="2800" i="1" u="sng" dirty="0">
                <a:latin typeface="Consolas" panose="020B0609020204030204" pitchFamily="49" charset="0"/>
              </a:rPr>
              <a:t>statements</a:t>
            </a:r>
          </a:p>
          <a:p>
            <a:r>
              <a:rPr lang="en-US" sz="2800" dirty="0">
                <a:latin typeface="Consolas" panose="020B0609020204030204" pitchFamily="49" charset="0"/>
              </a:rPr>
              <a:t>}</a:t>
            </a:r>
          </a:p>
        </p:txBody>
      </p:sp>
    </p:spTree>
    <p:extLst>
      <p:ext uri="{BB962C8B-B14F-4D97-AF65-F5344CB8AC3E}">
        <p14:creationId xmlns:p14="http://schemas.microsoft.com/office/powerpoint/2010/main" val="335091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Example: Kilometer converter</a:t>
            </a:r>
          </a:p>
        </p:txBody>
      </p:sp>
      <p:sp>
        <p:nvSpPr>
          <p:cNvPr id="3" name="Content Placeholder 2"/>
          <p:cNvSpPr>
            <a:spLocks noGrp="1"/>
          </p:cNvSpPr>
          <p:nvPr>
            <p:ph idx="1"/>
          </p:nvPr>
        </p:nvSpPr>
        <p:spPr/>
        <p:txBody>
          <a:bodyPr/>
          <a:lstStyle/>
          <a:p>
            <a:r>
              <a:rPr lang="en-US" dirty="0"/>
              <a:t>Suppose your road trip takes you over the international border into Canada</a:t>
            </a:r>
          </a:p>
          <a:p>
            <a:r>
              <a:rPr lang="en-US" dirty="0"/>
              <a:t>You see a road sign saying “Vancouver 50 km”. How many miles is that?</a:t>
            </a:r>
          </a:p>
          <a:p>
            <a:r>
              <a:rPr lang="en-US" dirty="0"/>
              <a:t>Let’s write a static method that takes an argument </a:t>
            </a:r>
            <a:r>
              <a:rPr lang="en-US"/>
              <a:t>in kilometers </a:t>
            </a:r>
            <a:r>
              <a:rPr lang="en-US" dirty="0"/>
              <a:t>and returns the equivalent number </a:t>
            </a:r>
            <a:r>
              <a:rPr lang="en-US"/>
              <a:t>of miles</a:t>
            </a:r>
            <a:endParaRPr lang="en-US" dirty="0"/>
          </a:p>
          <a:p>
            <a:pPr lvl="1"/>
            <a:r>
              <a:rPr lang="en-US" dirty="0"/>
              <a:t>Wikipedia states that there are exactly 1609.344 meters in a mile</a:t>
            </a:r>
          </a:p>
          <a:p>
            <a:pPr lvl="1"/>
            <a:r>
              <a:rPr lang="en-US" dirty="0"/>
              <a:t>What should the method be named?</a:t>
            </a:r>
          </a:p>
          <a:p>
            <a:pPr lvl="1"/>
            <a:r>
              <a:rPr lang="en-US" dirty="0"/>
              <a:t>What type should the method return?</a:t>
            </a:r>
          </a:p>
          <a:p>
            <a:pPr lvl="1"/>
            <a:r>
              <a:rPr lang="en-US" dirty="0"/>
              <a:t>What should the arguments be?</a:t>
            </a:r>
          </a:p>
        </p:txBody>
      </p:sp>
    </p:spTree>
    <p:extLst>
      <p:ext uri="{BB962C8B-B14F-4D97-AF65-F5344CB8AC3E}">
        <p14:creationId xmlns:p14="http://schemas.microsoft.com/office/powerpoint/2010/main" val="402173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Testing the method</a:t>
            </a:r>
          </a:p>
        </p:txBody>
      </p:sp>
      <p:sp>
        <p:nvSpPr>
          <p:cNvPr id="3" name="Content Placeholder 2"/>
          <p:cNvSpPr>
            <a:spLocks noGrp="1"/>
          </p:cNvSpPr>
          <p:nvPr>
            <p:ph idx="1"/>
          </p:nvPr>
        </p:nvSpPr>
        <p:spPr/>
        <p:txBody>
          <a:bodyPr/>
          <a:lstStyle/>
          <a:p>
            <a:r>
              <a:rPr lang="en-US" dirty="0"/>
              <a:t>Because the method is public and static, it’s easy to test</a:t>
            </a:r>
          </a:p>
          <a:p>
            <a:r>
              <a:rPr lang="en-US" dirty="0"/>
              <a:t>What is one very easy test case where we know that miles and kilometers should be equal?</a:t>
            </a:r>
          </a:p>
          <a:p>
            <a:r>
              <a:rPr lang="en-US" dirty="0"/>
              <a:t>What is a test case that appeals directly to the definition?</a:t>
            </a:r>
          </a:p>
        </p:txBody>
      </p:sp>
    </p:spTree>
    <p:extLst>
      <p:ext uri="{BB962C8B-B14F-4D97-AF65-F5344CB8AC3E}">
        <p14:creationId xmlns:p14="http://schemas.microsoft.com/office/powerpoint/2010/main" val="121883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Some specifics on testing</a:t>
            </a:r>
          </a:p>
        </p:txBody>
      </p:sp>
      <p:sp>
        <p:nvSpPr>
          <p:cNvPr id="3" name="Content Placeholder 2"/>
          <p:cNvSpPr>
            <a:spLocks noGrp="1"/>
          </p:cNvSpPr>
          <p:nvPr>
            <p:ph idx="1"/>
          </p:nvPr>
        </p:nvSpPr>
        <p:spPr/>
        <p:txBody>
          <a:bodyPr>
            <a:normAutofit lnSpcReduction="10000"/>
          </a:bodyPr>
          <a:lstStyle/>
          <a:p>
            <a:r>
              <a:rPr lang="en-US" dirty="0"/>
              <a:t>For an argument of 0, we should return 0</a:t>
            </a:r>
          </a:p>
          <a:p>
            <a:r>
              <a:rPr lang="en-US" dirty="0"/>
              <a:t>For an argument of 1.609344, we should return 1</a:t>
            </a:r>
          </a:p>
          <a:p>
            <a:r>
              <a:rPr lang="en-US" dirty="0"/>
              <a:t>For an argument of 1, we should return about 0.6213712</a:t>
            </a:r>
          </a:p>
          <a:p>
            <a:r>
              <a:rPr lang="en-US" dirty="0"/>
              <a:t>Note that the last one is not exact! And even for the second one, due to the fuzziness of doubles, we need to be careful</a:t>
            </a:r>
          </a:p>
          <a:p>
            <a:r>
              <a:rPr lang="en-US" dirty="0"/>
              <a:t>A good tester program involving doubles will test to see whether a value is close enough to another value</a:t>
            </a:r>
          </a:p>
          <a:p>
            <a:pPr lvl="1"/>
            <a:r>
              <a:rPr lang="en-US" dirty="0"/>
              <a:t>Absolute difference and percentage difference are two criteria worth examining</a:t>
            </a:r>
          </a:p>
          <a:p>
            <a:pPr lvl="1"/>
            <a:r>
              <a:rPr lang="en-US" dirty="0"/>
              <a:t>Be careful not to divide by zero!</a:t>
            </a:r>
          </a:p>
          <a:p>
            <a:endParaRPr lang="en-US" dirty="0"/>
          </a:p>
        </p:txBody>
      </p:sp>
    </p:spTree>
    <p:extLst>
      <p:ext uri="{BB962C8B-B14F-4D97-AF65-F5344CB8AC3E}">
        <p14:creationId xmlns:p14="http://schemas.microsoft.com/office/powerpoint/2010/main" val="63607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Example: Miles per Hour</a:t>
            </a:r>
          </a:p>
        </p:txBody>
      </p:sp>
      <p:sp>
        <p:nvSpPr>
          <p:cNvPr id="3" name="Content Placeholder 2"/>
          <p:cNvSpPr>
            <a:spLocks noGrp="1"/>
          </p:cNvSpPr>
          <p:nvPr>
            <p:ph idx="1"/>
          </p:nvPr>
        </p:nvSpPr>
        <p:spPr/>
        <p:txBody>
          <a:bodyPr/>
          <a:lstStyle/>
          <a:p>
            <a:r>
              <a:rPr lang="en-US" dirty="0"/>
              <a:t>Another method: given the number of miles you need to go and the number of hours you want to take to get there, calculate the average speed in miles per hour you need to travel.</a:t>
            </a:r>
          </a:p>
        </p:txBody>
      </p:sp>
    </p:spTree>
    <p:extLst>
      <p:ext uri="{BB962C8B-B14F-4D97-AF65-F5344CB8AC3E}">
        <p14:creationId xmlns:p14="http://schemas.microsoft.com/office/powerpoint/2010/main" val="141928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Example: Miles per Hour for Kilometers</a:t>
            </a:r>
          </a:p>
        </p:txBody>
      </p:sp>
      <p:sp>
        <p:nvSpPr>
          <p:cNvPr id="3" name="Content Placeholder 2"/>
          <p:cNvSpPr>
            <a:spLocks noGrp="1"/>
          </p:cNvSpPr>
          <p:nvPr>
            <p:ph idx="1"/>
          </p:nvPr>
        </p:nvSpPr>
        <p:spPr/>
        <p:txBody>
          <a:bodyPr/>
          <a:lstStyle/>
          <a:p>
            <a:r>
              <a:rPr lang="en-US" dirty="0"/>
              <a:t>Now go back to the first method we wrote. Let’s say we know that we are 50 kilometers from Vancouver, and we are supposed to be there in half an hour. How many miles per hour would we have to drive our car to get there on time?</a:t>
            </a:r>
          </a:p>
          <a:p>
            <a:r>
              <a:rPr lang="en-US" dirty="0"/>
              <a:t>Write a method which takes an argument saying the number of kilometers you need to go and the number of hours, and return the speed in miles per hour to drive.</a:t>
            </a:r>
          </a:p>
          <a:p>
            <a:r>
              <a:rPr lang="en-US" b="1" dirty="0">
                <a:solidFill>
                  <a:srgbClr val="FF0000"/>
                </a:solidFill>
              </a:rPr>
              <a:t>You should write this method by using the previous two methods you wrote!</a:t>
            </a:r>
          </a:p>
        </p:txBody>
      </p:sp>
    </p:spTree>
    <p:extLst>
      <p:ext uri="{BB962C8B-B14F-4D97-AF65-F5344CB8AC3E}">
        <p14:creationId xmlns:p14="http://schemas.microsoft.com/office/powerpoint/2010/main" val="33897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8013-A523-4B4C-BBF2-4A834348E917}"/>
              </a:ext>
            </a:extLst>
          </p:cNvPr>
          <p:cNvSpPr>
            <a:spLocks noGrp="1"/>
          </p:cNvSpPr>
          <p:nvPr>
            <p:ph type="title"/>
          </p:nvPr>
        </p:nvSpPr>
        <p:spPr>
          <a:solidFill>
            <a:schemeClr val="accent4">
              <a:lumMod val="40000"/>
              <a:lumOff val="60000"/>
            </a:schemeClr>
          </a:solidFill>
        </p:spPr>
        <p:txBody>
          <a:bodyPr/>
          <a:lstStyle/>
          <a:p>
            <a:r>
              <a:rPr lang="en-US" dirty="0"/>
              <a:t>Example: Road Trip Pit Stops</a:t>
            </a:r>
          </a:p>
        </p:txBody>
      </p:sp>
      <p:sp>
        <p:nvSpPr>
          <p:cNvPr id="3" name="Content Placeholder 2">
            <a:extLst>
              <a:ext uri="{FF2B5EF4-FFF2-40B4-BE49-F238E27FC236}">
                <a16:creationId xmlns:a16="http://schemas.microsoft.com/office/drawing/2014/main" id="{2078734B-4B59-4E73-ACC7-33D2B30DEBCE}"/>
              </a:ext>
            </a:extLst>
          </p:cNvPr>
          <p:cNvSpPr>
            <a:spLocks noGrp="1"/>
          </p:cNvSpPr>
          <p:nvPr>
            <p:ph idx="1"/>
          </p:nvPr>
        </p:nvSpPr>
        <p:spPr/>
        <p:txBody>
          <a:bodyPr>
            <a:normAutofit/>
          </a:bodyPr>
          <a:lstStyle/>
          <a:p>
            <a:r>
              <a:rPr lang="en-US" dirty="0"/>
              <a:t>We’re planning a road trip and we want to know how often we’re going in for “pit stops”</a:t>
            </a:r>
          </a:p>
          <a:p>
            <a:r>
              <a:rPr lang="en-US" dirty="0"/>
              <a:t>Let’s say we fill the tank with a certain number of gallons of gasoline. We also know that the car will drive a certain number of miles per gallon when we drive it at a certain speed (on the open road, we’ll assume that we are driving that speed the whole time. How long until we need to refill our tank?</a:t>
            </a:r>
          </a:p>
          <a:p>
            <a:pPr lvl="1"/>
            <a:r>
              <a:rPr lang="en-US" dirty="0"/>
              <a:t>First, make sure you specify what the types and names of the arguments should be as well as the return type. “x” and “y” do not make good names!</a:t>
            </a:r>
          </a:p>
          <a:p>
            <a:pPr lvl="1"/>
            <a:r>
              <a:rPr lang="en-US" dirty="0"/>
              <a:t>Then, you should be able to implement the method as a single return statement</a:t>
            </a:r>
          </a:p>
        </p:txBody>
      </p:sp>
    </p:spTree>
    <p:extLst>
      <p:ext uri="{BB962C8B-B14F-4D97-AF65-F5344CB8AC3E}">
        <p14:creationId xmlns:p14="http://schemas.microsoft.com/office/powerpoint/2010/main" val="571927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9137</TotalTime>
  <Words>748</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Century Schoolbook</vt:lpstr>
      <vt:lpstr>Consolas</vt:lpstr>
      <vt:lpstr>Office Theme</vt:lpstr>
      <vt:lpstr>Intro to Static Methods</vt:lpstr>
      <vt:lpstr>Mathematical functions</vt:lpstr>
      <vt:lpstr>Static methods</vt:lpstr>
      <vt:lpstr>Example: Kilometer converter</vt:lpstr>
      <vt:lpstr>Testing the method</vt:lpstr>
      <vt:lpstr>Some specifics on testing</vt:lpstr>
      <vt:lpstr>Example: Miles per Hour</vt:lpstr>
      <vt:lpstr>Example: Miles per Hour for Kilometers</vt:lpstr>
      <vt:lpstr>Example: Road Trip Pit Stops</vt:lpstr>
      <vt:lpstr>One possible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2: Names and Things</dc:title>
  <dc:creator>Hock, Martin</dc:creator>
  <cp:lastModifiedBy>David Anderson</cp:lastModifiedBy>
  <cp:revision>109</cp:revision>
  <dcterms:created xsi:type="dcterms:W3CDTF">2016-09-22T01:06:53Z</dcterms:created>
  <dcterms:modified xsi:type="dcterms:W3CDTF">2019-09-29T17:23:34Z</dcterms:modified>
</cp:coreProperties>
</file>