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B6A247-C491-62AF-91B1-F7DE69C785ED}" v="39" dt="2020-01-09T22:59:51.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1" autoAdjust="0"/>
    <p:restoredTop sz="94660"/>
  </p:normalViewPr>
  <p:slideViewPr>
    <p:cSldViewPr snapToGrid="0">
      <p:cViewPr varScale="1">
        <p:scale>
          <a:sx n="116" d="100"/>
          <a:sy n="116" d="100"/>
        </p:scale>
        <p:origin x="16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EA6A0EA-9995-409A-BBA7-0FFAC8758B19}"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4F744-59F8-43A4-81CA-FB56BC8EB5E4}" type="slidenum">
              <a:rPr lang="en-US" smtClean="0"/>
              <a:t>‹#›</a:t>
            </a:fld>
            <a:endParaRPr lang="en-US"/>
          </a:p>
        </p:txBody>
      </p:sp>
    </p:spTree>
    <p:extLst>
      <p:ext uri="{BB962C8B-B14F-4D97-AF65-F5344CB8AC3E}">
        <p14:creationId xmlns:p14="http://schemas.microsoft.com/office/powerpoint/2010/main" val="3499703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A6A0EA-9995-409A-BBA7-0FFAC8758B19}"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4F744-59F8-43A4-81CA-FB56BC8EB5E4}" type="slidenum">
              <a:rPr lang="en-US" smtClean="0"/>
              <a:t>‹#›</a:t>
            </a:fld>
            <a:endParaRPr lang="en-US"/>
          </a:p>
        </p:txBody>
      </p:sp>
    </p:spTree>
    <p:extLst>
      <p:ext uri="{BB962C8B-B14F-4D97-AF65-F5344CB8AC3E}">
        <p14:creationId xmlns:p14="http://schemas.microsoft.com/office/powerpoint/2010/main" val="292534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A6A0EA-9995-409A-BBA7-0FFAC8758B19}"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4F744-59F8-43A4-81CA-FB56BC8EB5E4}" type="slidenum">
              <a:rPr lang="en-US" smtClean="0"/>
              <a:t>‹#›</a:t>
            </a:fld>
            <a:endParaRPr lang="en-US"/>
          </a:p>
        </p:txBody>
      </p:sp>
    </p:spTree>
    <p:extLst>
      <p:ext uri="{BB962C8B-B14F-4D97-AF65-F5344CB8AC3E}">
        <p14:creationId xmlns:p14="http://schemas.microsoft.com/office/powerpoint/2010/main" val="1365637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A6A0EA-9995-409A-BBA7-0FFAC8758B19}"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4F744-59F8-43A4-81CA-FB56BC8EB5E4}" type="slidenum">
              <a:rPr lang="en-US" smtClean="0"/>
              <a:t>‹#›</a:t>
            </a:fld>
            <a:endParaRPr lang="en-US"/>
          </a:p>
        </p:txBody>
      </p:sp>
    </p:spTree>
    <p:extLst>
      <p:ext uri="{BB962C8B-B14F-4D97-AF65-F5344CB8AC3E}">
        <p14:creationId xmlns:p14="http://schemas.microsoft.com/office/powerpoint/2010/main" val="2665074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A6A0EA-9995-409A-BBA7-0FFAC8758B19}" type="datetimeFigureOut">
              <a:rPr lang="en-US" smtClean="0"/>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4F744-59F8-43A4-81CA-FB56BC8EB5E4}" type="slidenum">
              <a:rPr lang="en-US" smtClean="0"/>
              <a:t>‹#›</a:t>
            </a:fld>
            <a:endParaRPr lang="en-US"/>
          </a:p>
        </p:txBody>
      </p:sp>
    </p:spTree>
    <p:extLst>
      <p:ext uri="{BB962C8B-B14F-4D97-AF65-F5344CB8AC3E}">
        <p14:creationId xmlns:p14="http://schemas.microsoft.com/office/powerpoint/2010/main" val="1342684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A6A0EA-9995-409A-BBA7-0FFAC8758B19}"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4F744-59F8-43A4-81CA-FB56BC8EB5E4}" type="slidenum">
              <a:rPr lang="en-US" smtClean="0"/>
              <a:t>‹#›</a:t>
            </a:fld>
            <a:endParaRPr lang="en-US"/>
          </a:p>
        </p:txBody>
      </p:sp>
    </p:spTree>
    <p:extLst>
      <p:ext uri="{BB962C8B-B14F-4D97-AF65-F5344CB8AC3E}">
        <p14:creationId xmlns:p14="http://schemas.microsoft.com/office/powerpoint/2010/main" val="1676195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A6A0EA-9995-409A-BBA7-0FFAC8758B19}" type="datetimeFigureOut">
              <a:rPr lang="en-US" smtClean="0"/>
              <a:t>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64F744-59F8-43A4-81CA-FB56BC8EB5E4}" type="slidenum">
              <a:rPr lang="en-US" smtClean="0"/>
              <a:t>‹#›</a:t>
            </a:fld>
            <a:endParaRPr lang="en-US"/>
          </a:p>
        </p:txBody>
      </p:sp>
    </p:spTree>
    <p:extLst>
      <p:ext uri="{BB962C8B-B14F-4D97-AF65-F5344CB8AC3E}">
        <p14:creationId xmlns:p14="http://schemas.microsoft.com/office/powerpoint/2010/main" val="3772578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EA6A0EA-9995-409A-BBA7-0FFAC8758B19}" type="datetimeFigureOut">
              <a:rPr lang="en-US" smtClean="0"/>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64F744-59F8-43A4-81CA-FB56BC8EB5E4}" type="slidenum">
              <a:rPr lang="en-US" smtClean="0"/>
              <a:t>‹#›</a:t>
            </a:fld>
            <a:endParaRPr lang="en-US"/>
          </a:p>
        </p:txBody>
      </p:sp>
    </p:spTree>
    <p:extLst>
      <p:ext uri="{BB962C8B-B14F-4D97-AF65-F5344CB8AC3E}">
        <p14:creationId xmlns:p14="http://schemas.microsoft.com/office/powerpoint/2010/main" val="2237051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6A0EA-9995-409A-BBA7-0FFAC8758B19}" type="datetimeFigureOut">
              <a:rPr lang="en-US" smtClean="0"/>
              <a:t>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64F744-59F8-43A4-81CA-FB56BC8EB5E4}" type="slidenum">
              <a:rPr lang="en-US" smtClean="0"/>
              <a:t>‹#›</a:t>
            </a:fld>
            <a:endParaRPr lang="en-US"/>
          </a:p>
        </p:txBody>
      </p:sp>
    </p:spTree>
    <p:extLst>
      <p:ext uri="{BB962C8B-B14F-4D97-AF65-F5344CB8AC3E}">
        <p14:creationId xmlns:p14="http://schemas.microsoft.com/office/powerpoint/2010/main" val="915648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EA6A0EA-9995-409A-BBA7-0FFAC8758B19}"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4F744-59F8-43A4-81CA-FB56BC8EB5E4}" type="slidenum">
              <a:rPr lang="en-US" smtClean="0"/>
              <a:t>‹#›</a:t>
            </a:fld>
            <a:endParaRPr lang="en-US"/>
          </a:p>
        </p:txBody>
      </p:sp>
    </p:spTree>
    <p:extLst>
      <p:ext uri="{BB962C8B-B14F-4D97-AF65-F5344CB8AC3E}">
        <p14:creationId xmlns:p14="http://schemas.microsoft.com/office/powerpoint/2010/main" val="2283966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EA6A0EA-9995-409A-BBA7-0FFAC8758B19}" type="datetimeFigureOut">
              <a:rPr lang="en-US" smtClean="0"/>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4F744-59F8-43A4-81CA-FB56BC8EB5E4}" type="slidenum">
              <a:rPr lang="en-US" smtClean="0"/>
              <a:t>‹#›</a:t>
            </a:fld>
            <a:endParaRPr lang="en-US"/>
          </a:p>
        </p:txBody>
      </p:sp>
    </p:spTree>
    <p:extLst>
      <p:ext uri="{BB962C8B-B14F-4D97-AF65-F5344CB8AC3E}">
        <p14:creationId xmlns:p14="http://schemas.microsoft.com/office/powerpoint/2010/main" val="4082011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A6A0EA-9995-409A-BBA7-0FFAC8758B19}" type="datetimeFigureOut">
              <a:rPr lang="en-US" smtClean="0"/>
              <a:t>1/9/2020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64F744-59F8-43A4-81CA-FB56BC8EB5E4}" type="slidenum">
              <a:rPr lang="en-US" smtClean="0"/>
              <a:t>‹#›</a:t>
            </a:fld>
            <a:endParaRPr lang="en-US"/>
          </a:p>
        </p:txBody>
      </p:sp>
    </p:spTree>
    <p:extLst>
      <p:ext uri="{BB962C8B-B14F-4D97-AF65-F5344CB8AC3E}">
        <p14:creationId xmlns:p14="http://schemas.microsoft.com/office/powerpoint/2010/main" val="1346909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05 O Notation</a:t>
            </a:r>
          </a:p>
        </p:txBody>
      </p:sp>
      <p:sp>
        <p:nvSpPr>
          <p:cNvPr id="3" name="Subtitle 2"/>
          <p:cNvSpPr>
            <a:spLocks noGrp="1"/>
          </p:cNvSpPr>
          <p:nvPr>
            <p:ph type="subTitle" idx="1"/>
          </p:nvPr>
        </p:nvSpPr>
        <p:spPr/>
        <p:txBody>
          <a:bodyPr vert="horz" lIns="91440" tIns="45720" rIns="91440" bIns="45720" rtlCol="0" anchor="t">
            <a:normAutofit lnSpcReduction="10000"/>
          </a:bodyPr>
          <a:lstStyle/>
          <a:p>
            <a:r>
              <a:rPr lang="en-US" dirty="0"/>
              <a:t>CS 143</a:t>
            </a:r>
          </a:p>
          <a:p>
            <a:r>
              <a:rPr lang="en-US" dirty="0"/>
              <a:t>David Anderson</a:t>
            </a:r>
            <a:endParaRPr lang="en-US" dirty="0">
              <a:cs typeface="Calibri"/>
            </a:endParaRPr>
          </a:p>
          <a:p>
            <a:endParaRPr lang="en-US" dirty="0"/>
          </a:p>
          <a:p>
            <a:r>
              <a:rPr lang="en-US" dirty="0"/>
              <a:t>Slides by Martin Hock</a:t>
            </a:r>
            <a:endParaRPr lang="en-US" dirty="0">
              <a:cs typeface="Calibri"/>
            </a:endParaRPr>
          </a:p>
        </p:txBody>
      </p:sp>
    </p:spTree>
    <p:extLst>
      <p:ext uri="{BB962C8B-B14F-4D97-AF65-F5344CB8AC3E}">
        <p14:creationId xmlns:p14="http://schemas.microsoft.com/office/powerpoint/2010/main" val="2036403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p:spPr>
        <p:txBody>
          <a:bodyPr/>
          <a:lstStyle/>
          <a:p>
            <a:r>
              <a:rPr lang="en-US" dirty="0"/>
              <a:t>Asymptotic behavior</a:t>
            </a:r>
          </a:p>
        </p:txBody>
      </p:sp>
      <p:sp>
        <p:nvSpPr>
          <p:cNvPr id="3" name="Content Placeholder 2"/>
          <p:cNvSpPr>
            <a:spLocks noGrp="1"/>
          </p:cNvSpPr>
          <p:nvPr>
            <p:ph sz="half" idx="1"/>
          </p:nvPr>
        </p:nvSpPr>
        <p:spPr/>
        <p:txBody>
          <a:bodyPr/>
          <a:lstStyle/>
          <a:p>
            <a:r>
              <a:rPr lang="en-US" dirty="0"/>
              <a:t>The graph to the right shows y=x*x/2 (in </a:t>
            </a:r>
            <a:r>
              <a:rPr lang="en-US" dirty="0">
                <a:solidFill>
                  <a:srgbClr val="FF0000"/>
                </a:solidFill>
              </a:rPr>
              <a:t>red</a:t>
            </a:r>
            <a:r>
              <a:rPr lang="en-US" dirty="0"/>
              <a:t>) versus y = 2x (in </a:t>
            </a:r>
            <a:r>
              <a:rPr lang="en-US" dirty="0">
                <a:solidFill>
                  <a:srgbClr val="0000FF"/>
                </a:solidFill>
              </a:rPr>
              <a:t>blue</a:t>
            </a:r>
            <a:r>
              <a:rPr lang="en-US" dirty="0"/>
              <a:t>)</a:t>
            </a:r>
          </a:p>
          <a:p>
            <a:r>
              <a:rPr lang="en-US" dirty="0"/>
              <a:t>Until y = 4, red is smaller than blue. But forever after that, red becomes larger and larger compared to blue.</a:t>
            </a:r>
          </a:p>
          <a:p>
            <a:r>
              <a:rPr lang="en-US" dirty="0"/>
              <a:t>This is why we consider the constant factors to be unimportant in O notation</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4115787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p:spPr>
        <p:txBody>
          <a:bodyPr/>
          <a:lstStyle/>
          <a:p>
            <a:r>
              <a:rPr lang="el-GR" dirty="0"/>
              <a:t>Ω</a:t>
            </a:r>
            <a:r>
              <a:rPr lang="en-US" dirty="0"/>
              <a:t> and </a:t>
            </a:r>
            <a:r>
              <a:rPr lang="el-GR" dirty="0"/>
              <a:t>Θ</a:t>
            </a:r>
            <a:endParaRPr lang="en-US" dirty="0"/>
          </a:p>
        </p:txBody>
      </p:sp>
      <p:sp>
        <p:nvSpPr>
          <p:cNvPr id="3" name="Content Placeholder 2"/>
          <p:cNvSpPr>
            <a:spLocks noGrp="1"/>
          </p:cNvSpPr>
          <p:nvPr>
            <p:ph idx="1"/>
          </p:nvPr>
        </p:nvSpPr>
        <p:spPr/>
        <p:txBody>
          <a:bodyPr/>
          <a:lstStyle/>
          <a:p>
            <a:r>
              <a:rPr lang="en-US" dirty="0"/>
              <a:t>In addition to O, there are the lesser used </a:t>
            </a:r>
            <a:r>
              <a:rPr lang="el-GR" dirty="0"/>
              <a:t>Ω</a:t>
            </a:r>
            <a:r>
              <a:rPr lang="en-US" dirty="0"/>
              <a:t> and </a:t>
            </a:r>
            <a:r>
              <a:rPr lang="el-GR" dirty="0"/>
              <a:t>Θ</a:t>
            </a:r>
            <a:endParaRPr lang="en-US" dirty="0"/>
          </a:p>
          <a:p>
            <a:r>
              <a:rPr lang="el-GR" dirty="0"/>
              <a:t>Ω</a:t>
            </a:r>
            <a:r>
              <a:rPr lang="en-US" dirty="0"/>
              <a:t> is a lower bound for the running time</a:t>
            </a:r>
          </a:p>
          <a:p>
            <a:pPr lvl="1"/>
            <a:r>
              <a:rPr lang="en-US" dirty="0"/>
              <a:t>No matter how many items have been added, the add method sometimes takes constant time, so its running time is </a:t>
            </a:r>
            <a:r>
              <a:rPr lang="el-GR" dirty="0"/>
              <a:t>Ω</a:t>
            </a:r>
            <a:r>
              <a:rPr lang="en-US" dirty="0"/>
              <a:t>(1)</a:t>
            </a:r>
          </a:p>
          <a:p>
            <a:r>
              <a:rPr lang="el-GR" dirty="0"/>
              <a:t>Θ</a:t>
            </a:r>
            <a:r>
              <a:rPr lang="en-US" dirty="0"/>
              <a:t> is a combination of O and </a:t>
            </a:r>
            <a:r>
              <a:rPr lang="el-GR" dirty="0"/>
              <a:t>Ω</a:t>
            </a:r>
            <a:endParaRPr lang="en-US" dirty="0"/>
          </a:p>
          <a:p>
            <a:pPr lvl="1"/>
            <a:r>
              <a:rPr lang="en-US" dirty="0"/>
              <a:t>If we perform n calls to the add method with the doubling algorithm, the running time of that sequence of calls is </a:t>
            </a:r>
            <a:r>
              <a:rPr lang="el-GR" dirty="0"/>
              <a:t>Θ</a:t>
            </a:r>
            <a:r>
              <a:rPr lang="en-US" dirty="0"/>
              <a:t>(n)</a:t>
            </a:r>
          </a:p>
          <a:p>
            <a:r>
              <a:rPr lang="en-US" dirty="0"/>
              <a:t>These notations are more rarely used but occasionally useful (we won’t use them in this </a:t>
            </a:r>
            <a:r>
              <a:rPr lang="en-US"/>
              <a:t>class again)</a:t>
            </a:r>
            <a:endParaRPr lang="en-US" dirty="0"/>
          </a:p>
          <a:p>
            <a:r>
              <a:rPr lang="en-US" dirty="0"/>
              <a:t>There are even less often used notations such as o(n)</a:t>
            </a:r>
          </a:p>
        </p:txBody>
      </p:sp>
    </p:spTree>
    <p:extLst>
      <p:ext uri="{BB962C8B-B14F-4D97-AF65-F5344CB8AC3E}">
        <p14:creationId xmlns:p14="http://schemas.microsoft.com/office/powerpoint/2010/main" val="153458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40000"/>
              <a:lumOff val="60000"/>
            </a:schemeClr>
          </a:solidFill>
        </p:spPr>
        <p:txBody>
          <a:bodyPr/>
          <a:lstStyle/>
          <a:p>
            <a:r>
              <a:rPr lang="en-US" dirty="0"/>
              <a:t>Last time</a:t>
            </a:r>
          </a:p>
        </p:txBody>
      </p:sp>
      <p:sp>
        <p:nvSpPr>
          <p:cNvPr id="3" name="Content Placeholder 2"/>
          <p:cNvSpPr>
            <a:spLocks noGrp="1"/>
          </p:cNvSpPr>
          <p:nvPr>
            <p:ph idx="1"/>
          </p:nvPr>
        </p:nvSpPr>
        <p:spPr/>
        <p:txBody>
          <a:bodyPr/>
          <a:lstStyle/>
          <a:p>
            <a:r>
              <a:rPr lang="en-US" dirty="0"/>
              <a:t>Last time, we compared two different approaches to expanding an array</a:t>
            </a:r>
          </a:p>
          <a:p>
            <a:r>
              <a:rPr lang="en-US" dirty="0"/>
              <a:t>The code was identical – the only change was how much we expanded it by when we overflowed it</a:t>
            </a:r>
          </a:p>
          <a:p>
            <a:r>
              <a:rPr lang="en-US" dirty="0"/>
              <a:t>One approach was super slow to add a million items (we waited around for what seemed like half a minute and gave up)</a:t>
            </a:r>
          </a:p>
          <a:p>
            <a:r>
              <a:rPr lang="en-US" dirty="0"/>
              <a:t>The other did it in a small fraction of a second</a:t>
            </a:r>
          </a:p>
        </p:txBody>
      </p:sp>
    </p:spTree>
    <p:extLst>
      <p:ext uri="{BB962C8B-B14F-4D97-AF65-F5344CB8AC3E}">
        <p14:creationId xmlns:p14="http://schemas.microsoft.com/office/powerpoint/2010/main" val="1391694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40000"/>
              <a:lumOff val="60000"/>
            </a:schemeClr>
          </a:solidFill>
        </p:spPr>
        <p:txBody>
          <a:bodyPr/>
          <a:lstStyle/>
          <a:p>
            <a:r>
              <a:rPr lang="en-US" dirty="0"/>
              <a:t>Characterizing behavior</a:t>
            </a:r>
          </a:p>
        </p:txBody>
      </p:sp>
      <p:sp>
        <p:nvSpPr>
          <p:cNvPr id="3" name="Content Placeholder 2"/>
          <p:cNvSpPr>
            <a:spLocks noGrp="1"/>
          </p:cNvSpPr>
          <p:nvPr>
            <p:ph idx="1"/>
          </p:nvPr>
        </p:nvSpPr>
        <p:spPr/>
        <p:txBody>
          <a:bodyPr/>
          <a:lstStyle/>
          <a:p>
            <a:r>
              <a:rPr lang="en-US" dirty="0"/>
              <a:t>We also showed that the slow algorithm was in effect copying as many </a:t>
            </a:r>
            <a:r>
              <a:rPr lang="en-US" dirty="0" err="1"/>
              <a:t>ints</a:t>
            </a:r>
            <a:r>
              <a:rPr lang="en-US" dirty="0"/>
              <a:t> as there were unit squares in a right triangle: to add n items, roughly (n*n)/2 were copied</a:t>
            </a:r>
          </a:p>
          <a:p>
            <a:r>
              <a:rPr lang="en-US" dirty="0"/>
              <a:t>The fast algorithm, on the other hand, fit all of its work into a subdivided square: roughly 2n </a:t>
            </a:r>
            <a:r>
              <a:rPr lang="en-US" dirty="0" err="1"/>
              <a:t>ints</a:t>
            </a:r>
            <a:r>
              <a:rPr lang="en-US" dirty="0"/>
              <a:t> were copied</a:t>
            </a:r>
          </a:p>
          <a:p>
            <a:r>
              <a:rPr lang="en-US" dirty="0"/>
              <a:t>Why does it make sense to characterize behavior in terms of “number of </a:t>
            </a:r>
            <a:r>
              <a:rPr lang="en-US" dirty="0" err="1"/>
              <a:t>ints</a:t>
            </a:r>
            <a:r>
              <a:rPr lang="en-US" dirty="0"/>
              <a:t> copied”?</a:t>
            </a:r>
          </a:p>
          <a:p>
            <a:r>
              <a:rPr lang="en-US" dirty="0"/>
              <a:t>We’ll start by talking about “constant time”</a:t>
            </a:r>
          </a:p>
        </p:txBody>
      </p:sp>
    </p:spTree>
    <p:extLst>
      <p:ext uri="{BB962C8B-B14F-4D97-AF65-F5344CB8AC3E}">
        <p14:creationId xmlns:p14="http://schemas.microsoft.com/office/powerpoint/2010/main" val="3366956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40000"/>
              <a:lumOff val="60000"/>
            </a:schemeClr>
          </a:solidFill>
        </p:spPr>
        <p:txBody>
          <a:bodyPr/>
          <a:lstStyle/>
          <a:p>
            <a:r>
              <a:rPr lang="en-US" dirty="0"/>
              <a:t>Identifying constant-time behavior</a:t>
            </a:r>
          </a:p>
        </p:txBody>
      </p:sp>
      <p:sp>
        <p:nvSpPr>
          <p:cNvPr id="3" name="Content Placeholder 2"/>
          <p:cNvSpPr>
            <a:spLocks noGrp="1"/>
          </p:cNvSpPr>
          <p:nvPr>
            <p:ph idx="1"/>
          </p:nvPr>
        </p:nvSpPr>
        <p:spPr/>
        <p:txBody>
          <a:bodyPr/>
          <a:lstStyle/>
          <a:p>
            <a:r>
              <a:rPr lang="en-US" dirty="0"/>
              <a:t>Generally speaking, the more data a program (algorithm) is working with, the slower it may get</a:t>
            </a:r>
          </a:p>
          <a:p>
            <a:r>
              <a:rPr lang="en-US" dirty="0"/>
              <a:t>You should be able to identify what parts of your program execute in an amount of time which is bounded by a constant, </a:t>
            </a:r>
            <a:r>
              <a:rPr lang="en-US" i="1" dirty="0"/>
              <a:t>no matter how much data the program is working with</a:t>
            </a:r>
          </a:p>
          <a:p>
            <a:r>
              <a:rPr lang="en-US" dirty="0"/>
              <a:t>Let’s take a look at the </a:t>
            </a:r>
            <a:r>
              <a:rPr lang="en-US" dirty="0" err="1"/>
              <a:t>IntArray</a:t>
            </a:r>
            <a:r>
              <a:rPr lang="en-US" dirty="0"/>
              <a:t> class we wrote and identify which methods execute in constant time</a:t>
            </a:r>
          </a:p>
        </p:txBody>
      </p:sp>
    </p:spTree>
    <p:extLst>
      <p:ext uri="{BB962C8B-B14F-4D97-AF65-F5344CB8AC3E}">
        <p14:creationId xmlns:p14="http://schemas.microsoft.com/office/powerpoint/2010/main" val="4051947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40000"/>
              <a:lumOff val="60000"/>
            </a:schemeClr>
          </a:solidFill>
        </p:spPr>
        <p:txBody>
          <a:bodyPr/>
          <a:lstStyle/>
          <a:p>
            <a:r>
              <a:rPr lang="en-US" dirty="0"/>
              <a:t>Rule of thumb</a:t>
            </a:r>
          </a:p>
        </p:txBody>
      </p:sp>
      <p:sp>
        <p:nvSpPr>
          <p:cNvPr id="3" name="Content Placeholder 2"/>
          <p:cNvSpPr>
            <a:spLocks noGrp="1"/>
          </p:cNvSpPr>
          <p:nvPr>
            <p:ph idx="1"/>
          </p:nvPr>
        </p:nvSpPr>
        <p:spPr/>
        <p:txBody>
          <a:bodyPr>
            <a:normAutofit lnSpcReduction="10000"/>
          </a:bodyPr>
          <a:lstStyle/>
          <a:p>
            <a:r>
              <a:rPr lang="en-US" dirty="0"/>
              <a:t>If a method only executes basic Java operations (which include calculating expressions of primitive types, looking up data in an array using [] or an object using . ) and does not loop in any way or loops with fixed (non variable) limits, the method will execute in a constant amount of time</a:t>
            </a:r>
          </a:p>
          <a:p>
            <a:pPr lvl="1"/>
            <a:r>
              <a:rPr lang="en-US" dirty="0"/>
              <a:t>For example, even if </a:t>
            </a:r>
            <a:r>
              <a:rPr lang="en-US" b="1" dirty="0" err="1">
                <a:latin typeface="Consolas" panose="020B0609020204030204" pitchFamily="49" charset="0"/>
              </a:rPr>
              <a:t>int</a:t>
            </a:r>
            <a:r>
              <a:rPr lang="en-US" dirty="0">
                <a:latin typeface="Consolas" panose="020B0609020204030204" pitchFamily="49" charset="0"/>
              </a:rPr>
              <a:t> x</a:t>
            </a:r>
            <a:r>
              <a:rPr lang="en-US" dirty="0"/>
              <a:t> could have large values, the calculation </a:t>
            </a:r>
            <a:r>
              <a:rPr lang="en-US" dirty="0">
                <a:latin typeface="Consolas" panose="020B0609020204030204" pitchFamily="49" charset="0"/>
              </a:rPr>
              <a:t>x*x</a:t>
            </a:r>
            <a:r>
              <a:rPr lang="en-US" dirty="0"/>
              <a:t> is a constant time operation because </a:t>
            </a:r>
            <a:r>
              <a:rPr lang="en-US" dirty="0">
                <a:latin typeface="Consolas" panose="020B0609020204030204" pitchFamily="49" charset="0"/>
              </a:rPr>
              <a:t>x</a:t>
            </a:r>
            <a:r>
              <a:rPr lang="en-US" dirty="0"/>
              <a:t> is a primitive type</a:t>
            </a:r>
          </a:p>
          <a:p>
            <a:pPr lvl="1"/>
            <a:r>
              <a:rPr lang="en-US" dirty="0"/>
              <a:t>So is </a:t>
            </a:r>
            <a:r>
              <a:rPr lang="en-US" b="1" dirty="0">
                <a:latin typeface="Consolas" panose="020B0609020204030204" pitchFamily="49" charset="0"/>
              </a:rPr>
              <a:t>for</a:t>
            </a:r>
            <a:r>
              <a:rPr lang="en-US" dirty="0">
                <a:latin typeface="Consolas" panose="020B0609020204030204" pitchFamily="49" charset="0"/>
              </a:rPr>
              <a:t> (</a:t>
            </a:r>
            <a:r>
              <a:rPr lang="en-US" b="1" dirty="0" err="1">
                <a:latin typeface="Consolas" panose="020B0609020204030204" pitchFamily="49" charset="0"/>
              </a:rPr>
              <a:t>int</a:t>
            </a:r>
            <a:r>
              <a:rPr lang="en-US" dirty="0">
                <a:latin typeface="Consolas" panose="020B0609020204030204" pitchFamily="49" charset="0"/>
              </a:rPr>
              <a:t> i = 0; i &lt; 100; i++) x = x + i;</a:t>
            </a:r>
          </a:p>
          <a:p>
            <a:r>
              <a:rPr lang="en-US" dirty="0"/>
              <a:t>Also, the method can call other methods that also execute in a constant amount of time – most Math methods are like this (for example, sin ends up using a table of values)</a:t>
            </a:r>
          </a:p>
        </p:txBody>
      </p:sp>
    </p:spTree>
    <p:extLst>
      <p:ext uri="{BB962C8B-B14F-4D97-AF65-F5344CB8AC3E}">
        <p14:creationId xmlns:p14="http://schemas.microsoft.com/office/powerpoint/2010/main" val="1079888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p:spPr>
        <p:txBody>
          <a:bodyPr/>
          <a:lstStyle/>
          <a:p>
            <a:r>
              <a:rPr lang="en-US" dirty="0"/>
              <a:t>O Notation</a:t>
            </a:r>
          </a:p>
        </p:txBody>
      </p:sp>
      <p:sp>
        <p:nvSpPr>
          <p:cNvPr id="3" name="Content Placeholder 2"/>
          <p:cNvSpPr>
            <a:spLocks noGrp="1"/>
          </p:cNvSpPr>
          <p:nvPr>
            <p:ph idx="1"/>
          </p:nvPr>
        </p:nvSpPr>
        <p:spPr/>
        <p:txBody>
          <a:bodyPr>
            <a:normAutofit/>
          </a:bodyPr>
          <a:lstStyle/>
          <a:p>
            <a:r>
              <a:rPr lang="en-US" dirty="0"/>
              <a:t>When we use notation O(something) (pronounced “O of something” or “big O of something”), the “something” in parentheses is a mathematical expression involving the mathematical variable n which represents the number of bits of data</a:t>
            </a:r>
          </a:p>
          <a:p>
            <a:r>
              <a:rPr lang="en-US" dirty="0"/>
              <a:t>O notation is designed to be both sloppy and mathematically rigorous</a:t>
            </a:r>
          </a:p>
          <a:p>
            <a:r>
              <a:rPr lang="en-US" dirty="0"/>
              <a:t>It accomplishes this by “overlooking minor details” which it accomplishes mathematically by “representing an infinite set of functions” following some rules</a:t>
            </a:r>
          </a:p>
          <a:p>
            <a:r>
              <a:rPr lang="en-US" dirty="0"/>
              <a:t>O(something) includes the set of all functions where “something” is multiplied by a fixed constant and added to a fixed constant</a:t>
            </a:r>
          </a:p>
        </p:txBody>
      </p:sp>
    </p:spTree>
    <p:extLst>
      <p:ext uri="{BB962C8B-B14F-4D97-AF65-F5344CB8AC3E}">
        <p14:creationId xmlns:p14="http://schemas.microsoft.com/office/powerpoint/2010/main" val="295653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p:spPr>
        <p:txBody>
          <a:bodyPr/>
          <a:lstStyle/>
          <a:p>
            <a:r>
              <a:rPr lang="en-US" dirty="0"/>
              <a:t>The simplest O expression: O(1)</a:t>
            </a:r>
          </a:p>
        </p:txBody>
      </p:sp>
      <p:sp>
        <p:nvSpPr>
          <p:cNvPr id="3" name="Content Placeholder 2"/>
          <p:cNvSpPr>
            <a:spLocks noGrp="1"/>
          </p:cNvSpPr>
          <p:nvPr>
            <p:ph idx="1"/>
          </p:nvPr>
        </p:nvSpPr>
        <p:spPr/>
        <p:txBody>
          <a:bodyPr/>
          <a:lstStyle/>
          <a:p>
            <a:r>
              <a:rPr lang="en-US" dirty="0"/>
              <a:t>Consider the expression O(1)</a:t>
            </a:r>
          </a:p>
          <a:p>
            <a:r>
              <a:rPr lang="en-US" dirty="0"/>
              <a:t>This expression encompasses “all constant values”</a:t>
            </a:r>
          </a:p>
          <a:p>
            <a:r>
              <a:rPr lang="en-US" dirty="0"/>
              <a:t>This means that as long as we have a method which runs in some constant amount of time, we say its runtime is O(1)</a:t>
            </a:r>
          </a:p>
          <a:p>
            <a:r>
              <a:rPr lang="en-US" dirty="0"/>
              <a:t>The idea is that “in the grand scheme of things”, as we add more and more data, this constant runtime will be inconsequential </a:t>
            </a:r>
          </a:p>
        </p:txBody>
      </p:sp>
    </p:spTree>
    <p:extLst>
      <p:ext uri="{BB962C8B-B14F-4D97-AF65-F5344CB8AC3E}">
        <p14:creationId xmlns:p14="http://schemas.microsoft.com/office/powerpoint/2010/main" val="3457145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p:spPr>
        <p:txBody>
          <a:bodyPr/>
          <a:lstStyle/>
          <a:p>
            <a:r>
              <a:rPr lang="en-US" dirty="0"/>
              <a:t>O(n)</a:t>
            </a:r>
          </a:p>
        </p:txBody>
      </p:sp>
      <p:sp>
        <p:nvSpPr>
          <p:cNvPr id="3" name="Content Placeholder 2"/>
          <p:cNvSpPr>
            <a:spLocks noGrp="1"/>
          </p:cNvSpPr>
          <p:nvPr>
            <p:ph idx="1"/>
          </p:nvPr>
        </p:nvSpPr>
        <p:spPr/>
        <p:txBody>
          <a:bodyPr>
            <a:normAutofit fontScale="92500" lnSpcReduction="10000"/>
          </a:bodyPr>
          <a:lstStyle/>
          <a:p>
            <a:r>
              <a:rPr lang="en-US" dirty="0"/>
              <a:t>If a method executes in O(n) time, it takes time linear in the size of its input</a:t>
            </a:r>
          </a:p>
          <a:p>
            <a:r>
              <a:rPr lang="en-US" dirty="0"/>
              <a:t>Its behavior is categorized by a linear equation of the form y = </a:t>
            </a:r>
            <a:r>
              <a:rPr lang="en-US" dirty="0" err="1"/>
              <a:t>mx+b</a:t>
            </a:r>
            <a:r>
              <a:rPr lang="en-US" dirty="0"/>
              <a:t> that you have learned in math class (more like: f(n) = </a:t>
            </a:r>
            <a:r>
              <a:rPr lang="en-US" dirty="0" err="1"/>
              <a:t>mn</a:t>
            </a:r>
            <a:r>
              <a:rPr lang="en-US" dirty="0"/>
              <a:t> + b)</a:t>
            </a:r>
          </a:p>
          <a:p>
            <a:r>
              <a:rPr lang="en-US" dirty="0"/>
              <a:t>The extra constant multiplier and addition are similar to the m and b in the linear equation: of course, a linear equation multiplied by another constant multiplier and added to another constant is just another linear equation</a:t>
            </a:r>
          </a:p>
          <a:p>
            <a:r>
              <a:rPr lang="en-US" dirty="0"/>
              <a:t>A single call to </a:t>
            </a:r>
            <a:r>
              <a:rPr lang="en-US" dirty="0">
                <a:latin typeface="Consolas" panose="020B0609020204030204" pitchFamily="49" charset="0"/>
                <a:cs typeface="Consolas" panose="020B0609020204030204" pitchFamily="49" charset="0"/>
              </a:rPr>
              <a:t>add(x) </a:t>
            </a:r>
            <a:r>
              <a:rPr lang="en-US" dirty="0"/>
              <a:t>may take constant time, if we don’t have to expand the array, or linear time if we do, so we would characterize its overall behavior as O(n) in the “worst case”</a:t>
            </a:r>
          </a:p>
          <a:p>
            <a:r>
              <a:rPr lang="en-US" dirty="0"/>
              <a:t>We saw that with the doubling behavior, calling </a:t>
            </a:r>
            <a:r>
              <a:rPr lang="en-US" dirty="0">
                <a:latin typeface="Consolas" panose="020B0609020204030204" pitchFamily="49" charset="0"/>
                <a:cs typeface="Consolas" panose="020B0609020204030204" pitchFamily="49" charset="0"/>
              </a:rPr>
              <a:t>add(x)</a:t>
            </a:r>
            <a:r>
              <a:rPr lang="en-US" dirty="0"/>
              <a:t> n times would also take O(n) time (because we expand the array infrequently enough)</a:t>
            </a:r>
          </a:p>
        </p:txBody>
      </p:sp>
    </p:spTree>
    <p:extLst>
      <p:ext uri="{BB962C8B-B14F-4D97-AF65-F5344CB8AC3E}">
        <p14:creationId xmlns:p14="http://schemas.microsoft.com/office/powerpoint/2010/main" val="2849309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p:spPr>
        <p:txBody>
          <a:bodyPr/>
          <a:lstStyle/>
          <a:p>
            <a:r>
              <a:rPr lang="en-US" dirty="0"/>
              <a:t>O(n</a:t>
            </a:r>
            <a:r>
              <a:rPr lang="en-US" baseline="30000" dirty="0"/>
              <a:t>2</a:t>
            </a:r>
            <a:r>
              <a:rPr lang="en-US" dirty="0"/>
              <a:t>)</a:t>
            </a:r>
          </a:p>
        </p:txBody>
      </p:sp>
      <p:sp>
        <p:nvSpPr>
          <p:cNvPr id="3" name="Content Placeholder 2"/>
          <p:cNvSpPr>
            <a:spLocks noGrp="1"/>
          </p:cNvSpPr>
          <p:nvPr>
            <p:ph idx="1"/>
          </p:nvPr>
        </p:nvSpPr>
        <p:spPr/>
        <p:txBody>
          <a:bodyPr/>
          <a:lstStyle/>
          <a:p>
            <a:r>
              <a:rPr lang="en-US" dirty="0"/>
              <a:t>O(n</a:t>
            </a:r>
            <a:r>
              <a:rPr lang="en-US" baseline="30000" dirty="0"/>
              <a:t>2</a:t>
            </a:r>
            <a:r>
              <a:rPr lang="en-US" dirty="0"/>
              <a:t>) time is quadratic time (an equation of the form f(n) = ax</a:t>
            </a:r>
            <a:r>
              <a:rPr lang="en-US" baseline="30000" dirty="0"/>
              <a:t>2</a:t>
            </a:r>
            <a:r>
              <a:rPr lang="en-US" dirty="0"/>
              <a:t> + </a:t>
            </a:r>
            <a:r>
              <a:rPr lang="en-US" dirty="0" err="1"/>
              <a:t>bx</a:t>
            </a:r>
            <a:r>
              <a:rPr lang="en-US" dirty="0"/>
              <a:t> + c)</a:t>
            </a:r>
          </a:p>
          <a:p>
            <a:r>
              <a:rPr lang="en-US" dirty="0"/>
              <a:t>With the “expand by one at a time” behavior, add(x) takes O(n</a:t>
            </a:r>
            <a:r>
              <a:rPr lang="en-US" baseline="30000" dirty="0"/>
              <a:t>2</a:t>
            </a:r>
            <a:r>
              <a:rPr lang="en-US" dirty="0"/>
              <a:t>) time</a:t>
            </a:r>
          </a:p>
          <a:p>
            <a:r>
              <a:rPr lang="en-US" dirty="0"/>
              <a:t>In the future, we’ll see some other interesting O(n</a:t>
            </a:r>
            <a:r>
              <a:rPr lang="en-US" baseline="30000" dirty="0"/>
              <a:t>2</a:t>
            </a:r>
            <a:r>
              <a:rPr lang="en-US" dirty="0"/>
              <a:t>) algorithms as well as some different runtimes, most notably O(n log n)</a:t>
            </a:r>
          </a:p>
        </p:txBody>
      </p:sp>
    </p:spTree>
    <p:extLst>
      <p:ext uri="{BB962C8B-B14F-4D97-AF65-F5344CB8AC3E}">
        <p14:creationId xmlns:p14="http://schemas.microsoft.com/office/powerpoint/2010/main" val="2583824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964</Words>
  <Application>Microsoft Office PowerPoint</Application>
  <PresentationFormat>Widescreen</PresentationFormat>
  <Paragraphs>54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05 O Notation</vt:lpstr>
      <vt:lpstr>Last time</vt:lpstr>
      <vt:lpstr>Characterizing behavior</vt:lpstr>
      <vt:lpstr>Identifying constant-time behavior</vt:lpstr>
      <vt:lpstr>Rule of thumb</vt:lpstr>
      <vt:lpstr>O Notation</vt:lpstr>
      <vt:lpstr>The simplest O expression: O(1)</vt:lpstr>
      <vt:lpstr>O(n)</vt:lpstr>
      <vt:lpstr>O(n2)</vt:lpstr>
      <vt:lpstr>Asymptotic behavior</vt:lpstr>
      <vt:lpstr>Ω and 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O Notation</dc:title>
  <dc:creator>Hock, Martin</dc:creator>
  <cp:lastModifiedBy>Hock, Martin</cp:lastModifiedBy>
  <cp:revision>13</cp:revision>
  <dcterms:created xsi:type="dcterms:W3CDTF">2017-04-10T15:15:56Z</dcterms:created>
  <dcterms:modified xsi:type="dcterms:W3CDTF">2020-01-09T23:39:39Z</dcterms:modified>
</cp:coreProperties>
</file>