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9" r:id="rId8"/>
    <p:sldId id="274" r:id="rId9"/>
    <p:sldId id="275" r:id="rId10"/>
    <p:sldId id="276" r:id="rId11"/>
    <p:sldId id="261" r:id="rId12"/>
    <p:sldId id="278" r:id="rId13"/>
    <p:sldId id="271" r:id="rId14"/>
    <p:sldId id="272" r:id="rId15"/>
    <p:sldId id="27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DEDE1-731C-467E-9403-78823982FC56}" v="25" dt="2019-05-29T17:30:55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, Martin" userId="bdb22c2c-d978-46dd-b866-151a447d7efa" providerId="ADAL" clId="{48A11A58-35AD-4DEB-A7EA-FC8B73A9B780}"/>
  </pc:docChgLst>
  <pc:docChgLst>
    <pc:chgData name="Hock, Martin" userId="bdb22c2c-d978-46dd-b866-151a447d7efa" providerId="ADAL" clId="{89CDEDE1-731C-467E-9403-78823982FC56}"/>
    <pc:docChg chg="undo custSel addSld modSld">
      <pc:chgData name="Hock, Martin" userId="bdb22c2c-d978-46dd-b866-151a447d7efa" providerId="ADAL" clId="{89CDEDE1-731C-467E-9403-78823982FC56}" dt="2019-05-29T17:32:38.283" v="513" actId="20577"/>
      <pc:docMkLst>
        <pc:docMk/>
      </pc:docMkLst>
      <pc:sldChg chg="modSp">
        <pc:chgData name="Hock, Martin" userId="bdb22c2c-d978-46dd-b866-151a447d7efa" providerId="ADAL" clId="{89CDEDE1-731C-467E-9403-78823982FC56}" dt="2019-05-29T16:51:22.026" v="3"/>
        <pc:sldMkLst>
          <pc:docMk/>
          <pc:sldMk cId="3348175421" sldId="257"/>
        </pc:sldMkLst>
        <pc:spChg chg="mod">
          <ac:chgData name="Hock, Martin" userId="bdb22c2c-d978-46dd-b866-151a447d7efa" providerId="ADAL" clId="{89CDEDE1-731C-467E-9403-78823982FC56}" dt="2019-05-29T16:51:22.026" v="3"/>
          <ac:spMkLst>
            <pc:docMk/>
            <pc:sldMk cId="3348175421" sldId="257"/>
            <ac:spMk id="3" creationId="{00000000-0000-0000-0000-000000000000}"/>
          </ac:spMkLst>
        </pc:spChg>
      </pc:sldChg>
      <pc:sldChg chg="modSp">
        <pc:chgData name="Hock, Martin" userId="bdb22c2c-d978-46dd-b866-151a447d7efa" providerId="ADAL" clId="{89CDEDE1-731C-467E-9403-78823982FC56}" dt="2019-05-29T16:52:08.069" v="19"/>
        <pc:sldMkLst>
          <pc:docMk/>
          <pc:sldMk cId="1970866833" sldId="258"/>
        </pc:sldMkLst>
        <pc:spChg chg="mod">
          <ac:chgData name="Hock, Martin" userId="bdb22c2c-d978-46dd-b866-151a447d7efa" providerId="ADAL" clId="{89CDEDE1-731C-467E-9403-78823982FC56}" dt="2019-05-29T16:52:08.069" v="19"/>
          <ac:spMkLst>
            <pc:docMk/>
            <pc:sldMk cId="1970866833" sldId="258"/>
            <ac:spMk id="3" creationId="{00000000-0000-0000-0000-000000000000}"/>
          </ac:spMkLst>
        </pc:spChg>
      </pc:sldChg>
      <pc:sldChg chg="modSp">
        <pc:chgData name="Hock, Martin" userId="bdb22c2c-d978-46dd-b866-151a447d7efa" providerId="ADAL" clId="{89CDEDE1-731C-467E-9403-78823982FC56}" dt="2019-05-29T16:52:40.229" v="20"/>
        <pc:sldMkLst>
          <pc:docMk/>
          <pc:sldMk cId="1740966541" sldId="260"/>
        </pc:sldMkLst>
        <pc:spChg chg="mod">
          <ac:chgData name="Hock, Martin" userId="bdb22c2c-d978-46dd-b866-151a447d7efa" providerId="ADAL" clId="{89CDEDE1-731C-467E-9403-78823982FC56}" dt="2019-05-29T16:52:40.229" v="20"/>
          <ac:spMkLst>
            <pc:docMk/>
            <pc:sldMk cId="1740966541" sldId="260"/>
            <ac:spMk id="3" creationId="{00000000-0000-0000-0000-000000000000}"/>
          </ac:spMkLst>
        </pc:spChg>
      </pc:sldChg>
      <pc:sldChg chg="modSp">
        <pc:chgData name="Hock, Martin" userId="bdb22c2c-d978-46dd-b866-151a447d7efa" providerId="ADAL" clId="{89CDEDE1-731C-467E-9403-78823982FC56}" dt="2019-05-29T17:32:38.283" v="513" actId="20577"/>
        <pc:sldMkLst>
          <pc:docMk/>
          <pc:sldMk cId="3142434747" sldId="269"/>
        </pc:sldMkLst>
        <pc:spChg chg="mod">
          <ac:chgData name="Hock, Martin" userId="bdb22c2c-d978-46dd-b866-151a447d7efa" providerId="ADAL" clId="{89CDEDE1-731C-467E-9403-78823982FC56}" dt="2019-05-29T17:32:38.283" v="513" actId="20577"/>
          <ac:spMkLst>
            <pc:docMk/>
            <pc:sldMk cId="3142434747" sldId="269"/>
            <ac:spMk id="3" creationId="{00000000-0000-0000-0000-000000000000}"/>
          </ac:spMkLst>
        </pc:spChg>
      </pc:sldChg>
      <pc:sldChg chg="modSp add">
        <pc:chgData name="Hock, Martin" userId="bdb22c2c-d978-46dd-b866-151a447d7efa" providerId="ADAL" clId="{89CDEDE1-731C-467E-9403-78823982FC56}" dt="2019-05-29T17:31:27.669" v="381" actId="20577"/>
        <pc:sldMkLst>
          <pc:docMk/>
          <pc:sldMk cId="2832137713" sldId="279"/>
        </pc:sldMkLst>
        <pc:spChg chg="mod">
          <ac:chgData name="Hock, Martin" userId="bdb22c2c-d978-46dd-b866-151a447d7efa" providerId="ADAL" clId="{89CDEDE1-731C-467E-9403-78823982FC56}" dt="2019-05-29T17:30:55.066" v="375"/>
          <ac:spMkLst>
            <pc:docMk/>
            <pc:sldMk cId="2832137713" sldId="279"/>
            <ac:spMk id="2" creationId="{B90B84E3-F1A9-4188-84DA-852708BB8F67}"/>
          </ac:spMkLst>
        </pc:spChg>
        <pc:spChg chg="mod">
          <ac:chgData name="Hock, Martin" userId="bdb22c2c-d978-46dd-b866-151a447d7efa" providerId="ADAL" clId="{89CDEDE1-731C-467E-9403-78823982FC56}" dt="2019-05-29T17:31:27.669" v="381" actId="20577"/>
          <ac:spMkLst>
            <pc:docMk/>
            <pc:sldMk cId="2832137713" sldId="279"/>
            <ac:spMk id="3" creationId="{D02F3357-03BE-422C-AB57-62BE117F1B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5C981-BA0D-418E-BFB9-0AE6563D381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9807-23E2-4CF0-B2EA-7C07B9CB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9807-23E2-4CF0-B2EA-7C07B9CB57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0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0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CF47-065A-44FA-A161-B863F92D70F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DF7D-EEF1-495D-88C2-EA39D9C1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</a:t>
            </a:r>
            <a:r>
              <a:rPr lang="en-US" dirty="0"/>
              <a:t>to Boolean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142</a:t>
            </a:r>
          </a:p>
          <a:p>
            <a:r>
              <a:rPr lang="en-US" dirty="0"/>
              <a:t>David Anderson</a:t>
            </a:r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220415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Test the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test the </a:t>
            </a:r>
            <a:r>
              <a:rPr lang="en-US" dirty="0" err="1"/>
              <a:t>isDozen</a:t>
            </a:r>
            <a:r>
              <a:rPr lang="en-US" dirty="0"/>
              <a:t> method from the main method: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</a:rPr>
              <a:t>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isDozen</a:t>
            </a:r>
            <a:r>
              <a:rPr lang="en-US" dirty="0">
                <a:latin typeface="Consolas" panose="020B0609020204030204" pitchFamily="49" charset="0"/>
              </a:rPr>
              <a:t>(10));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isDozen</a:t>
            </a:r>
            <a:r>
              <a:rPr lang="en-US" dirty="0">
                <a:latin typeface="Consolas" panose="020B0609020204030204" pitchFamily="49" charset="0"/>
              </a:rPr>
              <a:t>(12));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isDozen</a:t>
            </a:r>
            <a:r>
              <a:rPr lang="en-US" dirty="0">
                <a:latin typeface="Consolas" panose="020B0609020204030204" pitchFamily="49" charset="0"/>
              </a:rPr>
              <a:t>(13));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It will print the following to the console: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What if we wanted to allow both a regular dozen and a baker’s dozen (thirteen)?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9128" y="4470400"/>
            <a:ext cx="6197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6316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operators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,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dirty="0"/>
              <a:t> (two vertical bars, also known as “pipes”), not !</a:t>
            </a:r>
          </a:p>
          <a:p>
            <a:pPr lvl="1"/>
            <a:r>
              <a:rPr lang="en-US" dirty="0"/>
              <a:t>Single &amp; and single | is a weird “bitwise” operator you will rarely need to use</a:t>
            </a:r>
          </a:p>
          <a:p>
            <a:pPr lvl="1"/>
            <a:r>
              <a:rPr lang="en-US" dirty="0"/>
              <a:t>Origins in C and its predecessors</a:t>
            </a:r>
          </a:p>
          <a:p>
            <a:r>
              <a:rPr lang="en-US" i="1" u="sng" dirty="0"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i="1" u="sng" dirty="0"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  <a:r>
              <a:rPr lang="en-US" dirty="0"/>
              <a:t> is true when both </a:t>
            </a:r>
            <a:r>
              <a:rPr lang="en-US" i="1" u="sng" dirty="0">
                <a:latin typeface="Consolas" panose="020B0609020204030204" pitchFamily="49" charset="0"/>
              </a:rPr>
              <a:t>expr1</a:t>
            </a:r>
            <a:r>
              <a:rPr lang="en-US" dirty="0"/>
              <a:t> and </a:t>
            </a:r>
            <a:r>
              <a:rPr lang="en-US" i="1" u="sng" dirty="0">
                <a:latin typeface="Consolas" panose="020B0609020204030204" pitchFamily="49" charset="0"/>
              </a:rPr>
              <a:t>expr2</a:t>
            </a:r>
            <a:r>
              <a:rPr lang="en-US" dirty="0"/>
              <a:t> evaluate to 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|| y </a:t>
            </a:r>
            <a:r>
              <a:rPr lang="en-US" dirty="0"/>
              <a:t>is true when at least one of x or y is true (OK if both are true)</a:t>
            </a:r>
          </a:p>
          <a:p>
            <a:pPr lvl="1"/>
            <a:r>
              <a:rPr lang="en-US" dirty="0"/>
              <a:t>There is also a rarely used ^ operator for exactly one of x and y is true (exclusive or)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!x </a:t>
            </a:r>
            <a:r>
              <a:rPr lang="en-US" dirty="0"/>
              <a:t>is true if x is false and false if x is true (</a:t>
            </a:r>
            <a:r>
              <a:rPr lang="en-US" i="1" dirty="0"/>
              <a:t>negates </a:t>
            </a:r>
            <a:r>
              <a:rPr lang="en-US" dirty="0"/>
              <a:t>the value of x)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is higher precedence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dirty="0"/>
              <a:t> but lower precedence than most other operators</a:t>
            </a:r>
          </a:p>
          <a:p>
            <a:pPr lvl="1"/>
            <a:r>
              <a:rPr lang="en-US" dirty="0"/>
              <a:t>It’s worth using parentheses in </a:t>
            </a:r>
            <a:r>
              <a:rPr lang="en-US" dirty="0" err="1"/>
              <a:t>boolean</a:t>
            </a:r>
            <a:r>
              <a:rPr lang="en-US" dirty="0"/>
              <a:t> expressions even if not strictly necessary to help clarify things</a:t>
            </a:r>
          </a:p>
          <a:p>
            <a:r>
              <a:rPr lang="en-US" dirty="0"/>
              <a:t>As with math operators, we combine values together to create expressions</a:t>
            </a:r>
          </a:p>
        </p:txBody>
      </p:sp>
    </p:spTree>
    <p:extLst>
      <p:ext uri="{BB962C8B-B14F-4D97-AF65-F5344CB8AC3E}">
        <p14:creationId xmlns:p14="http://schemas.microsoft.com/office/powerpoint/2010/main" val="301800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160-5F5C-44CF-A25C-B402280C70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#1a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8CD7-399A-451D-9E7D-3879DFC7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Modify </a:t>
            </a:r>
            <a:r>
              <a:rPr lang="en-US" dirty="0" err="1"/>
              <a:t>isDozen</a:t>
            </a:r>
            <a:r>
              <a:rPr lang="en-US" dirty="0"/>
              <a:t> to allow both 12 and 13 for amount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isDozen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amount)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amount == 12 || amount == 13;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Notice that even though we said “and” in the prompt, we used “or”</a:t>
            </a:r>
          </a:p>
          <a:p>
            <a:pPr lvl="1"/>
            <a:r>
              <a:rPr lang="en-US" dirty="0"/>
              <a:t>A variable can’t be both values; if we want to allow </a:t>
            </a:r>
            <a:r>
              <a:rPr lang="en-US" b="1" dirty="0"/>
              <a:t>both</a:t>
            </a:r>
            <a:r>
              <a:rPr lang="en-US" dirty="0"/>
              <a:t> scenario a </a:t>
            </a:r>
            <a:r>
              <a:rPr lang="en-US" b="1" dirty="0"/>
              <a:t>and</a:t>
            </a:r>
            <a:r>
              <a:rPr lang="en-US" dirty="0"/>
              <a:t> scenario b, we have to allow </a:t>
            </a:r>
            <a:r>
              <a:rPr lang="en-US" b="1" dirty="0"/>
              <a:t>either</a:t>
            </a:r>
            <a:r>
              <a:rPr lang="en-US" dirty="0"/>
              <a:t> scenario a </a:t>
            </a:r>
            <a:r>
              <a:rPr lang="en-US" b="1" dirty="0"/>
              <a:t>or</a:t>
            </a:r>
            <a:r>
              <a:rPr lang="en-US" dirty="0"/>
              <a:t> scenario b</a:t>
            </a:r>
          </a:p>
          <a:p>
            <a:r>
              <a:rPr lang="en-US" dirty="0"/>
              <a:t>Notice that even though we just said “12 and 13”, we had to spell out the comparison with amount both times</a:t>
            </a:r>
          </a:p>
          <a:p>
            <a:pPr lvl="1"/>
            <a:r>
              <a:rPr lang="en-US" dirty="0"/>
              <a:t>English has a “distributive property” of subject and verb that Java doesn’t have</a:t>
            </a:r>
          </a:p>
          <a:p>
            <a:pPr lvl="1"/>
            <a:r>
              <a:rPr lang="en-US" dirty="0"/>
              <a:t>Java requires a </a:t>
            </a:r>
            <a:r>
              <a:rPr lang="en-US" dirty="0" err="1"/>
              <a:t>boolean</a:t>
            </a:r>
            <a:r>
              <a:rPr lang="en-US" dirty="0"/>
              <a:t> expression on both sides of the &amp;&amp; and || operators</a:t>
            </a:r>
          </a:p>
        </p:txBody>
      </p:sp>
    </p:spTree>
    <p:extLst>
      <p:ext uri="{BB962C8B-B14F-4D97-AF65-F5344CB8AC3E}">
        <p14:creationId xmlns:p14="http://schemas.microsoft.com/office/powerpoint/2010/main" val="347678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say you have a dog. Your dog is happy whenever it has been fed and has either been walked or played with (or both)</a:t>
            </a:r>
          </a:p>
          <a:p>
            <a:r>
              <a:rPr lang="en-US" dirty="0"/>
              <a:t>Let’s say you already have </a:t>
            </a:r>
            <a:r>
              <a:rPr lang="en-US" dirty="0" err="1"/>
              <a:t>boolean</a:t>
            </a:r>
            <a:r>
              <a:rPr lang="en-US" dirty="0"/>
              <a:t> variables </a:t>
            </a:r>
            <a:r>
              <a:rPr lang="en-US" dirty="0">
                <a:latin typeface="Consolas" panose="020B0609020204030204" pitchFamily="49" charset="0"/>
              </a:rPr>
              <a:t>fed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walked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playedWith</a:t>
            </a:r>
            <a:r>
              <a:rPr lang="en-US" dirty="0"/>
              <a:t> and you want to calculate the “happiness” of the situation (true or false)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Write the body of a method </a:t>
            </a:r>
            <a:br>
              <a:rPr lang="en-US" dirty="0"/>
            </a:br>
            <a:r>
              <a:rPr lang="en-US" sz="2400" b="1" dirty="0">
                <a:latin typeface="Consolas" panose="020B0609020204030204" pitchFamily="49" charset="0"/>
              </a:rPr>
              <a:t>public static </a:t>
            </a:r>
            <a:r>
              <a:rPr lang="en-US" sz="2400" b="1" dirty="0" err="1"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dogIsHappy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boolean</a:t>
            </a:r>
            <a:r>
              <a:rPr lang="en-US" sz="2400" dirty="0">
                <a:latin typeface="Consolas" panose="020B0609020204030204" pitchFamily="49" charset="0"/>
              </a:rPr>
              <a:t> fed, </a:t>
            </a:r>
            <a:r>
              <a:rPr lang="en-US" sz="2400" b="1" dirty="0" err="1">
                <a:latin typeface="Consolas" panose="020B0609020204030204" pitchFamily="49" charset="0"/>
              </a:rPr>
              <a:t>boolean</a:t>
            </a:r>
            <a:r>
              <a:rPr lang="en-US" sz="2400" dirty="0">
                <a:latin typeface="Consolas" panose="020B0609020204030204" pitchFamily="49" charset="0"/>
              </a:rPr>
              <a:t> walked, </a:t>
            </a:r>
            <a:r>
              <a:rPr lang="en-US" sz="2400" b="1" dirty="0" err="1">
                <a:latin typeface="Consolas" panose="020B0609020204030204" pitchFamily="49" charset="0"/>
              </a:rPr>
              <a:t>boolean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playedWith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Write a return statement here!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dirty="0"/>
              <a:t>which returns true if the dog is happy and false if it is not</a:t>
            </a:r>
          </a:p>
        </p:txBody>
      </p:sp>
    </p:spTree>
    <p:extLst>
      <p:ext uri="{BB962C8B-B14F-4D97-AF65-F5344CB8AC3E}">
        <p14:creationId xmlns:p14="http://schemas.microsoft.com/office/powerpoint/2010/main" val="259045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#2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fed &amp;&amp; (walked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playedWith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This also works: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(fed &amp;&amp; walked) || (fed &amp;&amp;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playedWith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We are repeating ourselves more than we need to, though</a:t>
            </a:r>
          </a:p>
          <a:p>
            <a:r>
              <a:rPr lang="en-US" dirty="0"/>
              <a:t>This doesn’t work: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fed &amp;&amp; walked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playedWith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Because &amp;&amp; is higher precedence than ||, in English, it’s saying: “The dog is happy if it is fed and walked, or if it’s played with”</a:t>
            </a:r>
          </a:p>
        </p:txBody>
      </p:sp>
    </p:spTree>
    <p:extLst>
      <p:ext uri="{BB962C8B-B14F-4D97-AF65-F5344CB8AC3E}">
        <p14:creationId xmlns:p14="http://schemas.microsoft.com/office/powerpoint/2010/main" val="37715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Suppose you have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variables x and y and you want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/>
              <a:t> expression which is true if the point corresponding to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is located in or on the border of the square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isInSquare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32" y="1713376"/>
            <a:ext cx="4714466" cy="4657322"/>
          </a:xfrm>
        </p:spPr>
      </p:pic>
    </p:spTree>
    <p:extLst>
      <p:ext uri="{BB962C8B-B14F-4D97-AF65-F5344CB8AC3E}">
        <p14:creationId xmlns:p14="http://schemas.microsoft.com/office/powerpoint/2010/main" val="20604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#3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&gt;= 0 &amp;&amp; x &lt;= 10 &amp;&amp; y &gt;= 0 &amp;&amp; y &lt;= 10</a:t>
            </a:r>
          </a:p>
          <a:p>
            <a:pPr lvl="1"/>
            <a:r>
              <a:rPr lang="en-US" dirty="0"/>
              <a:t>We haven’t seen a good way to avoid repeating ourselves yet</a:t>
            </a:r>
          </a:p>
          <a:p>
            <a:r>
              <a:rPr lang="en-US" b="1" dirty="0">
                <a:solidFill>
                  <a:srgbClr val="FF0000"/>
                </a:solidFill>
              </a:rPr>
              <a:t>Note that you CAN’T write 0 &lt;= x &lt;= 10 like you can in math</a:t>
            </a:r>
          </a:p>
          <a:p>
            <a:r>
              <a:rPr lang="en-US" b="1" dirty="0">
                <a:solidFill>
                  <a:srgbClr val="FF0000"/>
                </a:solidFill>
              </a:rPr>
              <a:t>Note that you CAN’T write x &gt;= 0 &amp;&amp; &lt;= 10 like we might say in English</a:t>
            </a:r>
          </a:p>
          <a:p>
            <a:r>
              <a:rPr lang="en-US" dirty="0"/>
              <a:t>As with any expression, we can assign the result to a variable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x &gt;= 0 &amp;&amp; x &lt;= 10 &amp;&amp; y &gt;= 0 &amp;&amp; y &lt;= 10;</a:t>
            </a:r>
          </a:p>
          <a:p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Next, we’ll learn how to write programs that use </a:t>
            </a:r>
            <a:r>
              <a:rPr lang="en-US" b="1" dirty="0" err="1">
                <a:solidFill>
                  <a:srgbClr val="00B050"/>
                </a:solidFill>
                <a:cs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expressions to make decisions!</a:t>
            </a:r>
          </a:p>
        </p:txBody>
      </p:sp>
    </p:spTree>
    <p:extLst>
      <p:ext uri="{BB962C8B-B14F-4D97-AF65-F5344CB8AC3E}">
        <p14:creationId xmlns:p14="http://schemas.microsoft.com/office/powerpoint/2010/main" val="221865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we’ll start with material from Ch 4 including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values and conditional expressions</a:t>
            </a:r>
          </a:p>
          <a:p>
            <a:r>
              <a:rPr lang="en-US" dirty="0"/>
              <a:t>Tomorrow, we’ll see how to use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values to control execution None of this material is needed for the assignment!</a:t>
            </a:r>
          </a:p>
        </p:txBody>
      </p:sp>
    </p:spTree>
    <p:extLst>
      <p:ext uri="{BB962C8B-B14F-4D97-AF65-F5344CB8AC3E}">
        <p14:creationId xmlns:p14="http://schemas.microsoft.com/office/powerpoint/2010/main" val="334817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/>
              <a:t> type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learned about integer types (</a:t>
            </a:r>
            <a:r>
              <a:rPr lang="en-US" dirty="0" err="1"/>
              <a:t>int</a:t>
            </a:r>
            <a:r>
              <a:rPr lang="en-US" dirty="0"/>
              <a:t>), floating point types (double), and the String type</a:t>
            </a:r>
          </a:p>
          <a:p>
            <a:r>
              <a:rPr lang="en-US" dirty="0"/>
              <a:t>There’s another really simple type we should learn about: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has only two possible values: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These are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/>
              <a:t> literals as well as reserved words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6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George Boole was a mathematician in the 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Took the concepts he had in English of “true”, “false”, “and”, and “or” and came up with formalized mathematical rules for them</a:t>
            </a:r>
          </a:p>
          <a:p>
            <a:r>
              <a:rPr lang="en-US" dirty="0"/>
              <a:t>The rules are rigid and in some ways reminiscent of 19</a:t>
            </a:r>
            <a:r>
              <a:rPr lang="en-US" baseline="30000" dirty="0"/>
              <a:t>th</a:t>
            </a:r>
            <a:r>
              <a:rPr lang="en-US" dirty="0"/>
              <a:t> century English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67" y="1825625"/>
            <a:ext cx="3245065" cy="4351338"/>
          </a:xfrm>
        </p:spPr>
      </p:pic>
    </p:spTree>
    <p:extLst>
      <p:ext uri="{BB962C8B-B14F-4D97-AF65-F5344CB8AC3E}">
        <p14:creationId xmlns:p14="http://schemas.microsoft.com/office/powerpoint/2010/main" val="135633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compare numbers to each other and get a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back out</a:t>
            </a:r>
          </a:p>
          <a:p>
            <a:r>
              <a:rPr lang="en-US" dirty="0"/>
              <a:t>Greater than &gt; , less than &lt; , greater or equal &gt;=, less or equal &lt;= , equal to ==, not equal !=</a:t>
            </a:r>
          </a:p>
          <a:p>
            <a:r>
              <a:rPr lang="en-US" dirty="0">
                <a:solidFill>
                  <a:srgbClr val="FF0000"/>
                </a:solidFill>
              </a:rPr>
              <a:t>PAY CLOSE ATTENTION to the </a:t>
            </a:r>
            <a:r>
              <a:rPr lang="en-US" b="1" dirty="0">
                <a:solidFill>
                  <a:srgbClr val="FF0000"/>
                </a:solidFill>
              </a:rPr>
              <a:t>two</a:t>
            </a:r>
            <a:r>
              <a:rPr lang="en-US" dirty="0">
                <a:solidFill>
                  <a:srgbClr val="FF0000"/>
                </a:solidFill>
              </a:rPr>
              <a:t> equals signs above for “equal to”!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Single equals sign is assignment!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 is “equality by force”: you cause the variable to become the new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==  is “check for equality”: evaluates to true if operands are equal in value</a:t>
            </a:r>
          </a:p>
          <a:p>
            <a:r>
              <a:rPr lang="en-US" dirty="0"/>
              <a:t>Comparison is performed within an expression in Java, such as within assignment to a variable or returned by a method</a:t>
            </a:r>
          </a:p>
          <a:p>
            <a:r>
              <a:rPr lang="en-US" dirty="0"/>
              <a:t>The comparison is determined at evaluation time and the result is either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(comparison holds now) or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 (comparison does not hold now)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6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Math vs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mathematical expression x &gt; 5</a:t>
            </a:r>
          </a:p>
          <a:p>
            <a:r>
              <a:rPr lang="en-US" dirty="0"/>
              <a:t>The expression is satisfied for all values x which are greater than 5: 100, 5.1, 5.00000001, etc.</a:t>
            </a:r>
          </a:p>
          <a:p>
            <a:r>
              <a:rPr lang="en-US" dirty="0"/>
              <a:t>In some contexts, you could think of x as consisting of all possible such values</a:t>
            </a:r>
          </a:p>
          <a:p>
            <a:r>
              <a:rPr lang="en-US" dirty="0"/>
              <a:t>Contrast with Java, where we </a:t>
            </a:r>
            <a:r>
              <a:rPr lang="en-US" b="1" dirty="0"/>
              <a:t>evaluate</a:t>
            </a:r>
            <a:r>
              <a:rPr lang="en-US" dirty="0"/>
              <a:t> the expression </a:t>
            </a:r>
            <a:r>
              <a:rPr lang="en-US" dirty="0">
                <a:latin typeface="Consolas" panose="020B0609020204030204" pitchFamily="49" charset="0"/>
              </a:rPr>
              <a:t>x &gt; 5 </a:t>
            </a:r>
            <a:r>
              <a:rPr lang="en-US" dirty="0"/>
              <a:t>and determine a </a:t>
            </a:r>
            <a:r>
              <a:rPr lang="en-US" dirty="0" err="1"/>
              <a:t>boolean</a:t>
            </a:r>
            <a:r>
              <a:rPr lang="en-US"/>
              <a:t> value </a:t>
            </a:r>
            <a:r>
              <a:rPr lang="en-US" dirty="0"/>
              <a:t>according to x’s value </a:t>
            </a:r>
            <a:r>
              <a:rPr lang="en-US" b="1" dirty="0"/>
              <a:t>at the time of the evaluation</a:t>
            </a:r>
          </a:p>
          <a:p>
            <a:r>
              <a:rPr lang="en-US" dirty="0"/>
              <a:t>We can assign the result of that evaluation to a variable, return it from a method, or use it within another expression</a:t>
            </a:r>
          </a:p>
        </p:txBody>
      </p:sp>
    </p:spTree>
    <p:extLst>
      <p:ext uri="{BB962C8B-B14F-4D97-AF65-F5344CB8AC3E}">
        <p14:creationId xmlns:p14="http://schemas.microsoft.com/office/powerpoint/2010/main" val="314243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84E3-F1A9-4188-84DA-852708BB8F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 of Java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3357-03BE-422C-AB57-62BE117F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= 1;</a:t>
            </a: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= 2;</a:t>
            </a: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xGTy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determine whether x &gt; 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= 3;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now x is greater than y!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xGTy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What will the above code print?</a:t>
            </a:r>
          </a:p>
        </p:txBody>
      </p:sp>
    </p:spTree>
    <p:extLst>
      <p:ext uri="{BB962C8B-B14F-4D97-AF65-F5344CB8AC3E}">
        <p14:creationId xmlns:p14="http://schemas.microsoft.com/office/powerpoint/2010/main" val="283213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160-5F5C-44CF-A25C-B402280C70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8CD7-399A-451D-9E7D-3879DFC7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class </a:t>
            </a:r>
            <a:r>
              <a:rPr lang="en-US" dirty="0" err="1"/>
              <a:t>LogicIntro</a:t>
            </a:r>
            <a:r>
              <a:rPr lang="en-US" dirty="0"/>
              <a:t> with a main method</a:t>
            </a:r>
          </a:p>
          <a:p>
            <a:r>
              <a:rPr lang="en-US" dirty="0"/>
              <a:t>Write a method </a:t>
            </a:r>
            <a:r>
              <a:rPr lang="en-US" dirty="0" err="1"/>
              <a:t>isDozen</a:t>
            </a:r>
            <a:r>
              <a:rPr lang="en-US" dirty="0"/>
              <a:t> which has an integer argument and which returns true when the argument is exactly equal to a dozen (twelve)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isDozen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amount)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Write a return statement here!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It will look like: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[something] [comparison operator] [something else];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Replace [something] and [something else] with a numerical expression (literal or variable)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Replace [comparison operator] with one of the operators on the previous page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42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160-5F5C-44CF-A25C-B402280C70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#1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8CD7-399A-451D-9E7D-3879DFC7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method </a:t>
            </a:r>
            <a:r>
              <a:rPr lang="en-US" dirty="0" err="1"/>
              <a:t>isDozen</a:t>
            </a:r>
            <a:r>
              <a:rPr lang="en-US" dirty="0"/>
              <a:t> which has an integer argument and which returns true if the argument is exactly equal to a dozen (twelve)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isDozen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amount)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amount == 12;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Notice we needed two equals signs to </a:t>
            </a:r>
            <a:r>
              <a:rPr lang="en-US" b="1" dirty="0"/>
              <a:t>compare</a:t>
            </a:r>
            <a:r>
              <a:rPr lang="en-US" dirty="0"/>
              <a:t> the amount variable</a:t>
            </a:r>
          </a:p>
          <a:p>
            <a:r>
              <a:rPr lang="en-US" dirty="0"/>
              <a:t>Otherwise, Java would try to </a:t>
            </a:r>
            <a:r>
              <a:rPr lang="en-US" b="1" dirty="0"/>
              <a:t>change</a:t>
            </a:r>
            <a:r>
              <a:rPr lang="en-US" dirty="0"/>
              <a:t> the value stored in the amount variable</a:t>
            </a:r>
          </a:p>
          <a:p>
            <a:r>
              <a:rPr lang="en-US" dirty="0"/>
              <a:t>The result would not be a </a:t>
            </a:r>
            <a:r>
              <a:rPr lang="en-US" dirty="0" err="1"/>
              <a:t>boolean</a:t>
            </a:r>
            <a:r>
              <a:rPr lang="en-US" dirty="0"/>
              <a:t> value so the Java compiler complains</a:t>
            </a:r>
          </a:p>
        </p:txBody>
      </p:sp>
    </p:spTree>
    <p:extLst>
      <p:ext uri="{BB962C8B-B14F-4D97-AF65-F5344CB8AC3E}">
        <p14:creationId xmlns:p14="http://schemas.microsoft.com/office/powerpoint/2010/main" val="25192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1261</Words>
  <Application>Microsoft Office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Intro to Boolean Logic</vt:lpstr>
      <vt:lpstr>Overview</vt:lpstr>
      <vt:lpstr>boolean type and values</vt:lpstr>
      <vt:lpstr>Boolean logic</vt:lpstr>
      <vt:lpstr>Relational (comparison) operators</vt:lpstr>
      <vt:lpstr>Math vs Java</vt:lpstr>
      <vt:lpstr>Example of Java boolean evaluation</vt:lpstr>
      <vt:lpstr>Boolean example #1</vt:lpstr>
      <vt:lpstr>Boolean example #1 answer</vt:lpstr>
      <vt:lpstr>Test the method</vt:lpstr>
      <vt:lpstr>Boolean operators and expressions</vt:lpstr>
      <vt:lpstr>Boolean example #1a answer</vt:lpstr>
      <vt:lpstr>Boolean example #2</vt:lpstr>
      <vt:lpstr>Boolean example #2 answer</vt:lpstr>
      <vt:lpstr>Boolean example #3</vt:lpstr>
      <vt:lpstr>Boolean example #3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Intro to Boolean Logic</dc:title>
  <dc:creator>Hock, Martin</dc:creator>
  <cp:lastModifiedBy>David Anderson</cp:lastModifiedBy>
  <cp:revision>40</cp:revision>
  <dcterms:created xsi:type="dcterms:W3CDTF">2017-01-17T03:44:50Z</dcterms:created>
  <dcterms:modified xsi:type="dcterms:W3CDTF">2019-10-01T22:13:36Z</dcterms:modified>
</cp:coreProperties>
</file>