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5C1DA-6CF2-4ACC-B1DC-1DAFDF2B93B1}" v="42" dt="2020-01-14T17:57:56.0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1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6577-CFB8-41CB-961F-9ECDD26587D4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1617-368E-4520-8EF7-DDC7E5897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6577-CFB8-41CB-961F-9ECDD26587D4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1617-368E-4520-8EF7-DDC7E5897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7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6577-CFB8-41CB-961F-9ECDD26587D4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1617-368E-4520-8EF7-DDC7E5897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6577-CFB8-41CB-961F-9ECDD26587D4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1617-368E-4520-8EF7-DDC7E5897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5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6577-CFB8-41CB-961F-9ECDD26587D4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1617-368E-4520-8EF7-DDC7E5897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4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6577-CFB8-41CB-961F-9ECDD26587D4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1617-368E-4520-8EF7-DDC7E5897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7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6577-CFB8-41CB-961F-9ECDD26587D4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1617-368E-4520-8EF7-DDC7E5897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8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6577-CFB8-41CB-961F-9ECDD26587D4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1617-368E-4520-8EF7-DDC7E5897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6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6577-CFB8-41CB-961F-9ECDD26587D4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1617-368E-4520-8EF7-DDC7E5897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3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6577-CFB8-41CB-961F-9ECDD26587D4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1617-368E-4520-8EF7-DDC7E5897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8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6577-CFB8-41CB-961F-9ECDD26587D4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1617-368E-4520-8EF7-DDC7E5897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7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66577-CFB8-41CB-961F-9ECDD26587D4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31617-368E-4520-8EF7-DDC7E5897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2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06 Induction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CS 143</a:t>
            </a:r>
          </a:p>
          <a:p>
            <a:r>
              <a:rPr lang="en-US" dirty="0"/>
              <a:t>David Anderson</a:t>
            </a:r>
          </a:p>
          <a:p>
            <a:endParaRPr lang="en-US" dirty="0">
              <a:cs typeface="Calibri"/>
            </a:endParaRPr>
          </a:p>
          <a:p>
            <a:r>
              <a:rPr lang="en-US" dirty="0"/>
              <a:t>Slides by Martin Hock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840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Why learn induction in this class?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Induction is a mathematical proof technique with close ties to recursion, which is a core topic of this course</a:t>
            </a:r>
          </a:p>
          <a:p>
            <a:r>
              <a:rPr lang="en-US" dirty="0"/>
              <a:t>Induction is in some ways simpler than recursion but also more subtle</a:t>
            </a:r>
          </a:p>
          <a:p>
            <a:r>
              <a:rPr lang="en-US" dirty="0"/>
              <a:t>I think of induction as “another light in the room” that may help you see your way around when you learn about recursion</a:t>
            </a:r>
          </a:p>
        </p:txBody>
      </p:sp>
    </p:spTree>
    <p:extLst>
      <p:ext uri="{BB962C8B-B14F-4D97-AF65-F5344CB8AC3E}">
        <p14:creationId xmlns:p14="http://schemas.microsoft.com/office/powerpoint/2010/main" val="162294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Interesting observation about x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Consider the sequence of squared integers on the right</a:t>
            </a:r>
          </a:p>
          <a:p>
            <a:r>
              <a:rPr lang="en-US" dirty="0"/>
              <a:t>Notice that the difference between successive squares (in the third column) appears to be the sequence of odd integers</a:t>
            </a:r>
          </a:p>
          <a:p>
            <a:r>
              <a:rPr lang="en-US" dirty="0"/>
              <a:t>Is this always going to be the case? Can we mathematically prove it to be so?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12355261"/>
              </p:ext>
            </p:extLst>
          </p:nvPr>
        </p:nvGraphicFramePr>
        <p:xfrm>
          <a:off x="6172200" y="1825625"/>
          <a:ext cx="5181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418740909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746905807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539431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 – (x-1)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23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00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117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019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80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33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92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909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996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070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3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097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79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Interesting illustration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Look at the illustration on the right</a:t>
            </a:r>
          </a:p>
          <a:p>
            <a:r>
              <a:rPr lang="en-US" dirty="0"/>
              <a:t>Consider the lengths of each of the white strips</a:t>
            </a:r>
          </a:p>
          <a:p>
            <a:r>
              <a:rPr lang="en-US" dirty="0"/>
              <a:t>Can we use this to prove the theorem?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13" y="1825625"/>
            <a:ext cx="4371774" cy="4351338"/>
          </a:xfrm>
        </p:spPr>
      </p:pic>
    </p:spTree>
    <p:extLst>
      <p:ext uri="{BB962C8B-B14F-4D97-AF65-F5344CB8AC3E}">
        <p14:creationId xmlns:p14="http://schemas.microsoft.com/office/powerpoint/2010/main" val="132393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Mathematical induction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the induction technique, all we need to do is prove the property for a base case (the smallest example that we care about)</a:t>
            </a:r>
          </a:p>
          <a:p>
            <a:pPr lvl="1"/>
            <a:r>
              <a:rPr lang="en-US" dirty="0"/>
              <a:t>It’s usually pretty easy to reason about one specific example</a:t>
            </a:r>
          </a:p>
          <a:p>
            <a:r>
              <a:rPr lang="en-US" dirty="0"/>
              <a:t>And then, just one more thing: we need to prove the property for the n+1 case</a:t>
            </a:r>
          </a:p>
          <a:p>
            <a:r>
              <a:rPr lang="en-US" dirty="0"/>
              <a:t>The key is that we can assume that the proof works for the n case</a:t>
            </a:r>
          </a:p>
          <a:p>
            <a:pPr lvl="1"/>
            <a:r>
              <a:rPr lang="en-US" dirty="0"/>
              <a:t>The idea is that we build our way up from the base case to any given case</a:t>
            </a:r>
          </a:p>
          <a:p>
            <a:pPr lvl="1"/>
            <a:r>
              <a:rPr lang="en-US" dirty="0"/>
              <a:t>Remember that we are proving that the property is true, so even though stating all of the individual steps of the proof for a large example would be laborious, it mathematically “exists”</a:t>
            </a:r>
          </a:p>
        </p:txBody>
      </p:sp>
    </p:spTree>
    <p:extLst>
      <p:ext uri="{BB962C8B-B14F-4D97-AF65-F5344CB8AC3E}">
        <p14:creationId xmlns:p14="http://schemas.microsoft.com/office/powerpoint/2010/main" val="270750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Induction illustration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Induction is like dominoes: since each domino is positioned to tip over the next domino, they all fall over as long as the first domino falls</a:t>
            </a:r>
          </a:p>
          <a:p>
            <a:r>
              <a:rPr lang="en-US" dirty="0"/>
              <a:t>Image credit: Book of Proof by Richard </a:t>
            </a:r>
            <a:r>
              <a:rPr lang="en-US" dirty="0" err="1"/>
              <a:t>Hammack</a:t>
            </a:r>
            <a:r>
              <a:rPr lang="en-US" dirty="0"/>
              <a:t> (CC BY-ND-3.0)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972" y="1825625"/>
            <a:ext cx="4836055" cy="4351338"/>
          </a:xfrm>
        </p:spPr>
      </p:pic>
    </p:spTree>
    <p:extLst>
      <p:ext uri="{BB962C8B-B14F-4D97-AF65-F5344CB8AC3E}">
        <p14:creationId xmlns:p14="http://schemas.microsoft.com/office/powerpoint/2010/main" val="243953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Proving the squares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Claim: for positive integer n, n</a:t>
            </a:r>
            <a:r>
              <a:rPr lang="en-US" baseline="30000" dirty="0"/>
              <a:t>2</a:t>
            </a:r>
            <a:r>
              <a:rPr lang="en-US" dirty="0"/>
              <a:t> = the sum of the first n odd integers</a:t>
            </a:r>
          </a:p>
          <a:p>
            <a:pPr lvl="1"/>
            <a:r>
              <a:rPr lang="en-US" dirty="0"/>
              <a:t>The first odd integer is 1. The second is 3. The third is 5. The nth is 2n – 1.</a:t>
            </a:r>
          </a:p>
          <a:p>
            <a:r>
              <a:rPr lang="en-US" dirty="0"/>
              <a:t>Base case: 1</a:t>
            </a:r>
            <a:r>
              <a:rPr lang="en-US" baseline="30000" dirty="0"/>
              <a:t>2</a:t>
            </a:r>
            <a:r>
              <a:rPr lang="en-US" dirty="0"/>
              <a:t> = 1</a:t>
            </a:r>
          </a:p>
          <a:p>
            <a:r>
              <a:rPr lang="en-US" dirty="0"/>
              <a:t>Induction: Assume that n</a:t>
            </a:r>
            <a:r>
              <a:rPr lang="en-US" baseline="30000" dirty="0"/>
              <a:t>2</a:t>
            </a:r>
            <a:r>
              <a:rPr lang="en-US" dirty="0"/>
              <a:t> = the sum of the first n odd integers and prove that (n+1)</a:t>
            </a:r>
            <a:r>
              <a:rPr lang="en-US" baseline="30000" dirty="0"/>
              <a:t>2</a:t>
            </a:r>
            <a:r>
              <a:rPr lang="en-US" dirty="0"/>
              <a:t> = the sum of the first n+1 odd integers. Using FOIL, (n+1)</a:t>
            </a:r>
            <a:r>
              <a:rPr lang="en-US" baseline="30000" dirty="0"/>
              <a:t>2</a:t>
            </a:r>
            <a:r>
              <a:rPr lang="en-US" dirty="0"/>
              <a:t> = n</a:t>
            </a:r>
            <a:r>
              <a:rPr lang="en-US" baseline="30000" dirty="0"/>
              <a:t>2 </a:t>
            </a:r>
            <a:r>
              <a:rPr lang="en-US" dirty="0"/>
              <a:t>+ 2n + 1. Invoking the inductive hypothesis, n</a:t>
            </a:r>
            <a:r>
              <a:rPr lang="en-US" baseline="30000" dirty="0"/>
              <a:t>2</a:t>
            </a:r>
            <a:r>
              <a:rPr lang="en-US" dirty="0"/>
              <a:t> = the sum of the first n odd integers. By the definition of an odd integer, 2n + 1 is the n+1</a:t>
            </a:r>
            <a:r>
              <a:rPr lang="en-US" baseline="30000" dirty="0"/>
              <a:t>st</a:t>
            </a:r>
            <a:r>
              <a:rPr lang="en-US" dirty="0"/>
              <a:t> odd integer.</a:t>
            </a:r>
          </a:p>
          <a:p>
            <a:r>
              <a:rPr lang="en-US" dirty="0"/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398708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Strong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 that in the proof, we only needed to assume that the previous example worked</a:t>
            </a:r>
          </a:p>
          <a:p>
            <a:r>
              <a:rPr lang="en-US" dirty="0"/>
              <a:t>But if we wanted to, we could assume that all of the prior examples worked – mathematically, there is no difference</a:t>
            </a:r>
          </a:p>
          <a:p>
            <a:r>
              <a:rPr lang="en-US" dirty="0"/>
              <a:t>For some reason, this is treated separately as “strong induction”</a:t>
            </a:r>
          </a:p>
          <a:p>
            <a:r>
              <a:rPr lang="en-US" dirty="0" err="1"/>
              <a:t>Hammack’s</a:t>
            </a:r>
            <a:r>
              <a:rPr lang="en-US" dirty="0"/>
              <a:t> book has an interesting example which essentially proves the n+5 case based on the n case, but needs to prove the first 5 cases or so by hand</a:t>
            </a:r>
          </a:p>
        </p:txBody>
      </p:sp>
    </p:spTree>
    <p:extLst>
      <p:ext uri="{BB962C8B-B14F-4D97-AF65-F5344CB8AC3E}">
        <p14:creationId xmlns:p14="http://schemas.microsoft.com/office/powerpoint/2010/main" val="2532761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581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06 Induction</vt:lpstr>
      <vt:lpstr>Why learn induction in this class?</vt:lpstr>
      <vt:lpstr>Interesting observation about x2</vt:lpstr>
      <vt:lpstr>Interesting illustration</vt:lpstr>
      <vt:lpstr>Mathematical induction technique</vt:lpstr>
      <vt:lpstr>Induction illustration</vt:lpstr>
      <vt:lpstr>Proving the squares example</vt:lpstr>
      <vt:lpstr>Strong induction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Induction</dc:title>
  <dc:creator>Hock, Martin</dc:creator>
  <cp:lastModifiedBy>Hock, Martin</cp:lastModifiedBy>
  <cp:revision>8</cp:revision>
  <dcterms:created xsi:type="dcterms:W3CDTF">2017-04-11T14:37:52Z</dcterms:created>
  <dcterms:modified xsi:type="dcterms:W3CDTF">2020-01-14T17:58:05Z</dcterms:modified>
</cp:coreProperties>
</file>