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8" r:id="rId5"/>
    <p:sldId id="279" r:id="rId6"/>
    <p:sldId id="280" r:id="rId7"/>
    <p:sldId id="257" r:id="rId8"/>
    <p:sldId id="273" r:id="rId9"/>
    <p:sldId id="259" r:id="rId10"/>
    <p:sldId id="260" r:id="rId11"/>
    <p:sldId id="266" r:id="rId12"/>
    <p:sldId id="272" r:id="rId13"/>
    <p:sldId id="261" r:id="rId14"/>
    <p:sldId id="267" r:id="rId15"/>
    <p:sldId id="262" r:id="rId16"/>
    <p:sldId id="263" r:id="rId17"/>
    <p:sldId id="265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ck, Martin" userId="bdb22c2c-d978-46dd-b866-151a447d7efa" providerId="ADAL" clId="{ED65295C-9439-41EC-955D-7F62565722CE}"/>
    <pc:docChg chg="undo custSel delSld modSld">
      <pc:chgData name="Hock, Martin" userId="bdb22c2c-d978-46dd-b866-151a447d7efa" providerId="ADAL" clId="{ED65295C-9439-41EC-955D-7F62565722CE}" dt="2019-05-29T16:50:23.474" v="262" actId="2696"/>
      <pc:docMkLst>
        <pc:docMk/>
      </pc:docMkLst>
      <pc:sldChg chg="del">
        <pc:chgData name="Hock, Martin" userId="bdb22c2c-d978-46dd-b866-151a447d7efa" providerId="ADAL" clId="{ED65295C-9439-41EC-955D-7F62565722CE}" dt="2019-05-29T16:50:23.474" v="262" actId="2696"/>
        <pc:sldMkLst>
          <pc:docMk/>
          <pc:sldMk cId="2218655771" sldId="258"/>
        </pc:sldMkLst>
      </pc:sldChg>
      <pc:sldChg chg="modSp">
        <pc:chgData name="Hock, Martin" userId="bdb22c2c-d978-46dd-b866-151a447d7efa" providerId="ADAL" clId="{ED65295C-9439-41EC-955D-7F62565722CE}" dt="2019-05-29T16:48:21.864" v="212"/>
        <pc:sldMkLst>
          <pc:docMk/>
          <pc:sldMk cId="1999066608" sldId="260"/>
        </pc:sldMkLst>
        <pc:spChg chg="mod">
          <ac:chgData name="Hock, Martin" userId="bdb22c2c-d978-46dd-b866-151a447d7efa" providerId="ADAL" clId="{ED65295C-9439-41EC-955D-7F62565722CE}" dt="2019-05-29T16:48:21.864" v="212"/>
          <ac:spMkLst>
            <pc:docMk/>
            <pc:sldMk cId="1999066608" sldId="260"/>
            <ac:spMk id="3" creationId="{00000000-0000-0000-0000-000000000000}"/>
          </ac:spMkLst>
        </pc:spChg>
        <pc:spChg chg="mod">
          <ac:chgData name="Hock, Martin" userId="bdb22c2c-d978-46dd-b866-151a447d7efa" providerId="ADAL" clId="{ED65295C-9439-41EC-955D-7F62565722CE}" dt="2019-05-29T16:47:40.614" v="206" actId="1035"/>
          <ac:spMkLst>
            <pc:docMk/>
            <pc:sldMk cId="1999066608" sldId="260"/>
            <ac:spMk id="4" creationId="{00000000-0000-0000-0000-000000000000}"/>
          </ac:spMkLst>
        </pc:spChg>
      </pc:sldChg>
      <pc:sldChg chg="modSp">
        <pc:chgData name="Hock, Martin" userId="bdb22c2c-d978-46dd-b866-151a447d7efa" providerId="ADAL" clId="{ED65295C-9439-41EC-955D-7F62565722CE}" dt="2019-05-29T16:46:16.277" v="29" actId="20577"/>
        <pc:sldMkLst>
          <pc:docMk/>
          <pc:sldMk cId="4010123293" sldId="261"/>
        </pc:sldMkLst>
        <pc:spChg chg="mod">
          <ac:chgData name="Hock, Martin" userId="bdb22c2c-d978-46dd-b866-151a447d7efa" providerId="ADAL" clId="{ED65295C-9439-41EC-955D-7F62565722CE}" dt="2019-05-29T16:46:16.277" v="29" actId="20577"/>
          <ac:spMkLst>
            <pc:docMk/>
            <pc:sldMk cId="4010123293" sldId="261"/>
            <ac:spMk id="3" creationId="{00000000-0000-0000-0000-000000000000}"/>
          </ac:spMkLst>
        </pc:spChg>
      </pc:sldChg>
      <pc:sldChg chg="modSp">
        <pc:chgData name="Hock, Martin" userId="bdb22c2c-d978-46dd-b866-151a447d7efa" providerId="ADAL" clId="{ED65295C-9439-41EC-955D-7F62565722CE}" dt="2019-05-29T16:49:49.409" v="261" actId="2711"/>
        <pc:sldMkLst>
          <pc:docMk/>
          <pc:sldMk cId="839921200" sldId="266"/>
        </pc:sldMkLst>
        <pc:spChg chg="mod">
          <ac:chgData name="Hock, Martin" userId="bdb22c2c-d978-46dd-b866-151a447d7efa" providerId="ADAL" clId="{ED65295C-9439-41EC-955D-7F62565722CE}" dt="2019-05-29T16:49:49.409" v="261" actId="2711"/>
          <ac:spMkLst>
            <pc:docMk/>
            <pc:sldMk cId="839921200" sldId="266"/>
            <ac:spMk id="4" creationId="{00000000-0000-0000-0000-000000000000}"/>
          </ac:spMkLst>
        </pc:spChg>
      </pc:sldChg>
      <pc:sldChg chg="modSp">
        <pc:chgData name="Hock, Martin" userId="bdb22c2c-d978-46dd-b866-151a447d7efa" providerId="ADAL" clId="{ED65295C-9439-41EC-955D-7F62565722CE}" dt="2019-05-29T16:44:03.426" v="1" actId="20577"/>
        <pc:sldMkLst>
          <pc:docMk/>
          <pc:sldMk cId="2766764554" sldId="273"/>
        </pc:sldMkLst>
        <pc:spChg chg="mod">
          <ac:chgData name="Hock, Martin" userId="bdb22c2c-d978-46dd-b866-151a447d7efa" providerId="ADAL" clId="{ED65295C-9439-41EC-955D-7F62565722CE}" dt="2019-05-29T16:44:03.426" v="1" actId="20577"/>
          <ac:spMkLst>
            <pc:docMk/>
            <pc:sldMk cId="2766764554" sldId="273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1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0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8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1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C9401-D5A3-40FD-83E6-10129FB0F778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0DD5-870E-4392-8B54-12137294C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8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If-Else and Chained If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142</a:t>
            </a:r>
          </a:p>
          <a:p>
            <a:r>
              <a:rPr lang="en-US" dirty="0"/>
              <a:t>David Anderson</a:t>
            </a:r>
          </a:p>
          <a:p>
            <a:r>
              <a:rPr lang="en-US"/>
              <a:t>Slides by Martin </a:t>
            </a:r>
            <a:r>
              <a:rPr lang="en-US" dirty="0"/>
              <a:t>Hock</a:t>
            </a:r>
          </a:p>
        </p:txBody>
      </p:sp>
    </p:spTree>
    <p:extLst>
      <p:ext uri="{BB962C8B-B14F-4D97-AF65-F5344CB8AC3E}">
        <p14:creationId xmlns:p14="http://schemas.microsoft.com/office/powerpoint/2010/main" val="400002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Simple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 is the conditional construct in Java</a:t>
            </a:r>
          </a:p>
          <a:p>
            <a:r>
              <a:rPr lang="en-US" dirty="0"/>
              <a:t>If you only want to do something sometimes, that’s what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is for</a:t>
            </a:r>
          </a:p>
          <a:p>
            <a:r>
              <a:rPr lang="en-US" dirty="0"/>
              <a:t>“If the Boolean expression is true, then do what I say”</a:t>
            </a:r>
          </a:p>
          <a:p>
            <a:r>
              <a:rPr lang="en-US" dirty="0"/>
              <a:t>For now, let’s put a statement after the if</a:t>
            </a:r>
          </a:p>
          <a:p>
            <a:r>
              <a:rPr lang="en-US" b="1" dirty="0">
                <a:solidFill>
                  <a:srgbClr val="FF0000"/>
                </a:solidFill>
              </a:rPr>
              <a:t>The parentheses around the Boolean expression are required!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1537" y="4745251"/>
            <a:ext cx="7188925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 &lt;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-expression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) &lt;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199906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Buying a candy bar at the store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50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say you’d like to buy a candy bar at the store</a:t>
            </a:r>
          </a:p>
          <a:p>
            <a:r>
              <a:rPr lang="en-US" dirty="0"/>
              <a:t>The amount of money in your pocket is represented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moneyInPocket</a:t>
            </a:r>
            <a:r>
              <a:rPr lang="en-US" dirty="0"/>
              <a:t> and the cost of the candy bar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costOfCandyBar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Put the following code in a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method, then write an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/>
              <a:t> statement that prints out that you bought the candy bar (if you had enough money to buy it)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5114" y="4767943"/>
            <a:ext cx="76417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moneyInPocket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1.50;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costOfCandyBar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0.75;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something 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)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/* something else */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9921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moneyInPocket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1.50; 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costOfCandyBar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0.75; 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moneyInPocket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costOfCandyBar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"I'll buy it!"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44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have already seen a block before: the contents of main</a:t>
            </a:r>
          </a:p>
          <a:p>
            <a:r>
              <a:rPr lang="en-US" dirty="0"/>
              <a:t>A block consists of 0 or more statements contained within braces { }</a:t>
            </a:r>
          </a:p>
          <a:p>
            <a:r>
              <a:rPr lang="en-US" dirty="0"/>
              <a:t>A block establishes its own scope: variables declared within a scope only exist within that scope</a:t>
            </a:r>
          </a:p>
          <a:p>
            <a:pPr lvl="1"/>
            <a:r>
              <a:rPr lang="en-US" dirty="0"/>
              <a:t>And since variables don’t exist until they’re declared, they only exist from that point until the end of the scope</a:t>
            </a:r>
          </a:p>
          <a:p>
            <a:pPr lvl="1"/>
            <a:r>
              <a:rPr lang="en-US" dirty="0"/>
              <a:t>Think of the block variables as scratch paper used for a calculation</a:t>
            </a:r>
          </a:p>
          <a:p>
            <a:pPr lvl="1"/>
            <a:r>
              <a:rPr lang="en-US" dirty="0"/>
              <a:t>Though the variables go away, all the calculations still happened and hopefully you saved them somewhere if you will need them later</a:t>
            </a:r>
          </a:p>
          <a:p>
            <a:r>
              <a:rPr lang="en-US" dirty="0"/>
              <a:t>Blocks can be nested inside of each other</a:t>
            </a:r>
          </a:p>
          <a:p>
            <a:pPr lvl="1"/>
            <a:r>
              <a:rPr lang="en-US" dirty="0"/>
              <a:t>Inner blocks have access to the outer block’s variables</a:t>
            </a:r>
          </a:p>
          <a:p>
            <a:r>
              <a:rPr lang="en-US" dirty="0"/>
              <a:t>Most control structures operate on a statement or a block</a:t>
            </a:r>
          </a:p>
          <a:p>
            <a:r>
              <a:rPr lang="en-US" dirty="0"/>
              <a:t>Even if it contains one statement, many people prefer using block syntax for clarity</a:t>
            </a:r>
          </a:p>
        </p:txBody>
      </p:sp>
    </p:spTree>
    <p:extLst>
      <p:ext uri="{BB962C8B-B14F-4D97-AF65-F5344CB8AC3E}">
        <p14:creationId xmlns:p14="http://schemas.microsoft.com/office/powerpoint/2010/main" val="401012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if statement with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conditionally execute a block instead of a statement</a:t>
            </a:r>
          </a:p>
          <a:p>
            <a:r>
              <a:rPr lang="en-US" dirty="0"/>
              <a:t>They can also conditionally execute code if the condition is false</a:t>
            </a:r>
          </a:p>
          <a:p>
            <a:r>
              <a:rPr lang="en-US" dirty="0"/>
              <a:t>“If </a:t>
            </a:r>
            <a:r>
              <a:rPr lang="en-US" dirty="0" err="1"/>
              <a:t>boolean</a:t>
            </a:r>
            <a:r>
              <a:rPr lang="en-US" dirty="0"/>
              <a:t> expression is true, then do the first thing, otherwise, do the second thing”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4086" y="4152900"/>
            <a:ext cx="6052457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 &lt;</a:t>
            </a:r>
            <a:r>
              <a:rPr lang="en-US" sz="24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-expression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 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statement-or-block-1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&lt;</a:t>
            </a:r>
            <a:r>
              <a:rPr lang="en-US" sz="2400" i="1" dirty="0">
                <a:latin typeface="Consolas" panose="020B0609020204030204" pitchFamily="49" charset="0"/>
                <a:cs typeface="Consolas" panose="020B0609020204030204" pitchFamily="49" charset="0"/>
              </a:rPr>
              <a:t>statement-or-block-2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54086" y="4969328"/>
            <a:ext cx="4245428" cy="7532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5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More about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if statement’s else part is optional, hence the dotted line</a:t>
            </a:r>
          </a:p>
          <a:p>
            <a:r>
              <a:rPr lang="en-US" dirty="0"/>
              <a:t>The else part is only executed if the condition is false and maybe you don’t need to do that</a:t>
            </a:r>
          </a:p>
          <a:p>
            <a:pPr lvl="1"/>
            <a:r>
              <a:rPr lang="en-US" dirty="0"/>
              <a:t>If you receive a bill in the mail, pay it, but otherwise, just move on as usual</a:t>
            </a:r>
          </a:p>
          <a:p>
            <a:r>
              <a:rPr lang="en-US" dirty="0"/>
              <a:t>Once you’re done executing the if statement, execution resumes after the if statement</a:t>
            </a:r>
          </a:p>
          <a:p>
            <a:pPr lvl="1"/>
            <a:r>
              <a:rPr lang="en-US" dirty="0"/>
              <a:t>Java executes statements sequentially, have you noticed?</a:t>
            </a:r>
          </a:p>
          <a:p>
            <a:r>
              <a:rPr lang="en-US" dirty="0"/>
              <a:t>Those little spaces we had within the parentheses weren’t needed, and usually you just put the conditional expression next to the parentheses</a:t>
            </a:r>
          </a:p>
          <a:p>
            <a:pPr lvl="1"/>
            <a:r>
              <a:rPr lang="en-US" dirty="0"/>
              <a:t>Spacing is for clarity to separate the placeholder from the syntax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4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Brace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Opening brace tends to be on the same line as the thing it’s associated with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Whatever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/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/>
              <a:t>Close brace tends to be on a line by itself. Exception: the else construct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something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statement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151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Comparing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say that there are two children, Alyssa and Bob. We can represent how much money each of them has in their pocket with double variables </a:t>
            </a:r>
            <a:r>
              <a:rPr lang="en-US" dirty="0" err="1"/>
              <a:t>aDollars</a:t>
            </a:r>
            <a:r>
              <a:rPr lang="en-US" dirty="0"/>
              <a:t> and </a:t>
            </a:r>
            <a:r>
              <a:rPr lang="en-US" dirty="0" err="1"/>
              <a:t>bDollars</a:t>
            </a:r>
            <a:r>
              <a:rPr lang="en-US" dirty="0"/>
              <a:t>.</a:t>
            </a:r>
          </a:p>
          <a:p>
            <a:r>
              <a:rPr lang="en-US" dirty="0"/>
              <a:t>We want them to compare their money to each other. We should print out which child has more money and how much more they have than the other child.</a:t>
            </a:r>
          </a:p>
          <a:p>
            <a:r>
              <a:rPr lang="en-US" dirty="0">
                <a:solidFill>
                  <a:srgbClr val="FF0000"/>
                </a:solidFill>
              </a:rPr>
              <a:t>Note that the children may also have the same amount of money!</a:t>
            </a:r>
          </a:p>
        </p:txBody>
      </p:sp>
    </p:spTree>
    <p:extLst>
      <p:ext uri="{BB962C8B-B14F-4D97-AF65-F5344CB8AC3E}">
        <p14:creationId xmlns:p14="http://schemas.microsoft.com/office/powerpoint/2010/main" val="93279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Writing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If we write a method that simply prints out the requested information without returning any information, it can be written as a void method</a:t>
            </a:r>
            <a:br>
              <a:rPr lang="en-US" dirty="0"/>
            </a:b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// Deal with 3 different situations here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 scenarios called from the main method: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1): “Alyssa has $1.0 more than Bob”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(0.5, 10): “Bob has $9.5 more than Alyssa”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compareMoney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0): “Both children have $0.0”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7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One way to write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"Alyssa has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more dollars than Bob."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"Both children have the same amount."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"Bob has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more dollars than Alyssa."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Yesterday: Conditional expressions, </a:t>
            </a:r>
            <a:r>
              <a:rPr lang="en-US" dirty="0" err="1"/>
              <a:t>boolean</a:t>
            </a:r>
            <a:r>
              <a:rPr lang="en-US" dirty="0"/>
              <a:t> type</a:t>
            </a:r>
          </a:p>
          <a:p>
            <a:r>
              <a:rPr lang="en-US" dirty="0"/>
              <a:t>Today: if statement, blocks</a:t>
            </a:r>
          </a:p>
        </p:txBody>
      </p:sp>
    </p:spTree>
    <p:extLst>
      <p:ext uri="{BB962C8B-B14F-4D97-AF65-F5344CB8AC3E}">
        <p14:creationId xmlns:p14="http://schemas.microsoft.com/office/powerpoint/2010/main" val="256937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Chained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Sometimes you want to look at multiple exclusive cases (only one case fits)</a:t>
            </a:r>
          </a:p>
          <a:p>
            <a:r>
              <a:rPr lang="en-US" dirty="0"/>
              <a:t>The most common way to accomplish this is with a series of chained if statements</a:t>
            </a:r>
          </a:p>
          <a:p>
            <a:r>
              <a:rPr lang="en-US" dirty="0"/>
              <a:t>Technically, in the below example, the second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/>
              <a:t> clause has a </a:t>
            </a:r>
            <a:r>
              <a:rPr lang="en-US" u="sng" dirty="0"/>
              <a:t>statement</a:t>
            </a:r>
            <a:r>
              <a:rPr lang="en-US" dirty="0"/>
              <a:t> instead of a block, namely </a:t>
            </a:r>
            <a:r>
              <a:rPr lang="en-US" b="1" dirty="0">
                <a:solidFill>
                  <a:srgbClr val="7F0055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neededHopPouches</a:t>
            </a:r>
            <a:r>
              <a:rPr lang="en-US" dirty="0"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neededHopPouches</a:t>
            </a:r>
            <a:r>
              <a:rPr lang="en-US" dirty="0">
                <a:latin typeface="Consolas" panose="020B0609020204030204" pitchFamily="49" charset="0"/>
              </a:rPr>
              <a:t>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"No hops"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if</a:t>
            </a:r>
            <a:r>
              <a:rPr lang="en-US" b="1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neededHopPouches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== 1) {</a:t>
            </a:r>
            <a:b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System.out.println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"One pouch of hops"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b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else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{</a:t>
            </a:r>
            <a:b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	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System.out.println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(</a:t>
            </a:r>
            <a:r>
              <a:rPr lang="en-US" dirty="0" err="1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neededHopPouches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FF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" pouches of hops"</a:t>
            </a: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);</a:t>
            </a:r>
            <a:b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</a:br>
            <a:r>
              <a:rPr lang="en-US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49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Using chained if for comparing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compareMoney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"Alyssa has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more dollars than Bob."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"Both children have the same amount."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must be &gt;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aDollars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"Bob has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aDollars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)+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 more dollars than Alyssa."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5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,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/>
              <a:t> (two vertical bars, also known as “pipes”), not !</a:t>
            </a:r>
          </a:p>
          <a:p>
            <a:pPr lvl="1"/>
            <a:r>
              <a:rPr lang="en-US" dirty="0"/>
              <a:t>Single &amp; and single | is a weird “bitwise” operator you will rarely need to use</a:t>
            </a:r>
          </a:p>
          <a:p>
            <a:pPr lvl="1"/>
            <a:r>
              <a:rPr lang="en-US" dirty="0"/>
              <a:t>Origins in C and its predecessors</a:t>
            </a:r>
          </a:p>
          <a:p>
            <a:r>
              <a:rPr lang="en-US" i="1" u="sng" dirty="0"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i="1" u="sng" dirty="0"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  <a:r>
              <a:rPr lang="en-US" dirty="0"/>
              <a:t> is true when both </a:t>
            </a:r>
            <a:r>
              <a:rPr lang="en-US" i="1" u="sng" dirty="0">
                <a:latin typeface="Consolas" panose="020B0609020204030204" pitchFamily="49" charset="0"/>
              </a:rPr>
              <a:t>expr1</a:t>
            </a:r>
            <a:r>
              <a:rPr lang="en-US" dirty="0"/>
              <a:t> and </a:t>
            </a:r>
            <a:r>
              <a:rPr lang="en-US" i="1" u="sng" dirty="0">
                <a:latin typeface="Consolas" panose="020B0609020204030204" pitchFamily="49" charset="0"/>
              </a:rPr>
              <a:t>expr2</a:t>
            </a:r>
            <a:r>
              <a:rPr lang="en-US" dirty="0"/>
              <a:t> evaluate to 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|| y </a:t>
            </a:r>
            <a:r>
              <a:rPr lang="en-US" dirty="0"/>
              <a:t>is true when at least one of x or y is true (OK if both are true)</a:t>
            </a:r>
          </a:p>
          <a:p>
            <a:pPr lvl="1"/>
            <a:r>
              <a:rPr lang="en-US" dirty="0"/>
              <a:t>There is also a rarely used ^ operator for exactly one of x and y is true (exclusive or)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!x </a:t>
            </a:r>
            <a:r>
              <a:rPr lang="en-US" dirty="0"/>
              <a:t>is true if x is false and false if x is true (</a:t>
            </a:r>
            <a:r>
              <a:rPr lang="en-US" i="1" dirty="0"/>
              <a:t>negates </a:t>
            </a:r>
            <a:r>
              <a:rPr lang="en-US" dirty="0"/>
              <a:t>the value of x)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</a:t>
            </a:r>
            <a:r>
              <a:rPr lang="en-US" dirty="0"/>
              <a:t> is higher precedence than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dirty="0"/>
              <a:t> but lower precedence than most other operators</a:t>
            </a:r>
          </a:p>
          <a:p>
            <a:pPr lvl="1"/>
            <a:r>
              <a:rPr lang="en-US" dirty="0"/>
              <a:t>It’s worth using parentheses in </a:t>
            </a:r>
            <a:r>
              <a:rPr lang="en-US" dirty="0" err="1"/>
              <a:t>boolean</a:t>
            </a:r>
            <a:r>
              <a:rPr lang="en-US" dirty="0"/>
              <a:t> expressions even if not strictly necessary to help clarify things</a:t>
            </a:r>
          </a:p>
          <a:p>
            <a:r>
              <a:rPr lang="en-US" dirty="0"/>
              <a:t>As with math operators, we combine values together to create expressions</a:t>
            </a:r>
          </a:p>
        </p:txBody>
      </p:sp>
    </p:spTree>
    <p:extLst>
      <p:ext uri="{BB962C8B-B14F-4D97-AF65-F5344CB8AC3E}">
        <p14:creationId xmlns:p14="http://schemas.microsoft.com/office/powerpoint/2010/main" val="301800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C160-5F5C-44CF-A25C-B402280C70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#1a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8CD7-399A-451D-9E7D-3879DFC7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Modify </a:t>
            </a:r>
            <a:r>
              <a:rPr lang="en-US" dirty="0" err="1"/>
              <a:t>isDozen</a:t>
            </a:r>
            <a:r>
              <a:rPr lang="en-US" dirty="0"/>
              <a:t> to allow both 12 and 13 for amount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 static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isDozen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amount)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amount == 12 || amount == 13;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Notice that even though we said “and” in the prompt, we used “or”</a:t>
            </a:r>
          </a:p>
          <a:p>
            <a:pPr lvl="1"/>
            <a:r>
              <a:rPr lang="en-US" dirty="0"/>
              <a:t>A variable can’t be both values; if we want to allow </a:t>
            </a:r>
            <a:r>
              <a:rPr lang="en-US" b="1" dirty="0"/>
              <a:t>both</a:t>
            </a:r>
            <a:r>
              <a:rPr lang="en-US" dirty="0"/>
              <a:t> scenario a </a:t>
            </a:r>
            <a:r>
              <a:rPr lang="en-US" b="1" dirty="0"/>
              <a:t>and</a:t>
            </a:r>
            <a:r>
              <a:rPr lang="en-US" dirty="0"/>
              <a:t> scenario b, we have to allow </a:t>
            </a:r>
            <a:r>
              <a:rPr lang="en-US" b="1" dirty="0"/>
              <a:t>either</a:t>
            </a:r>
            <a:r>
              <a:rPr lang="en-US" dirty="0"/>
              <a:t> scenario a </a:t>
            </a:r>
            <a:r>
              <a:rPr lang="en-US" b="1" dirty="0"/>
              <a:t>or</a:t>
            </a:r>
            <a:r>
              <a:rPr lang="en-US" dirty="0"/>
              <a:t> scenario b</a:t>
            </a:r>
          </a:p>
          <a:p>
            <a:r>
              <a:rPr lang="en-US" dirty="0"/>
              <a:t>Notice that even though we just said “12 and 13”, we had to spell out the comparison with amount both times</a:t>
            </a:r>
          </a:p>
          <a:p>
            <a:pPr lvl="1"/>
            <a:r>
              <a:rPr lang="en-US" dirty="0"/>
              <a:t>English has a “distributive property” of subject and verb that Java doesn’t have</a:t>
            </a:r>
          </a:p>
          <a:p>
            <a:pPr lvl="1"/>
            <a:r>
              <a:rPr lang="en-US" dirty="0"/>
              <a:t>Java requires a </a:t>
            </a:r>
            <a:r>
              <a:rPr lang="en-US" dirty="0" err="1"/>
              <a:t>boolean</a:t>
            </a:r>
            <a:r>
              <a:rPr lang="en-US" dirty="0"/>
              <a:t> expression on both sides of the &amp;&amp; and || operators</a:t>
            </a:r>
          </a:p>
        </p:txBody>
      </p:sp>
    </p:spTree>
    <p:extLst>
      <p:ext uri="{BB962C8B-B14F-4D97-AF65-F5344CB8AC3E}">
        <p14:creationId xmlns:p14="http://schemas.microsoft.com/office/powerpoint/2010/main" val="3476786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say you have a dog. Your dog is happy whenever it has been fed and has either been walked or played with (or both)</a:t>
            </a:r>
          </a:p>
          <a:p>
            <a:r>
              <a:rPr lang="en-US" dirty="0"/>
              <a:t>Let’s say you already have </a:t>
            </a:r>
            <a:r>
              <a:rPr lang="en-US" dirty="0" err="1"/>
              <a:t>boolean</a:t>
            </a:r>
            <a:r>
              <a:rPr lang="en-US" dirty="0"/>
              <a:t> variables </a:t>
            </a:r>
            <a:r>
              <a:rPr lang="en-US" dirty="0">
                <a:latin typeface="Consolas" panose="020B0609020204030204" pitchFamily="49" charset="0"/>
              </a:rPr>
              <a:t>fed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walked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playedWith</a:t>
            </a:r>
            <a:r>
              <a:rPr lang="en-US" dirty="0"/>
              <a:t> and you want to calculate the “happiness” of the situation (true or false)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Write the body of a method </a:t>
            </a:r>
            <a:br>
              <a:rPr lang="en-US" dirty="0"/>
            </a:br>
            <a:r>
              <a:rPr lang="en-US" sz="2400" b="1" dirty="0">
                <a:latin typeface="Consolas" panose="020B0609020204030204" pitchFamily="49" charset="0"/>
              </a:rPr>
              <a:t>public static 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dogIsHappy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dirty="0">
                <a:latin typeface="Consolas" panose="020B0609020204030204" pitchFamily="49" charset="0"/>
              </a:rPr>
              <a:t> fed, 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dirty="0">
                <a:latin typeface="Consolas" panose="020B0609020204030204" pitchFamily="49" charset="0"/>
              </a:rPr>
              <a:t> walked, </a:t>
            </a:r>
            <a:r>
              <a:rPr lang="en-US" sz="2400" b="1" dirty="0" err="1">
                <a:latin typeface="Consolas" panose="020B0609020204030204" pitchFamily="49" charset="0"/>
              </a:rPr>
              <a:t>boolean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playedWith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// Write a return statement here!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  <a:br>
              <a:rPr lang="en-US" sz="2400" dirty="0"/>
            </a:br>
            <a:r>
              <a:rPr lang="en-US" dirty="0"/>
              <a:t>which returns true if the dog is happy and false if it is not</a:t>
            </a:r>
          </a:p>
        </p:txBody>
      </p:sp>
    </p:spTree>
    <p:extLst>
      <p:ext uri="{BB962C8B-B14F-4D97-AF65-F5344CB8AC3E}">
        <p14:creationId xmlns:p14="http://schemas.microsoft.com/office/powerpoint/2010/main" val="259045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#2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fed &amp;&amp; (walked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playedWith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This also works: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(fed &amp;&amp; walked) || (fed &amp;&amp;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playedWith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We are repeating ourselves more than we need to, though</a:t>
            </a:r>
          </a:p>
          <a:p>
            <a:r>
              <a:rPr lang="en-US" dirty="0"/>
              <a:t>This doesn’t work: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fed &amp;&amp; walked ||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playedWith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dirty="0"/>
              <a:t>Because &amp;&amp; is higher precedence than ||, in English, it’s saying: “The dog is happy if it is fed and walked, or if it’s played with”</a:t>
            </a:r>
          </a:p>
        </p:txBody>
      </p:sp>
    </p:spTree>
    <p:extLst>
      <p:ext uri="{BB962C8B-B14F-4D97-AF65-F5344CB8AC3E}">
        <p14:creationId xmlns:p14="http://schemas.microsoft.com/office/powerpoint/2010/main" val="3771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989" y="1713376"/>
            <a:ext cx="4728753" cy="46573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Review: Boolean example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1789" cy="4351338"/>
          </a:xfrm>
        </p:spPr>
        <p:txBody>
          <a:bodyPr/>
          <a:lstStyle/>
          <a:p>
            <a:r>
              <a:rPr lang="en-US" dirty="0"/>
              <a:t>Suppose you have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variables x and y and you want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/>
              <a:t> expression which is true if the point corresponding to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is located in or on the border </a:t>
            </a:r>
            <a:r>
              <a:rPr lang="en-US"/>
              <a:t>of the </a:t>
            </a:r>
            <a:r>
              <a:rPr lang="en-US" dirty="0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20604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Boolean example #2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&gt;= 0 &amp;&amp; x &lt;= 10 &amp;&amp; y &gt;= 0 &amp;&amp; y &lt;= 10</a:t>
            </a:r>
          </a:p>
          <a:p>
            <a:pPr lvl="1"/>
            <a:r>
              <a:rPr lang="en-US" dirty="0"/>
              <a:t>We haven’t seen a good way to avoid repeating ourselves yet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that you CAN’T write 0 &lt;= x &lt;= 10 like you can in math</a:t>
            </a:r>
          </a:p>
          <a:p>
            <a:r>
              <a:rPr lang="en-US" b="1" dirty="0">
                <a:solidFill>
                  <a:srgbClr val="FF0000"/>
                </a:solidFill>
              </a:rPr>
              <a:t>Note that you CAN’T write x &gt;= 0 &amp;&amp; &lt;= 10 like we might say in English</a:t>
            </a:r>
          </a:p>
          <a:p>
            <a:r>
              <a:rPr lang="en-US" dirty="0"/>
              <a:t>As with any expression, we can assign the result to a variable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inRange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 &gt;= 0 &amp;&amp; x &lt;= 10 &amp;&amp; y &gt;= 0 &amp;&amp; y &lt;= 10;</a:t>
            </a:r>
          </a:p>
          <a:p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Next, we’ll learn how to write programs that use </a:t>
            </a:r>
            <a:r>
              <a:rPr lang="en-US" b="1" dirty="0" err="1">
                <a:solidFill>
                  <a:srgbClr val="00B050"/>
                </a:solidFill>
                <a:cs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B050"/>
                </a:solidFill>
                <a:cs typeface="Consolas" panose="020B0609020204030204" pitchFamily="49" charset="0"/>
              </a:rPr>
              <a:t> expressions to make decisions!</a:t>
            </a:r>
          </a:p>
        </p:txBody>
      </p:sp>
    </p:spTree>
    <p:extLst>
      <p:ext uri="{BB962C8B-B14F-4D97-AF65-F5344CB8AC3E}">
        <p14:creationId xmlns:p14="http://schemas.microsoft.com/office/powerpoint/2010/main" val="27667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structures allow us to control the execution of our program</a:t>
            </a:r>
          </a:p>
          <a:p>
            <a:r>
              <a:rPr lang="en-US" dirty="0"/>
              <a:t>For any given statement, the question is “do I execute it or not”</a:t>
            </a:r>
          </a:p>
          <a:p>
            <a:r>
              <a:rPr lang="en-US" dirty="0"/>
              <a:t>As a result, control structures use </a:t>
            </a:r>
            <a:r>
              <a:rPr lang="en-US" dirty="0" err="1"/>
              <a:t>boolean</a:t>
            </a:r>
            <a:r>
              <a:rPr lang="en-US" dirty="0"/>
              <a:t> expressions to decide what to do</a:t>
            </a:r>
          </a:p>
          <a:p>
            <a:r>
              <a:rPr lang="en-US" dirty="0"/>
              <a:t>Each of the control structures is referred to as a kind of “statement” in documentation even though they usually involve multiple statements</a:t>
            </a:r>
          </a:p>
        </p:txBody>
      </p:sp>
    </p:spTree>
    <p:extLst>
      <p:ext uri="{BB962C8B-B14F-4D97-AF65-F5344CB8AC3E}">
        <p14:creationId xmlns:p14="http://schemas.microsoft.com/office/powerpoint/2010/main" val="1838033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1567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If-Else and Chained If</vt:lpstr>
      <vt:lpstr>Overview</vt:lpstr>
      <vt:lpstr>Boolean operators and expressions</vt:lpstr>
      <vt:lpstr>Boolean example #1a answer</vt:lpstr>
      <vt:lpstr>Boolean example #2</vt:lpstr>
      <vt:lpstr>Boolean example #2 answer</vt:lpstr>
      <vt:lpstr>Review: Boolean example #2</vt:lpstr>
      <vt:lpstr>Boolean example #2 answer</vt:lpstr>
      <vt:lpstr>Control structures</vt:lpstr>
      <vt:lpstr>Simple if statement</vt:lpstr>
      <vt:lpstr>Buying a candy bar at the store</vt:lpstr>
      <vt:lpstr>One possible solution</vt:lpstr>
      <vt:lpstr>Blocks</vt:lpstr>
      <vt:lpstr>if statement with else</vt:lpstr>
      <vt:lpstr>More about if</vt:lpstr>
      <vt:lpstr>Brace style</vt:lpstr>
      <vt:lpstr>Comparing money</vt:lpstr>
      <vt:lpstr>Writing a method</vt:lpstr>
      <vt:lpstr>One way to write it</vt:lpstr>
      <vt:lpstr>Chained if</vt:lpstr>
      <vt:lpstr>Using chained if for comparing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Hock, Martin</dc:creator>
  <cp:lastModifiedBy>David Anderson</cp:lastModifiedBy>
  <cp:revision>28</cp:revision>
  <dcterms:created xsi:type="dcterms:W3CDTF">2017-01-17T23:07:12Z</dcterms:created>
  <dcterms:modified xsi:type="dcterms:W3CDTF">2019-10-02T19:41:23Z</dcterms:modified>
</cp:coreProperties>
</file>