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2" r:id="rId9"/>
    <p:sldId id="270" r:id="rId10"/>
    <p:sldId id="267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36828-2B88-06B9-14AC-2288D6CC5C8B}" v="65" dt="2020-01-14T20:46:19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6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2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4E665-301B-452D-A517-D988EEB7FFA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83C7-A624-4DA5-AE86-EC0FE1AC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07 Recursion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CS 143</a:t>
            </a:r>
          </a:p>
          <a:p>
            <a:r>
              <a:rPr lang="en-US">
                <a:cs typeface="Calibri"/>
              </a:rPr>
              <a:t>David Anderson</a:t>
            </a:r>
            <a:endParaRPr lang="en-US"/>
          </a:p>
          <a:p>
            <a:endParaRPr lang="en-US"/>
          </a:p>
          <a:p>
            <a:r>
              <a:rPr lang="en-US"/>
              <a:t>Slides by Martin Hock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48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Another familiar problem: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factorial(</a:t>
            </a:r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>
                <a:solidFill>
                  <a:srgbClr val="3F7F5F"/>
                </a:solidFill>
                <a:latin typeface="Consolas" panose="020B0609020204030204" pitchFamily="49" charset="0"/>
              </a:rPr>
              <a:t>  // Assume n is positive</a:t>
            </a:r>
          </a:p>
          <a:p>
            <a:pPr marL="0" indent="0">
              <a:buNone/>
            </a:pPr>
            <a:r>
              <a:rPr lang="pt-BR">
                <a:solidFill>
                  <a:srgbClr val="3F7F5F"/>
                </a:solidFill>
                <a:latin typeface="Consolas" panose="020B0609020204030204" pitchFamily="49" charset="0"/>
              </a:rPr>
              <a:t>  // n! = 1 * 2 * 3 * 4 ... * (n-1) * n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3977640"/>
            <a:ext cx="705612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Consolas" panose="020B0609020204030204" pitchFamily="49" charset="0"/>
              </a:rPr>
              <a:t>factorial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(1)); </a:t>
            </a: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Consolas" panose="020B0609020204030204" pitchFamily="49" charset="0"/>
              </a:rPr>
              <a:t>factorial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(2)); </a:t>
            </a: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Consolas" panose="020B0609020204030204" pitchFamily="49" charset="0"/>
              </a:rPr>
              <a:t>factorial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(3)); </a:t>
            </a: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// 6</a:t>
            </a:r>
          </a:p>
          <a:p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Consolas" panose="020B0609020204030204" pitchFamily="49" charset="0"/>
              </a:rPr>
              <a:t>factorial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(4)); </a:t>
            </a: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// 24</a:t>
            </a:r>
          </a:p>
          <a:p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>
                <a:solidFill>
                  <a:srgbClr val="000000"/>
                </a:solidFill>
                <a:latin typeface="Consolas" panose="020B0609020204030204" pitchFamily="49" charset="0"/>
              </a:rPr>
              <a:t>factorial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(5)); </a:t>
            </a: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// 120</a:t>
            </a:r>
          </a:p>
        </p:txBody>
      </p:sp>
    </p:spTree>
    <p:extLst>
      <p:ext uri="{BB962C8B-B14F-4D97-AF65-F5344CB8AC3E}">
        <p14:creationId xmlns:p14="http://schemas.microsoft.com/office/powerpoint/2010/main" val="388849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Key 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88919"/>
                <a:ext cx="10515600" cy="2499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54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1!=1</m:t>
                      </m:r>
                    </m:oMath>
                  </m:oMathPara>
                </a14:m>
                <a:endParaRPr lang="en-US" sz="5400" b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5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88919"/>
                <a:ext cx="10515600" cy="2499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199" y="1845424"/>
            <a:ext cx="100310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factorial(</a:t>
            </a:r>
            <a:r>
              <a:rPr lang="en-US" sz="32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3200">
                <a:solidFill>
                  <a:srgbClr val="3F7F5F"/>
                </a:solidFill>
                <a:latin typeface="Consolas" panose="020B0609020204030204" pitchFamily="49" charset="0"/>
              </a:rPr>
              <a:t>  // Assume n is positive</a:t>
            </a:r>
          </a:p>
          <a:p>
            <a:r>
              <a:rPr lang="pt-BR" sz="3200">
                <a:solidFill>
                  <a:srgbClr val="3F7F5F"/>
                </a:solidFill>
                <a:latin typeface="Consolas" panose="020B0609020204030204" pitchFamily="49" charset="0"/>
              </a:rPr>
              <a:t>  // n! = 1 * 2 * 3 * 4 ... * (n-1) * n</a:t>
            </a:r>
          </a:p>
          <a:p>
            <a:r>
              <a:rPr lang="en-US" sz="3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89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factorial(</a:t>
            </a:r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>
                <a:solidFill>
                  <a:srgbClr val="3F7F5F"/>
                </a:solidFill>
                <a:latin typeface="Consolas" panose="020B0609020204030204" pitchFamily="49" charset="0"/>
              </a:rPr>
              <a:t>    // n! = 1 * 2 * 3 * 4 ... * (n-1) * n</a:t>
            </a:r>
          </a:p>
          <a:p>
            <a:pPr marL="0" indent="0">
              <a:buNone/>
            </a:pP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    // 1! = 1</a:t>
            </a:r>
          </a:p>
          <a:p>
            <a:pPr marL="0" indent="0">
              <a:buNone/>
            </a:pP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    // n! = n * (n-1)!</a:t>
            </a:r>
          </a:p>
          <a:p>
            <a:pPr marL="0" indent="0">
              <a:buNone/>
            </a:pP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    // Example: 2 = 2, 3=6, 4=24, 5=120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== 1)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factorial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-1);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From induction to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mathematical proof technique of induction begins from a base case and builds its way up to prove every other example, one step (or domino) at a time</a:t>
            </a:r>
          </a:p>
          <a:p>
            <a:r>
              <a:rPr lang="en-US"/>
              <a:t>Recursion as a programming technique works on exactly the same principle: as long as a program works for a base case and can always build upward from a previously solved case, it works for all cases</a:t>
            </a:r>
          </a:p>
          <a:p>
            <a:r>
              <a:rPr lang="en-US"/>
              <a:t>One key difference: because you call a method with an argument, a recursive method usually works backwards from the argument down to the base case</a:t>
            </a:r>
          </a:p>
        </p:txBody>
      </p:sp>
    </p:spTree>
    <p:extLst>
      <p:ext uri="{BB962C8B-B14F-4D97-AF65-F5344CB8AC3E}">
        <p14:creationId xmlns:p14="http://schemas.microsoft.com/office/powerpoint/2010/main" val="202463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The key technique in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key technique in recursion is that a method can call itself</a:t>
            </a:r>
          </a:p>
          <a:p>
            <a:r>
              <a:rPr lang="en-US"/>
              <a:t>HOWEVER, the method should only call itself for a “smaller” example</a:t>
            </a:r>
          </a:p>
          <a:p>
            <a:r>
              <a:rPr lang="en-US"/>
              <a:t>At some point, the chain of calls to smaller examples must hit “bottom” at the base case, otherwise, you will have infinite recursion</a:t>
            </a:r>
          </a:p>
        </p:txBody>
      </p:sp>
    </p:spTree>
    <p:extLst>
      <p:ext uri="{BB962C8B-B14F-4D97-AF65-F5344CB8AC3E}">
        <p14:creationId xmlns:p14="http://schemas.microsoft.com/office/powerpoint/2010/main" val="30474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How Java implements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52501" cy="43513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Java implements recursion the same way it implements all method calls, using a call stack</a:t>
            </a:r>
          </a:p>
          <a:p>
            <a:r>
              <a:rPr lang="en-US"/>
              <a:t>We will learn more about stacks later</a:t>
            </a:r>
          </a:p>
          <a:p>
            <a:r>
              <a:rPr lang="en-US"/>
              <a:t>Successive calls to memory get placed onto the “top” of the stack (which grows downward in the illustration)</a:t>
            </a:r>
          </a:p>
          <a:p>
            <a:r>
              <a:rPr lang="en-US"/>
              <a:t>Too many calls will trigger a </a:t>
            </a:r>
            <a:r>
              <a:rPr lang="en-US" err="1"/>
              <a:t>StackOverflowError</a:t>
            </a:r>
            <a:endParaRPr lang="en-US"/>
          </a:p>
          <a:p>
            <a:r>
              <a:rPr lang="en-US"/>
              <a:t>Also, </a:t>
            </a:r>
            <a:r>
              <a:rPr lang="en-US" err="1"/>
              <a:t>StackOverflowError</a:t>
            </a:r>
            <a:r>
              <a:rPr lang="en-US"/>
              <a:t> could occur if you </a:t>
            </a:r>
            <a:r>
              <a:rPr lang="en-US" err="1"/>
              <a:t>recurse</a:t>
            </a:r>
            <a:r>
              <a:rPr lang="en-US"/>
              <a:t> (call yourself) too many times, even if the example is finite – we can reconfigure Java but we’re probably better off finding a non-recursive solution</a:t>
            </a:r>
          </a:p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29" y="1825625"/>
            <a:ext cx="3662942" cy="4351338"/>
          </a:xfrm>
        </p:spPr>
      </p:pic>
    </p:spTree>
    <p:extLst>
      <p:ext uri="{BB962C8B-B14F-4D97-AF65-F5344CB8AC3E}">
        <p14:creationId xmlns:p14="http://schemas.microsoft.com/office/powerpoint/2010/main" val="201401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use recursion to calculate n</a:t>
            </a:r>
            <a:r>
              <a:rPr lang="en-US" baseline="30000"/>
              <a:t>2</a:t>
            </a:r>
            <a:r>
              <a:rPr lang="en-US"/>
              <a:t> using the inductive proof from class</a:t>
            </a:r>
          </a:p>
          <a:p>
            <a:r>
              <a:rPr lang="en-US"/>
              <a:t>Remember, we know the answer when n = 1</a:t>
            </a:r>
          </a:p>
          <a:p>
            <a:r>
              <a:rPr lang="en-US"/>
              <a:t>Otherwise, ask for the answer for the next smaller value for n</a:t>
            </a:r>
          </a:p>
          <a:p>
            <a:r>
              <a:rPr lang="en-US"/>
              <a:t>Use that answer to complete the calculation based on the proof</a:t>
            </a:r>
          </a:p>
          <a:p>
            <a:r>
              <a:rPr lang="en-US"/>
              <a:t>Let’s agree on the method prototype:</a:t>
            </a:r>
            <a:br>
              <a:rPr lang="en-US"/>
            </a:br>
            <a:r>
              <a:rPr lang="en-US" b="1">
                <a:latin typeface="Consolas" panose="020B0609020204030204" pitchFamily="49" charset="0"/>
              </a:rPr>
              <a:t>public static </a:t>
            </a:r>
            <a:r>
              <a:rPr lang="en-US" b="1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square(</a:t>
            </a:r>
            <a:r>
              <a:rPr lang="en-US" b="1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6321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square(</a:t>
            </a:r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== 1) {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// 1 squared is 1!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square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-1) + 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A familiar problem: 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pow(</a:t>
            </a:r>
            <a:r>
              <a:rPr lang="en-US" sz="24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6A3E3E"/>
                </a:solidFill>
                <a:latin typeface="Consolas" panose="020B0609020204030204" pitchFamily="49" charset="0"/>
              </a:rPr>
              <a:t>base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6A3E3E"/>
                </a:solidFill>
                <a:latin typeface="Consolas" panose="020B0609020204030204" pitchFamily="49" charset="0"/>
              </a:rPr>
              <a:t>exponent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    // Assume positive base, non-negative exponent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    // base to the exponent power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    // (base * base * ...) &lt;- exponent-many times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    // Can you use this to compute pow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F7F5F"/>
                </a:solidFill>
                <a:latin typeface="Consolas" panose="020B0609020204030204" pitchFamily="49" charset="0"/>
              </a:rPr>
              <a:t>    // without any looping (while/for/do...while)?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    // Do a little work, reduce to a smaller problem and use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    // recursion to finish the job. But make sure you have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    // a base case! a^0 = 1, </a:t>
            </a:r>
            <a:r>
              <a:rPr lang="en-US" sz="2400" b="1" err="1">
                <a:solidFill>
                  <a:srgbClr val="FF0000"/>
                </a:solidFill>
                <a:latin typeface="Consolas" panose="020B0609020204030204" pitchFamily="49" charset="0"/>
              </a:rPr>
              <a:t>a^b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 = a*a^(b-1) (if b &gt;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112520" y="5450920"/>
            <a:ext cx="537972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(2,0)); </a:t>
            </a:r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(2,1)); </a:t>
            </a:r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(2,2)); </a:t>
            </a:r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9840" y="5450920"/>
            <a:ext cx="547116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(2,3)); </a:t>
            </a:r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8</a:t>
            </a:r>
          </a:p>
          <a:p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(3,2)); </a:t>
            </a:r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9</a:t>
            </a:r>
          </a:p>
          <a:p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onsolas" panose="020B0609020204030204" pitchFamily="49" charset="0"/>
              </a:rPr>
              <a:t>pow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(5,4)); </a:t>
            </a:r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625</a:t>
            </a:r>
          </a:p>
        </p:txBody>
      </p:sp>
    </p:spTree>
    <p:extLst>
      <p:ext uri="{BB962C8B-B14F-4D97-AF65-F5344CB8AC3E}">
        <p14:creationId xmlns:p14="http://schemas.microsoft.com/office/powerpoint/2010/main" val="240117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Key 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88919"/>
                <a:ext cx="10515600" cy="2499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540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540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e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88919"/>
                <a:ext cx="10515600" cy="2499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84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pow(</a:t>
            </a:r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base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exponent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    // pow(base, exponent) =</a:t>
            </a:r>
          </a:p>
          <a:p>
            <a:pPr marL="0" indent="0">
              <a:buNone/>
            </a:pP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    // (base * base * ...) &lt;- exponent-many times</a:t>
            </a:r>
          </a:p>
          <a:p>
            <a:pPr marL="0" indent="0">
              <a:buNone/>
            </a:pP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    // pow(base, 0) = 1</a:t>
            </a:r>
          </a:p>
          <a:p>
            <a:pPr marL="0" indent="0">
              <a:buNone/>
            </a:pP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    // pow(base, </a:t>
            </a:r>
            <a:r>
              <a:rPr lang="en-US" err="1">
                <a:solidFill>
                  <a:srgbClr val="3F7F5F"/>
                </a:solidFill>
                <a:latin typeface="Consolas" panose="020B0609020204030204" pitchFamily="49" charset="0"/>
              </a:rPr>
              <a:t>exp</a:t>
            </a: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) = base * pow(base, exp-1)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exponent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base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pow(</a:t>
            </a:r>
            <a:r>
              <a:rPr lang="en-US" i="1">
                <a:solidFill>
                  <a:srgbClr val="6A3E3E"/>
                </a:solidFill>
                <a:latin typeface="Consolas" panose="020B0609020204030204" pitchFamily="49" charset="0"/>
              </a:rPr>
              <a:t>base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>
                <a:solidFill>
                  <a:srgbClr val="6A3E3E"/>
                </a:solidFill>
                <a:latin typeface="Consolas" panose="020B0609020204030204" pitchFamily="49" charset="0"/>
              </a:rPr>
              <a:t>exponent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-1);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07 Recursion Part 1</vt:lpstr>
      <vt:lpstr>From induction to recursion</vt:lpstr>
      <vt:lpstr>The key technique in recursion</vt:lpstr>
      <vt:lpstr>How Java implements recursion</vt:lpstr>
      <vt:lpstr>Simple example</vt:lpstr>
      <vt:lpstr>Code</vt:lpstr>
      <vt:lpstr>A familiar problem: Exponentiation</vt:lpstr>
      <vt:lpstr>Key observation</vt:lpstr>
      <vt:lpstr>Solution</vt:lpstr>
      <vt:lpstr>Another familiar problem: Factorial</vt:lpstr>
      <vt:lpstr>Key observation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Recursion</dc:title>
  <dc:creator>Hock, Martin</dc:creator>
  <cp:revision>2</cp:revision>
  <dcterms:created xsi:type="dcterms:W3CDTF">2017-04-12T04:03:09Z</dcterms:created>
  <dcterms:modified xsi:type="dcterms:W3CDTF">2020-01-15T01:03:34Z</dcterms:modified>
</cp:coreProperties>
</file>