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73" r:id="rId5"/>
    <p:sldId id="274" r:id="rId6"/>
    <p:sldId id="275" r:id="rId7"/>
    <p:sldId id="276" r:id="rId8"/>
    <p:sldId id="277" r:id="rId9"/>
    <p:sldId id="266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ck, Martin" userId="bdb22c2c-d978-46dd-b866-151a447d7efa" providerId="ADAL" clId="{DC1F6B23-51ED-49BA-B2D9-21A088E916B3}"/>
    <pc:docChg chg="custSel modSld">
      <pc:chgData name="Hock, Martin" userId="bdb22c2c-d978-46dd-b866-151a447d7efa" providerId="ADAL" clId="{DC1F6B23-51ED-49BA-B2D9-21A088E916B3}" dt="2019-05-29T17:51:46.811" v="77" actId="20577"/>
      <pc:docMkLst>
        <pc:docMk/>
      </pc:docMkLst>
      <pc:sldChg chg="modSp">
        <pc:chgData name="Hock, Martin" userId="bdb22c2c-d978-46dd-b866-151a447d7efa" providerId="ADAL" clId="{DC1F6B23-51ED-49BA-B2D9-21A088E916B3}" dt="2019-05-29T17:51:46.811" v="77" actId="20577"/>
        <pc:sldMkLst>
          <pc:docMk/>
          <pc:sldMk cId="755137862" sldId="278"/>
        </pc:sldMkLst>
        <pc:spChg chg="mod">
          <ac:chgData name="Hock, Martin" userId="bdb22c2c-d978-46dd-b866-151a447d7efa" providerId="ADAL" clId="{DC1F6B23-51ED-49BA-B2D9-21A088E916B3}" dt="2019-05-29T17:51:46.811" v="77" actId="20577"/>
          <ac:spMkLst>
            <pc:docMk/>
            <pc:sldMk cId="755137862" sldId="278"/>
            <ac:spMk id="2" creationId="{00000000-0000-0000-0000-000000000000}"/>
          </ac:spMkLst>
        </pc:spChg>
        <pc:spChg chg="mod">
          <ac:chgData name="Hock, Martin" userId="bdb22c2c-d978-46dd-b866-151a447d7efa" providerId="ADAL" clId="{DC1F6B23-51ED-49BA-B2D9-21A088E916B3}" dt="2019-05-29T17:51:12.529" v="34" actId="20577"/>
          <ac:spMkLst>
            <pc:docMk/>
            <pc:sldMk cId="755137862" sldId="27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3491-D114-4939-80AE-A3248D01658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E188-B383-44EC-835D-C1D1AE0E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3491-D114-4939-80AE-A3248D01658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E188-B383-44EC-835D-C1D1AE0E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2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3491-D114-4939-80AE-A3248D01658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E188-B383-44EC-835D-C1D1AE0E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0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3491-D114-4939-80AE-A3248D01658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E188-B383-44EC-835D-C1D1AE0E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8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3491-D114-4939-80AE-A3248D01658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E188-B383-44EC-835D-C1D1AE0E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2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3491-D114-4939-80AE-A3248D01658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E188-B383-44EC-835D-C1D1AE0E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9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3491-D114-4939-80AE-A3248D01658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E188-B383-44EC-835D-C1D1AE0E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9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3491-D114-4939-80AE-A3248D01658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E188-B383-44EC-835D-C1D1AE0E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1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3491-D114-4939-80AE-A3248D01658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E188-B383-44EC-835D-C1D1AE0E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3491-D114-4939-80AE-A3248D01658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E188-B383-44EC-835D-C1D1AE0E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1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3491-D114-4939-80AE-A3248D01658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E188-B383-44EC-835D-C1D1AE0E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53491-D114-4939-80AE-A3248D01658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AE188-B383-44EC-835D-C1D1AE0EB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6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Island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142</a:t>
            </a:r>
          </a:p>
          <a:p>
            <a:r>
              <a:rPr lang="en-US" dirty="0"/>
              <a:t>David Anderson</a:t>
            </a:r>
          </a:p>
          <a:p>
            <a:r>
              <a:rPr lang="en-US" dirty="0"/>
              <a:t>Adapted from </a:t>
            </a:r>
            <a:r>
              <a:rPr lang="en-US"/>
              <a:t>slides by Martin </a:t>
            </a:r>
            <a:r>
              <a:rPr lang="en-US" dirty="0"/>
              <a:t>Hock</a:t>
            </a:r>
          </a:p>
        </p:txBody>
      </p:sp>
    </p:spTree>
    <p:extLst>
      <p:ext uri="{BB962C8B-B14F-4D97-AF65-F5344CB8AC3E}">
        <p14:creationId xmlns:p14="http://schemas.microsoft.com/office/powerpoint/2010/main" val="339782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Why bother specifying requirements?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Breaking down software into requirements helps identify and resolve problems </a:t>
            </a:r>
            <a:r>
              <a:rPr lang="en-US" b="1" dirty="0"/>
              <a:t>before</a:t>
            </a:r>
            <a:r>
              <a:rPr lang="en-US" dirty="0"/>
              <a:t> implementation.</a:t>
            </a:r>
          </a:p>
          <a:p>
            <a:r>
              <a:rPr lang="en-US" dirty="0"/>
              <a:t>Example: a client asks us to build a luxury car.</a:t>
            </a:r>
          </a:p>
          <a:p>
            <a:pPr lvl="1"/>
            <a:r>
              <a:rPr lang="en-US" dirty="0"/>
              <a:t>We build the client a Lexus (our definition of luxury).</a:t>
            </a:r>
          </a:p>
          <a:p>
            <a:pPr lvl="1"/>
            <a:r>
              <a:rPr lang="en-US" dirty="0"/>
              <a:t>We present the Lexus to the client and they are unhappy, they were expecting a Bentley (their definition of luxury).</a:t>
            </a:r>
          </a:p>
          <a:p>
            <a:pPr lvl="1"/>
            <a:r>
              <a:rPr lang="en-US" dirty="0"/>
              <a:t>Rebuilding a new car is much more expensive than identifying this ambiguity at the requirements engineering stage.</a:t>
            </a:r>
          </a:p>
          <a:p>
            <a:r>
              <a:rPr lang="en-US" dirty="0"/>
              <a:t>English is ambiguous. Building a structured set of requirements helps alleviate this.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3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Group Project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this is a short quarter, for your group projects you will be doing both specification and implementation in parallel.</a:t>
            </a:r>
          </a:p>
          <a:p>
            <a:r>
              <a:rPr lang="en-US" dirty="0"/>
              <a:t>Writing this specification is good practice for future engineering courses.</a:t>
            </a:r>
          </a:p>
          <a:p>
            <a:r>
              <a:rPr lang="en-US" dirty="0"/>
              <a:t>50% of your group project grade comes from this specification document and 50% comes from implementation.</a:t>
            </a:r>
          </a:p>
          <a:p>
            <a:r>
              <a:rPr lang="en-US" dirty="0"/>
              <a:t>I will post an example simple software specification template soon, but for now, focus on breaking down your project into a collection of simple atomic requirements.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8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if example (island problem)</a:t>
            </a:r>
          </a:p>
          <a:p>
            <a:r>
              <a:rPr lang="en-US" dirty="0"/>
              <a:t>Group project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7586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Island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Let’s say you’re trying to locate a treasure on a circular island. The island is centered at (100, 200) and has a radius of 25.</a:t>
            </a:r>
          </a:p>
          <a:p>
            <a:r>
              <a:rPr lang="en-US" dirty="0"/>
              <a:t>You can be dropped off via parachute at any point by an airplane.</a:t>
            </a:r>
          </a:p>
          <a:p>
            <a:r>
              <a:rPr lang="en-US" dirty="0"/>
              <a:t>Whatever point you parachute from, a wind will blow you -10 units on the y axis and +5 units on the x axis.</a:t>
            </a:r>
          </a:p>
          <a:p>
            <a:r>
              <a:rPr lang="en-US" dirty="0"/>
              <a:t>Also, there is a rectangular slippery patch of ice located between x in the range [100, 110] and y in the range [180, 195] which causes you to slide -4 units on the y axis if you land there.</a:t>
            </a:r>
          </a:p>
          <a:p>
            <a:pPr lvl="1"/>
            <a:r>
              <a:rPr lang="en-US" dirty="0"/>
              <a:t>Ignore that you might be sliding off the edge of the ice!</a:t>
            </a:r>
          </a:p>
          <a:p>
            <a:r>
              <a:rPr lang="en-US" dirty="0"/>
              <a:t>Let’s say the treasure is at (105, 190). Where should we be dropped off?</a:t>
            </a:r>
            <a:br>
              <a:rPr lang="en-US" dirty="0"/>
            </a:br>
            <a:r>
              <a:rPr lang="en-US" dirty="0"/>
              <a:t>                     ___________________</a:t>
            </a:r>
            <a:br>
              <a:rPr lang="en-US" dirty="0"/>
            </a:br>
            <a:r>
              <a:rPr lang="en-US" dirty="0"/>
              <a:t>distance = √(100-x)² + (200-y)²             </a:t>
            </a:r>
            <a:r>
              <a:rPr lang="en-US" dirty="0" err="1"/>
              <a:t>Math.sqrt</a:t>
            </a:r>
            <a:r>
              <a:rPr lang="en-US" dirty="0"/>
              <a:t> OR </a:t>
            </a:r>
            <a:r>
              <a:rPr lang="en-US" dirty="0" err="1"/>
              <a:t>Math.pow</a:t>
            </a:r>
            <a:r>
              <a:rPr lang="en-US"/>
              <a:t>(…, 0.5)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6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Breaking up the code into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put the following code into a main method</a:t>
            </a:r>
          </a:p>
          <a:p>
            <a:r>
              <a:rPr lang="en-US" dirty="0"/>
              <a:t>Start by defining location variables and printing them out: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Location variables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100;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starting x</a:t>
            </a:r>
          </a:p>
          <a:p>
            <a:pPr marL="0" indent="0">
              <a:buNone/>
            </a:pPr>
            <a:r>
              <a:rPr lang="es-E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= 204; </a:t>
            </a:r>
            <a:r>
              <a:rPr lang="es-E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ES" dirty="0" err="1">
                <a:solidFill>
                  <a:srgbClr val="3F7F5F"/>
                </a:solidFill>
                <a:latin typeface="Consolas" panose="020B0609020204030204" pitchFamily="49" charset="0"/>
              </a:rPr>
              <a:t>starting</a:t>
            </a:r>
            <a:r>
              <a:rPr lang="es-ES" dirty="0">
                <a:solidFill>
                  <a:srgbClr val="3F7F5F"/>
                </a:solidFill>
                <a:latin typeface="Consolas" panose="020B0609020204030204" pitchFamily="49" charset="0"/>
              </a:rPr>
              <a:t> y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"Parachuting at ("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The wind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A wind blows us +5 x and -10 y</a:t>
            </a:r>
          </a:p>
          <a:p>
            <a:pPr marL="0" indent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+ 5;</a:t>
            </a:r>
          </a:p>
          <a:p>
            <a:pPr marL="0" indent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- 10;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 wind blew us to ("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7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See if we landed on the island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fr-FR" sz="2600" dirty="0" err="1">
                <a:solidFill>
                  <a:srgbClr val="6A3E3E"/>
                </a:solidFill>
                <a:latin typeface="Consolas" panose="020B0609020204030204" pitchFamily="49" charset="0"/>
              </a:rPr>
              <a:t>centerX</a:t>
            </a:r>
            <a:r>
              <a:rPr lang="fr-FR" sz="2600" dirty="0">
                <a:solidFill>
                  <a:srgbClr val="000000"/>
                </a:solidFill>
                <a:latin typeface="Consolas" panose="020B0609020204030204" pitchFamily="49" charset="0"/>
              </a:rPr>
              <a:t> = 100; </a:t>
            </a:r>
            <a:r>
              <a:rPr lang="fr-FR" sz="2600" dirty="0">
                <a:solidFill>
                  <a:srgbClr val="3F7F5F"/>
                </a:solidFill>
                <a:latin typeface="Consolas" panose="020B0609020204030204" pitchFamily="49" charset="0"/>
              </a:rPr>
              <a:t>// Island center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6A3E3E"/>
                </a:solidFill>
                <a:latin typeface="Consolas" panose="020B0609020204030204" pitchFamily="49" charset="0"/>
              </a:rPr>
              <a:t>centerY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= 200; </a:t>
            </a:r>
            <a:r>
              <a:rPr lang="en-US" sz="2600" dirty="0">
                <a:solidFill>
                  <a:srgbClr val="3F7F5F"/>
                </a:solidFill>
                <a:latin typeface="Consolas" panose="020B0609020204030204" pitchFamily="49" charset="0"/>
              </a:rPr>
              <a:t>// Island center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= 25;   </a:t>
            </a:r>
            <a:r>
              <a:rPr lang="en-US" sz="2600" dirty="0">
                <a:solidFill>
                  <a:srgbClr val="3F7F5F"/>
                </a:solidFill>
                <a:latin typeface="Consolas" panose="020B0609020204030204" pitchFamily="49" charset="0"/>
              </a:rPr>
              <a:t>// Island radius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600" dirty="0">
                <a:solidFill>
                  <a:srgbClr val="6A3E3E"/>
                </a:solidFill>
                <a:latin typeface="Consolas" panose="020B0609020204030204" pitchFamily="49" charset="0"/>
              </a:rPr>
              <a:t>distance</a:t>
            </a:r>
            <a:r>
              <a:rPr lang="fr-FR" sz="2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fr-FR" sz="2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fr-FR" sz="2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fr-FR" sz="2600" dirty="0">
                <a:solidFill>
                  <a:srgbClr val="6A3E3E"/>
                </a:solidFill>
                <a:latin typeface="Consolas" panose="020B0609020204030204" pitchFamily="49" charset="0"/>
              </a:rPr>
              <a:t>x </a:t>
            </a:r>
            <a:r>
              <a:rPr lang="fr-FR" sz="26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fr-FR" sz="2600" dirty="0" err="1">
                <a:solidFill>
                  <a:srgbClr val="6A3E3E"/>
                </a:solidFill>
                <a:latin typeface="Consolas" panose="020B0609020204030204" pitchFamily="49" charset="0"/>
              </a:rPr>
              <a:t>centerX</a:t>
            </a:r>
            <a:r>
              <a:rPr lang="fr-FR" sz="2600" dirty="0">
                <a:solidFill>
                  <a:srgbClr val="000000"/>
                </a:solidFill>
                <a:latin typeface="Consolas" panose="020B0609020204030204" pitchFamily="49" charset="0"/>
              </a:rPr>
              <a:t>)*(</a:t>
            </a:r>
            <a:r>
              <a:rPr lang="fr-FR" sz="2600" dirty="0">
                <a:solidFill>
                  <a:srgbClr val="6A3E3E"/>
                </a:solidFill>
                <a:latin typeface="Consolas" panose="020B0609020204030204" pitchFamily="49" charset="0"/>
              </a:rPr>
              <a:t>x </a:t>
            </a:r>
            <a:r>
              <a:rPr lang="fr-FR" sz="26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fr-FR" sz="2600" dirty="0" err="1">
                <a:solidFill>
                  <a:srgbClr val="6A3E3E"/>
                </a:solidFill>
                <a:latin typeface="Consolas" panose="020B0609020204030204" pitchFamily="49" charset="0"/>
              </a:rPr>
              <a:t>centerX</a:t>
            </a:r>
            <a:r>
              <a:rPr lang="fr-FR" sz="2600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(</a:t>
            </a:r>
            <a:r>
              <a:rPr lang="en-US" sz="2600" dirty="0">
                <a:solidFill>
                  <a:srgbClr val="6A3E3E"/>
                </a:solidFill>
                <a:latin typeface="Consolas" panose="020B0609020204030204" pitchFamily="49" charset="0"/>
              </a:rPr>
              <a:t>y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2600" dirty="0" err="1">
                <a:solidFill>
                  <a:srgbClr val="6A3E3E"/>
                </a:solidFill>
                <a:latin typeface="Consolas" panose="020B0609020204030204" pitchFamily="49" charset="0"/>
              </a:rPr>
              <a:t>centerY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)*(</a:t>
            </a:r>
            <a:r>
              <a:rPr lang="en-US" sz="2600" dirty="0">
                <a:solidFill>
                  <a:srgbClr val="6A3E3E"/>
                </a:solidFill>
                <a:latin typeface="Consolas" panose="020B0609020204030204" pitchFamily="49" charset="0"/>
              </a:rPr>
              <a:t>y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2600" dirty="0" err="1">
                <a:solidFill>
                  <a:srgbClr val="6A3E3E"/>
                </a:solidFill>
                <a:latin typeface="Consolas" panose="020B0609020204030204" pitchFamily="49" charset="0"/>
              </a:rPr>
              <a:t>centerY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6A3E3E"/>
                </a:solidFill>
                <a:latin typeface="Consolas" panose="020B0609020204030204" pitchFamily="49" charset="0"/>
              </a:rPr>
              <a:t>distance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600" dirty="0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2A00FF"/>
                </a:solidFill>
                <a:latin typeface="Consolas" panose="020B0609020204030204" pitchFamily="49" charset="0"/>
              </a:rPr>
              <a:t>"Oh no, you landed in the water!"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600" dirty="0">
                <a:solidFill>
                  <a:srgbClr val="3F7F5F"/>
                </a:solidFill>
                <a:latin typeface="Consolas" panose="020B0609020204030204" pitchFamily="49" charset="0"/>
              </a:rPr>
              <a:t>// Remaining code here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0382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Sliding on the ice and checking for win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&gt;= 100 &amp;&amp; </a:t>
            </a:r>
            <a:r>
              <a:rPr lang="es-E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&lt;= 110 &amp;&amp; </a:t>
            </a:r>
            <a:r>
              <a:rPr lang="es-E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ES" dirty="0" err="1">
                <a:solidFill>
                  <a:srgbClr val="3F7F5F"/>
                </a:solidFill>
                <a:latin typeface="Consolas" panose="020B0609020204030204" pitchFamily="49" charset="0"/>
              </a:rPr>
              <a:t>Inside</a:t>
            </a:r>
            <a:r>
              <a:rPr lang="es-E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3F7F5F"/>
                </a:solidFill>
                <a:latin typeface="Consolas" panose="020B0609020204030204" pitchFamily="49" charset="0"/>
              </a:rPr>
              <a:t>the</a:t>
            </a:r>
            <a:r>
              <a:rPr lang="es-ES" dirty="0">
                <a:solidFill>
                  <a:srgbClr val="3F7F5F"/>
                </a:solidFill>
                <a:latin typeface="Consolas" panose="020B0609020204030204" pitchFamily="49" charset="0"/>
              </a:rPr>
              <a:t> ice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&gt;= 180 &amp;&amp; </a:t>
            </a:r>
            <a:r>
              <a:rPr lang="es-ES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&lt;= 195 ) {</a:t>
            </a:r>
          </a:p>
          <a:p>
            <a:pPr marL="0" indent="0">
              <a:buNone/>
            </a:pPr>
            <a:r>
              <a:rPr lang="es-ES" dirty="0">
                <a:solidFill>
                  <a:srgbClr val="6A3E3E"/>
                </a:solidFill>
                <a:latin typeface="Consolas" panose="020B0609020204030204" pitchFamily="49" charset="0"/>
              </a:rPr>
              <a:t>  y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- 4; </a:t>
            </a:r>
            <a:r>
              <a:rPr lang="es-E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ES" dirty="0" err="1">
                <a:solidFill>
                  <a:srgbClr val="3F7F5F"/>
                </a:solidFill>
                <a:latin typeface="Consolas" panose="020B0609020204030204" pitchFamily="49" charset="0"/>
              </a:rPr>
              <a:t>Slide</a:t>
            </a:r>
            <a:r>
              <a:rPr lang="es-ES" dirty="0">
                <a:solidFill>
                  <a:srgbClr val="3F7F5F"/>
                </a:solidFill>
                <a:latin typeface="Consolas" panose="020B0609020204030204" pitchFamily="49" charset="0"/>
              </a:rPr>
              <a:t> -4 </a:t>
            </a:r>
            <a:r>
              <a:rPr lang="es-ES" dirty="0" err="1">
                <a:solidFill>
                  <a:srgbClr val="3F7F5F"/>
                </a:solidFill>
                <a:latin typeface="Consolas" panose="020B0609020204030204" pitchFamily="49" charset="0"/>
              </a:rPr>
              <a:t>units</a:t>
            </a:r>
            <a:endParaRPr lang="es-E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"You hit the patch of ice and slid to ("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105 &amp;&amp;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190) { </a:t>
            </a:r>
            <a:r>
              <a:rPr lang="es-ES" dirty="0">
                <a:solidFill>
                  <a:srgbClr val="3F7F5F"/>
                </a:solidFill>
                <a:latin typeface="Consolas" panose="020B0609020204030204" pitchFamily="49" charset="0"/>
              </a:rPr>
              <a:t>// At </a:t>
            </a:r>
            <a:r>
              <a:rPr lang="es-ES" dirty="0" err="1">
                <a:solidFill>
                  <a:srgbClr val="3F7F5F"/>
                </a:solidFill>
                <a:latin typeface="Consolas" panose="020B0609020204030204" pitchFamily="49" charset="0"/>
              </a:rPr>
              <a:t>the</a:t>
            </a:r>
            <a:r>
              <a:rPr lang="es-E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3F7F5F"/>
                </a:solidFill>
                <a:latin typeface="Consolas" panose="020B0609020204030204" pitchFamily="49" charset="0"/>
              </a:rPr>
              <a:t>treasure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"You got the treasure!"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6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Trying values for x and 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that if you parachute to the treasure’s location, you will get blown off course</a:t>
            </a:r>
          </a:p>
          <a:p>
            <a:r>
              <a:rPr lang="en-US" dirty="0"/>
              <a:t>If you correct for that, you’ll slide off course</a:t>
            </a:r>
          </a:p>
          <a:p>
            <a:r>
              <a:rPr lang="en-US" dirty="0"/>
              <a:t>After correcting for both, you finally get the treasure!</a:t>
            </a:r>
          </a:p>
        </p:txBody>
      </p:sp>
    </p:spTree>
    <p:extLst>
      <p:ext uri="{BB962C8B-B14F-4D97-AF65-F5344CB8AC3E}">
        <p14:creationId xmlns:p14="http://schemas.microsoft.com/office/powerpoint/2010/main" val="96323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Group Project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Now that you have your group project idea solidified, the next step is to break this idea down into a specification.</a:t>
            </a:r>
          </a:p>
          <a:p>
            <a:r>
              <a:rPr lang="en-US" dirty="0"/>
              <a:t>You can think of the specification as a collection of </a:t>
            </a:r>
            <a:r>
              <a:rPr lang="en-US" b="1" dirty="0"/>
              <a:t>requirements. </a:t>
            </a:r>
            <a:r>
              <a:rPr lang="en-US" dirty="0"/>
              <a:t>The process of developing these requirements is called </a:t>
            </a:r>
            <a:r>
              <a:rPr lang="en-US" b="1" dirty="0"/>
              <a:t>requirements engineering</a:t>
            </a:r>
            <a:r>
              <a:rPr lang="en-US" dirty="0"/>
              <a:t>. </a:t>
            </a:r>
          </a:p>
          <a:p>
            <a:r>
              <a:rPr lang="en-US" dirty="0"/>
              <a:t>Each requirement is a functionality your software shall provide.</a:t>
            </a:r>
          </a:p>
          <a:p>
            <a:r>
              <a:rPr lang="en-US" dirty="0"/>
              <a:t>Requirements are </a:t>
            </a:r>
            <a:r>
              <a:rPr lang="en-US" b="1" dirty="0"/>
              <a:t>atomic </a:t>
            </a:r>
            <a:r>
              <a:rPr lang="en-US" dirty="0"/>
              <a:t>– broken down into small pieces, as simple as possible (simpler things are easier to test!).</a:t>
            </a:r>
          </a:p>
          <a:p>
            <a:pPr lvl="1"/>
            <a:r>
              <a:rPr lang="en-US" dirty="0"/>
              <a:t>Example Requirement (hangman software): Software shall pick a secret phrase from a collection of phrases stored in a file.</a:t>
            </a:r>
          </a:p>
          <a:p>
            <a:r>
              <a:rPr lang="en-US" dirty="0"/>
              <a:t>We won’t cover requirements engineering much more than this but knowing about it will be useful in future engineering courses.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7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815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Island Problem</vt:lpstr>
      <vt:lpstr>Overview</vt:lpstr>
      <vt:lpstr>Island Problem</vt:lpstr>
      <vt:lpstr>Breaking up the code into parts</vt:lpstr>
      <vt:lpstr>The wind</vt:lpstr>
      <vt:lpstr>See if we landed on the island</vt:lpstr>
      <vt:lpstr>Sliding on the ice and checking for win</vt:lpstr>
      <vt:lpstr>Trying values for x and y</vt:lpstr>
      <vt:lpstr>Group Project Specification</vt:lpstr>
      <vt:lpstr>Why bother specifying requirements?</vt:lpstr>
      <vt:lpstr>Group Project Specification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 Chapter 3 Part 2</dc:title>
  <dc:creator>Hock, Martin</dc:creator>
  <cp:lastModifiedBy>David Anderson</cp:lastModifiedBy>
  <cp:revision>42</cp:revision>
  <dcterms:created xsi:type="dcterms:W3CDTF">2016-09-29T01:08:15Z</dcterms:created>
  <dcterms:modified xsi:type="dcterms:W3CDTF">2019-10-06T17:05:13Z</dcterms:modified>
</cp:coreProperties>
</file>