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57" r:id="rId6"/>
    <p:sldId id="258" r:id="rId7"/>
    <p:sldId id="262" r:id="rId8"/>
    <p:sldId id="259"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00" d="100"/>
          <a:sy n="100" d="100"/>
        </p:scale>
        <p:origin x="8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63D602-09B5-4BD6-B994-4C32BD9EACD3}"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71136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D602-09B5-4BD6-B994-4C32BD9EACD3}"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207710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D602-09B5-4BD6-B994-4C32BD9EACD3}"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78270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3D602-09B5-4BD6-B994-4C32BD9EACD3}"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53770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3D602-09B5-4BD6-B994-4C32BD9EACD3}"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358000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63D602-09B5-4BD6-B994-4C32BD9EACD3}"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20417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63D602-09B5-4BD6-B994-4C32BD9EACD3}" type="datetimeFigureOut">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3014556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63D602-09B5-4BD6-B994-4C32BD9EACD3}" type="datetimeFigureOut">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111375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3D602-09B5-4BD6-B994-4C32BD9EACD3}" type="datetimeFigureOut">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403454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3D602-09B5-4BD6-B994-4C32BD9EACD3}"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225873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63D602-09B5-4BD6-B994-4C32BD9EACD3}"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9A3DC-20B2-4E0D-B010-D4591911B67B}" type="slidenum">
              <a:rPr lang="en-US" smtClean="0"/>
              <a:t>‹#›</a:t>
            </a:fld>
            <a:endParaRPr lang="en-US"/>
          </a:p>
        </p:txBody>
      </p:sp>
    </p:spTree>
    <p:extLst>
      <p:ext uri="{BB962C8B-B14F-4D97-AF65-F5344CB8AC3E}">
        <p14:creationId xmlns:p14="http://schemas.microsoft.com/office/powerpoint/2010/main" val="320748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3D602-09B5-4BD6-B994-4C32BD9EACD3}" type="datetimeFigureOut">
              <a:rPr lang="en-US" smtClean="0"/>
              <a:t>10/7/2019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9A3DC-20B2-4E0D-B010-D4591911B67B}" type="slidenum">
              <a:rPr lang="en-US" smtClean="0"/>
              <a:t>‹#›</a:t>
            </a:fld>
            <a:endParaRPr lang="en-US"/>
          </a:p>
        </p:txBody>
      </p:sp>
    </p:spTree>
    <p:extLst>
      <p:ext uri="{BB962C8B-B14F-4D97-AF65-F5344CB8AC3E}">
        <p14:creationId xmlns:p14="http://schemas.microsoft.com/office/powerpoint/2010/main" val="123640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mathcats.com/explore/river/crossin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Farmer Problem</a:t>
            </a:r>
          </a:p>
        </p:txBody>
      </p:sp>
      <p:sp>
        <p:nvSpPr>
          <p:cNvPr id="3" name="Subtitle 2"/>
          <p:cNvSpPr>
            <a:spLocks noGrp="1"/>
          </p:cNvSpPr>
          <p:nvPr>
            <p:ph type="subTitle" idx="1"/>
          </p:nvPr>
        </p:nvSpPr>
        <p:spPr/>
        <p:txBody>
          <a:bodyPr/>
          <a:lstStyle/>
          <a:p>
            <a:r>
              <a:rPr lang="en-US" dirty="0"/>
              <a:t>CS 142</a:t>
            </a:r>
          </a:p>
          <a:p>
            <a:r>
              <a:rPr lang="en-US" dirty="0"/>
              <a:t>David Anderson</a:t>
            </a:r>
          </a:p>
          <a:p>
            <a:r>
              <a:rPr lang="en-US" dirty="0"/>
              <a:t>Adapted from slides by Martin Hock</a:t>
            </a:r>
          </a:p>
        </p:txBody>
      </p:sp>
    </p:spTree>
    <p:extLst>
      <p:ext uri="{BB962C8B-B14F-4D97-AF65-F5344CB8AC3E}">
        <p14:creationId xmlns:p14="http://schemas.microsoft.com/office/powerpoint/2010/main" val="2382671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dirty="0"/>
              <a:t>Method definition</a:t>
            </a:r>
          </a:p>
        </p:txBody>
      </p:sp>
      <p:sp>
        <p:nvSpPr>
          <p:cNvPr id="3" name="Content Placeholder 2"/>
          <p:cNvSpPr>
            <a:spLocks noGrp="1"/>
          </p:cNvSpPr>
          <p:nvPr>
            <p:ph idx="1"/>
          </p:nvPr>
        </p:nvSpPr>
        <p:spPr/>
        <p:txBody>
          <a:bodyPr>
            <a:normAutofit/>
          </a:bodyPr>
          <a:lstStyle/>
          <a:p>
            <a:pPr marL="0" indent="0">
              <a:buNone/>
            </a:pPr>
            <a:r>
              <a:rPr lang="en-US" dirty="0">
                <a:solidFill>
                  <a:srgbClr val="3F7F5F"/>
                </a:solidFill>
                <a:latin typeface="Consolas" panose="020B0609020204030204" pitchFamily="49" charset="0"/>
              </a:rPr>
              <a:t>// Each before/after position variable is</a:t>
            </a:r>
          </a:p>
          <a:p>
            <a:pPr marL="0" indent="0">
              <a:buNone/>
            </a:pPr>
            <a:r>
              <a:rPr lang="en-US" dirty="0">
                <a:solidFill>
                  <a:srgbClr val="3F7F5F"/>
                </a:solidFill>
                <a:latin typeface="Consolas" panose="020B0609020204030204" pitchFamily="49" charset="0"/>
              </a:rPr>
              <a:t>// 1 if that thing is on the starting side (left) </a:t>
            </a:r>
          </a:p>
          <a:p>
            <a:pPr marL="0" indent="0">
              <a:buNone/>
            </a:pPr>
            <a:r>
              <a:rPr lang="en-US" dirty="0">
                <a:solidFill>
                  <a:srgbClr val="3F7F5F"/>
                </a:solidFill>
                <a:latin typeface="Consolas" panose="020B0609020204030204" pitchFamily="49" charset="0"/>
              </a:rPr>
              <a:t>// and 2 if that thing is on the ending side (right)</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isMoveLegal</a:t>
            </a:r>
            <a:r>
              <a:rPr lang="en-US"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wolfBefore</a:t>
            </a:r>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goatBefore</a:t>
            </a:r>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cabbageBefore</a:t>
            </a:r>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boatBefore</a:t>
            </a:r>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wolfAfter</a:t>
            </a:r>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goatAfter</a:t>
            </a:r>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cabbageAfter</a:t>
            </a:r>
            <a:r>
              <a:rPr lang="en-US" dirty="0">
                <a:solidFill>
                  <a:srgbClr val="000000"/>
                </a:solidFill>
                <a:latin typeface="Consolas" panose="020B0609020204030204" pitchFamily="49" charset="0"/>
              </a:rPr>
              <a:t>) {</a:t>
            </a:r>
          </a:p>
          <a:p>
            <a:pPr marL="0" indent="0">
              <a:buNone/>
            </a:pPr>
            <a:r>
              <a:rPr lang="en-US" dirty="0">
                <a:latin typeface="Consolas" panose="020B0609020204030204" pitchFamily="49" charset="0"/>
              </a:rPr>
              <a:t>    </a:t>
            </a:r>
            <a:r>
              <a:rPr lang="en-US" b="1" dirty="0">
                <a:solidFill>
                  <a:srgbClr val="FF0000"/>
                </a:solidFill>
                <a:latin typeface="Consolas" panose="020B0609020204030204" pitchFamily="49" charset="0"/>
              </a:rPr>
              <a:t>// We’ll fill this in next time!</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15236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Group Project Specification</a:t>
            </a:r>
          </a:p>
        </p:txBody>
      </p:sp>
      <p:sp>
        <p:nvSpPr>
          <p:cNvPr id="3" name="Content Placeholder 2"/>
          <p:cNvSpPr>
            <a:spLocks noGrp="1"/>
          </p:cNvSpPr>
          <p:nvPr>
            <p:ph idx="1"/>
          </p:nvPr>
        </p:nvSpPr>
        <p:spPr/>
        <p:txBody>
          <a:bodyPr>
            <a:normAutofit fontScale="92500" lnSpcReduction="20000"/>
          </a:bodyPr>
          <a:lstStyle/>
          <a:p>
            <a:r>
              <a:rPr lang="en-US" dirty="0"/>
              <a:t>Now that you have your group project idea solidified, the next step is to break this idea down into a specification.</a:t>
            </a:r>
          </a:p>
          <a:p>
            <a:r>
              <a:rPr lang="en-US" dirty="0"/>
              <a:t>You can think of the specification as a collection of </a:t>
            </a:r>
            <a:r>
              <a:rPr lang="en-US" b="1" dirty="0"/>
              <a:t>requirements. </a:t>
            </a:r>
            <a:r>
              <a:rPr lang="en-US" dirty="0"/>
              <a:t>The process of developing these requirements is called </a:t>
            </a:r>
            <a:r>
              <a:rPr lang="en-US" b="1" dirty="0"/>
              <a:t>requirements engineering</a:t>
            </a:r>
            <a:r>
              <a:rPr lang="en-US" dirty="0"/>
              <a:t>. </a:t>
            </a:r>
          </a:p>
          <a:p>
            <a:r>
              <a:rPr lang="en-US" dirty="0"/>
              <a:t>Each requirement is a functionality your software shall provide.</a:t>
            </a:r>
          </a:p>
          <a:p>
            <a:r>
              <a:rPr lang="en-US" dirty="0"/>
              <a:t>Requirements are </a:t>
            </a:r>
            <a:r>
              <a:rPr lang="en-US" b="1" dirty="0"/>
              <a:t>atomic </a:t>
            </a:r>
            <a:r>
              <a:rPr lang="en-US" dirty="0"/>
              <a:t>– broken down into small pieces, as simple as possible (simpler things are easier to test!).</a:t>
            </a:r>
          </a:p>
          <a:p>
            <a:pPr lvl="1"/>
            <a:r>
              <a:rPr lang="en-US" dirty="0"/>
              <a:t>Example Requirement (hangman software): Software shall pick a secret phrase from a collection of phrases stored in a file.</a:t>
            </a:r>
          </a:p>
          <a:p>
            <a:r>
              <a:rPr lang="en-US" dirty="0"/>
              <a:t>We won’t cover requirements engineering much more than this but knowing about it will be useful in future engineering courses.</a:t>
            </a:r>
          </a:p>
          <a:p>
            <a:endParaRPr lang="en-US" dirty="0"/>
          </a:p>
        </p:txBody>
      </p:sp>
    </p:spTree>
    <p:extLst>
      <p:ext uri="{BB962C8B-B14F-4D97-AF65-F5344CB8AC3E}">
        <p14:creationId xmlns:p14="http://schemas.microsoft.com/office/powerpoint/2010/main" val="274013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Why bother specifying requirements?</a:t>
            </a:r>
          </a:p>
        </p:txBody>
      </p:sp>
      <p:sp>
        <p:nvSpPr>
          <p:cNvPr id="3" name="Content Placeholder 2"/>
          <p:cNvSpPr>
            <a:spLocks noGrp="1"/>
          </p:cNvSpPr>
          <p:nvPr>
            <p:ph idx="1"/>
          </p:nvPr>
        </p:nvSpPr>
        <p:spPr/>
        <p:txBody>
          <a:bodyPr>
            <a:normAutofit/>
          </a:bodyPr>
          <a:lstStyle/>
          <a:p>
            <a:r>
              <a:rPr lang="en-US" dirty="0"/>
              <a:t>Breaking down software into requirements helps identify and resolve problems </a:t>
            </a:r>
            <a:r>
              <a:rPr lang="en-US" b="1" dirty="0"/>
              <a:t>before</a:t>
            </a:r>
            <a:r>
              <a:rPr lang="en-US" dirty="0"/>
              <a:t> implementation.</a:t>
            </a:r>
          </a:p>
          <a:p>
            <a:r>
              <a:rPr lang="en-US" dirty="0"/>
              <a:t>Example: a client asks us to build a luxury car.</a:t>
            </a:r>
          </a:p>
          <a:p>
            <a:pPr lvl="1"/>
            <a:r>
              <a:rPr lang="en-US" dirty="0"/>
              <a:t>We build the client a Lexus (our definition of luxury).</a:t>
            </a:r>
          </a:p>
          <a:p>
            <a:pPr lvl="1"/>
            <a:r>
              <a:rPr lang="en-US" dirty="0"/>
              <a:t>We present the Lexus to the client and they are unhappy, they were expecting a Bentley (their definition of luxury).</a:t>
            </a:r>
          </a:p>
          <a:p>
            <a:pPr lvl="1"/>
            <a:r>
              <a:rPr lang="en-US" dirty="0"/>
              <a:t>Rebuilding a new car is much more expensive than identifying this ambiguity at the requirements engineering stage.</a:t>
            </a:r>
          </a:p>
          <a:p>
            <a:r>
              <a:rPr lang="en-US" dirty="0"/>
              <a:t>English is ambiguous. Building a structured set of requirements helps alleviate this.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7830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Group Project Specification </a:t>
            </a:r>
          </a:p>
        </p:txBody>
      </p:sp>
      <p:sp>
        <p:nvSpPr>
          <p:cNvPr id="3" name="Content Placeholder 2"/>
          <p:cNvSpPr>
            <a:spLocks noGrp="1"/>
          </p:cNvSpPr>
          <p:nvPr>
            <p:ph idx="1"/>
          </p:nvPr>
        </p:nvSpPr>
        <p:spPr/>
        <p:txBody>
          <a:bodyPr>
            <a:normAutofit/>
          </a:bodyPr>
          <a:lstStyle/>
          <a:p>
            <a:r>
              <a:rPr lang="en-US" dirty="0"/>
              <a:t>Since this is a short quarter, for your group projects you will be doing both specification and implementation in parallel.</a:t>
            </a:r>
          </a:p>
          <a:p>
            <a:r>
              <a:rPr lang="en-US" dirty="0"/>
              <a:t>Writing this specification is good practice for future engineering courses.</a:t>
            </a:r>
          </a:p>
          <a:p>
            <a:r>
              <a:rPr lang="en-US" dirty="0"/>
              <a:t>50% of your group project grade comes from this specification document and 50% comes from implementation.</a:t>
            </a:r>
          </a:p>
          <a:p>
            <a:r>
              <a:rPr lang="en-US" dirty="0"/>
              <a:t>I will post an example simple software specification template soon, but for now, focus on breaking down your project into a collection of simple atomic requirements.</a:t>
            </a:r>
          </a:p>
          <a:p>
            <a:pPr lvl="1"/>
            <a:endParaRPr lang="en-US" dirty="0"/>
          </a:p>
          <a:p>
            <a:pPr lvl="1"/>
            <a:endParaRPr lang="en-US" dirty="0"/>
          </a:p>
        </p:txBody>
      </p:sp>
    </p:spTree>
    <p:extLst>
      <p:ext uri="{BB962C8B-B14F-4D97-AF65-F5344CB8AC3E}">
        <p14:creationId xmlns:p14="http://schemas.microsoft.com/office/powerpoint/2010/main" val="274235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The Farmer Problem</a:t>
            </a:r>
          </a:p>
        </p:txBody>
      </p:sp>
      <p:sp>
        <p:nvSpPr>
          <p:cNvPr id="3" name="Content Placeholder 2"/>
          <p:cNvSpPr>
            <a:spLocks noGrp="1"/>
          </p:cNvSpPr>
          <p:nvPr>
            <p:ph idx="1"/>
          </p:nvPr>
        </p:nvSpPr>
        <p:spPr/>
        <p:txBody>
          <a:bodyPr/>
          <a:lstStyle/>
          <a:p>
            <a:r>
              <a:rPr lang="en-US" dirty="0"/>
              <a:t>A farmer wants to transport a wolf, a goat, and a cabbage across a river. The farmer has a boat, but it can only hold herself and one other thing (she has to be in the boat to pilot it). If the farmer leaves the wolf and goat alone with each other, the wolf eats the goat. If the farmer leaves the goat and cabbage alone with each other, the goat eats the cabbage. Can the farmer transport all three things across the river without anything being eaten?</a:t>
            </a:r>
          </a:p>
        </p:txBody>
      </p:sp>
    </p:spTree>
    <p:extLst>
      <p:ext uri="{BB962C8B-B14F-4D97-AF65-F5344CB8AC3E}">
        <p14:creationId xmlns:p14="http://schemas.microsoft.com/office/powerpoint/2010/main" val="260850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Online version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8030" y="2115247"/>
            <a:ext cx="7575939" cy="3772094"/>
          </a:xfrm>
        </p:spPr>
      </p:pic>
    </p:spTree>
    <p:extLst>
      <p:ext uri="{BB962C8B-B14F-4D97-AF65-F5344CB8AC3E}">
        <p14:creationId xmlns:p14="http://schemas.microsoft.com/office/powerpoint/2010/main" val="202823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Implementing the farmer problem’s rules</a:t>
            </a:r>
          </a:p>
        </p:txBody>
      </p:sp>
      <p:sp>
        <p:nvSpPr>
          <p:cNvPr id="3" name="Content Placeholder 2"/>
          <p:cNvSpPr>
            <a:spLocks noGrp="1"/>
          </p:cNvSpPr>
          <p:nvPr>
            <p:ph idx="1"/>
          </p:nvPr>
        </p:nvSpPr>
        <p:spPr/>
        <p:txBody>
          <a:bodyPr/>
          <a:lstStyle/>
          <a:p>
            <a:r>
              <a:rPr lang="en-US" dirty="0"/>
              <a:t>When we play the farmer problem game, a computer program enforces the rules of the game</a:t>
            </a:r>
          </a:p>
          <a:p>
            <a:r>
              <a:rPr lang="en-US" dirty="0"/>
              <a:t>The program can prevent us from making a move that violates a rule</a:t>
            </a:r>
          </a:p>
          <a:p>
            <a:r>
              <a:rPr lang="en-US" dirty="0"/>
              <a:t>Let’s implement Java code which allows us to try making a single move and checks whether that move is allowable</a:t>
            </a:r>
          </a:p>
        </p:txBody>
      </p:sp>
    </p:spTree>
    <p:extLst>
      <p:ext uri="{BB962C8B-B14F-4D97-AF65-F5344CB8AC3E}">
        <p14:creationId xmlns:p14="http://schemas.microsoft.com/office/powerpoint/2010/main" val="164517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Modeling the Farmer Problem</a:t>
            </a:r>
          </a:p>
        </p:txBody>
      </p:sp>
      <p:sp>
        <p:nvSpPr>
          <p:cNvPr id="3" name="Content Placeholder 2"/>
          <p:cNvSpPr>
            <a:spLocks noGrp="1"/>
          </p:cNvSpPr>
          <p:nvPr>
            <p:ph idx="1"/>
          </p:nvPr>
        </p:nvSpPr>
        <p:spPr/>
        <p:txBody>
          <a:bodyPr/>
          <a:lstStyle/>
          <a:p>
            <a:r>
              <a:rPr lang="en-US" dirty="0"/>
              <a:t>There are four objects: the wolf, goat, cabbage, and boat</a:t>
            </a:r>
          </a:p>
          <a:p>
            <a:r>
              <a:rPr lang="en-US" dirty="0"/>
              <a:t>There is also the farmer, but the farmer and boat are always in the same place, so they don’t need to be considered separately</a:t>
            </a:r>
          </a:p>
          <a:p>
            <a:r>
              <a:rPr lang="en-US" dirty="0"/>
              <a:t>There are two sides of the river: the starting/left side, and the ending/right side</a:t>
            </a:r>
          </a:p>
          <a:p>
            <a:r>
              <a:rPr lang="en-US" dirty="0"/>
              <a:t>We can model the positions of each object using a </a:t>
            </a:r>
            <a:r>
              <a:rPr lang="en-US" dirty="0" err="1"/>
              <a:t>boolean</a:t>
            </a:r>
            <a:r>
              <a:rPr lang="en-US" dirty="0"/>
              <a:t>, but this can be confusing; instead, we’ll model them using a number: 1 refers to the left side and 2 refers to the right side</a:t>
            </a:r>
          </a:p>
        </p:txBody>
      </p:sp>
    </p:spTree>
    <p:extLst>
      <p:ext uri="{BB962C8B-B14F-4D97-AF65-F5344CB8AC3E}">
        <p14:creationId xmlns:p14="http://schemas.microsoft.com/office/powerpoint/2010/main" val="267527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Defining a method</a:t>
            </a:r>
          </a:p>
        </p:txBody>
      </p:sp>
      <p:sp>
        <p:nvSpPr>
          <p:cNvPr id="3" name="Content Placeholder 2"/>
          <p:cNvSpPr>
            <a:spLocks noGrp="1"/>
          </p:cNvSpPr>
          <p:nvPr>
            <p:ph idx="1"/>
          </p:nvPr>
        </p:nvSpPr>
        <p:spPr/>
        <p:txBody>
          <a:bodyPr/>
          <a:lstStyle/>
          <a:p>
            <a:r>
              <a:rPr lang="en-US" dirty="0"/>
              <a:t>Let’s write a </a:t>
            </a:r>
            <a:r>
              <a:rPr lang="en-US" dirty="0" err="1"/>
              <a:t>boolean</a:t>
            </a:r>
            <a:r>
              <a:rPr lang="en-US" dirty="0"/>
              <a:t> method that tells us if we are allowed to make a move</a:t>
            </a:r>
          </a:p>
          <a:p>
            <a:r>
              <a:rPr lang="en-US" dirty="0"/>
              <a:t>The method will have the state of the world before the move and the desired state of the world after the move</a:t>
            </a:r>
          </a:p>
          <a:p>
            <a:r>
              <a:rPr lang="en-US" dirty="0"/>
              <a:t>Our code will determine if we are allowed to make the desired move</a:t>
            </a:r>
          </a:p>
        </p:txBody>
      </p:sp>
    </p:spTree>
    <p:extLst>
      <p:ext uri="{BB962C8B-B14F-4D97-AF65-F5344CB8AC3E}">
        <p14:creationId xmlns:p14="http://schemas.microsoft.com/office/powerpoint/2010/main" val="2147368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709</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The Farmer Problem</vt:lpstr>
      <vt:lpstr>Group Project Specification</vt:lpstr>
      <vt:lpstr>Why bother specifying requirements?</vt:lpstr>
      <vt:lpstr>Group Project Specification </vt:lpstr>
      <vt:lpstr>The Farmer Problem</vt:lpstr>
      <vt:lpstr>Online version</vt:lpstr>
      <vt:lpstr>Implementing the farmer problem’s rules</vt:lpstr>
      <vt:lpstr>Modeling the Farmer Problem</vt:lpstr>
      <vt:lpstr>Defining a method</vt:lpstr>
      <vt:lpstr>Method definition</vt:lpstr>
    </vt:vector>
  </TitlesOfParts>
  <Company>Tacoma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Farmer Problem</dc:title>
  <dc:creator>Hock, Martin</dc:creator>
  <cp:lastModifiedBy>David Anderson</cp:lastModifiedBy>
  <cp:revision>5</cp:revision>
  <dcterms:created xsi:type="dcterms:W3CDTF">2018-01-19T00:02:10Z</dcterms:created>
  <dcterms:modified xsi:type="dcterms:W3CDTF">2019-10-08T01:02:16Z</dcterms:modified>
</cp:coreProperties>
</file>