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3" r:id="rId5"/>
    <p:sldId id="258" r:id="rId6"/>
    <p:sldId id="259" r:id="rId7"/>
    <p:sldId id="262" r:id="rId8"/>
    <p:sldId id="260"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DCFD4-3CCF-7794-842E-E2776A385F0D}" v="5" dt="2020-01-16T20:20:24.517"/>
    <p1510:client id="{ABB15179-D498-420A-FF89-CA6A6EC4BD0A}" v="31" dt="2020-01-17T01:11:38.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9" autoAdjust="0"/>
    <p:restoredTop sz="94660"/>
  </p:normalViewPr>
  <p:slideViewPr>
    <p:cSldViewPr snapToGrid="0">
      <p:cViewPr varScale="1">
        <p:scale>
          <a:sx n="79" d="100"/>
          <a:sy n="79" d="100"/>
        </p:scale>
        <p:origin x="10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B2B0F6-DB1C-4BC4-9797-649D4EB67198}"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FDD9-8EB8-46CA-BF2D-492042FFA35F}" type="slidenum">
              <a:rPr lang="en-US" smtClean="0"/>
              <a:t>‹#›</a:t>
            </a:fld>
            <a:endParaRPr lang="en-US"/>
          </a:p>
        </p:txBody>
      </p:sp>
    </p:spTree>
    <p:extLst>
      <p:ext uri="{BB962C8B-B14F-4D97-AF65-F5344CB8AC3E}">
        <p14:creationId xmlns:p14="http://schemas.microsoft.com/office/powerpoint/2010/main" val="2777026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2B0F6-DB1C-4BC4-9797-649D4EB67198}"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FDD9-8EB8-46CA-BF2D-492042FFA35F}" type="slidenum">
              <a:rPr lang="en-US" smtClean="0"/>
              <a:t>‹#›</a:t>
            </a:fld>
            <a:endParaRPr lang="en-US"/>
          </a:p>
        </p:txBody>
      </p:sp>
    </p:spTree>
    <p:extLst>
      <p:ext uri="{BB962C8B-B14F-4D97-AF65-F5344CB8AC3E}">
        <p14:creationId xmlns:p14="http://schemas.microsoft.com/office/powerpoint/2010/main" val="1667772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2B0F6-DB1C-4BC4-9797-649D4EB67198}"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FDD9-8EB8-46CA-BF2D-492042FFA35F}" type="slidenum">
              <a:rPr lang="en-US" smtClean="0"/>
              <a:t>‹#›</a:t>
            </a:fld>
            <a:endParaRPr lang="en-US"/>
          </a:p>
        </p:txBody>
      </p:sp>
    </p:spTree>
    <p:extLst>
      <p:ext uri="{BB962C8B-B14F-4D97-AF65-F5344CB8AC3E}">
        <p14:creationId xmlns:p14="http://schemas.microsoft.com/office/powerpoint/2010/main" val="218098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B2B0F6-DB1C-4BC4-9797-649D4EB67198}"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FDD9-8EB8-46CA-BF2D-492042FFA35F}" type="slidenum">
              <a:rPr lang="en-US" smtClean="0"/>
              <a:t>‹#›</a:t>
            </a:fld>
            <a:endParaRPr lang="en-US"/>
          </a:p>
        </p:txBody>
      </p:sp>
    </p:spTree>
    <p:extLst>
      <p:ext uri="{BB962C8B-B14F-4D97-AF65-F5344CB8AC3E}">
        <p14:creationId xmlns:p14="http://schemas.microsoft.com/office/powerpoint/2010/main" val="2595750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B2B0F6-DB1C-4BC4-9797-649D4EB67198}" type="datetimeFigureOut">
              <a:rPr lang="en-US" smtClean="0"/>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8EFDD9-8EB8-46CA-BF2D-492042FFA35F}" type="slidenum">
              <a:rPr lang="en-US" smtClean="0"/>
              <a:t>‹#›</a:t>
            </a:fld>
            <a:endParaRPr lang="en-US"/>
          </a:p>
        </p:txBody>
      </p:sp>
    </p:spTree>
    <p:extLst>
      <p:ext uri="{BB962C8B-B14F-4D97-AF65-F5344CB8AC3E}">
        <p14:creationId xmlns:p14="http://schemas.microsoft.com/office/powerpoint/2010/main" val="136538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B2B0F6-DB1C-4BC4-9797-649D4EB67198}"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FDD9-8EB8-46CA-BF2D-492042FFA35F}" type="slidenum">
              <a:rPr lang="en-US" smtClean="0"/>
              <a:t>‹#›</a:t>
            </a:fld>
            <a:endParaRPr lang="en-US"/>
          </a:p>
        </p:txBody>
      </p:sp>
    </p:spTree>
    <p:extLst>
      <p:ext uri="{BB962C8B-B14F-4D97-AF65-F5344CB8AC3E}">
        <p14:creationId xmlns:p14="http://schemas.microsoft.com/office/powerpoint/2010/main" val="654920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B2B0F6-DB1C-4BC4-9797-649D4EB67198}" type="datetimeFigureOut">
              <a:rPr lang="en-US" smtClean="0"/>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8EFDD9-8EB8-46CA-BF2D-492042FFA35F}" type="slidenum">
              <a:rPr lang="en-US" smtClean="0"/>
              <a:t>‹#›</a:t>
            </a:fld>
            <a:endParaRPr lang="en-US"/>
          </a:p>
        </p:txBody>
      </p:sp>
    </p:spTree>
    <p:extLst>
      <p:ext uri="{BB962C8B-B14F-4D97-AF65-F5344CB8AC3E}">
        <p14:creationId xmlns:p14="http://schemas.microsoft.com/office/powerpoint/2010/main" val="1031879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B2B0F6-DB1C-4BC4-9797-649D4EB67198}" type="datetimeFigureOut">
              <a:rPr lang="en-US" smtClean="0"/>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8EFDD9-8EB8-46CA-BF2D-492042FFA35F}" type="slidenum">
              <a:rPr lang="en-US" smtClean="0"/>
              <a:t>‹#›</a:t>
            </a:fld>
            <a:endParaRPr lang="en-US"/>
          </a:p>
        </p:txBody>
      </p:sp>
    </p:spTree>
    <p:extLst>
      <p:ext uri="{BB962C8B-B14F-4D97-AF65-F5344CB8AC3E}">
        <p14:creationId xmlns:p14="http://schemas.microsoft.com/office/powerpoint/2010/main" val="230274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2B0F6-DB1C-4BC4-9797-649D4EB67198}" type="datetimeFigureOut">
              <a:rPr lang="en-US" smtClean="0"/>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8EFDD9-8EB8-46CA-BF2D-492042FFA35F}" type="slidenum">
              <a:rPr lang="en-US" smtClean="0"/>
              <a:t>‹#›</a:t>
            </a:fld>
            <a:endParaRPr lang="en-US"/>
          </a:p>
        </p:txBody>
      </p:sp>
    </p:spTree>
    <p:extLst>
      <p:ext uri="{BB962C8B-B14F-4D97-AF65-F5344CB8AC3E}">
        <p14:creationId xmlns:p14="http://schemas.microsoft.com/office/powerpoint/2010/main" val="4162190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2B0F6-DB1C-4BC4-9797-649D4EB67198}"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FDD9-8EB8-46CA-BF2D-492042FFA35F}" type="slidenum">
              <a:rPr lang="en-US" smtClean="0"/>
              <a:t>‹#›</a:t>
            </a:fld>
            <a:endParaRPr lang="en-US"/>
          </a:p>
        </p:txBody>
      </p:sp>
    </p:spTree>
    <p:extLst>
      <p:ext uri="{BB962C8B-B14F-4D97-AF65-F5344CB8AC3E}">
        <p14:creationId xmlns:p14="http://schemas.microsoft.com/office/powerpoint/2010/main" val="77553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2B0F6-DB1C-4BC4-9797-649D4EB67198}" type="datetimeFigureOut">
              <a:rPr lang="en-US" smtClean="0"/>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8EFDD9-8EB8-46CA-BF2D-492042FFA35F}" type="slidenum">
              <a:rPr lang="en-US" smtClean="0"/>
              <a:t>‹#›</a:t>
            </a:fld>
            <a:endParaRPr lang="en-US"/>
          </a:p>
        </p:txBody>
      </p:sp>
    </p:spTree>
    <p:extLst>
      <p:ext uri="{BB962C8B-B14F-4D97-AF65-F5344CB8AC3E}">
        <p14:creationId xmlns:p14="http://schemas.microsoft.com/office/powerpoint/2010/main" val="2538127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2B0F6-DB1C-4BC4-9797-649D4EB67198}" type="datetimeFigureOut">
              <a:rPr lang="en-US" smtClean="0"/>
              <a:t>1/16/2020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8EFDD9-8EB8-46CA-BF2D-492042FFA35F}" type="slidenum">
              <a:rPr lang="en-US" smtClean="0"/>
              <a:t>‹#›</a:t>
            </a:fld>
            <a:endParaRPr lang="en-US"/>
          </a:p>
        </p:txBody>
      </p:sp>
    </p:spTree>
    <p:extLst>
      <p:ext uri="{BB962C8B-B14F-4D97-AF65-F5344CB8AC3E}">
        <p14:creationId xmlns:p14="http://schemas.microsoft.com/office/powerpoint/2010/main" val="2813193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9 Recursion Part 3</a:t>
            </a:r>
          </a:p>
        </p:txBody>
      </p:sp>
      <p:sp>
        <p:nvSpPr>
          <p:cNvPr id="3" name="Subtitle 2"/>
          <p:cNvSpPr>
            <a:spLocks noGrp="1"/>
          </p:cNvSpPr>
          <p:nvPr>
            <p:ph type="subTitle" idx="1"/>
          </p:nvPr>
        </p:nvSpPr>
        <p:spPr/>
        <p:txBody>
          <a:bodyPr vert="horz" lIns="91440" tIns="45720" rIns="91440" bIns="45720" rtlCol="0" anchor="t">
            <a:normAutofit lnSpcReduction="10000"/>
          </a:bodyPr>
          <a:lstStyle/>
          <a:p>
            <a:r>
              <a:rPr lang="en-US" dirty="0"/>
              <a:t>CS 143</a:t>
            </a:r>
          </a:p>
          <a:p>
            <a:r>
              <a:rPr lang="en-US" dirty="0"/>
              <a:t>David Anderson</a:t>
            </a:r>
          </a:p>
          <a:p>
            <a:endParaRPr lang="en-US" dirty="0"/>
          </a:p>
          <a:p>
            <a:r>
              <a:rPr lang="en-US" dirty="0"/>
              <a:t>Slides by Martin Hock</a:t>
            </a:r>
            <a:endParaRPr lang="en-US" dirty="0">
              <a:cs typeface="Calibri"/>
            </a:endParaRPr>
          </a:p>
        </p:txBody>
      </p:sp>
    </p:spTree>
    <p:extLst>
      <p:ext uri="{BB962C8B-B14F-4D97-AF65-F5344CB8AC3E}">
        <p14:creationId xmlns:p14="http://schemas.microsoft.com/office/powerpoint/2010/main" val="1399703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A small optimization</a:t>
            </a:r>
          </a:p>
        </p:txBody>
      </p:sp>
      <p:sp>
        <p:nvSpPr>
          <p:cNvPr id="3" name="Content Placeholder 2"/>
          <p:cNvSpPr>
            <a:spLocks noGrp="1"/>
          </p:cNvSpPr>
          <p:nvPr>
            <p:ph idx="1"/>
          </p:nvPr>
        </p:nvSpPr>
        <p:spPr/>
        <p:txBody>
          <a:bodyPr/>
          <a:lstStyle/>
          <a:p>
            <a:r>
              <a:rPr lang="en-US" dirty="0"/>
              <a:t>Since we’re searching in a sorted array, we can stop looking if we ever see an element bigger than what we’re looking for!</a:t>
            </a:r>
          </a:p>
          <a:p>
            <a:r>
              <a:rPr lang="en-US" dirty="0"/>
              <a:t>The original example only takes roughly 30 milliseconds with this optimization</a:t>
            </a:r>
          </a:p>
          <a:p>
            <a:r>
              <a:rPr lang="en-US" dirty="0"/>
              <a:t>We can look at 10 times as many values</a:t>
            </a:r>
          </a:p>
          <a:p>
            <a:pPr lvl="1"/>
            <a:r>
              <a:rPr lang="en-US" dirty="0"/>
              <a:t>Because the values are bigger, we’re also looking further in the array for the elements, so it takes closer to 100 times longer to look for 10 times as many values</a:t>
            </a:r>
          </a:p>
        </p:txBody>
      </p:sp>
    </p:spTree>
    <p:extLst>
      <p:ext uri="{BB962C8B-B14F-4D97-AF65-F5344CB8AC3E}">
        <p14:creationId xmlns:p14="http://schemas.microsoft.com/office/powerpoint/2010/main" val="1312589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A small optimization</a:t>
            </a:r>
          </a:p>
        </p:txBody>
      </p:sp>
      <p:sp>
        <p:nvSpPr>
          <p:cNvPr id="3" name="Content Placeholder 2"/>
          <p:cNvSpPr>
            <a:spLocks noGrp="1"/>
          </p:cNvSpPr>
          <p:nvPr>
            <p:ph idx="1"/>
          </p:nvPr>
        </p:nvSpPr>
        <p:spPr/>
        <p:txBody>
          <a:bodyPr>
            <a:normAutofit lnSpcReduction="10000"/>
          </a:bodyPr>
          <a:lstStyle/>
          <a:p>
            <a:pPr marL="0" indent="0">
              <a:buNone/>
            </a:pP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start</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i="1" dirty="0" err="1">
                <a:solidFill>
                  <a:srgbClr val="000000"/>
                </a:solidFill>
                <a:latin typeface="Consolas" panose="020B0609020204030204" pitchFamily="49" charset="0"/>
              </a:rPr>
              <a:t>currentTimeMillis</a:t>
            </a: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x</a:t>
            </a:r>
            <a:r>
              <a:rPr lang="en-US" dirty="0">
                <a:solidFill>
                  <a:srgbClr val="000000"/>
                </a:solidFill>
                <a:latin typeface="Consolas" panose="020B0609020204030204" pitchFamily="49" charset="0"/>
              </a:rPr>
              <a:t> = 0; </a:t>
            </a:r>
            <a:r>
              <a:rPr lang="en-US" dirty="0">
                <a:solidFill>
                  <a:srgbClr val="6A3E3E"/>
                </a:solidFill>
                <a:latin typeface="Consolas" panose="020B0609020204030204" pitchFamily="49" charset="0"/>
              </a:rPr>
              <a:t>x</a:t>
            </a:r>
            <a:r>
              <a:rPr lang="en-US" dirty="0">
                <a:solidFill>
                  <a:srgbClr val="000000"/>
                </a:solidFill>
                <a:latin typeface="Consolas" panose="020B0609020204030204" pitchFamily="49" charset="0"/>
              </a:rPr>
              <a:t> &lt; 10000</a:t>
            </a:r>
            <a:r>
              <a:rPr lang="en-US" dirty="0">
                <a:solidFill>
                  <a:srgbClr val="000000"/>
                </a:solidFill>
                <a:effectLst>
                  <a:glow rad="139700">
                    <a:schemeClr val="accent2">
                      <a:satMod val="175000"/>
                      <a:alpha val="40000"/>
                    </a:schemeClr>
                  </a:glow>
                </a:effectLst>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3F7F5F"/>
                </a:solidFill>
                <a:latin typeface="Consolas" panose="020B0609020204030204" pitchFamily="49" charset="0"/>
              </a:rPr>
              <a:t>// search for x</a:t>
            </a:r>
            <a:endParaRPr lang="en-US" dirty="0">
              <a:solidFill>
                <a:srgbClr val="000000"/>
              </a:solidFill>
              <a:latin typeface="Consolas" panose="020B0609020204030204" pitchFamily="49" charset="0"/>
            </a:endParaRPr>
          </a:p>
          <a:p>
            <a:pPr marL="0" indent="0">
              <a:buNone/>
            </a:pPr>
            <a:r>
              <a:rPr lang="nn-NO" b="1" dirty="0">
                <a:solidFill>
                  <a:srgbClr val="7F0055"/>
                </a:solidFill>
                <a:latin typeface="Consolas" panose="020B0609020204030204" pitchFamily="49" charset="0"/>
              </a:rPr>
              <a:t>  for</a:t>
            </a:r>
            <a:r>
              <a:rPr lang="nn-NO" b="1" dirty="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 0;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&lt; </a:t>
            </a:r>
            <a:r>
              <a:rPr lang="nn-NO" dirty="0">
                <a:solidFill>
                  <a:srgbClr val="6A3E3E"/>
                </a:solidFill>
                <a:latin typeface="Consolas" panose="020B0609020204030204" pitchFamily="49" charset="0"/>
              </a:rPr>
              <a:t>a</a:t>
            </a:r>
            <a:r>
              <a:rPr lang="nn-NO" dirty="0">
                <a:solidFill>
                  <a:srgbClr val="000000"/>
                </a:solidFill>
                <a:latin typeface="Consolas" panose="020B0609020204030204" pitchFamily="49" charset="0"/>
              </a:rPr>
              <a:t>.</a:t>
            </a:r>
            <a:r>
              <a:rPr lang="nn-NO" dirty="0">
                <a:solidFill>
                  <a:srgbClr val="0000C0"/>
                </a:solidFill>
                <a:latin typeface="Consolas" panose="020B0609020204030204" pitchFamily="49" charset="0"/>
              </a:rPr>
              <a:t>length</a:t>
            </a:r>
            <a:r>
              <a:rPr lang="nn-NO"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if</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x</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break</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we found x</a:t>
            </a:r>
          </a:p>
          <a:p>
            <a:pPr marL="0" indent="0">
              <a:buNone/>
            </a:pPr>
            <a:r>
              <a:rPr lang="en-US" b="1" dirty="0">
                <a:solidFill>
                  <a:srgbClr val="7F0055"/>
                </a:solidFill>
                <a:latin typeface="Consolas" panose="020B0609020204030204" pitchFamily="49" charset="0"/>
              </a:rPr>
              <a:t>    </a:t>
            </a:r>
            <a:r>
              <a:rPr lang="en-US" b="1" dirty="0">
                <a:solidFill>
                  <a:srgbClr val="7F0055"/>
                </a:solidFill>
                <a:effectLst>
                  <a:glow rad="139700">
                    <a:schemeClr val="accent2">
                      <a:satMod val="175000"/>
                      <a:alpha val="40000"/>
                    </a:schemeClr>
                  </a:glow>
                </a:effectLst>
                <a:latin typeface="Consolas" panose="020B0609020204030204" pitchFamily="49" charset="0"/>
              </a:rPr>
              <a:t>if</a:t>
            </a:r>
            <a:r>
              <a:rPr lang="en-US" b="1" dirty="0">
                <a:solidFill>
                  <a:srgbClr val="000000"/>
                </a:solidFill>
                <a:effectLst>
                  <a:glow rad="139700">
                    <a:schemeClr val="accent2">
                      <a:satMod val="175000"/>
                      <a:alpha val="40000"/>
                    </a:schemeClr>
                  </a:glow>
                </a:effectLst>
                <a:latin typeface="Consolas" panose="020B0609020204030204" pitchFamily="49" charset="0"/>
              </a:rPr>
              <a:t> </a:t>
            </a:r>
            <a:r>
              <a:rPr lang="en-US" dirty="0">
                <a:solidFill>
                  <a:srgbClr val="000000"/>
                </a:solidFill>
                <a:effectLst>
                  <a:glow rad="139700">
                    <a:schemeClr val="accent2">
                      <a:satMod val="175000"/>
                      <a:alpha val="40000"/>
                    </a:schemeClr>
                  </a:glow>
                </a:effectLst>
                <a:latin typeface="Consolas" panose="020B0609020204030204" pitchFamily="49" charset="0"/>
              </a:rPr>
              <a:t>(</a:t>
            </a:r>
            <a:r>
              <a:rPr lang="en-US" dirty="0">
                <a:solidFill>
                  <a:srgbClr val="6A3E3E"/>
                </a:solidFill>
                <a:effectLst>
                  <a:glow rad="139700">
                    <a:schemeClr val="accent2">
                      <a:satMod val="175000"/>
                      <a:alpha val="40000"/>
                    </a:schemeClr>
                  </a:glow>
                </a:effectLst>
                <a:latin typeface="Consolas" panose="020B0609020204030204" pitchFamily="49" charset="0"/>
              </a:rPr>
              <a:t>a</a:t>
            </a:r>
            <a:r>
              <a:rPr lang="en-US" dirty="0">
                <a:solidFill>
                  <a:srgbClr val="000000"/>
                </a:solidFill>
                <a:effectLst>
                  <a:glow rad="139700">
                    <a:schemeClr val="accent2">
                      <a:satMod val="175000"/>
                      <a:alpha val="40000"/>
                    </a:schemeClr>
                  </a:glow>
                </a:effectLst>
                <a:latin typeface="Consolas" panose="020B0609020204030204" pitchFamily="49" charset="0"/>
              </a:rPr>
              <a:t>[</a:t>
            </a:r>
            <a:r>
              <a:rPr lang="en-US" dirty="0">
                <a:solidFill>
                  <a:srgbClr val="6A3E3E"/>
                </a:solidFill>
                <a:effectLst>
                  <a:glow rad="139700">
                    <a:schemeClr val="accent2">
                      <a:satMod val="175000"/>
                      <a:alpha val="40000"/>
                    </a:schemeClr>
                  </a:glow>
                </a:effectLst>
                <a:latin typeface="Consolas" panose="020B0609020204030204" pitchFamily="49" charset="0"/>
              </a:rPr>
              <a:t>i</a:t>
            </a:r>
            <a:r>
              <a:rPr lang="en-US" dirty="0">
                <a:solidFill>
                  <a:srgbClr val="000000"/>
                </a:solidFill>
                <a:effectLst>
                  <a:glow rad="139700">
                    <a:schemeClr val="accent2">
                      <a:satMod val="175000"/>
                      <a:alpha val="40000"/>
                    </a:schemeClr>
                  </a:glow>
                </a:effectLst>
                <a:latin typeface="Consolas" panose="020B0609020204030204" pitchFamily="49" charset="0"/>
              </a:rPr>
              <a:t>] &gt; </a:t>
            </a:r>
            <a:r>
              <a:rPr lang="en-US" dirty="0">
                <a:solidFill>
                  <a:srgbClr val="6A3E3E"/>
                </a:solidFill>
                <a:effectLst>
                  <a:glow rad="139700">
                    <a:schemeClr val="accent2">
                      <a:satMod val="175000"/>
                      <a:alpha val="40000"/>
                    </a:schemeClr>
                  </a:glow>
                </a:effectLst>
                <a:latin typeface="Consolas" panose="020B0609020204030204" pitchFamily="49" charset="0"/>
              </a:rPr>
              <a:t>x</a:t>
            </a:r>
            <a:r>
              <a:rPr lang="en-US" dirty="0">
                <a:solidFill>
                  <a:srgbClr val="000000"/>
                </a:solidFill>
                <a:effectLst>
                  <a:glow rad="139700">
                    <a:schemeClr val="accent2">
                      <a:satMod val="175000"/>
                      <a:alpha val="40000"/>
                    </a:schemeClr>
                  </a:glow>
                </a:effectLst>
                <a:latin typeface="Consolas" panose="020B0609020204030204" pitchFamily="49" charset="0"/>
              </a:rPr>
              <a:t>) </a:t>
            </a:r>
            <a:r>
              <a:rPr lang="en-US" b="1" dirty="0">
                <a:solidFill>
                  <a:srgbClr val="7F0055"/>
                </a:solidFill>
                <a:effectLst>
                  <a:glow rad="139700">
                    <a:schemeClr val="accent2">
                      <a:satMod val="175000"/>
                      <a:alpha val="40000"/>
                    </a:schemeClr>
                  </a:glow>
                </a:effectLst>
                <a:latin typeface="Consolas" panose="020B0609020204030204" pitchFamily="49" charset="0"/>
              </a:rPr>
              <a:t>break</a:t>
            </a:r>
            <a:r>
              <a:rPr lang="en-US" dirty="0">
                <a:solidFill>
                  <a:srgbClr val="000000"/>
                </a:solidFill>
                <a:effectLst>
                  <a:glow rad="139700">
                    <a:schemeClr val="accent2">
                      <a:satMod val="175000"/>
                      <a:alpha val="40000"/>
                    </a:schemeClr>
                  </a:glow>
                </a:effectLst>
                <a:latin typeface="Consolas" panose="020B0609020204030204" pitchFamily="49" charset="0"/>
              </a:rPr>
              <a:t>;</a:t>
            </a:r>
            <a:r>
              <a:rPr lang="en-US" b="1" dirty="0">
                <a:solidFill>
                  <a:srgbClr val="000000"/>
                </a:solidFill>
                <a:effectLst>
                  <a:glow rad="139700">
                    <a:schemeClr val="accent2">
                      <a:satMod val="175000"/>
                      <a:alpha val="40000"/>
                    </a:schemeClr>
                  </a:glow>
                </a:effectLst>
                <a:latin typeface="Consolas" panose="020B0609020204030204" pitchFamily="49" charset="0"/>
              </a:rPr>
              <a:t> </a:t>
            </a:r>
            <a:r>
              <a:rPr lang="en-US" dirty="0">
                <a:solidFill>
                  <a:srgbClr val="3F7F5F"/>
                </a:solidFill>
                <a:effectLst>
                  <a:glow rad="139700">
                    <a:schemeClr val="accent2">
                      <a:satMod val="175000"/>
                      <a:alpha val="40000"/>
                    </a:schemeClr>
                  </a:glow>
                </a:effectLst>
                <a:latin typeface="Consolas" panose="020B0609020204030204" pitchFamily="49" charset="0"/>
              </a:rPr>
              <a:t>// x isn't there</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end</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System.</a:t>
            </a:r>
            <a:r>
              <a:rPr lang="en-US" i="1" dirty="0" err="1">
                <a:solidFill>
                  <a:srgbClr val="000000"/>
                </a:solidFill>
                <a:latin typeface="Consolas" panose="020B0609020204030204" pitchFamily="49" charset="0"/>
              </a:rPr>
              <a:t>currentTimeMillis</a:t>
            </a:r>
            <a:r>
              <a:rPr lang="en-US" dirty="0">
                <a:solidFill>
                  <a:srgbClr val="000000"/>
                </a:solidFill>
                <a:latin typeface="Consolas" panose="020B0609020204030204" pitchFamily="49" charset="0"/>
              </a:rPr>
              <a:t>();</a:t>
            </a:r>
          </a:p>
          <a:p>
            <a:pPr marL="0" indent="0">
              <a:buNone/>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dirty="0" err="1">
                <a:solidFill>
                  <a:srgbClr val="000000"/>
                </a:solidFill>
                <a:latin typeface="Consolas" panose="020B0609020204030204" pitchFamily="49" charset="0"/>
              </a:rPr>
              <a:t>.println</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end</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start</a:t>
            </a:r>
            <a:r>
              <a:rPr lang="en-US" dirty="0">
                <a:solidFill>
                  <a:srgbClr val="000000"/>
                </a:solidFill>
                <a:latin typeface="Consolas" panose="020B0609020204030204" pitchFamily="49" charset="0"/>
              </a:rPr>
              <a:t>);</a:t>
            </a:r>
            <a:r>
              <a:rPr lang="en-US" dirty="0">
                <a:solidFill>
                  <a:srgbClr val="3F7F5F"/>
                </a:solidFill>
                <a:latin typeface="Consolas" panose="020B0609020204030204" pitchFamily="49" charset="0"/>
              </a:rPr>
              <a:t> // takes ~2.7 sec</a:t>
            </a:r>
          </a:p>
          <a:p>
            <a:pPr marL="0" indent="0">
              <a:buNone/>
            </a:pPr>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3420443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Another classic example: Fibonacci</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Fibonacci numbers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m:t>
                        </m:r>
                      </m:sub>
                    </m:sSub>
                  </m:oMath>
                </a14:m>
                <a:r>
                  <a:rPr lang="en-US" dirty="0"/>
                  <a:t> are defined in this way: </a:t>
                </a:r>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=1</m:t>
                    </m:r>
                  </m:oMath>
                </a14:m>
                <a:br>
                  <a:rPr lang="en-US" dirty="0"/>
                </a:b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sub>
                    </m:sSub>
                    <m:r>
                      <a:rPr lang="en-US" b="0" i="1" smtClean="0">
                        <a:latin typeface="Cambria Math" panose="02040503050406030204" pitchFamily="18" charset="0"/>
                      </a:rPr>
                      <m:t> </m:t>
                    </m:r>
                    <m:r>
                      <a:rPr lang="en-US" b="0" i="0" smtClean="0">
                        <a:latin typeface="Cambria Math" panose="02040503050406030204" pitchFamily="18" charset="0"/>
                      </a:rPr>
                      <m:t> (</m:t>
                    </m:r>
                    <m:r>
                      <a:rPr lang="en-US" b="0" i="1" smtClean="0">
                        <a:latin typeface="Cambria Math" panose="02040503050406030204" pitchFamily="18" charset="0"/>
                      </a:rPr>
                      <m:t>𝑛</m:t>
                    </m:r>
                    <m:r>
                      <a:rPr lang="en-US" b="0" i="0" smtClean="0">
                        <a:latin typeface="Cambria Math" panose="02040503050406030204" pitchFamily="18" charset="0"/>
                      </a:rPr>
                      <m:t>≥0)</m:t>
                    </m:r>
                  </m:oMath>
                </a14:m>
                <a:endParaRPr lang="en-US" dirty="0"/>
              </a:p>
              <a:p>
                <a:r>
                  <a:rPr lang="en-US" dirty="0"/>
                  <a:t>This is called a recursive definition and translates readily into a recursive method. Let’s use this prototype:</a:t>
                </a:r>
                <a:br>
                  <a:rPr lang="en-US" dirty="0"/>
                </a:br>
                <a:r>
                  <a:rPr lang="en-US" dirty="0"/>
                  <a:t>public static </a:t>
                </a:r>
                <a:r>
                  <a:rPr lang="en-US" dirty="0" err="1"/>
                  <a:t>int</a:t>
                </a:r>
                <a:r>
                  <a:rPr lang="en-US" dirty="0"/>
                  <a:t> </a:t>
                </a:r>
                <a:r>
                  <a:rPr lang="en-US" dirty="0" err="1"/>
                  <a:t>fibonacci</a:t>
                </a:r>
                <a:r>
                  <a:rPr lang="en-US" dirty="0"/>
                  <a:t>(</a:t>
                </a:r>
                <a:r>
                  <a:rPr lang="en-US" dirty="0" err="1"/>
                  <a:t>int</a:t>
                </a:r>
                <a:r>
                  <a:rPr lang="en-US" dirty="0"/>
                  <a:t> n)</a:t>
                </a:r>
              </a:p>
              <a:p>
                <a:r>
                  <a:rPr lang="en-US" dirty="0" err="1"/>
                  <a:t>fibonacci</a:t>
                </a:r>
                <a:r>
                  <a:rPr lang="en-US" dirty="0"/>
                  <a:t>(5)  = 8, </a:t>
                </a:r>
                <a:r>
                  <a:rPr lang="en-US" dirty="0" err="1"/>
                  <a:t>fibonacci</a:t>
                </a:r>
                <a:r>
                  <a:rPr lang="en-US" dirty="0"/>
                  <a:t>(10) = 89. Seems to work?</a:t>
                </a:r>
              </a:p>
              <a:p>
                <a:r>
                  <a:rPr lang="en-US" dirty="0"/>
                  <a:t>Try running it on n = 100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51923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First few elements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76359768"/>
              </p:ext>
            </p:extLst>
          </p:nvPr>
        </p:nvGraphicFramePr>
        <p:xfrm>
          <a:off x="4613148" y="1923161"/>
          <a:ext cx="2965704" cy="4450080"/>
        </p:xfrm>
        <a:graphic>
          <a:graphicData uri="http://schemas.openxmlformats.org/drawingml/2006/table">
            <a:tbl>
              <a:tblPr firstRow="1" bandRow="1">
                <a:tableStyleId>{5C22544A-7EE6-4342-B048-85BDC9FD1C3A}</a:tableStyleId>
              </a:tblPr>
              <a:tblGrid>
                <a:gridCol w="1482852">
                  <a:extLst>
                    <a:ext uri="{9D8B030D-6E8A-4147-A177-3AD203B41FA5}">
                      <a16:colId xmlns:a16="http://schemas.microsoft.com/office/drawing/2014/main" val="20000"/>
                    </a:ext>
                  </a:extLst>
                </a:gridCol>
                <a:gridCol w="1482852">
                  <a:extLst>
                    <a:ext uri="{9D8B030D-6E8A-4147-A177-3AD203B41FA5}">
                      <a16:colId xmlns:a16="http://schemas.microsoft.com/office/drawing/2014/main" val="20001"/>
                    </a:ext>
                  </a:extLst>
                </a:gridCol>
              </a:tblGrid>
              <a:tr h="370840">
                <a:tc>
                  <a:txBody>
                    <a:bodyPr/>
                    <a:lstStyle/>
                    <a:p>
                      <a:r>
                        <a:rPr lang="en-US" dirty="0"/>
                        <a:t>n</a:t>
                      </a:r>
                    </a:p>
                  </a:txBody>
                  <a:tcPr/>
                </a:tc>
                <a:tc>
                  <a:txBody>
                    <a:bodyPr/>
                    <a:lstStyle/>
                    <a:p>
                      <a:r>
                        <a:rPr lang="en-US" dirty="0"/>
                        <a:t>F(n)</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val="10004"/>
                  </a:ext>
                </a:extLst>
              </a:tr>
              <a:tr h="370840">
                <a:tc>
                  <a:txBody>
                    <a:bodyPr/>
                    <a:lstStyle/>
                    <a:p>
                      <a:r>
                        <a:rPr lang="en-US" dirty="0"/>
                        <a:t>4</a:t>
                      </a:r>
                    </a:p>
                  </a:txBody>
                  <a:tcPr/>
                </a:tc>
                <a:tc>
                  <a:txBody>
                    <a:bodyPr/>
                    <a:lstStyle/>
                    <a:p>
                      <a:r>
                        <a:rPr lang="en-US" dirty="0"/>
                        <a:t>5</a:t>
                      </a:r>
                    </a:p>
                  </a:txBody>
                  <a:tcPr/>
                </a:tc>
                <a:extLst>
                  <a:ext uri="{0D108BD9-81ED-4DB2-BD59-A6C34878D82A}">
                    <a16:rowId xmlns:a16="http://schemas.microsoft.com/office/drawing/2014/main" val="10005"/>
                  </a:ext>
                </a:extLst>
              </a:tr>
              <a:tr h="370840">
                <a:tc>
                  <a:txBody>
                    <a:bodyPr/>
                    <a:lstStyle/>
                    <a:p>
                      <a:r>
                        <a:rPr lang="en-US" dirty="0"/>
                        <a:t>5</a:t>
                      </a:r>
                    </a:p>
                  </a:txBody>
                  <a:tcPr/>
                </a:tc>
                <a:tc>
                  <a:txBody>
                    <a:bodyPr/>
                    <a:lstStyle/>
                    <a:p>
                      <a:r>
                        <a:rPr lang="en-US" dirty="0"/>
                        <a:t>8</a:t>
                      </a:r>
                    </a:p>
                  </a:txBody>
                  <a:tcPr/>
                </a:tc>
                <a:extLst>
                  <a:ext uri="{0D108BD9-81ED-4DB2-BD59-A6C34878D82A}">
                    <a16:rowId xmlns:a16="http://schemas.microsoft.com/office/drawing/2014/main" val="10006"/>
                  </a:ext>
                </a:extLst>
              </a:tr>
              <a:tr h="370840">
                <a:tc>
                  <a:txBody>
                    <a:bodyPr/>
                    <a:lstStyle/>
                    <a:p>
                      <a:r>
                        <a:rPr lang="en-US" dirty="0"/>
                        <a:t>6</a:t>
                      </a:r>
                    </a:p>
                  </a:txBody>
                  <a:tcPr/>
                </a:tc>
                <a:tc>
                  <a:txBody>
                    <a:bodyPr/>
                    <a:lstStyle/>
                    <a:p>
                      <a:r>
                        <a:rPr lang="en-US" dirty="0"/>
                        <a:t>13</a:t>
                      </a:r>
                    </a:p>
                  </a:txBody>
                  <a:tcPr/>
                </a:tc>
                <a:extLst>
                  <a:ext uri="{0D108BD9-81ED-4DB2-BD59-A6C34878D82A}">
                    <a16:rowId xmlns:a16="http://schemas.microsoft.com/office/drawing/2014/main" val="10007"/>
                  </a:ext>
                </a:extLst>
              </a:tr>
              <a:tr h="370840">
                <a:tc>
                  <a:txBody>
                    <a:bodyPr/>
                    <a:lstStyle/>
                    <a:p>
                      <a:r>
                        <a:rPr lang="en-US" dirty="0"/>
                        <a:t>7</a:t>
                      </a:r>
                    </a:p>
                  </a:txBody>
                  <a:tcPr/>
                </a:tc>
                <a:tc>
                  <a:txBody>
                    <a:bodyPr/>
                    <a:lstStyle/>
                    <a:p>
                      <a:r>
                        <a:rPr lang="en-US" dirty="0"/>
                        <a:t>21</a:t>
                      </a:r>
                    </a:p>
                  </a:txBody>
                  <a:tcPr/>
                </a:tc>
                <a:extLst>
                  <a:ext uri="{0D108BD9-81ED-4DB2-BD59-A6C34878D82A}">
                    <a16:rowId xmlns:a16="http://schemas.microsoft.com/office/drawing/2014/main" val="10008"/>
                  </a:ext>
                </a:extLst>
              </a:tr>
              <a:tr h="370840">
                <a:tc>
                  <a:txBody>
                    <a:bodyPr/>
                    <a:lstStyle/>
                    <a:p>
                      <a:r>
                        <a:rPr lang="en-US" dirty="0"/>
                        <a:t>8</a:t>
                      </a:r>
                    </a:p>
                  </a:txBody>
                  <a:tcPr/>
                </a:tc>
                <a:tc>
                  <a:txBody>
                    <a:bodyPr/>
                    <a:lstStyle/>
                    <a:p>
                      <a:r>
                        <a:rPr lang="en-US" dirty="0"/>
                        <a:t>34</a:t>
                      </a:r>
                    </a:p>
                  </a:txBody>
                  <a:tcPr/>
                </a:tc>
                <a:extLst>
                  <a:ext uri="{0D108BD9-81ED-4DB2-BD59-A6C34878D82A}">
                    <a16:rowId xmlns:a16="http://schemas.microsoft.com/office/drawing/2014/main" val="10009"/>
                  </a:ext>
                </a:extLst>
              </a:tr>
              <a:tr h="370840">
                <a:tc>
                  <a:txBody>
                    <a:bodyPr/>
                    <a:lstStyle/>
                    <a:p>
                      <a:r>
                        <a:rPr lang="en-US" dirty="0"/>
                        <a:t>9</a:t>
                      </a:r>
                    </a:p>
                  </a:txBody>
                  <a:tcPr/>
                </a:tc>
                <a:tc>
                  <a:txBody>
                    <a:bodyPr/>
                    <a:lstStyle/>
                    <a:p>
                      <a:r>
                        <a:rPr lang="en-US" dirty="0"/>
                        <a:t>55</a:t>
                      </a:r>
                    </a:p>
                  </a:txBody>
                  <a:tcPr/>
                </a:tc>
                <a:extLst>
                  <a:ext uri="{0D108BD9-81ED-4DB2-BD59-A6C34878D82A}">
                    <a16:rowId xmlns:a16="http://schemas.microsoft.com/office/drawing/2014/main" val="10010"/>
                  </a:ext>
                </a:extLst>
              </a:tr>
              <a:tr h="370840">
                <a:tc>
                  <a:txBody>
                    <a:bodyPr/>
                    <a:lstStyle/>
                    <a:p>
                      <a:r>
                        <a:rPr lang="en-US" dirty="0"/>
                        <a:t>10</a:t>
                      </a:r>
                    </a:p>
                  </a:txBody>
                  <a:tcPr/>
                </a:tc>
                <a:tc>
                  <a:txBody>
                    <a:bodyPr/>
                    <a:lstStyle/>
                    <a:p>
                      <a:r>
                        <a:rPr lang="en-US" dirty="0"/>
                        <a:t>89</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71965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Simple Java implementation</a:t>
            </a:r>
          </a:p>
        </p:txBody>
      </p:sp>
      <p:sp>
        <p:nvSpPr>
          <p:cNvPr id="3" name="Content Placeholder 2"/>
          <p:cNvSpPr>
            <a:spLocks noGrp="1"/>
          </p:cNvSpPr>
          <p:nvPr>
            <p:ph idx="1"/>
          </p:nvPr>
        </p:nvSpPr>
        <p:spPr/>
        <p:txBody>
          <a:bodyPr/>
          <a:lstStyle/>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fib(</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if</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 0 || </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 1) </a:t>
            </a: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1;</a:t>
            </a:r>
          </a:p>
          <a:p>
            <a:pPr marL="0" indent="0">
              <a:buNone/>
            </a:pPr>
            <a:r>
              <a:rPr lang="en-US" b="1" dirty="0">
                <a:solidFill>
                  <a:srgbClr val="7F0055"/>
                </a:solidFill>
                <a:latin typeface="Consolas" panose="020B0609020204030204" pitchFamily="49" charset="0"/>
              </a:rPr>
              <a:t>  return</a:t>
            </a:r>
            <a:r>
              <a:rPr lang="en-US" b="1"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fib</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-1) + </a:t>
            </a:r>
            <a:r>
              <a:rPr lang="en-US" i="1" dirty="0">
                <a:solidFill>
                  <a:srgbClr val="000000"/>
                </a:solidFill>
                <a:latin typeface="Consolas" panose="020B0609020204030204" pitchFamily="49" charset="0"/>
              </a:rPr>
              <a:t>fib</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-2);</a:t>
            </a:r>
          </a:p>
          <a:p>
            <a:pPr marL="0" indent="0">
              <a:buNone/>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384196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Multiple recursion can be slow</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Notice that each of the two calls to </a:t>
            </a:r>
            <a:r>
              <a:rPr lang="en-US" dirty="0" err="1"/>
              <a:t>fibonacci</a:t>
            </a:r>
            <a:r>
              <a:rPr lang="en-US" dirty="0"/>
              <a:t>, each had two calls to </a:t>
            </a:r>
            <a:r>
              <a:rPr lang="en-US" dirty="0" err="1"/>
              <a:t>fibonacci</a:t>
            </a:r>
            <a:r>
              <a:rPr lang="en-US" dirty="0"/>
              <a:t>, which each had two calls to </a:t>
            </a:r>
            <a:r>
              <a:rPr lang="en-US" dirty="0" err="1"/>
              <a:t>fibonacci</a:t>
            </a:r>
            <a:r>
              <a:rPr lang="en-US" dirty="0"/>
              <a:t>…</a:t>
            </a:r>
          </a:p>
          <a:p>
            <a:r>
              <a:rPr lang="en-US" dirty="0"/>
              <a:t>In fact, the amount of work done is proportional to the Fibonacci number being computed, and the Fibonacci sequence grows at an exponential rate</a:t>
            </a:r>
          </a:p>
          <a:p>
            <a:r>
              <a:rPr lang="en-US" dirty="0"/>
              <a:t>The main problem is that we are recomputing each Fibonacci call many different times</a:t>
            </a:r>
          </a:p>
          <a:p>
            <a:r>
              <a:rPr lang="en-US" dirty="0"/>
              <a:t>To prevent this, calls either need to remember information or must be structured to avoid performing redundant work</a:t>
            </a:r>
            <a:endParaRPr lang="en-US" dirty="0">
              <a:cs typeface="Calibri"/>
            </a:endParaRPr>
          </a:p>
        </p:txBody>
      </p:sp>
    </p:spTree>
    <p:extLst>
      <p:ext uri="{BB962C8B-B14F-4D97-AF65-F5344CB8AC3E}">
        <p14:creationId xmlns:p14="http://schemas.microsoft.com/office/powerpoint/2010/main" val="3873857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Remembering information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We could use a static array to keep track of all computed values for Fibonacci</a:t>
                </a:r>
              </a:p>
              <a:p>
                <a:r>
                  <a:rPr lang="en-US" dirty="0"/>
                  <a:t>Alternately, note that the computation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sub>
                    </m:sSub>
                  </m:oMath>
                </a14:m>
                <a:r>
                  <a:rPr lang="en-US" dirty="0"/>
                  <a:t> requires the computation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r>
                          <a:rPr lang="en-US" b="0" i="1" smtClean="0">
                            <a:latin typeface="Cambria Math" panose="02040503050406030204" pitchFamily="18" charset="0"/>
                          </a:rPr>
                          <m:t>−2</m:t>
                        </m:r>
                      </m:sub>
                    </m:sSub>
                  </m:oMath>
                </a14:m>
                <a:r>
                  <a:rPr lang="en-US" dirty="0"/>
                  <a:t>, but we can compute both at the same time inductively by returning a two element array containing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a14:m>
                <a:br>
                  <a:rPr lang="en-US" dirty="0"/>
                </a:b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137281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Remembering with a static array</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solidFill>
                  <a:srgbClr val="7F0055"/>
                </a:solidFill>
                <a:latin typeface="Consolas" panose="020B0609020204030204" pitchFamily="49" charset="0"/>
              </a:rPr>
              <a:t>private</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dirty="0">
                <a:solidFill>
                  <a:srgbClr val="000000"/>
                </a:solidFill>
                <a:latin typeface="Consolas" panose="020B0609020204030204" pitchFamily="49" charset="0"/>
              </a:rPr>
              <a:t>[]</a:t>
            </a:r>
            <a:r>
              <a:rPr lang="en-US" b="1" dirty="0">
                <a:solidFill>
                  <a:srgbClr val="000000"/>
                </a:solidFill>
                <a:latin typeface="Consolas" panose="020B0609020204030204" pitchFamily="49" charset="0"/>
              </a:rPr>
              <a:t> </a:t>
            </a:r>
            <a:r>
              <a:rPr lang="en-US" i="1" dirty="0" err="1">
                <a:solidFill>
                  <a:srgbClr val="0000C0"/>
                </a:solidFill>
                <a:latin typeface="Consolas" panose="020B0609020204030204" pitchFamily="49" charset="0"/>
              </a:rPr>
              <a:t>fibA</a:t>
            </a:r>
            <a:r>
              <a:rPr lang="en-US" b="1" i="1"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dirty="0">
                <a:solidFill>
                  <a:srgbClr val="000000"/>
                </a:solidFill>
                <a:latin typeface="Consolas" panose="020B0609020204030204" pitchFamily="49" charset="0"/>
              </a:rPr>
              <a:t>[1000];</a:t>
            </a:r>
          </a:p>
          <a:p>
            <a:pPr marL="0" indent="0">
              <a:buNone/>
            </a:pPr>
            <a:endParaRPr lang="en-US" dirty="0">
              <a:latin typeface="Consolas" panose="020B0609020204030204" pitchFamily="49" charset="0"/>
            </a:endParaRPr>
          </a:p>
          <a:p>
            <a:pPr marL="0" indent="0">
              <a:buNone/>
            </a:pPr>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fib(</a:t>
            </a:r>
            <a:r>
              <a:rPr lang="en-US" b="1" dirty="0" err="1">
                <a:solidFill>
                  <a:srgbClr val="7F0055"/>
                </a:solidFill>
                <a:latin typeface="Consolas" panose="020B0609020204030204" pitchFamily="49" charset="0"/>
              </a:rPr>
              <a:t>int</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a:t>
            </a:r>
          </a:p>
          <a:p>
            <a:pPr marL="0" indent="0">
              <a:buNone/>
            </a:pPr>
            <a:r>
              <a:rPr lang="pt-BR" b="1" dirty="0">
                <a:solidFill>
                  <a:srgbClr val="7F0055"/>
                </a:solidFill>
                <a:latin typeface="Consolas" panose="020B0609020204030204" pitchFamily="49" charset="0"/>
              </a:rPr>
              <a:t>  if</a:t>
            </a:r>
            <a:r>
              <a:rPr lang="pt-BR" b="1" dirty="0">
                <a:solidFill>
                  <a:srgbClr val="000000"/>
                </a:solidFill>
                <a:latin typeface="Consolas" panose="020B0609020204030204" pitchFamily="49" charset="0"/>
              </a:rPr>
              <a:t> </a:t>
            </a:r>
            <a:r>
              <a:rPr lang="pt-BR" dirty="0">
                <a:solidFill>
                  <a:srgbClr val="000000"/>
                </a:solidFill>
                <a:latin typeface="Consolas" panose="020B0609020204030204" pitchFamily="49" charset="0"/>
              </a:rPr>
              <a:t>(</a:t>
            </a:r>
            <a:r>
              <a:rPr lang="pt-BR" dirty="0">
                <a:solidFill>
                  <a:srgbClr val="6A3E3E"/>
                </a:solidFill>
                <a:latin typeface="Consolas" panose="020B0609020204030204" pitchFamily="49" charset="0"/>
              </a:rPr>
              <a:t>n</a:t>
            </a:r>
            <a:r>
              <a:rPr lang="pt-BR" dirty="0">
                <a:solidFill>
                  <a:srgbClr val="000000"/>
                </a:solidFill>
                <a:latin typeface="Consolas" panose="020B0609020204030204" pitchFamily="49" charset="0"/>
              </a:rPr>
              <a:t> == 0 || </a:t>
            </a:r>
            <a:r>
              <a:rPr lang="pt-BR" dirty="0">
                <a:solidFill>
                  <a:srgbClr val="6A3E3E"/>
                </a:solidFill>
                <a:latin typeface="Consolas" panose="020B0609020204030204" pitchFamily="49" charset="0"/>
              </a:rPr>
              <a:t>n</a:t>
            </a:r>
            <a:r>
              <a:rPr lang="pt-BR" dirty="0">
                <a:solidFill>
                  <a:srgbClr val="000000"/>
                </a:solidFill>
                <a:latin typeface="Consolas" panose="020B0609020204030204" pitchFamily="49" charset="0"/>
              </a:rPr>
              <a:t> == 1) {</a:t>
            </a:r>
          </a:p>
          <a:p>
            <a:pPr marL="0" indent="0">
              <a:buNone/>
            </a:pPr>
            <a:r>
              <a:rPr lang="en-US" b="1" dirty="0">
                <a:solidFill>
                  <a:srgbClr val="7F0055"/>
                </a:solidFill>
                <a:latin typeface="Consolas" panose="020B0609020204030204" pitchFamily="49" charset="0"/>
              </a:rPr>
              <a:t>    return</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1; </a:t>
            </a:r>
            <a:r>
              <a:rPr lang="en-US" dirty="0">
                <a:solidFill>
                  <a:srgbClr val="3F7F5F"/>
                </a:solidFill>
                <a:latin typeface="Consolas" panose="020B0609020204030204" pitchFamily="49" charset="0"/>
              </a:rPr>
              <a:t>// by definition</a:t>
            </a:r>
          </a:p>
          <a:p>
            <a:pPr marL="0" indent="0">
              <a:buNone/>
            </a:pPr>
            <a:r>
              <a:rPr lang="en-US"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if</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i="1" dirty="0" err="1">
                <a:solidFill>
                  <a:srgbClr val="0000C0"/>
                </a:solidFill>
                <a:latin typeface="Consolas" panose="020B0609020204030204" pitchFamily="49" charset="0"/>
              </a:rPr>
              <a:t>fibA</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&gt; 0) </a:t>
            </a:r>
            <a:r>
              <a:rPr lang="en-US" b="1" dirty="0">
                <a:solidFill>
                  <a:srgbClr val="7F0055"/>
                </a:solidFill>
                <a:latin typeface="Consolas" panose="020B0609020204030204" pitchFamily="49" charset="0"/>
              </a:rPr>
              <a:t>return</a:t>
            </a:r>
            <a:r>
              <a:rPr lang="en-US" b="1" dirty="0">
                <a:solidFill>
                  <a:srgbClr val="000000"/>
                </a:solidFill>
                <a:latin typeface="Consolas" panose="020B0609020204030204" pitchFamily="49" charset="0"/>
              </a:rPr>
              <a:t> </a:t>
            </a:r>
            <a:r>
              <a:rPr lang="en-US" i="1" dirty="0" err="1">
                <a:solidFill>
                  <a:srgbClr val="0000C0"/>
                </a:solidFill>
                <a:latin typeface="Consolas" panose="020B0609020204030204" pitchFamily="49" charset="0"/>
              </a:rPr>
              <a:t>fibA</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a:t>
            </a:r>
          </a:p>
          <a:p>
            <a:pPr marL="0" indent="0">
              <a:buNone/>
            </a:pPr>
            <a:r>
              <a:rPr lang="en-US" i="1" dirty="0">
                <a:solidFill>
                  <a:srgbClr val="0000C0"/>
                </a:solidFill>
                <a:latin typeface="Consolas" panose="020B0609020204030204" pitchFamily="49" charset="0"/>
              </a:rPr>
              <a:t>  </a:t>
            </a:r>
            <a:r>
              <a:rPr lang="en-US" i="1" dirty="0" err="1">
                <a:solidFill>
                  <a:srgbClr val="0000C0"/>
                </a:solidFill>
                <a:latin typeface="Consolas" panose="020B0609020204030204" pitchFamily="49" charset="0"/>
              </a:rPr>
              <a:t>fibA</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 =</a:t>
            </a:r>
            <a:r>
              <a:rPr lang="en-US" i="1" dirty="0">
                <a:solidFill>
                  <a:srgbClr val="000000"/>
                </a:solidFill>
                <a:latin typeface="Consolas" panose="020B0609020204030204" pitchFamily="49" charset="0"/>
              </a:rPr>
              <a:t> fib</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-1) + </a:t>
            </a:r>
            <a:r>
              <a:rPr lang="en-US" i="1" dirty="0">
                <a:solidFill>
                  <a:srgbClr val="000000"/>
                </a:solidFill>
                <a:latin typeface="Consolas" panose="020B0609020204030204" pitchFamily="49" charset="0"/>
              </a:rPr>
              <a:t>fib</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-2);</a:t>
            </a:r>
          </a:p>
          <a:p>
            <a:pPr marL="0" indent="0">
              <a:buNone/>
            </a:pPr>
            <a:r>
              <a:rPr lang="en-US" b="1" dirty="0">
                <a:solidFill>
                  <a:srgbClr val="7F0055"/>
                </a:solidFill>
                <a:latin typeface="Consolas" panose="020B0609020204030204" pitchFamily="49" charset="0"/>
              </a:rPr>
              <a:t>  return</a:t>
            </a:r>
            <a:r>
              <a:rPr lang="en-US" b="1" dirty="0">
                <a:solidFill>
                  <a:srgbClr val="000000"/>
                </a:solidFill>
                <a:latin typeface="Consolas" panose="020B0609020204030204" pitchFamily="49" charset="0"/>
              </a:rPr>
              <a:t> </a:t>
            </a:r>
            <a:r>
              <a:rPr lang="en-US" i="1" dirty="0" err="1">
                <a:solidFill>
                  <a:srgbClr val="0000C0"/>
                </a:solidFill>
                <a:latin typeface="Consolas" panose="020B0609020204030204" pitchFamily="49" charset="0"/>
              </a:rPr>
              <a:t>fibA</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n</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16686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6">
              <a:lumMod val="40000"/>
              <a:lumOff val="60000"/>
            </a:schemeClr>
          </a:solidFill>
        </p:spPr>
        <p:txBody>
          <a:bodyPr/>
          <a:lstStyle/>
          <a:p>
            <a:r>
              <a:rPr lang="en-US" dirty="0"/>
              <a:t>Searching in a sorted array</a:t>
            </a:r>
          </a:p>
        </p:txBody>
      </p:sp>
      <p:sp>
        <p:nvSpPr>
          <p:cNvPr id="3" name="Content Placeholder 2"/>
          <p:cNvSpPr>
            <a:spLocks noGrp="1"/>
          </p:cNvSpPr>
          <p:nvPr>
            <p:ph idx="1"/>
          </p:nvPr>
        </p:nvSpPr>
        <p:spPr/>
        <p:txBody>
          <a:bodyPr>
            <a:normAutofit lnSpcReduction="10000"/>
          </a:bodyPr>
          <a:lstStyle/>
          <a:p>
            <a:r>
              <a:rPr lang="en-US" dirty="0"/>
              <a:t>We wrote a recursive find method yesterday, but let’s see a better way to search</a:t>
            </a:r>
          </a:p>
          <a:p>
            <a:r>
              <a:rPr lang="en-US" dirty="0"/>
              <a:t>We’ll understand how to search in an array which is sorted: each element in the array is greater than or equal to the element before it</a:t>
            </a:r>
          </a:p>
          <a:p>
            <a:r>
              <a:rPr lang="en-US" dirty="0"/>
              <a:t>To start with, we’ll generate a sorted array of a million </a:t>
            </a:r>
            <a:r>
              <a:rPr lang="en-US" dirty="0" err="1">
                <a:latin typeface="Consolas" panose="020B0609020204030204" pitchFamily="49" charset="0"/>
                <a:cs typeface="Consolas" panose="020B0609020204030204" pitchFamily="49" charset="0"/>
              </a:rPr>
              <a:t>int</a:t>
            </a:r>
            <a:r>
              <a:rPr lang="en-US" dirty="0" err="1"/>
              <a:t>s</a:t>
            </a:r>
            <a:r>
              <a:rPr lang="en-US" dirty="0"/>
              <a:t> (which randomly increase by 0, 1, or 2 for each element):</a:t>
            </a:r>
          </a:p>
          <a:p>
            <a:pPr marL="0" indent="0">
              <a:buNone/>
            </a:pPr>
            <a:r>
              <a:rPr lang="en-US" b="1"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 =</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[1000000];</a:t>
            </a:r>
          </a:p>
          <a:p>
            <a:pPr marL="0" indent="0">
              <a:buNone/>
            </a:pPr>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 1;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&lt; 1000000;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a:t>
            </a:r>
          </a:p>
          <a:p>
            <a:pPr marL="0" indent="0">
              <a:buNone/>
            </a:pPr>
            <a:r>
              <a:rPr lang="it-IT" dirty="0">
                <a:solidFill>
                  <a:srgbClr val="6A3E3E"/>
                </a:solidFill>
                <a:latin typeface="Consolas" panose="020B0609020204030204" pitchFamily="49" charset="0"/>
              </a:rPr>
              <a:t>  a</a:t>
            </a:r>
            <a:r>
              <a:rPr lang="it-IT" dirty="0">
                <a:solidFill>
                  <a:srgbClr val="000000"/>
                </a:solidFill>
                <a:latin typeface="Consolas" panose="020B0609020204030204" pitchFamily="49" charset="0"/>
              </a:rPr>
              <a:t>[</a:t>
            </a:r>
            <a:r>
              <a:rPr lang="it-IT" dirty="0">
                <a:solidFill>
                  <a:srgbClr val="6A3E3E"/>
                </a:solidFill>
                <a:latin typeface="Consolas" panose="020B0609020204030204" pitchFamily="49" charset="0"/>
              </a:rPr>
              <a:t>i</a:t>
            </a:r>
            <a:r>
              <a:rPr lang="it-IT" dirty="0">
                <a:solidFill>
                  <a:srgbClr val="000000"/>
                </a:solidFill>
                <a:latin typeface="Consolas" panose="020B0609020204030204" pitchFamily="49" charset="0"/>
              </a:rPr>
              <a:t>] = </a:t>
            </a:r>
            <a:r>
              <a:rPr lang="it-IT" dirty="0">
                <a:solidFill>
                  <a:srgbClr val="6A3E3E"/>
                </a:solidFill>
                <a:latin typeface="Consolas" panose="020B0609020204030204" pitchFamily="49" charset="0"/>
              </a:rPr>
              <a:t>a</a:t>
            </a:r>
            <a:r>
              <a:rPr lang="it-IT" dirty="0">
                <a:solidFill>
                  <a:srgbClr val="000000"/>
                </a:solidFill>
                <a:latin typeface="Consolas" panose="020B0609020204030204" pitchFamily="49" charset="0"/>
              </a:rPr>
              <a:t>[</a:t>
            </a:r>
            <a:r>
              <a:rPr lang="it-IT" dirty="0">
                <a:solidFill>
                  <a:srgbClr val="6A3E3E"/>
                </a:solidFill>
                <a:latin typeface="Consolas" panose="020B0609020204030204" pitchFamily="49" charset="0"/>
              </a:rPr>
              <a:t>i</a:t>
            </a:r>
            <a:r>
              <a:rPr lang="it-IT" dirty="0">
                <a:solidFill>
                  <a:srgbClr val="000000"/>
                </a:solidFill>
                <a:latin typeface="Consolas" panose="020B0609020204030204" pitchFamily="49" charset="0"/>
              </a:rPr>
              <a:t>-1] + (</a:t>
            </a:r>
            <a:r>
              <a:rPr lang="it-IT" b="1" dirty="0">
                <a:solidFill>
                  <a:srgbClr val="7F0055"/>
                </a:solidFill>
                <a:latin typeface="Consolas" panose="020B0609020204030204" pitchFamily="49" charset="0"/>
              </a:rPr>
              <a:t>int</a:t>
            </a:r>
            <a:r>
              <a:rPr lang="it-IT" dirty="0">
                <a:solidFill>
                  <a:srgbClr val="000000"/>
                </a:solidFill>
                <a:latin typeface="Consolas" panose="020B0609020204030204" pitchFamily="49" charset="0"/>
              </a:rPr>
              <a:t>)(Math.</a:t>
            </a:r>
            <a:r>
              <a:rPr lang="it-IT" i="1" dirty="0">
                <a:solidFill>
                  <a:srgbClr val="000000"/>
                </a:solidFill>
                <a:latin typeface="Consolas" panose="020B0609020204030204" pitchFamily="49" charset="0"/>
              </a:rPr>
              <a:t>random</a:t>
            </a:r>
            <a:r>
              <a:rPr lang="it-IT" dirty="0">
                <a:solidFill>
                  <a:srgbClr val="000000"/>
                </a:solidFill>
                <a:latin typeface="Consolas" panose="020B0609020204030204" pitchFamily="49" charset="0"/>
              </a:rPr>
              <a:t>()*3);</a:t>
            </a:r>
          </a:p>
          <a:p>
            <a:pPr marL="0" indent="0">
              <a:buNone/>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233394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dirty="0"/>
              <a:t>Let’s benchmark a simple search</a:t>
            </a:r>
          </a:p>
        </p:txBody>
      </p:sp>
      <p:sp>
        <p:nvSpPr>
          <p:cNvPr id="3" name="Content Placeholder 2"/>
          <p:cNvSpPr>
            <a:spLocks noGrp="1"/>
          </p:cNvSpPr>
          <p:nvPr>
            <p:ph idx="1"/>
          </p:nvPr>
        </p:nvSpPr>
        <p:spPr/>
        <p:txBody>
          <a:bodyPr>
            <a:normAutofit/>
          </a:bodyPr>
          <a:lstStyle/>
          <a:p>
            <a:pPr marL="0" indent="0">
              <a:buNone/>
            </a:pP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b="1" dirty="0">
                <a:solidFill>
                  <a:srgbClr val="6A3E3E"/>
                </a:solidFill>
                <a:latin typeface="Consolas" panose="020B0609020204030204" pitchFamily="49" charset="0"/>
              </a:rPr>
              <a:t>start</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System.</a:t>
            </a:r>
            <a:r>
              <a:rPr lang="en-US" i="1" dirty="0" err="1">
                <a:solidFill>
                  <a:srgbClr val="000000"/>
                </a:solidFill>
                <a:latin typeface="Consolas" panose="020B0609020204030204" pitchFamily="49" charset="0"/>
              </a:rPr>
              <a:t>currentTimeMillis</a:t>
            </a: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for</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b="1" dirty="0" err="1">
                <a:solidFill>
                  <a:srgbClr val="7F0055"/>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x</a:t>
            </a:r>
            <a:r>
              <a:rPr lang="en-US" dirty="0">
                <a:solidFill>
                  <a:srgbClr val="000000"/>
                </a:solidFill>
                <a:latin typeface="Consolas" panose="020B0609020204030204" pitchFamily="49" charset="0"/>
              </a:rPr>
              <a:t> = 0; </a:t>
            </a:r>
            <a:r>
              <a:rPr lang="en-US" dirty="0">
                <a:solidFill>
                  <a:srgbClr val="6A3E3E"/>
                </a:solidFill>
                <a:latin typeface="Consolas" panose="020B0609020204030204" pitchFamily="49" charset="0"/>
              </a:rPr>
              <a:t>x</a:t>
            </a:r>
            <a:r>
              <a:rPr lang="en-US" dirty="0">
                <a:solidFill>
                  <a:srgbClr val="000000"/>
                </a:solidFill>
                <a:latin typeface="Consolas" panose="020B0609020204030204" pitchFamily="49" charset="0"/>
              </a:rPr>
              <a:t> &lt; 10000; </a:t>
            </a:r>
            <a:r>
              <a:rPr lang="en-US" dirty="0">
                <a:solidFill>
                  <a:srgbClr val="6A3E3E"/>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3F7F5F"/>
                </a:solidFill>
                <a:latin typeface="Consolas" panose="020B0609020204030204" pitchFamily="49" charset="0"/>
              </a:rPr>
              <a:t>// search for x</a:t>
            </a:r>
            <a:endParaRPr lang="en-US" dirty="0">
              <a:solidFill>
                <a:srgbClr val="000000"/>
              </a:solidFill>
              <a:latin typeface="Consolas" panose="020B0609020204030204" pitchFamily="49" charset="0"/>
            </a:endParaRPr>
          </a:p>
          <a:p>
            <a:pPr marL="0" indent="0">
              <a:buNone/>
            </a:pPr>
            <a:r>
              <a:rPr lang="nn-NO" b="1" dirty="0">
                <a:solidFill>
                  <a:srgbClr val="7F0055"/>
                </a:solidFill>
                <a:latin typeface="Consolas" panose="020B0609020204030204" pitchFamily="49" charset="0"/>
              </a:rPr>
              <a:t>  for</a:t>
            </a:r>
            <a:r>
              <a:rPr lang="nn-NO" b="1" dirty="0">
                <a:solidFill>
                  <a:srgbClr val="000000"/>
                </a:solidFill>
                <a:latin typeface="Consolas" panose="020B0609020204030204" pitchFamily="49" charset="0"/>
              </a:rPr>
              <a:t> </a:t>
            </a:r>
            <a:r>
              <a:rPr lang="nn-NO" dirty="0">
                <a:solidFill>
                  <a:srgbClr val="000000"/>
                </a:solidFill>
                <a:latin typeface="Consolas" panose="020B0609020204030204" pitchFamily="49" charset="0"/>
              </a:rPr>
              <a:t>(</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 0;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&lt; </a:t>
            </a:r>
            <a:r>
              <a:rPr lang="nn-NO" dirty="0">
                <a:solidFill>
                  <a:srgbClr val="6A3E3E"/>
                </a:solidFill>
                <a:latin typeface="Consolas" panose="020B0609020204030204" pitchFamily="49" charset="0"/>
              </a:rPr>
              <a:t>a</a:t>
            </a:r>
            <a:r>
              <a:rPr lang="nn-NO" dirty="0">
                <a:solidFill>
                  <a:srgbClr val="000000"/>
                </a:solidFill>
                <a:latin typeface="Consolas" panose="020B0609020204030204" pitchFamily="49" charset="0"/>
              </a:rPr>
              <a:t>.</a:t>
            </a:r>
            <a:r>
              <a:rPr lang="nn-NO" dirty="0">
                <a:solidFill>
                  <a:srgbClr val="0000C0"/>
                </a:solidFill>
                <a:latin typeface="Consolas" panose="020B0609020204030204" pitchFamily="49" charset="0"/>
              </a:rPr>
              <a:t>length</a:t>
            </a:r>
            <a:r>
              <a:rPr lang="nn-NO" dirty="0">
                <a:solidFill>
                  <a:srgbClr val="000000"/>
                </a:solidFill>
                <a:latin typeface="Consolas" panose="020B0609020204030204" pitchFamily="49" charset="0"/>
              </a:rPr>
              <a:t>; </a:t>
            </a:r>
            <a:r>
              <a:rPr lang="nn-NO" dirty="0">
                <a:solidFill>
                  <a:srgbClr val="6A3E3E"/>
                </a:solidFill>
                <a:latin typeface="Consolas" panose="020B0609020204030204" pitchFamily="49" charset="0"/>
              </a:rPr>
              <a:t>i</a:t>
            </a:r>
            <a:r>
              <a:rPr lang="nn-NO" dirty="0">
                <a:solidFill>
                  <a:srgbClr val="000000"/>
                </a:solidFill>
                <a:latin typeface="Consolas" panose="020B0609020204030204" pitchFamily="49" charset="0"/>
              </a:rPr>
              <a:t>++) {</a:t>
            </a:r>
          </a:p>
          <a:p>
            <a:pPr marL="0" indent="0">
              <a:buNone/>
            </a:pPr>
            <a:r>
              <a:rPr lang="en-US" b="1" dirty="0">
                <a:solidFill>
                  <a:srgbClr val="7F0055"/>
                </a:solidFill>
                <a:latin typeface="Consolas" panose="020B0609020204030204" pitchFamily="49" charset="0"/>
              </a:rPr>
              <a:t>    if</a:t>
            </a:r>
            <a:r>
              <a:rPr lang="en-US" b="1"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a</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6A3E3E"/>
                </a:solidFill>
                <a:latin typeface="Consolas" panose="020B0609020204030204" pitchFamily="49" charset="0"/>
              </a:rPr>
              <a:t>x</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break</a:t>
            </a:r>
            <a:r>
              <a:rPr lang="en-US" dirty="0">
                <a:solidFill>
                  <a:srgbClr val="000000"/>
                </a:solidFill>
                <a:latin typeface="Consolas" panose="020B0609020204030204" pitchFamily="49" charset="0"/>
              </a:rPr>
              <a:t>; </a:t>
            </a:r>
            <a:r>
              <a:rPr lang="en-US" dirty="0">
                <a:solidFill>
                  <a:srgbClr val="3F7F5F"/>
                </a:solidFill>
                <a:latin typeface="Consolas" panose="020B0609020204030204" pitchFamily="49" charset="0"/>
              </a:rPr>
              <a:t>// we found x</a:t>
            </a:r>
          </a:p>
          <a:p>
            <a:pPr marL="0" indent="0">
              <a:buNone/>
            </a:pP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a:t>
            </a:r>
          </a:p>
          <a:p>
            <a:pPr marL="0" indent="0">
              <a:buNone/>
            </a:pPr>
            <a:r>
              <a:rPr lang="en-US" b="1" dirty="0">
                <a:solidFill>
                  <a:srgbClr val="7F0055"/>
                </a:solidFill>
                <a:latin typeface="Consolas" panose="020B0609020204030204" pitchFamily="49" charset="0"/>
              </a:rPr>
              <a:t>long</a:t>
            </a:r>
            <a:r>
              <a:rPr lang="en-US" b="1"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end</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System.</a:t>
            </a:r>
            <a:r>
              <a:rPr lang="en-US" i="1" dirty="0" err="1">
                <a:solidFill>
                  <a:srgbClr val="000000"/>
                </a:solidFill>
                <a:latin typeface="Consolas" panose="020B0609020204030204" pitchFamily="49" charset="0"/>
              </a:rPr>
              <a:t>currentTimeMillis</a:t>
            </a:r>
            <a:r>
              <a:rPr lang="en-US" dirty="0">
                <a:solidFill>
                  <a:srgbClr val="000000"/>
                </a:solidFill>
                <a:latin typeface="Consolas" panose="020B0609020204030204" pitchFamily="49" charset="0"/>
              </a:rPr>
              <a:t>();</a:t>
            </a:r>
          </a:p>
          <a:p>
            <a:pPr marL="0" indent="0">
              <a:buNone/>
            </a:pPr>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dirty="0" err="1">
                <a:solidFill>
                  <a:srgbClr val="000000"/>
                </a:solidFill>
                <a:latin typeface="Consolas" panose="020B0609020204030204" pitchFamily="49" charset="0"/>
              </a:rPr>
              <a:t>.println</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end</a:t>
            </a:r>
            <a:r>
              <a:rPr lang="en-US" dirty="0">
                <a:solidFill>
                  <a:srgbClr val="000000"/>
                </a:solidFill>
                <a:latin typeface="Consolas" panose="020B0609020204030204" pitchFamily="49" charset="0"/>
              </a:rPr>
              <a:t>-</a:t>
            </a:r>
            <a:r>
              <a:rPr lang="en-US" dirty="0">
                <a:solidFill>
                  <a:srgbClr val="6A3E3E"/>
                </a:solidFill>
                <a:latin typeface="Consolas" panose="020B0609020204030204" pitchFamily="49" charset="0"/>
              </a:rPr>
              <a:t>start</a:t>
            </a:r>
            <a:r>
              <a:rPr lang="en-US" dirty="0">
                <a:solidFill>
                  <a:srgbClr val="000000"/>
                </a:solidFill>
                <a:latin typeface="Consolas" panose="020B0609020204030204" pitchFamily="49" charset="0"/>
              </a:rPr>
              <a:t>);</a:t>
            </a:r>
            <a:r>
              <a:rPr lang="en-US" dirty="0">
                <a:solidFill>
                  <a:srgbClr val="3F7F5F"/>
                </a:solidFill>
                <a:latin typeface="Consolas" panose="020B0609020204030204" pitchFamily="49" charset="0"/>
              </a:rPr>
              <a:t> // takes ~1.5 sec</a:t>
            </a:r>
          </a:p>
          <a:p>
            <a:pPr marL="0" indent="0">
              <a:buNone/>
            </a:pPr>
            <a:endParaRPr lang="en-US"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3535711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605</Words>
  <Application>Microsoft Office PowerPoint</Application>
  <PresentationFormat>Widescreen</PresentationFormat>
  <Paragraphs>89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9 Recursion Part 3</vt:lpstr>
      <vt:lpstr>Another classic example: Fibonacci</vt:lpstr>
      <vt:lpstr>First few elements</vt:lpstr>
      <vt:lpstr>Simple Java implementation</vt:lpstr>
      <vt:lpstr>Multiple recursion can be slow</vt:lpstr>
      <vt:lpstr>Remembering information</vt:lpstr>
      <vt:lpstr>Remembering with a static array</vt:lpstr>
      <vt:lpstr>Searching in a sorted array</vt:lpstr>
      <vt:lpstr>Let’s benchmark a simple search</vt:lpstr>
      <vt:lpstr>A small optimization</vt:lpstr>
      <vt:lpstr>A small optimization</vt:lpstr>
    </vt:vector>
  </TitlesOfParts>
  <Company>Tacoma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09 Recursion Part 2</dc:title>
  <dc:creator>Hock, Martin</dc:creator>
  <cp:lastModifiedBy>Hock, Martin</cp:lastModifiedBy>
  <cp:revision>16</cp:revision>
  <dcterms:created xsi:type="dcterms:W3CDTF">2017-04-12T23:07:45Z</dcterms:created>
  <dcterms:modified xsi:type="dcterms:W3CDTF">2020-01-17T01:11:40Z</dcterms:modified>
</cp:coreProperties>
</file>