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1668D-AABC-37E8-9EA7-4C08818DE82F}" v="72" dt="2020-01-26T18:45:1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6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1A82-CDC4-4FE9-91D5-23CD83E5E477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CE78-A9A4-47DE-B3B8-DDC8DB5C7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 Recursive Stack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21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Wrapping </a:t>
            </a:r>
            <a:r>
              <a:rPr lang="en-US" dirty="0" err="1"/>
              <a:t>StringStack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StringStack</a:t>
            </a:r>
            <a:r>
              <a:rPr lang="en-US" dirty="0"/>
              <a:t> is too brittle, fragile, and hard to work with</a:t>
            </a:r>
          </a:p>
          <a:p>
            <a:r>
              <a:rPr lang="en-US" dirty="0"/>
              <a:t>We have to manually construct instances, manually check if it’s null. What a pain!</a:t>
            </a:r>
          </a:p>
          <a:p>
            <a:r>
              <a:rPr lang="en-US" dirty="0"/>
              <a:t>Instead, we need to create a wrapper class that has a </a:t>
            </a:r>
            <a:r>
              <a:rPr lang="en-US" dirty="0" err="1"/>
              <a:t>StringStack</a:t>
            </a:r>
            <a:r>
              <a:rPr lang="en-US" dirty="0"/>
              <a:t> inside of it</a:t>
            </a:r>
          </a:p>
          <a:p>
            <a:r>
              <a:rPr lang="en-US" dirty="0"/>
              <a:t>It’s like having a loyal sidekick who actually does all the work for us</a:t>
            </a:r>
          </a:p>
          <a:p>
            <a:r>
              <a:rPr lang="en-US" dirty="0"/>
              <a:t>Or like buying a “thing” at the store but really you’re buying a package that has the “thing” you want in it… but you still say you’re buying the “thing”, not the “package with a thing in it”</a:t>
            </a:r>
          </a:p>
        </p:txBody>
      </p:sp>
    </p:spTree>
    <p:extLst>
      <p:ext uri="{BB962C8B-B14F-4D97-AF65-F5344CB8AC3E}">
        <p14:creationId xmlns:p14="http://schemas.microsoft.com/office/powerpoint/2010/main" val="10801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Renaming </a:t>
            </a:r>
            <a:r>
              <a:rPr lang="en-US" dirty="0" err="1"/>
              <a:t>StringStack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 remember that we kept saying </a:t>
            </a:r>
            <a:r>
              <a:rPr lang="en-US" dirty="0" err="1"/>
              <a:t>StringStack</a:t>
            </a:r>
            <a:r>
              <a:rPr lang="en-US" dirty="0"/>
              <a:t> before now?</a:t>
            </a:r>
          </a:p>
          <a:p>
            <a:r>
              <a:rPr lang="en-US" dirty="0"/>
              <a:t>Now, we’ll tell Eclipse to rename the class to </a:t>
            </a:r>
            <a:r>
              <a:rPr lang="en-US" dirty="0" err="1"/>
              <a:t>InternalStringStack</a:t>
            </a:r>
            <a:r>
              <a:rPr lang="en-US" dirty="0"/>
              <a:t> (right click on class name, go down to Refactor, click Rename)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836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Creating the “real” </a:t>
            </a:r>
            <a:r>
              <a:rPr lang="en-US" dirty="0" err="1"/>
              <a:t>StringStack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new, real </a:t>
            </a:r>
            <a:r>
              <a:rPr lang="en-US" dirty="0" err="1"/>
              <a:t>StringStack</a:t>
            </a:r>
            <a:r>
              <a:rPr lang="en-US" dirty="0"/>
              <a:t> will just have one data member: an </a:t>
            </a:r>
            <a:r>
              <a:rPr lang="en-US" dirty="0" err="1"/>
              <a:t>InternalStringStack</a:t>
            </a:r>
            <a:r>
              <a:rPr lang="en-US" dirty="0"/>
              <a:t> (which we can unimaginatively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)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/>
              <a:t> is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, the </a:t>
            </a:r>
            <a:r>
              <a:rPr lang="en-US" dirty="0" err="1"/>
              <a:t>StringStack</a:t>
            </a:r>
            <a:r>
              <a:rPr lang="en-US" dirty="0"/>
              <a:t> is empty</a:t>
            </a:r>
          </a:p>
          <a:p>
            <a:r>
              <a:rPr lang="en-US" dirty="0"/>
              <a:t>Start by defining the data member and constructor for an empty </a:t>
            </a:r>
            <a:r>
              <a:rPr lang="en-US" dirty="0" err="1"/>
              <a:t>StringStack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Loyal sidekick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Create an empty stack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stack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7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Implementing push and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we can implement proper push and top methods for the new </a:t>
            </a:r>
            <a:r>
              <a:rPr lang="en-US" dirty="0" err="1"/>
              <a:t>StringStick</a:t>
            </a:r>
            <a:r>
              <a:rPr lang="en-US" dirty="0"/>
              <a:t> class: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push(String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top()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stack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stack lets you add and remove one element at a time from the top</a:t>
            </a:r>
          </a:p>
          <a:p>
            <a:r>
              <a:rPr lang="en-US" dirty="0"/>
              <a:t>Adding something to a stack is called pushing and removing is called popping</a:t>
            </a:r>
          </a:p>
          <a:p>
            <a:r>
              <a:rPr lang="en-US" dirty="0"/>
              <a:t>You can also typically access the top element without removing it</a:t>
            </a:r>
          </a:p>
          <a:p>
            <a:r>
              <a:rPr lang="en-US" dirty="0"/>
              <a:t>You can’t get at something in the middle without popping everything before the middle element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19826"/>
            <a:ext cx="5181600" cy="3162935"/>
          </a:xfrm>
        </p:spPr>
      </p:pic>
    </p:spTree>
    <p:extLst>
      <p:ext uri="{BB962C8B-B14F-4D97-AF65-F5344CB8AC3E}">
        <p14:creationId xmlns:p14="http://schemas.microsoft.com/office/powerpoint/2010/main" val="14576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Recursive call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pushes the internal state of the calling method onto the call stack</a:t>
            </a:r>
          </a:p>
          <a:p>
            <a:r>
              <a:rPr lang="en-US" dirty="0"/>
              <a:t>Returning from a call pops the state of the calling method from the call stack back into memory</a:t>
            </a:r>
          </a:p>
          <a:p>
            <a:r>
              <a:rPr lang="en-US" dirty="0"/>
              <a:t>There is no way to “cheat” the stack metaphor and access inside the stack through normal operations, only through accessing memory directly (e.g. via native code)</a:t>
            </a:r>
          </a:p>
        </p:txBody>
      </p:sp>
    </p:spTree>
    <p:extLst>
      <p:ext uri="{BB962C8B-B14F-4D97-AF65-F5344CB8AC3E}">
        <p14:creationId xmlns:p14="http://schemas.microsoft.com/office/powerpoint/2010/main" val="223537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Stack class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could implement a stack using an array-based approach, including with the way we implemented an expandable </a:t>
            </a:r>
            <a:r>
              <a:rPr lang="en-US" dirty="0" err="1"/>
              <a:t>IntArray</a:t>
            </a:r>
            <a:endParaRPr lang="en-US" dirty="0"/>
          </a:p>
          <a:p>
            <a:r>
              <a:rPr lang="en-US" dirty="0"/>
              <a:t>For now, we’ll use a recursively defined data structure</a:t>
            </a:r>
          </a:p>
          <a:p>
            <a:r>
              <a:rPr lang="en-US" dirty="0"/>
              <a:t>We’ll have our stack hold Strings</a:t>
            </a:r>
          </a:p>
        </p:txBody>
      </p:sp>
    </p:spTree>
    <p:extLst>
      <p:ext uri="{BB962C8B-B14F-4D97-AF65-F5344CB8AC3E}">
        <p14:creationId xmlns:p14="http://schemas.microsoft.com/office/powerpoint/2010/main" val="237670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StringStack</a:t>
            </a:r>
            <a:r>
              <a:rPr lang="en-US" dirty="0"/>
              <a:t> class 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start our implementation of </a:t>
            </a:r>
            <a:r>
              <a:rPr lang="en-US" dirty="0" err="1"/>
              <a:t>StringStack</a:t>
            </a:r>
            <a:r>
              <a:rPr lang="en-US" dirty="0"/>
              <a:t> by describing an inductive definition of a </a:t>
            </a:r>
            <a:r>
              <a:rPr lang="en-US" dirty="0" err="1"/>
              <a:t>StringStack</a:t>
            </a:r>
            <a:endParaRPr lang="en-US" dirty="0"/>
          </a:p>
          <a:p>
            <a:r>
              <a:rPr lang="en-US" dirty="0"/>
              <a:t>Consider the stack of pancakes: it consists of a pancake, followed by…</a:t>
            </a:r>
          </a:p>
          <a:p>
            <a:r>
              <a:rPr lang="en-US" dirty="0"/>
              <a:t>… a stack of pancakes!</a:t>
            </a:r>
          </a:p>
          <a:p>
            <a:r>
              <a:rPr lang="en-US" dirty="0"/>
              <a:t>And if it’s the last pancake, it’s a pancake followed by a plate!</a:t>
            </a:r>
          </a:p>
          <a:p>
            <a:r>
              <a:rPr lang="en-US" dirty="0"/>
              <a:t>The plate is not a pancake. It’s null!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Constructor, getters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StringStack(String </a:t>
            </a:r>
            <a:r>
              <a:rPr lang="sv-S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, StringStack </a:t>
            </a:r>
            <a:r>
              <a:rPr lang="sv-S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StringStack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getRest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1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manually construct instances every time we want to add something to the stack</a:t>
            </a:r>
          </a:p>
          <a:p>
            <a:r>
              <a:rPr lang="en-US" dirty="0"/>
              <a:t>Also, calling methods on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  <a:r>
              <a:rPr lang="en-US" dirty="0"/>
              <a:t> instances will (unpreventably) cause a </a:t>
            </a:r>
            <a:r>
              <a:rPr lang="en-US" dirty="0" err="1"/>
              <a:t>NullPointerException</a:t>
            </a:r>
            <a:r>
              <a:rPr lang="en-US" dirty="0"/>
              <a:t> in Java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StringStack</a:t>
            </a:r>
            <a:r>
              <a:rPr lang="en-US" sz="2400" dirty="0">
                <a:latin typeface="Consolas" panose="020B0609020204030204" pitchFamily="49" charset="0"/>
              </a:rPr>
              <a:t> stack 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empty stack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stack.getData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would cause a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NullPointerException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StringStack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"a"</a:t>
            </a:r>
            <a:r>
              <a:rPr lang="en-US" sz="2400" dirty="0">
                <a:latin typeface="Consolas" panose="020B0609020204030204" pitchFamily="49" charset="0"/>
              </a:rPr>
              <a:t>, stack);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put "a" on top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stack = </a:t>
            </a:r>
            <a:r>
              <a:rPr lang="en-US" sz="24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StringStack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"b"</a:t>
            </a:r>
            <a:r>
              <a:rPr lang="en-US" sz="2400" dirty="0">
                <a:latin typeface="Consolas" panose="020B0609020204030204" pitchFamily="49" charset="0"/>
              </a:rPr>
              <a:t>, stack);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put "b" on top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88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Implementing size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write a method to tell us how many things are in a stack?</a:t>
            </a:r>
          </a:p>
          <a:p>
            <a:r>
              <a:rPr lang="en-US" dirty="0"/>
              <a:t>Recursive methods are a natural fit for recursive data structures</a:t>
            </a:r>
          </a:p>
          <a:p>
            <a:r>
              <a:rPr lang="en-US" dirty="0"/>
              <a:t>The following almost works, but it </a:t>
            </a:r>
            <a:r>
              <a:rPr lang="en-US" b="1" dirty="0">
                <a:solidFill>
                  <a:srgbClr val="FF0000"/>
                </a:solidFill>
              </a:rPr>
              <a:t>doesn’t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5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Actual size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Immediately notice that we don’t have a base case</a:t>
            </a:r>
          </a:p>
          <a:p>
            <a:r>
              <a:rPr lang="en-US" dirty="0"/>
              <a:t>Actually we do: when we try to call size on null, we crash</a:t>
            </a:r>
          </a:p>
          <a:p>
            <a:r>
              <a:rPr lang="en-US" dirty="0"/>
              <a:t>We can’t write a size method that can be called on a null stack</a:t>
            </a:r>
          </a:p>
          <a:p>
            <a:r>
              <a:rPr lang="en-US" dirty="0"/>
              <a:t>Since we can’t check that this is null, we have to check for rest is null and return 1 (we can’t check for the size of an empty stack!)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+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820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12 Recursive Stack Structure</vt:lpstr>
      <vt:lpstr>Stack</vt:lpstr>
      <vt:lpstr>Recursive call stack</vt:lpstr>
      <vt:lpstr>Stack class implementation</vt:lpstr>
      <vt:lpstr>StringStack class data members</vt:lpstr>
      <vt:lpstr>Constructor, getters</vt:lpstr>
      <vt:lpstr>Usage</vt:lpstr>
      <vt:lpstr>Implementing size method</vt:lpstr>
      <vt:lpstr>Actual size method</vt:lpstr>
      <vt:lpstr>Wrapping StringStack</vt:lpstr>
      <vt:lpstr>Renaming StringStack</vt:lpstr>
      <vt:lpstr>Creating the “real” StringStack</vt:lpstr>
      <vt:lpstr>Implementing push and 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Recursive Stack Structure</dc:title>
  <dc:creator>Hock, Martin</dc:creator>
  <cp:lastModifiedBy>Hock, Martin</cp:lastModifiedBy>
  <cp:revision>25</cp:revision>
  <dcterms:created xsi:type="dcterms:W3CDTF">2017-04-21T01:59:58Z</dcterms:created>
  <dcterms:modified xsi:type="dcterms:W3CDTF">2020-01-26T19:18:51Z</dcterms:modified>
</cp:coreProperties>
</file>