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3" r:id="rId12"/>
    <p:sldId id="272" r:id="rId13"/>
    <p:sldId id="271" r:id="rId14"/>
    <p:sldId id="270" r:id="rId15"/>
    <p:sldId id="269" r:id="rId16"/>
    <p:sldId id="268" r:id="rId17"/>
    <p:sldId id="267"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124F22-00FB-9521-12A2-3D3DB5BC5232}" v="129" dt="2020-01-31T00:53:51.423"/>
    <p1510:client id="{8974B5C7-8AA9-8017-00BF-ED150179F7C6}" v="85" dt="2020-01-30T20:58:06.0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9" autoAdjust="0"/>
    <p:restoredTop sz="94660"/>
  </p:normalViewPr>
  <p:slideViewPr>
    <p:cSldViewPr snapToGrid="0">
      <p:cViewPr varScale="1">
        <p:scale>
          <a:sx n="79" d="100"/>
          <a:sy n="79" d="100"/>
        </p:scale>
        <p:origin x="102"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FA8925D-8170-45BF-AC50-FD48A53AD6ED}"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C5052-C230-4813-B12E-7EB511E2B02B}" type="slidenum">
              <a:rPr lang="en-US" smtClean="0"/>
              <a:t>‹#›</a:t>
            </a:fld>
            <a:endParaRPr lang="en-US"/>
          </a:p>
        </p:txBody>
      </p:sp>
    </p:spTree>
    <p:extLst>
      <p:ext uri="{BB962C8B-B14F-4D97-AF65-F5344CB8AC3E}">
        <p14:creationId xmlns:p14="http://schemas.microsoft.com/office/powerpoint/2010/main" val="2517703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A8925D-8170-45BF-AC50-FD48A53AD6ED}"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C5052-C230-4813-B12E-7EB511E2B02B}" type="slidenum">
              <a:rPr lang="en-US" smtClean="0"/>
              <a:t>‹#›</a:t>
            </a:fld>
            <a:endParaRPr lang="en-US"/>
          </a:p>
        </p:txBody>
      </p:sp>
    </p:spTree>
    <p:extLst>
      <p:ext uri="{BB962C8B-B14F-4D97-AF65-F5344CB8AC3E}">
        <p14:creationId xmlns:p14="http://schemas.microsoft.com/office/powerpoint/2010/main" val="1476328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A8925D-8170-45BF-AC50-FD48A53AD6ED}"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C5052-C230-4813-B12E-7EB511E2B02B}" type="slidenum">
              <a:rPr lang="en-US" smtClean="0"/>
              <a:t>‹#›</a:t>
            </a:fld>
            <a:endParaRPr lang="en-US"/>
          </a:p>
        </p:txBody>
      </p:sp>
    </p:spTree>
    <p:extLst>
      <p:ext uri="{BB962C8B-B14F-4D97-AF65-F5344CB8AC3E}">
        <p14:creationId xmlns:p14="http://schemas.microsoft.com/office/powerpoint/2010/main" val="2734961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A8925D-8170-45BF-AC50-FD48A53AD6ED}"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C5052-C230-4813-B12E-7EB511E2B02B}" type="slidenum">
              <a:rPr lang="en-US" smtClean="0"/>
              <a:t>‹#›</a:t>
            </a:fld>
            <a:endParaRPr lang="en-US"/>
          </a:p>
        </p:txBody>
      </p:sp>
    </p:spTree>
    <p:extLst>
      <p:ext uri="{BB962C8B-B14F-4D97-AF65-F5344CB8AC3E}">
        <p14:creationId xmlns:p14="http://schemas.microsoft.com/office/powerpoint/2010/main" val="2659140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A8925D-8170-45BF-AC50-FD48A53AD6ED}" type="datetimeFigureOut">
              <a:rPr lang="en-US" smtClean="0"/>
              <a:t>1/30/2020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C5052-C230-4813-B12E-7EB511E2B02B}" type="slidenum">
              <a:rPr lang="en-US" smtClean="0"/>
              <a:t>‹#›</a:t>
            </a:fld>
            <a:endParaRPr lang="en-US"/>
          </a:p>
        </p:txBody>
      </p:sp>
    </p:spTree>
    <p:extLst>
      <p:ext uri="{BB962C8B-B14F-4D97-AF65-F5344CB8AC3E}">
        <p14:creationId xmlns:p14="http://schemas.microsoft.com/office/powerpoint/2010/main" val="4076813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FA8925D-8170-45BF-AC50-FD48A53AD6ED}" type="datetimeFigureOut">
              <a:rPr lang="en-US" smtClean="0"/>
              <a:t>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2C5052-C230-4813-B12E-7EB511E2B02B}" type="slidenum">
              <a:rPr lang="en-US" smtClean="0"/>
              <a:t>‹#›</a:t>
            </a:fld>
            <a:endParaRPr lang="en-US"/>
          </a:p>
        </p:txBody>
      </p:sp>
    </p:spTree>
    <p:extLst>
      <p:ext uri="{BB962C8B-B14F-4D97-AF65-F5344CB8AC3E}">
        <p14:creationId xmlns:p14="http://schemas.microsoft.com/office/powerpoint/2010/main" val="4168013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FA8925D-8170-45BF-AC50-FD48A53AD6ED}" type="datetimeFigureOut">
              <a:rPr lang="en-US" smtClean="0"/>
              <a:t>1/30/2020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2C5052-C230-4813-B12E-7EB511E2B02B}" type="slidenum">
              <a:rPr lang="en-US" smtClean="0"/>
              <a:t>‹#›</a:t>
            </a:fld>
            <a:endParaRPr lang="en-US"/>
          </a:p>
        </p:txBody>
      </p:sp>
    </p:spTree>
    <p:extLst>
      <p:ext uri="{BB962C8B-B14F-4D97-AF65-F5344CB8AC3E}">
        <p14:creationId xmlns:p14="http://schemas.microsoft.com/office/powerpoint/2010/main" val="254633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FA8925D-8170-45BF-AC50-FD48A53AD6ED}" type="datetimeFigureOut">
              <a:rPr lang="en-US" smtClean="0"/>
              <a:t>1/30/2020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2C5052-C230-4813-B12E-7EB511E2B02B}" type="slidenum">
              <a:rPr lang="en-US" smtClean="0"/>
              <a:t>‹#›</a:t>
            </a:fld>
            <a:endParaRPr lang="en-US"/>
          </a:p>
        </p:txBody>
      </p:sp>
    </p:spTree>
    <p:extLst>
      <p:ext uri="{BB962C8B-B14F-4D97-AF65-F5344CB8AC3E}">
        <p14:creationId xmlns:p14="http://schemas.microsoft.com/office/powerpoint/2010/main" val="3168252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A8925D-8170-45BF-AC50-FD48A53AD6ED}" type="datetimeFigureOut">
              <a:rPr lang="en-US" smtClean="0"/>
              <a:t>1/30/2020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2C5052-C230-4813-B12E-7EB511E2B02B}" type="slidenum">
              <a:rPr lang="en-US" smtClean="0"/>
              <a:t>‹#›</a:t>
            </a:fld>
            <a:endParaRPr lang="en-US"/>
          </a:p>
        </p:txBody>
      </p:sp>
    </p:spTree>
    <p:extLst>
      <p:ext uri="{BB962C8B-B14F-4D97-AF65-F5344CB8AC3E}">
        <p14:creationId xmlns:p14="http://schemas.microsoft.com/office/powerpoint/2010/main" val="2206872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A8925D-8170-45BF-AC50-FD48A53AD6ED}" type="datetimeFigureOut">
              <a:rPr lang="en-US" smtClean="0"/>
              <a:t>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2C5052-C230-4813-B12E-7EB511E2B02B}" type="slidenum">
              <a:rPr lang="en-US" smtClean="0"/>
              <a:t>‹#›</a:t>
            </a:fld>
            <a:endParaRPr lang="en-US"/>
          </a:p>
        </p:txBody>
      </p:sp>
    </p:spTree>
    <p:extLst>
      <p:ext uri="{BB962C8B-B14F-4D97-AF65-F5344CB8AC3E}">
        <p14:creationId xmlns:p14="http://schemas.microsoft.com/office/powerpoint/2010/main" val="1143831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A8925D-8170-45BF-AC50-FD48A53AD6ED}" type="datetimeFigureOut">
              <a:rPr lang="en-US" smtClean="0"/>
              <a:t>1/30/2020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2C5052-C230-4813-B12E-7EB511E2B02B}" type="slidenum">
              <a:rPr lang="en-US" smtClean="0"/>
              <a:t>‹#›</a:t>
            </a:fld>
            <a:endParaRPr lang="en-US"/>
          </a:p>
        </p:txBody>
      </p:sp>
    </p:spTree>
    <p:extLst>
      <p:ext uri="{BB962C8B-B14F-4D97-AF65-F5344CB8AC3E}">
        <p14:creationId xmlns:p14="http://schemas.microsoft.com/office/powerpoint/2010/main" val="942321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A8925D-8170-45BF-AC50-FD48A53AD6ED}" type="datetimeFigureOut">
              <a:rPr lang="en-US" smtClean="0"/>
              <a:t>1/30/2020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2C5052-C230-4813-B12E-7EB511E2B02B}" type="slidenum">
              <a:rPr lang="en-US" smtClean="0"/>
              <a:t>‹#›</a:t>
            </a:fld>
            <a:endParaRPr lang="en-US"/>
          </a:p>
        </p:txBody>
      </p:sp>
    </p:spTree>
    <p:extLst>
      <p:ext uri="{BB962C8B-B14F-4D97-AF65-F5344CB8AC3E}">
        <p14:creationId xmlns:p14="http://schemas.microsoft.com/office/powerpoint/2010/main" val="4281111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Doubly Linked Lists</a:t>
            </a:r>
          </a:p>
        </p:txBody>
      </p:sp>
      <p:sp>
        <p:nvSpPr>
          <p:cNvPr id="3" name="Subtitle 2"/>
          <p:cNvSpPr>
            <a:spLocks noGrp="1"/>
          </p:cNvSpPr>
          <p:nvPr>
            <p:ph type="subTitle" idx="1"/>
          </p:nvPr>
        </p:nvSpPr>
        <p:spPr/>
        <p:txBody>
          <a:bodyPr vert="horz" lIns="91440" tIns="45720" rIns="91440" bIns="45720" rtlCol="0" anchor="t">
            <a:normAutofit lnSpcReduction="10000"/>
          </a:bodyPr>
          <a:lstStyle/>
          <a:p>
            <a:r>
              <a:rPr lang="en-US" dirty="0"/>
              <a:t>CS 143</a:t>
            </a:r>
          </a:p>
          <a:p>
            <a:r>
              <a:rPr lang="en-US" dirty="0">
                <a:cs typeface="Calibri"/>
              </a:rPr>
              <a:t>David Anderson</a:t>
            </a:r>
            <a:endParaRPr lang="en-US" dirty="0"/>
          </a:p>
          <a:p>
            <a:endParaRPr lang="en-US" dirty="0"/>
          </a:p>
          <a:p>
            <a:r>
              <a:rPr lang="en-US" dirty="0"/>
              <a:t>Slides by Martin Hock</a:t>
            </a:r>
            <a:endParaRPr lang="en-US" dirty="0">
              <a:cs typeface="Calibri"/>
            </a:endParaRPr>
          </a:p>
        </p:txBody>
      </p:sp>
    </p:spTree>
    <p:extLst>
      <p:ext uri="{BB962C8B-B14F-4D97-AF65-F5344CB8AC3E}">
        <p14:creationId xmlns:p14="http://schemas.microsoft.com/office/powerpoint/2010/main" val="1484387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lstStyle/>
          <a:p>
            <a:r>
              <a:rPr lang="en-US" dirty="0"/>
              <a:t>“Fixed” get implementation</a:t>
            </a:r>
          </a:p>
        </p:txBody>
      </p:sp>
      <p:sp>
        <p:nvSpPr>
          <p:cNvPr id="3" name="Content Placeholder 2"/>
          <p:cNvSpPr>
            <a:spLocks noGrp="1"/>
          </p:cNvSpPr>
          <p:nvPr>
            <p:ph idx="1"/>
          </p:nvPr>
        </p:nvSpPr>
        <p:spPr>
          <a:xfrm>
            <a:off x="838200" y="1825624"/>
            <a:ext cx="10515600" cy="4843400"/>
          </a:xfrm>
        </p:spPr>
        <p:txBody>
          <a:bodyPr>
            <a:normAutofit fontScale="70000" lnSpcReduction="20000"/>
          </a:bodyPr>
          <a:lstStyle/>
          <a:p>
            <a:r>
              <a:rPr lang="en-US" dirty="0"/>
              <a:t>A simple fix is to perform the access inside a try…catch block</a:t>
            </a:r>
          </a:p>
          <a:p>
            <a:r>
              <a:rPr lang="en-US" dirty="0"/>
              <a:t>Then, we can return null instead of throwing an exception</a:t>
            </a:r>
          </a:p>
          <a:p>
            <a:r>
              <a:rPr lang="en-US" b="1" dirty="0">
                <a:solidFill>
                  <a:srgbClr val="FF0000"/>
                </a:solidFill>
              </a:rPr>
              <a:t>Still doesn’t handle negative indexes correctly!</a:t>
            </a:r>
          </a:p>
          <a:p>
            <a:pPr marL="0" indent="0">
              <a:buNone/>
            </a:pP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String get(</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i</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Node </a:t>
            </a:r>
            <a:r>
              <a:rPr lang="en-US" dirty="0">
                <a:solidFill>
                  <a:srgbClr val="6A3E3E"/>
                </a:solidFill>
                <a:latin typeface="Consolas" panose="020B0609020204030204" pitchFamily="49" charset="0"/>
              </a:rPr>
              <a:t>n</a:t>
            </a:r>
            <a:r>
              <a:rPr lang="en-US" dirty="0">
                <a:solidFill>
                  <a:srgbClr val="000000"/>
                </a:solidFill>
                <a:latin typeface="Consolas" panose="020B0609020204030204" pitchFamily="49" charset="0"/>
              </a:rPr>
              <a:t> = </a:t>
            </a:r>
            <a:r>
              <a:rPr lang="en-US" dirty="0">
                <a:solidFill>
                  <a:srgbClr val="0000C0"/>
                </a:solidFill>
                <a:latin typeface="Consolas" panose="020B0609020204030204" pitchFamily="49" charset="0"/>
              </a:rPr>
              <a:t>start</a:t>
            </a:r>
            <a:r>
              <a:rPr lang="en-US" dirty="0">
                <a:solidFill>
                  <a:srgbClr val="000000"/>
                </a:solidFill>
                <a:latin typeface="Consolas" panose="020B0609020204030204" pitchFamily="49" charset="0"/>
              </a:rPr>
              <a:t>;</a:t>
            </a:r>
          </a:p>
          <a:p>
            <a:pPr marL="0" indent="0">
              <a:buNone/>
            </a:pPr>
            <a:r>
              <a:rPr lang="en-US" b="1" dirty="0">
                <a:solidFill>
                  <a:srgbClr val="7F0055"/>
                </a:solidFill>
                <a:latin typeface="Consolas" panose="020B0609020204030204" pitchFamily="49" charset="0"/>
              </a:rPr>
              <a:t>  try</a:t>
            </a:r>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p>
          <a:p>
            <a:pPr marL="0" indent="0">
              <a:buNone/>
            </a:pPr>
            <a:r>
              <a:rPr lang="nb-NO" b="1" dirty="0">
                <a:solidFill>
                  <a:srgbClr val="7F0055"/>
                </a:solidFill>
                <a:latin typeface="Consolas" panose="020B0609020204030204" pitchFamily="49" charset="0"/>
              </a:rPr>
              <a:t>    for</a:t>
            </a:r>
            <a:r>
              <a:rPr lang="nb-NO" b="1" dirty="0">
                <a:solidFill>
                  <a:srgbClr val="000000"/>
                </a:solidFill>
                <a:latin typeface="Consolas" panose="020B0609020204030204" pitchFamily="49" charset="0"/>
              </a:rPr>
              <a:t> </a:t>
            </a:r>
            <a:r>
              <a:rPr lang="nb-NO" dirty="0">
                <a:solidFill>
                  <a:srgbClr val="000000"/>
                </a:solidFill>
                <a:latin typeface="Consolas" panose="020B0609020204030204" pitchFamily="49" charset="0"/>
              </a:rPr>
              <a:t>(</a:t>
            </a:r>
            <a:r>
              <a:rPr lang="nb-NO" b="1" dirty="0">
                <a:solidFill>
                  <a:srgbClr val="7F0055"/>
                </a:solidFill>
                <a:latin typeface="Consolas" panose="020B0609020204030204" pitchFamily="49" charset="0"/>
              </a:rPr>
              <a:t>int</a:t>
            </a:r>
            <a:r>
              <a:rPr lang="nb-NO" b="1" dirty="0">
                <a:solidFill>
                  <a:srgbClr val="000000"/>
                </a:solidFill>
                <a:latin typeface="Consolas" panose="020B0609020204030204" pitchFamily="49" charset="0"/>
              </a:rPr>
              <a:t> </a:t>
            </a:r>
            <a:r>
              <a:rPr lang="nb-NO" dirty="0">
                <a:solidFill>
                  <a:srgbClr val="6A3E3E"/>
                </a:solidFill>
                <a:latin typeface="Consolas" panose="020B0609020204030204" pitchFamily="49" charset="0"/>
              </a:rPr>
              <a:t>j</a:t>
            </a:r>
            <a:r>
              <a:rPr lang="nb-NO" dirty="0">
                <a:solidFill>
                  <a:srgbClr val="000000"/>
                </a:solidFill>
                <a:latin typeface="Consolas" panose="020B0609020204030204" pitchFamily="49" charset="0"/>
              </a:rPr>
              <a:t> = 0; </a:t>
            </a:r>
            <a:r>
              <a:rPr lang="nb-NO" dirty="0">
                <a:solidFill>
                  <a:srgbClr val="6A3E3E"/>
                </a:solidFill>
                <a:latin typeface="Consolas" panose="020B0609020204030204" pitchFamily="49" charset="0"/>
              </a:rPr>
              <a:t>j</a:t>
            </a:r>
            <a:r>
              <a:rPr lang="nb-NO" dirty="0">
                <a:solidFill>
                  <a:srgbClr val="000000"/>
                </a:solidFill>
                <a:latin typeface="Consolas" panose="020B0609020204030204" pitchFamily="49" charset="0"/>
              </a:rPr>
              <a:t> &lt; </a:t>
            </a:r>
            <a:r>
              <a:rPr lang="nb-NO" dirty="0">
                <a:solidFill>
                  <a:srgbClr val="6A3E3E"/>
                </a:solidFill>
                <a:latin typeface="Consolas" panose="020B0609020204030204" pitchFamily="49" charset="0"/>
              </a:rPr>
              <a:t>i</a:t>
            </a:r>
            <a:r>
              <a:rPr lang="nb-NO" dirty="0">
                <a:solidFill>
                  <a:srgbClr val="000000"/>
                </a:solidFill>
                <a:latin typeface="Consolas" panose="020B0609020204030204" pitchFamily="49" charset="0"/>
              </a:rPr>
              <a:t>; </a:t>
            </a:r>
            <a:r>
              <a:rPr lang="nb-NO" dirty="0">
                <a:solidFill>
                  <a:srgbClr val="6A3E3E"/>
                </a:solidFill>
                <a:latin typeface="Consolas" panose="020B0609020204030204" pitchFamily="49" charset="0"/>
              </a:rPr>
              <a:t>j</a:t>
            </a:r>
            <a:r>
              <a:rPr lang="nb-NO" dirty="0">
                <a:solidFill>
                  <a:srgbClr val="000000"/>
                </a:solidFill>
                <a:latin typeface="Consolas" panose="020B0609020204030204" pitchFamily="49" charset="0"/>
              </a:rPr>
              <a:t>++) {</a:t>
            </a:r>
          </a:p>
          <a:p>
            <a:pPr marL="0" indent="0">
              <a:buNone/>
            </a:pPr>
            <a:r>
              <a:rPr lang="en-US" dirty="0">
                <a:solidFill>
                  <a:srgbClr val="6A3E3E"/>
                </a:solidFill>
                <a:latin typeface="Consolas" panose="020B0609020204030204" pitchFamily="49" charset="0"/>
              </a:rPr>
              <a:t>      n</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n</a:t>
            </a:r>
            <a:r>
              <a:rPr lang="en-US" dirty="0" err="1">
                <a:solidFill>
                  <a:srgbClr val="000000"/>
                </a:solidFill>
                <a:latin typeface="Consolas" panose="020B0609020204030204" pitchFamily="49" charset="0"/>
              </a:rPr>
              <a:t>.</a:t>
            </a:r>
            <a:r>
              <a:rPr lang="en-US" dirty="0" err="1">
                <a:solidFill>
                  <a:srgbClr val="0000C0"/>
                </a:solidFill>
                <a:latin typeface="Consolas" panose="020B0609020204030204" pitchFamily="49" charset="0"/>
              </a:rPr>
              <a:t>next</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p>
          <a:p>
            <a:pPr marL="0" indent="0">
              <a:buNone/>
            </a:pPr>
            <a:r>
              <a:rPr lang="en-US" b="1" dirty="0">
                <a:solidFill>
                  <a:srgbClr val="7F0055"/>
                </a:solidFill>
                <a:latin typeface="Consolas" panose="020B0609020204030204" pitchFamily="49" charset="0"/>
              </a:rPr>
              <a:t>    return</a:t>
            </a:r>
            <a:r>
              <a:rPr lang="en-US" b="1" dirty="0">
                <a:solidFill>
                  <a:srgbClr val="000000"/>
                </a:solidFill>
                <a:latin typeface="Consolas" panose="020B0609020204030204" pitchFamily="49" charset="0"/>
              </a:rPr>
              <a:t> </a:t>
            </a:r>
            <a:r>
              <a:rPr lang="en-US" dirty="0" err="1">
                <a:solidFill>
                  <a:srgbClr val="6A3E3E"/>
                </a:solidFill>
                <a:latin typeface="Consolas" panose="020B0609020204030204" pitchFamily="49" charset="0"/>
              </a:rPr>
              <a:t>n</a:t>
            </a:r>
            <a:r>
              <a:rPr lang="en-US" dirty="0" err="1">
                <a:solidFill>
                  <a:srgbClr val="000000"/>
                </a:solidFill>
                <a:latin typeface="Consolas" panose="020B0609020204030204" pitchFamily="49" charset="0"/>
              </a:rPr>
              <a:t>.</a:t>
            </a:r>
            <a:r>
              <a:rPr lang="en-US" dirty="0" err="1">
                <a:solidFill>
                  <a:srgbClr val="0000C0"/>
                </a:solidFill>
                <a:latin typeface="Consolas" panose="020B0609020204030204" pitchFamily="49" charset="0"/>
              </a:rPr>
              <a:t>data</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catch</a:t>
            </a:r>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NullPointerException</a:t>
            </a:r>
            <a:r>
              <a:rPr lang="en-US"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e</a:t>
            </a:r>
            <a:r>
              <a:rPr lang="en-US" dirty="0">
                <a:solidFill>
                  <a:srgbClr val="000000"/>
                </a:solidFill>
                <a:latin typeface="Consolas" panose="020B0609020204030204" pitchFamily="49" charset="0"/>
              </a:rPr>
              <a:t>) {</a:t>
            </a:r>
          </a:p>
          <a:p>
            <a:pPr marL="0" indent="0">
              <a:buNone/>
            </a:pPr>
            <a:r>
              <a:rPr lang="en-US" b="1" dirty="0">
                <a:solidFill>
                  <a:srgbClr val="7F0055"/>
                </a:solidFill>
                <a:latin typeface="Consolas" panose="020B0609020204030204" pitchFamily="49" charset="0"/>
              </a:rPr>
              <a:t>    return</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null</a:t>
            </a:r>
            <a:r>
              <a:rPr lang="en-US" dirty="0">
                <a:solidFill>
                  <a:srgbClr val="000000"/>
                </a:solidFill>
                <a:latin typeface="Consolas" panose="020B0609020204030204" pitchFamily="49" charset="0"/>
              </a:rPr>
              <a:t>; </a:t>
            </a:r>
            <a:r>
              <a:rPr lang="en-US" dirty="0">
                <a:solidFill>
                  <a:srgbClr val="3F7F5F"/>
                </a:solidFill>
                <a:latin typeface="Consolas" panose="020B0609020204030204" pitchFamily="49" charset="0"/>
              </a:rPr>
              <a:t>// Not a valid index</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a:t>
            </a:r>
          </a:p>
          <a:p>
            <a:endParaRPr lang="en-US" dirty="0"/>
          </a:p>
        </p:txBody>
      </p:sp>
    </p:spTree>
    <p:extLst>
      <p:ext uri="{BB962C8B-B14F-4D97-AF65-F5344CB8AC3E}">
        <p14:creationId xmlns:p14="http://schemas.microsoft.com/office/powerpoint/2010/main" val="3133322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40000"/>
              <a:lumOff val="60000"/>
            </a:schemeClr>
          </a:solidFill>
        </p:spPr>
        <p:txBody>
          <a:bodyPr/>
          <a:lstStyle/>
          <a:p>
            <a:r>
              <a:rPr lang="en-US" dirty="0"/>
              <a:t>Iterating over a list</a:t>
            </a:r>
          </a:p>
        </p:txBody>
      </p:sp>
      <p:sp>
        <p:nvSpPr>
          <p:cNvPr id="3" name="Content Placeholder 2"/>
          <p:cNvSpPr>
            <a:spLocks noGrp="1"/>
          </p:cNvSpPr>
          <p:nvPr>
            <p:ph idx="1"/>
          </p:nvPr>
        </p:nvSpPr>
        <p:spPr/>
        <p:txBody>
          <a:bodyPr>
            <a:normAutofit fontScale="70000" lnSpcReduction="20000"/>
          </a:bodyPr>
          <a:lstStyle/>
          <a:p>
            <a:r>
              <a:rPr lang="en-US" dirty="0"/>
              <a:t>The get method could print all the elements of a </a:t>
            </a:r>
            <a:r>
              <a:rPr lang="en-US" dirty="0" err="1"/>
              <a:t>DoublyLinkedList</a:t>
            </a:r>
            <a:r>
              <a:rPr lang="en-US" dirty="0"/>
              <a:t> in a loop (we call this “visiting” or “iterating over the list”)</a:t>
            </a:r>
          </a:p>
          <a:p>
            <a:r>
              <a:rPr lang="en-US" dirty="0"/>
              <a:t>However, iterating over an entire list of n elements would take O(n</a:t>
            </a:r>
            <a:r>
              <a:rPr lang="en-US" baseline="30000" dirty="0"/>
              <a:t>2</a:t>
            </a:r>
            <a:r>
              <a:rPr lang="en-US" dirty="0"/>
              <a:t>) time:</a:t>
            </a:r>
          </a:p>
          <a:p>
            <a:pPr marL="0" indent="0">
              <a:buNone/>
            </a:pPr>
            <a:r>
              <a:rPr lang="en-US" dirty="0" err="1">
                <a:solidFill>
                  <a:srgbClr val="000000"/>
                </a:solidFill>
                <a:latin typeface="Consolas" panose="020B0609020204030204" pitchFamily="49" charset="0"/>
              </a:rPr>
              <a:t>DoublyLinkedList</a:t>
            </a:r>
            <a:r>
              <a:rPr lang="en-US" dirty="0">
                <a:solidFill>
                  <a:srgbClr val="000000"/>
                </a:solidFill>
                <a:latin typeface="Consolas" panose="020B0609020204030204" pitchFamily="49" charset="0"/>
              </a:rPr>
              <a:t> list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DoublyLinkedList</a:t>
            </a:r>
            <a:r>
              <a:rPr lang="en-US" dirty="0">
                <a:solidFill>
                  <a:srgbClr val="000000"/>
                </a:solidFill>
                <a:latin typeface="Consolas" panose="020B0609020204030204" pitchFamily="49" charset="0"/>
              </a:rPr>
              <a:t>();</a:t>
            </a:r>
          </a:p>
          <a:p>
            <a:pPr marL="0" indent="0">
              <a:buNone/>
            </a:pP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n = 40000; </a:t>
            </a:r>
            <a:r>
              <a:rPr lang="en-US" dirty="0">
                <a:solidFill>
                  <a:srgbClr val="3F7F5F"/>
                </a:solidFill>
                <a:latin typeface="Consolas" panose="020B0609020204030204" pitchFamily="49" charset="0"/>
              </a:rPr>
              <a:t>// gets slow!</a:t>
            </a:r>
            <a:endParaRPr lang="en-US" dirty="0">
              <a:solidFill>
                <a:srgbClr val="00B050"/>
              </a:solidFill>
              <a:latin typeface="Consolas" panose="020B0609020204030204" pitchFamily="49" charset="0"/>
            </a:endParaRPr>
          </a:p>
          <a:p>
            <a:pPr marL="0" indent="0">
              <a:buNone/>
            </a:pPr>
            <a:r>
              <a:rPr lang="nn-NO" b="1" dirty="0">
                <a:solidFill>
                  <a:srgbClr val="7F0055"/>
                </a:solidFill>
                <a:latin typeface="Consolas" panose="020B0609020204030204" pitchFamily="49" charset="0"/>
              </a:rPr>
              <a:t>for</a:t>
            </a:r>
            <a:r>
              <a:rPr lang="nn-NO" b="1" dirty="0">
                <a:solidFill>
                  <a:srgbClr val="000000"/>
                </a:solidFill>
                <a:latin typeface="Consolas" panose="020B0609020204030204" pitchFamily="49" charset="0"/>
              </a:rPr>
              <a:t> </a:t>
            </a:r>
            <a:r>
              <a:rPr lang="nn-NO" dirty="0">
                <a:solidFill>
                  <a:srgbClr val="000000"/>
                </a:solidFill>
                <a:latin typeface="Consolas" panose="020B0609020204030204" pitchFamily="49" charset="0"/>
              </a:rPr>
              <a:t>(</a:t>
            </a:r>
            <a:r>
              <a:rPr lang="nn-NO" b="1" dirty="0">
                <a:solidFill>
                  <a:srgbClr val="7F0055"/>
                </a:solidFill>
                <a:latin typeface="Consolas" panose="020B0609020204030204" pitchFamily="49" charset="0"/>
              </a:rPr>
              <a:t>int</a:t>
            </a:r>
            <a:r>
              <a:rPr lang="nn-NO" b="1" dirty="0">
                <a:solidFill>
                  <a:srgbClr val="000000"/>
                </a:solidFill>
                <a:latin typeface="Consolas" panose="020B0609020204030204" pitchFamily="49" charset="0"/>
              </a:rPr>
              <a:t> </a:t>
            </a:r>
            <a:r>
              <a:rPr lang="nn-NO" dirty="0">
                <a:solidFill>
                  <a:srgbClr val="000000"/>
                </a:solidFill>
                <a:latin typeface="Consolas" panose="020B0609020204030204" pitchFamily="49" charset="0"/>
              </a:rPr>
              <a:t>i = 0; i &lt; n; i++) {</a:t>
            </a:r>
          </a:p>
          <a:p>
            <a:pPr marL="0"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list.add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String.valueOf</a:t>
            </a:r>
            <a:r>
              <a:rPr lang="en-US" dirty="0">
                <a:solidFill>
                  <a:srgbClr val="000000"/>
                </a:solidFill>
                <a:latin typeface="Consolas" panose="020B0609020204030204" pitchFamily="49" charset="0"/>
              </a:rPr>
              <a:t>(i));</a:t>
            </a:r>
          </a:p>
          <a:p>
            <a:pPr marL="0" indent="0">
              <a:buNone/>
            </a:pPr>
            <a:r>
              <a:rPr lang="en-US" dirty="0">
                <a:solidFill>
                  <a:srgbClr val="000000"/>
                </a:solidFill>
                <a:latin typeface="Consolas" panose="020B0609020204030204" pitchFamily="49" charset="0"/>
              </a:rPr>
              <a:t>}</a:t>
            </a:r>
            <a:endParaRPr lang="en-US" dirty="0">
              <a:latin typeface="Consolas" panose="020B0609020204030204" pitchFamily="49" charset="0"/>
            </a:endParaRPr>
          </a:p>
          <a:p>
            <a:pPr marL="0" indent="0">
              <a:buNone/>
            </a:pPr>
            <a:r>
              <a:rPr lang="nn-NO" b="1" dirty="0">
                <a:solidFill>
                  <a:srgbClr val="7F0055"/>
                </a:solidFill>
                <a:latin typeface="Consolas" panose="020B0609020204030204" pitchFamily="49" charset="0"/>
              </a:rPr>
              <a:t>for</a:t>
            </a:r>
            <a:r>
              <a:rPr lang="nn-NO" b="1" dirty="0">
                <a:solidFill>
                  <a:srgbClr val="000000"/>
                </a:solidFill>
                <a:latin typeface="Consolas" panose="020B0609020204030204" pitchFamily="49" charset="0"/>
              </a:rPr>
              <a:t> </a:t>
            </a:r>
            <a:r>
              <a:rPr lang="nn-NO" dirty="0">
                <a:solidFill>
                  <a:srgbClr val="000000"/>
                </a:solidFill>
                <a:latin typeface="Consolas" panose="020B0609020204030204" pitchFamily="49" charset="0"/>
              </a:rPr>
              <a:t>(</a:t>
            </a:r>
            <a:r>
              <a:rPr lang="nn-NO" b="1" dirty="0">
                <a:solidFill>
                  <a:srgbClr val="7F0055"/>
                </a:solidFill>
                <a:latin typeface="Consolas" panose="020B0609020204030204" pitchFamily="49" charset="0"/>
              </a:rPr>
              <a:t>int</a:t>
            </a:r>
            <a:r>
              <a:rPr lang="nn-NO" b="1" dirty="0">
                <a:solidFill>
                  <a:srgbClr val="000000"/>
                </a:solidFill>
                <a:latin typeface="Consolas" panose="020B0609020204030204" pitchFamily="49" charset="0"/>
              </a:rPr>
              <a:t> </a:t>
            </a:r>
            <a:r>
              <a:rPr lang="nn-NO" dirty="0">
                <a:solidFill>
                  <a:srgbClr val="000000"/>
                </a:solidFill>
                <a:latin typeface="Consolas" panose="020B0609020204030204" pitchFamily="49" charset="0"/>
              </a:rPr>
              <a:t>i = 0; i &lt; n; i++) {</a:t>
            </a:r>
          </a:p>
          <a:p>
            <a:pPr marL="0" indent="0">
              <a:buNone/>
            </a:pPr>
            <a:r>
              <a:rPr lang="en-US" b="1" dirty="0">
                <a:solidFill>
                  <a:srgbClr val="7F0055"/>
                </a:solidFill>
                <a:latin typeface="Consolas" panose="020B0609020204030204" pitchFamily="49" charset="0"/>
              </a:rPr>
              <a:t>  if</a:t>
            </a:r>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String.valueOf</a:t>
            </a:r>
            <a:r>
              <a:rPr lang="en-US" dirty="0">
                <a:solidFill>
                  <a:srgbClr val="000000"/>
                </a:solidFill>
                <a:latin typeface="Consolas" panose="020B0609020204030204" pitchFamily="49" charset="0"/>
              </a:rPr>
              <a:t>(i).equals(</a:t>
            </a:r>
            <a:r>
              <a:rPr lang="en-US" dirty="0" err="1">
                <a:solidFill>
                  <a:srgbClr val="000000"/>
                </a:solidFill>
                <a:latin typeface="Consolas" panose="020B0609020204030204" pitchFamily="49" charset="0"/>
              </a:rPr>
              <a:t>list.get</a:t>
            </a:r>
            <a:r>
              <a:rPr lang="en-US" dirty="0">
                <a:solidFill>
                  <a:srgbClr val="000000"/>
                </a:solidFill>
                <a:latin typeface="Consolas" panose="020B0609020204030204" pitchFamily="49" charset="0"/>
              </a:rPr>
              <a:t>(i))) {</a:t>
            </a:r>
          </a:p>
          <a:p>
            <a:pPr marL="0" indent="0">
              <a:buNone/>
            </a:pPr>
            <a:r>
              <a:rPr lang="en-US" b="1" dirty="0">
                <a:solidFill>
                  <a:srgbClr val="7F0055"/>
                </a:solidFill>
                <a:latin typeface="Consolas" panose="020B0609020204030204" pitchFamily="49" charset="0"/>
              </a:rPr>
              <a:t>    throw</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RuntimeException</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"oops"</a:t>
            </a:r>
            <a:r>
              <a:rPr lang="en-US" dirty="0">
                <a:solidFill>
                  <a:srgbClr val="000000"/>
                </a:solidFill>
                <a:latin typeface="Consolas" panose="020B0609020204030204" pitchFamily="49" charset="0"/>
              </a:rPr>
              <a:t>);</a:t>
            </a:r>
            <a:r>
              <a:rPr lang="en-US" dirty="0">
                <a:solidFill>
                  <a:srgbClr val="00B050"/>
                </a:solidFill>
                <a:latin typeface="Consolas" panose="020B0609020204030204" pitchFamily="49" charset="0"/>
              </a:rPr>
              <a:t> </a:t>
            </a:r>
            <a:r>
              <a:rPr lang="en-US" dirty="0">
                <a:solidFill>
                  <a:srgbClr val="3F7F5F"/>
                </a:solidFill>
                <a:latin typeface="Consolas" panose="020B0609020204030204" pitchFamily="49" charset="0"/>
              </a:rPr>
              <a:t>// check that list looks OK</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endParaRPr lang="en-US" dirty="0"/>
          </a:p>
        </p:txBody>
      </p:sp>
    </p:spTree>
    <p:extLst>
      <p:ext uri="{BB962C8B-B14F-4D97-AF65-F5344CB8AC3E}">
        <p14:creationId xmlns:p14="http://schemas.microsoft.com/office/powerpoint/2010/main" val="1589233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r>
              <a:rPr lang="en-US" dirty="0"/>
              <a:t>Java’s iteration syntax</a:t>
            </a:r>
          </a:p>
        </p:txBody>
      </p:sp>
      <p:sp>
        <p:nvSpPr>
          <p:cNvPr id="3" name="Content Placeholder 2"/>
          <p:cNvSpPr>
            <a:spLocks noGrp="1"/>
          </p:cNvSpPr>
          <p:nvPr>
            <p:ph idx="1"/>
          </p:nvPr>
        </p:nvSpPr>
        <p:spPr/>
        <p:txBody>
          <a:bodyPr/>
          <a:lstStyle/>
          <a:p>
            <a:r>
              <a:rPr lang="en-US" dirty="0"/>
              <a:t>We are used to the standard for loop syntax:</a:t>
            </a:r>
          </a:p>
          <a:p>
            <a:pPr marL="0" indent="0">
              <a:buNone/>
            </a:pPr>
            <a:r>
              <a:rPr lang="nn-NO" b="1" dirty="0">
                <a:solidFill>
                  <a:srgbClr val="7F0055"/>
                </a:solidFill>
                <a:latin typeface="Consolas" panose="020B0609020204030204" pitchFamily="49" charset="0"/>
              </a:rPr>
              <a:t>for</a:t>
            </a:r>
            <a:r>
              <a:rPr lang="en-US" dirty="0">
                <a:latin typeface="Consolas" panose="020B0609020204030204" pitchFamily="49" charset="0"/>
                <a:cs typeface="Consolas" panose="020B0609020204030204" pitchFamily="49" charset="0"/>
              </a:rPr>
              <a:t> (</a:t>
            </a:r>
            <a:r>
              <a:rPr lang="en-US" i="1" dirty="0">
                <a:latin typeface="Consolas" panose="020B0609020204030204" pitchFamily="49" charset="0"/>
                <a:cs typeface="Consolas" panose="020B0609020204030204" pitchFamily="49" charset="0"/>
              </a:rPr>
              <a:t>initializer</a:t>
            </a:r>
            <a:r>
              <a:rPr lang="en-US" dirty="0">
                <a:latin typeface="Consolas" panose="020B0609020204030204" pitchFamily="49" charset="0"/>
                <a:cs typeface="Consolas" panose="020B0609020204030204" pitchFamily="49" charset="0"/>
              </a:rPr>
              <a:t>; </a:t>
            </a:r>
            <a:r>
              <a:rPr lang="en-US" i="1" dirty="0">
                <a:latin typeface="Consolas" panose="020B0609020204030204" pitchFamily="49" charset="0"/>
                <a:cs typeface="Consolas" panose="020B0609020204030204" pitchFamily="49" charset="0"/>
              </a:rPr>
              <a:t>test</a:t>
            </a:r>
            <a:r>
              <a:rPr lang="en-US" dirty="0">
                <a:latin typeface="Consolas" panose="020B0609020204030204" pitchFamily="49" charset="0"/>
                <a:cs typeface="Consolas" panose="020B0609020204030204" pitchFamily="49" charset="0"/>
              </a:rPr>
              <a:t>; </a:t>
            </a:r>
            <a:r>
              <a:rPr lang="en-US" i="1" dirty="0">
                <a:latin typeface="Consolas" panose="020B0609020204030204" pitchFamily="49" charset="0"/>
                <a:cs typeface="Consolas" panose="020B0609020204030204" pitchFamily="49" charset="0"/>
              </a:rPr>
              <a:t>increment</a:t>
            </a:r>
            <a:r>
              <a:rPr lang="en-US" dirty="0">
                <a:latin typeface="Consolas" panose="020B0609020204030204" pitchFamily="49" charset="0"/>
                <a:cs typeface="Consolas" panose="020B0609020204030204" pitchFamily="49" charset="0"/>
              </a:rPr>
              <a:t>)</a:t>
            </a:r>
          </a:p>
          <a:p>
            <a:r>
              <a:rPr lang="en-US" dirty="0"/>
              <a:t>Java has a special syntax for any data structure that implements </a:t>
            </a:r>
            <a:r>
              <a:rPr lang="en-US" dirty="0" err="1"/>
              <a:t>Iterable</a:t>
            </a:r>
            <a:r>
              <a:rPr lang="en-US" dirty="0"/>
              <a:t>:</a:t>
            </a:r>
          </a:p>
          <a:p>
            <a:pPr marL="0" indent="0">
              <a:buNone/>
            </a:pPr>
            <a:r>
              <a:rPr lang="nn-NO" b="1" dirty="0">
                <a:solidFill>
                  <a:srgbClr val="7F0055"/>
                </a:solidFill>
                <a:latin typeface="Consolas" panose="020B0609020204030204" pitchFamily="49" charset="0"/>
              </a:rPr>
              <a:t>for</a:t>
            </a:r>
            <a:r>
              <a:rPr lang="en-US" dirty="0">
                <a:latin typeface="Consolas" panose="020B0609020204030204" pitchFamily="49" charset="0"/>
                <a:cs typeface="Consolas" panose="020B0609020204030204" pitchFamily="49" charset="0"/>
              </a:rPr>
              <a:t> (</a:t>
            </a:r>
            <a:r>
              <a:rPr lang="en-US" i="1" dirty="0">
                <a:latin typeface="Consolas" panose="020B0609020204030204" pitchFamily="49" charset="0"/>
                <a:cs typeface="Consolas" panose="020B0609020204030204" pitchFamily="49" charset="0"/>
              </a:rPr>
              <a:t>type</a:t>
            </a:r>
            <a:r>
              <a:rPr lang="en-US" dirty="0">
                <a:latin typeface="Consolas" panose="020B0609020204030204" pitchFamily="49" charset="0"/>
                <a:cs typeface="Consolas" panose="020B0609020204030204" pitchFamily="49" charset="0"/>
              </a:rPr>
              <a:t> </a:t>
            </a:r>
            <a:r>
              <a:rPr lang="en-US" i="1" dirty="0">
                <a:latin typeface="Consolas" panose="020B0609020204030204" pitchFamily="49" charset="0"/>
                <a:cs typeface="Consolas" panose="020B0609020204030204" pitchFamily="49" charset="0"/>
              </a:rPr>
              <a:t>t</a:t>
            </a:r>
            <a:r>
              <a:rPr lang="en-US" dirty="0">
                <a:latin typeface="Consolas" panose="020B0609020204030204" pitchFamily="49" charset="0"/>
                <a:cs typeface="Consolas" panose="020B0609020204030204" pitchFamily="49" charset="0"/>
              </a:rPr>
              <a:t> : </a:t>
            </a:r>
            <a:r>
              <a:rPr lang="en-US" i="1" dirty="0">
                <a:latin typeface="Consolas" panose="020B0609020204030204" pitchFamily="49" charset="0"/>
                <a:cs typeface="Consolas" panose="020B0609020204030204" pitchFamily="49" charset="0"/>
              </a:rPr>
              <a:t>structure</a:t>
            </a:r>
            <a:r>
              <a:rPr lang="en-US" dirty="0">
                <a:latin typeface="Consolas" panose="020B0609020204030204" pitchFamily="49" charset="0"/>
                <a:cs typeface="Consolas" panose="020B0609020204030204" pitchFamily="49" charset="0"/>
              </a:rPr>
              <a:t>)</a:t>
            </a:r>
          </a:p>
          <a:p>
            <a:r>
              <a:rPr lang="en-US" dirty="0"/>
              <a:t>“</a:t>
            </a:r>
            <a:r>
              <a:rPr lang="en-US" i="1" dirty="0">
                <a:latin typeface="Consolas" panose="020B0609020204030204" pitchFamily="49" charset="0"/>
                <a:cs typeface="Consolas" panose="020B0609020204030204" pitchFamily="49" charset="0"/>
              </a:rPr>
              <a:t>type t</a:t>
            </a:r>
            <a:r>
              <a:rPr lang="en-US" dirty="0"/>
              <a:t>” is a declaration for things our structure: in our case, our </a:t>
            </a:r>
            <a:r>
              <a:rPr lang="en-US" dirty="0" err="1"/>
              <a:t>DoublyLinkedList</a:t>
            </a:r>
            <a:r>
              <a:rPr lang="en-US" dirty="0"/>
              <a:t> contains strings, so we might write </a:t>
            </a:r>
            <a:r>
              <a:rPr lang="en-US" dirty="0">
                <a:latin typeface="Consolas" panose="020B0609020204030204" pitchFamily="49" charset="0"/>
                <a:cs typeface="Consolas" panose="020B0609020204030204" pitchFamily="49" charset="0"/>
              </a:rPr>
              <a:t>String s</a:t>
            </a:r>
          </a:p>
          <a:p>
            <a:r>
              <a:rPr lang="en-US" dirty="0"/>
              <a:t>“structure” is the collection (a </a:t>
            </a:r>
            <a:r>
              <a:rPr lang="en-US" dirty="0" err="1"/>
              <a:t>DoublyLinkedList</a:t>
            </a:r>
            <a:r>
              <a:rPr lang="en-US" dirty="0"/>
              <a:t> object for us)</a:t>
            </a:r>
          </a:p>
          <a:p>
            <a:pPr marL="0" indent="0">
              <a:buNone/>
            </a:pPr>
            <a:r>
              <a:rPr lang="nn-NO" b="1" dirty="0">
                <a:solidFill>
                  <a:srgbClr val="7F0055"/>
                </a:solidFill>
                <a:latin typeface="Consolas" panose="020B0609020204030204" pitchFamily="49" charset="0"/>
              </a:rPr>
              <a:t>for</a:t>
            </a:r>
            <a:r>
              <a:rPr lang="en-US" dirty="0">
                <a:latin typeface="Consolas" panose="020B0609020204030204" pitchFamily="49" charset="0"/>
                <a:cs typeface="Consolas" panose="020B0609020204030204" pitchFamily="49" charset="0"/>
              </a:rPr>
              <a:t> (String s: list)</a:t>
            </a:r>
          </a:p>
        </p:txBody>
      </p:sp>
    </p:spTree>
    <p:extLst>
      <p:ext uri="{BB962C8B-B14F-4D97-AF65-F5344CB8AC3E}">
        <p14:creationId xmlns:p14="http://schemas.microsoft.com/office/powerpoint/2010/main" val="3859054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r>
              <a:rPr lang="en-US" dirty="0"/>
              <a:t>Implementing </a:t>
            </a:r>
            <a:r>
              <a:rPr lang="en-US" dirty="0" err="1"/>
              <a:t>Iterable</a:t>
            </a:r>
            <a:endParaRPr lang="en-US" dirty="0"/>
          </a:p>
        </p:txBody>
      </p:sp>
      <p:sp>
        <p:nvSpPr>
          <p:cNvPr id="3" name="Content Placeholder 2"/>
          <p:cNvSpPr>
            <a:spLocks noGrp="1"/>
          </p:cNvSpPr>
          <p:nvPr>
            <p:ph idx="1"/>
          </p:nvPr>
        </p:nvSpPr>
        <p:spPr/>
        <p:txBody>
          <a:bodyPr>
            <a:normAutofit lnSpcReduction="10000"/>
          </a:bodyPr>
          <a:lstStyle/>
          <a:p>
            <a:r>
              <a:rPr lang="en-US" dirty="0"/>
              <a:t>We can start by writing “implement </a:t>
            </a:r>
            <a:r>
              <a:rPr lang="en-US" dirty="0" err="1"/>
              <a:t>Iterable</a:t>
            </a:r>
            <a:r>
              <a:rPr lang="en-US" dirty="0"/>
              <a:t>&lt;String&gt;” between the name of the class and the left brace in the class declaration:</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DoublyLinkedList</a:t>
            </a:r>
            <a:r>
              <a:rPr lang="en-US" b="1" dirty="0">
                <a:solidFill>
                  <a:srgbClr val="000000"/>
                </a:solidFill>
                <a:latin typeface="Consolas" panose="020B0609020204030204" pitchFamily="49" charset="0"/>
              </a:rPr>
              <a:t> </a:t>
            </a:r>
            <a:r>
              <a:rPr lang="en-US" b="1" dirty="0">
                <a:solidFill>
                  <a:srgbClr val="7F0055"/>
                </a:solidFill>
                <a:effectLst>
                  <a:glow rad="101600">
                    <a:schemeClr val="accent2">
                      <a:satMod val="175000"/>
                      <a:alpha val="40000"/>
                    </a:schemeClr>
                  </a:glow>
                </a:effectLst>
                <a:latin typeface="Consolas" panose="020B0609020204030204" pitchFamily="49" charset="0"/>
              </a:rPr>
              <a:t>implements</a:t>
            </a:r>
            <a:r>
              <a:rPr lang="en-US" b="1" dirty="0">
                <a:solidFill>
                  <a:srgbClr val="000000"/>
                </a:solidFill>
                <a:effectLst>
                  <a:glow rad="101600">
                    <a:schemeClr val="accent2">
                      <a:satMod val="175000"/>
                      <a:alpha val="40000"/>
                    </a:schemeClr>
                  </a:glow>
                </a:effectLst>
                <a:latin typeface="Consolas" panose="020B0609020204030204" pitchFamily="49" charset="0"/>
              </a:rPr>
              <a:t> </a:t>
            </a:r>
            <a:r>
              <a:rPr lang="en-US" dirty="0" err="1">
                <a:solidFill>
                  <a:srgbClr val="000000"/>
                </a:solidFill>
                <a:effectLst>
                  <a:glow rad="101600">
                    <a:schemeClr val="accent2">
                      <a:satMod val="175000"/>
                      <a:alpha val="40000"/>
                    </a:schemeClr>
                  </a:glow>
                </a:effectLst>
                <a:latin typeface="Consolas" panose="020B0609020204030204" pitchFamily="49" charset="0"/>
              </a:rPr>
              <a:t>Iterable</a:t>
            </a:r>
            <a:r>
              <a:rPr lang="en-US" dirty="0">
                <a:solidFill>
                  <a:srgbClr val="000000"/>
                </a:solidFill>
                <a:effectLst>
                  <a:glow rad="101600">
                    <a:schemeClr val="accent2">
                      <a:satMod val="175000"/>
                      <a:alpha val="40000"/>
                    </a:schemeClr>
                  </a:glow>
                </a:effectLst>
                <a:latin typeface="Consolas" panose="020B0609020204030204" pitchFamily="49" charset="0"/>
              </a:rPr>
              <a:t>&lt;String&gt; </a:t>
            </a:r>
            <a:r>
              <a:rPr lang="en-US" dirty="0">
                <a:solidFill>
                  <a:srgbClr val="000000"/>
                </a:solidFill>
                <a:latin typeface="Consolas" panose="020B0609020204030204" pitchFamily="49" charset="0"/>
              </a:rPr>
              <a:t>{</a:t>
            </a:r>
          </a:p>
          <a:p>
            <a:r>
              <a:rPr lang="en-US" dirty="0"/>
              <a:t>We say &lt;String&gt; after </a:t>
            </a:r>
            <a:r>
              <a:rPr lang="en-US" dirty="0" err="1"/>
              <a:t>Iterable</a:t>
            </a:r>
            <a:r>
              <a:rPr lang="en-US" dirty="0"/>
              <a:t> because our </a:t>
            </a:r>
            <a:r>
              <a:rPr lang="en-US" dirty="0" err="1"/>
              <a:t>DoublyLinkedList</a:t>
            </a:r>
            <a:r>
              <a:rPr lang="en-US" dirty="0"/>
              <a:t> returns Strings – later, we will learn more about this syntax (Java generics)</a:t>
            </a:r>
          </a:p>
          <a:p>
            <a:r>
              <a:rPr lang="en-US" dirty="0"/>
              <a:t>When you do this, Eclipse will red underline your class because in order to be </a:t>
            </a:r>
            <a:r>
              <a:rPr lang="en-US" dirty="0" err="1"/>
              <a:t>Iterable</a:t>
            </a:r>
            <a:r>
              <a:rPr lang="en-US" dirty="0"/>
              <a:t>, you must have a standard way of retrieving your Iterator</a:t>
            </a:r>
          </a:p>
          <a:p>
            <a:r>
              <a:rPr lang="en-US" dirty="0"/>
              <a:t>Have Eclipse implement the method for you as a stub</a:t>
            </a:r>
          </a:p>
        </p:txBody>
      </p:sp>
    </p:spTree>
    <p:extLst>
      <p:ext uri="{BB962C8B-B14F-4D97-AF65-F5344CB8AC3E}">
        <p14:creationId xmlns:p14="http://schemas.microsoft.com/office/powerpoint/2010/main" val="2404879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p:spPr>
        <p:txBody>
          <a:bodyPr/>
          <a:lstStyle/>
          <a:p>
            <a:r>
              <a:rPr lang="en-US" dirty="0"/>
              <a:t>Conductor idea</a:t>
            </a:r>
          </a:p>
        </p:txBody>
      </p:sp>
      <p:sp>
        <p:nvSpPr>
          <p:cNvPr id="4" name="Content Placeholder 3"/>
          <p:cNvSpPr>
            <a:spLocks noGrp="1"/>
          </p:cNvSpPr>
          <p:nvPr>
            <p:ph sz="half" idx="1"/>
          </p:nvPr>
        </p:nvSpPr>
        <p:spPr/>
        <p:txBody>
          <a:bodyPr/>
          <a:lstStyle/>
          <a:p>
            <a:r>
              <a:rPr lang="en-US" dirty="0"/>
              <a:t>Our conductor will start at the start of the train and will walk to the end of the train</a:t>
            </a:r>
          </a:p>
          <a:p>
            <a:r>
              <a:rPr lang="en-US" dirty="0"/>
              <a:t>She only has to walk down the train once, so iterating through a list of n elements takes O(n) time</a:t>
            </a:r>
          </a:p>
          <a:p>
            <a:r>
              <a:rPr lang="en-US" dirty="0"/>
              <a:t>The conductor remembers where she is at any given time</a:t>
            </a:r>
          </a:p>
        </p:txBody>
      </p:sp>
      <p:pic>
        <p:nvPicPr>
          <p:cNvPr id="6"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836716" y="3317012"/>
            <a:ext cx="3852568" cy="1368563"/>
          </a:xfrm>
          <a:prstGeom prst="rect">
            <a:avLst/>
          </a:prstGeom>
        </p:spPr>
      </p:pic>
    </p:spTree>
    <p:extLst>
      <p:ext uri="{BB962C8B-B14F-4D97-AF65-F5344CB8AC3E}">
        <p14:creationId xmlns:p14="http://schemas.microsoft.com/office/powerpoint/2010/main" val="3116607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p:spPr>
        <p:txBody>
          <a:bodyPr/>
          <a:lstStyle/>
          <a:p>
            <a:r>
              <a:rPr lang="en-US" dirty="0"/>
              <a:t>Implementing Conductor</a:t>
            </a:r>
          </a:p>
        </p:txBody>
      </p:sp>
      <p:sp>
        <p:nvSpPr>
          <p:cNvPr id="3" name="Content Placeholder 2"/>
          <p:cNvSpPr>
            <a:spLocks noGrp="1"/>
          </p:cNvSpPr>
          <p:nvPr>
            <p:ph idx="1"/>
          </p:nvPr>
        </p:nvSpPr>
        <p:spPr/>
        <p:txBody>
          <a:bodyPr>
            <a:normAutofit fontScale="92500" lnSpcReduction="10000"/>
          </a:bodyPr>
          <a:lstStyle/>
          <a:p>
            <a:r>
              <a:rPr lang="en-US" dirty="0"/>
              <a:t>We’ll create another private static inner class, Conductor</a:t>
            </a:r>
          </a:p>
          <a:p>
            <a:r>
              <a:rPr lang="en-US" dirty="0"/>
              <a:t>The </a:t>
            </a:r>
            <a:r>
              <a:rPr lang="en-US" b="1" dirty="0">
                <a:solidFill>
                  <a:srgbClr val="7F0055"/>
                </a:solidFill>
                <a:latin typeface="Consolas" panose="020B0609020204030204" pitchFamily="49" charset="0"/>
              </a:rPr>
              <a:t>static</a:t>
            </a:r>
            <a:r>
              <a:rPr lang="en-US" b="1" dirty="0">
                <a:latin typeface="Consolas" panose="020B0609020204030204" pitchFamily="49" charset="0"/>
                <a:cs typeface="Consolas" panose="020B0609020204030204" pitchFamily="49" charset="0"/>
              </a:rPr>
              <a:t> </a:t>
            </a:r>
            <a:r>
              <a:rPr lang="en-US" dirty="0"/>
              <a:t>keyword prevents Conductor from having a “weird link” back to its parent </a:t>
            </a:r>
            <a:r>
              <a:rPr lang="en-US" dirty="0" err="1"/>
              <a:t>DoublyLinkedList</a:t>
            </a:r>
            <a:r>
              <a:rPr lang="en-US" dirty="0"/>
              <a:t> – in our case, we do need a link, but we’ll be explicit about it</a:t>
            </a:r>
          </a:p>
          <a:p>
            <a:r>
              <a:rPr lang="en-US" dirty="0"/>
              <a:t>Conductor must implement Iterator&lt;String&gt; to be compatible with the return type for the iterator method required by </a:t>
            </a:r>
            <a:r>
              <a:rPr lang="en-US" dirty="0" err="1"/>
              <a:t>Iterable</a:t>
            </a:r>
            <a:r>
              <a:rPr lang="en-US" dirty="0"/>
              <a:t>&lt;String&gt;</a:t>
            </a:r>
          </a:p>
          <a:p>
            <a:pPr marL="0" indent="0">
              <a:lnSpc>
                <a:spcPct val="110000"/>
              </a:lnSpc>
              <a:spcBef>
                <a:spcPts val="0"/>
              </a:spcBef>
              <a:buNone/>
            </a:pPr>
            <a:r>
              <a:rPr lang="en-US" b="1" dirty="0">
                <a:solidFill>
                  <a:srgbClr val="7F0055"/>
                </a:solidFill>
                <a:latin typeface="Consolas" panose="020B0609020204030204" pitchFamily="49" charset="0"/>
              </a:rPr>
              <a:t>private</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Conductor</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implements</a:t>
            </a:r>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Iterator&lt;String&gt; {</a:t>
            </a:r>
          </a:p>
          <a:p>
            <a:pPr marL="0" indent="0">
              <a:lnSpc>
                <a:spcPct val="110000"/>
              </a:lnSpc>
              <a:spcBef>
                <a:spcPts val="0"/>
              </a:spcBef>
              <a:buNone/>
            </a:pPr>
            <a:r>
              <a:rPr lang="en-US" b="1" dirty="0">
                <a:solidFill>
                  <a:srgbClr val="7F0055"/>
                </a:solidFill>
                <a:latin typeface="Consolas" panose="020B0609020204030204" pitchFamily="49" charset="0"/>
              </a:rPr>
              <a:t>  public</a:t>
            </a:r>
            <a:r>
              <a:rPr lang="en-US" b="1" dirty="0">
                <a:solidFill>
                  <a:srgbClr val="000000"/>
                </a:solidFill>
                <a:latin typeface="Consolas" panose="020B0609020204030204" pitchFamily="49" charset="0"/>
              </a:rPr>
              <a:t> </a:t>
            </a:r>
            <a:r>
              <a:rPr lang="en-US" b="1" dirty="0" err="1">
                <a:solidFill>
                  <a:srgbClr val="7F0055"/>
                </a:solidFill>
                <a:latin typeface="Consolas" panose="020B0609020204030204" pitchFamily="49" charset="0"/>
              </a:rPr>
              <a:t>boolean</a:t>
            </a:r>
            <a:r>
              <a:rPr lang="en-US" b="1"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hasNext</a:t>
            </a:r>
            <a:r>
              <a:rPr lang="en-US" dirty="0">
                <a:solidFill>
                  <a:srgbClr val="000000"/>
                </a:solidFill>
                <a:latin typeface="Consolas" panose="020B0609020204030204" pitchFamily="49" charset="0"/>
              </a:rPr>
              <a:t>() { </a:t>
            </a:r>
            <a:r>
              <a:rPr lang="en-US" b="1" dirty="0">
                <a:solidFill>
                  <a:srgbClr val="FF0000"/>
                </a:solidFill>
                <a:latin typeface="Consolas" panose="020B0609020204030204" pitchFamily="49" charset="0"/>
              </a:rPr>
              <a:t>????? </a:t>
            </a:r>
            <a:r>
              <a:rPr lang="en-US" dirty="0">
                <a:solidFill>
                  <a:srgbClr val="000000"/>
                </a:solidFill>
                <a:latin typeface="Consolas" panose="020B0609020204030204" pitchFamily="49" charset="0"/>
              </a:rPr>
              <a:t>}</a:t>
            </a:r>
          </a:p>
          <a:p>
            <a:pPr marL="0" indent="0">
              <a:lnSpc>
                <a:spcPct val="110000"/>
              </a:lnSpc>
              <a:spcBef>
                <a:spcPts val="0"/>
              </a:spcBef>
              <a:buNone/>
            </a:pPr>
            <a:r>
              <a:rPr lang="en-US" b="1" dirty="0">
                <a:solidFill>
                  <a:srgbClr val="7F0055"/>
                </a:solidFill>
                <a:latin typeface="Consolas" panose="020B0609020204030204" pitchFamily="49" charset="0"/>
              </a:rPr>
              <a:t>  public</a:t>
            </a:r>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String next() { </a:t>
            </a:r>
            <a:r>
              <a:rPr lang="en-US" b="1" dirty="0">
                <a:solidFill>
                  <a:srgbClr val="FF0000"/>
                </a:solidFill>
                <a:latin typeface="Consolas" panose="020B0609020204030204" pitchFamily="49" charset="0"/>
              </a:rPr>
              <a:t>????? </a:t>
            </a:r>
            <a:r>
              <a:rPr lang="en-US" dirty="0">
                <a:solidFill>
                  <a:srgbClr val="000000"/>
                </a:solidFill>
                <a:latin typeface="Consolas" panose="020B0609020204030204" pitchFamily="49" charset="0"/>
              </a:rPr>
              <a:t>}</a:t>
            </a:r>
            <a:endParaRPr lang="en-US" dirty="0">
              <a:latin typeface="Consolas" panose="020B0609020204030204" pitchFamily="49" charset="0"/>
            </a:endParaRPr>
          </a:p>
          <a:p>
            <a:pPr marL="0" indent="0">
              <a:lnSpc>
                <a:spcPct val="110000"/>
              </a:lnSpc>
              <a:spcBef>
                <a:spcPts val="0"/>
              </a:spcBef>
              <a:buNone/>
            </a:pPr>
            <a:r>
              <a:rPr lang="en-US" dirty="0">
                <a:solidFill>
                  <a:srgbClr val="000000"/>
                </a:solidFill>
                <a:latin typeface="Consolas" panose="020B0609020204030204" pitchFamily="49" charset="0"/>
              </a:rPr>
              <a:t>}</a:t>
            </a:r>
          </a:p>
          <a:p>
            <a:endParaRPr lang="en-US" dirty="0"/>
          </a:p>
        </p:txBody>
      </p:sp>
    </p:spTree>
    <p:extLst>
      <p:ext uri="{BB962C8B-B14F-4D97-AF65-F5344CB8AC3E}">
        <p14:creationId xmlns:p14="http://schemas.microsoft.com/office/powerpoint/2010/main" val="3524972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p:spPr>
        <p:txBody>
          <a:bodyPr/>
          <a:lstStyle/>
          <a:p>
            <a:r>
              <a:rPr lang="en-US" dirty="0"/>
              <a:t>Filling in Conductor</a:t>
            </a:r>
          </a:p>
        </p:txBody>
      </p:sp>
      <p:sp>
        <p:nvSpPr>
          <p:cNvPr id="3" name="Content Placeholder 2"/>
          <p:cNvSpPr>
            <a:spLocks noGrp="1"/>
          </p:cNvSpPr>
          <p:nvPr>
            <p:ph idx="1"/>
          </p:nvPr>
        </p:nvSpPr>
        <p:spPr/>
        <p:txBody>
          <a:bodyPr>
            <a:normAutofit fontScale="92500" lnSpcReduction="20000"/>
          </a:bodyPr>
          <a:lstStyle/>
          <a:p>
            <a:r>
              <a:rPr lang="en-US" dirty="0"/>
              <a:t>The Conductor needs to remember what car she is in:</a:t>
            </a:r>
          </a:p>
          <a:p>
            <a:pPr marL="0" indent="0">
              <a:buNone/>
            </a:pPr>
            <a:r>
              <a:rPr lang="en-US" b="1" dirty="0">
                <a:solidFill>
                  <a:srgbClr val="7F0055"/>
                </a:solidFill>
                <a:latin typeface="Consolas" panose="020B0609020204030204" pitchFamily="49" charset="0"/>
              </a:rPr>
              <a:t>private</a:t>
            </a:r>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Node </a:t>
            </a:r>
            <a:r>
              <a:rPr lang="en-US" dirty="0">
                <a:solidFill>
                  <a:srgbClr val="0000C0"/>
                </a:solidFill>
                <a:latin typeface="Consolas" panose="020B0609020204030204" pitchFamily="49" charset="0"/>
              </a:rPr>
              <a:t>current</a:t>
            </a:r>
            <a:r>
              <a:rPr lang="en-US" dirty="0">
                <a:solidFill>
                  <a:srgbClr val="000000"/>
                </a:solidFill>
                <a:latin typeface="Consolas" panose="020B0609020204030204" pitchFamily="49" charset="0"/>
              </a:rPr>
              <a:t>;</a:t>
            </a:r>
          </a:p>
          <a:p>
            <a:r>
              <a:rPr lang="en-US" dirty="0"/>
              <a:t>We’ll write a constructor that initializes it:</a:t>
            </a:r>
          </a:p>
          <a:p>
            <a:pPr marL="0" indent="0">
              <a:buNone/>
            </a:pP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Conductor(Node </a:t>
            </a:r>
            <a:r>
              <a:rPr lang="en-US" dirty="0">
                <a:solidFill>
                  <a:srgbClr val="6A3E3E"/>
                </a:solidFill>
                <a:latin typeface="Consolas" panose="020B0609020204030204" pitchFamily="49" charset="0"/>
              </a:rPr>
              <a:t>n</a:t>
            </a:r>
            <a:r>
              <a:rPr lang="en-US" dirty="0">
                <a:solidFill>
                  <a:srgbClr val="000000"/>
                </a:solidFill>
                <a:latin typeface="Consolas" panose="020B0609020204030204" pitchFamily="49" charset="0"/>
              </a:rPr>
              <a:t>) {</a:t>
            </a:r>
          </a:p>
          <a:p>
            <a:pPr marL="0" indent="0">
              <a:buNone/>
            </a:pPr>
            <a:r>
              <a:rPr lang="en-US" dirty="0">
                <a:solidFill>
                  <a:srgbClr val="0000C0"/>
                </a:solidFill>
                <a:latin typeface="Consolas" panose="020B0609020204030204" pitchFamily="49" charset="0"/>
              </a:rPr>
              <a:t>  current</a:t>
            </a:r>
            <a:r>
              <a:rPr lang="en-US" dirty="0">
                <a:solidFill>
                  <a:srgbClr val="000000"/>
                </a:solidFill>
                <a:latin typeface="Consolas" panose="020B0609020204030204" pitchFamily="49" charset="0"/>
              </a:rPr>
              <a:t> = </a:t>
            </a:r>
            <a:r>
              <a:rPr lang="en-US" dirty="0">
                <a:solidFill>
                  <a:srgbClr val="6A3E3E"/>
                </a:solidFill>
                <a:latin typeface="Consolas" panose="020B0609020204030204" pitchFamily="49" charset="0"/>
              </a:rPr>
              <a:t>n</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p>
          <a:p>
            <a:r>
              <a:rPr lang="en-US" dirty="0"/>
              <a:t>The iterator() method of </a:t>
            </a:r>
            <a:r>
              <a:rPr lang="en-US" dirty="0" err="1"/>
              <a:t>DoublyLinkedList</a:t>
            </a:r>
            <a:r>
              <a:rPr lang="en-US" dirty="0"/>
              <a:t> will initialize the Conductor to begin at the beginning:</a:t>
            </a:r>
          </a:p>
          <a:p>
            <a:pPr marL="0" indent="0">
              <a:buNone/>
            </a:pP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Iterator&lt;String&gt; iterator() {</a:t>
            </a:r>
          </a:p>
          <a:p>
            <a:pPr marL="0" indent="0">
              <a:buNone/>
            </a:pPr>
            <a:r>
              <a:rPr lang="en-US" b="1" dirty="0">
                <a:solidFill>
                  <a:srgbClr val="7F0055"/>
                </a:solidFill>
                <a:latin typeface="Consolas" panose="020B0609020204030204" pitchFamily="49" charset="0"/>
              </a:rPr>
              <a:t>  return</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Conductor(</a:t>
            </a:r>
            <a:r>
              <a:rPr lang="en-US" dirty="0">
                <a:solidFill>
                  <a:srgbClr val="0000C0"/>
                </a:solidFill>
                <a:latin typeface="Consolas" panose="020B0609020204030204" pitchFamily="49" charset="0"/>
              </a:rPr>
              <a:t>start</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p>
          <a:p>
            <a:endParaRPr lang="en-US" dirty="0"/>
          </a:p>
          <a:p>
            <a:endParaRPr lang="en-US" dirty="0"/>
          </a:p>
        </p:txBody>
      </p:sp>
    </p:spTree>
    <p:extLst>
      <p:ext uri="{BB962C8B-B14F-4D97-AF65-F5344CB8AC3E}">
        <p14:creationId xmlns:p14="http://schemas.microsoft.com/office/powerpoint/2010/main" val="1278786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p:spPr>
        <p:txBody>
          <a:bodyPr/>
          <a:lstStyle/>
          <a:p>
            <a:r>
              <a:rPr lang="en-US" dirty="0"/>
              <a:t>Filling in the </a:t>
            </a:r>
            <a:r>
              <a:rPr lang="en-US" dirty="0">
                <a:latin typeface="Consolas" panose="020B0609020204030204" pitchFamily="49" charset="0"/>
                <a:cs typeface="Consolas" panose="020B0609020204030204" pitchFamily="49" charset="0"/>
              </a:rPr>
              <a:t>Iterator&lt;String&gt; </a:t>
            </a:r>
            <a:r>
              <a:rPr lang="en-US" dirty="0"/>
              <a:t>methods</a:t>
            </a:r>
          </a:p>
        </p:txBody>
      </p:sp>
      <p:sp>
        <p:nvSpPr>
          <p:cNvPr id="3" name="Content Placeholder 2"/>
          <p:cNvSpPr>
            <a:spLocks noGrp="1"/>
          </p:cNvSpPr>
          <p:nvPr>
            <p:ph idx="1"/>
          </p:nvPr>
        </p:nvSpPr>
        <p:spPr/>
        <p:txBody>
          <a:bodyPr>
            <a:normAutofit fontScale="77500" lnSpcReduction="20000"/>
          </a:bodyPr>
          <a:lstStyle/>
          <a:p>
            <a:r>
              <a:rPr lang="en-US" dirty="0"/>
              <a:t>The Iterator methods include </a:t>
            </a:r>
            <a:r>
              <a:rPr lang="en-US" dirty="0" err="1"/>
              <a:t>hasNext</a:t>
            </a:r>
            <a:r>
              <a:rPr lang="en-US" dirty="0"/>
              <a:t> and next</a:t>
            </a:r>
          </a:p>
          <a:p>
            <a:r>
              <a:rPr lang="en-US" dirty="0"/>
              <a:t>The </a:t>
            </a:r>
            <a:r>
              <a:rPr lang="en-US" dirty="0" err="1"/>
              <a:t>hasNext</a:t>
            </a:r>
            <a:r>
              <a:rPr lang="en-US" dirty="0"/>
              <a:t> method sees if we are currently looking at a thing</a:t>
            </a:r>
          </a:p>
          <a:p>
            <a:r>
              <a:rPr lang="en-US" dirty="0"/>
              <a:t>The next method gets the thing we’re looking at and sets ourselves up for next time</a:t>
            </a:r>
          </a:p>
          <a:p>
            <a:pPr marL="0" indent="0">
              <a:buNone/>
            </a:pP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err="1">
                <a:solidFill>
                  <a:srgbClr val="7F0055"/>
                </a:solidFill>
                <a:latin typeface="Consolas" panose="020B0609020204030204" pitchFamily="49" charset="0"/>
              </a:rPr>
              <a:t>boolean</a:t>
            </a:r>
            <a:r>
              <a:rPr lang="en-US" b="1"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hasNext</a:t>
            </a:r>
            <a:r>
              <a:rPr lang="en-US" dirty="0">
                <a:solidFill>
                  <a:srgbClr val="000000"/>
                </a:solidFill>
                <a:latin typeface="Consolas" panose="020B0609020204030204" pitchFamily="49" charset="0"/>
              </a:rPr>
              <a:t>() {</a:t>
            </a:r>
          </a:p>
          <a:p>
            <a:pPr marL="0" indent="0">
              <a:buNone/>
            </a:pPr>
            <a:r>
              <a:rPr lang="en-US" b="1" dirty="0">
                <a:solidFill>
                  <a:srgbClr val="7F0055"/>
                </a:solidFill>
                <a:latin typeface="Consolas" panose="020B0609020204030204" pitchFamily="49" charset="0"/>
              </a:rPr>
              <a:t>  return</a:t>
            </a:r>
            <a:r>
              <a:rPr lang="en-US" b="1" dirty="0">
                <a:solidFill>
                  <a:srgbClr val="000000"/>
                </a:solidFill>
                <a:latin typeface="Consolas" panose="020B0609020204030204" pitchFamily="49" charset="0"/>
              </a:rPr>
              <a:t> </a:t>
            </a:r>
            <a:r>
              <a:rPr lang="en-US" dirty="0">
                <a:solidFill>
                  <a:srgbClr val="0000C0"/>
                </a:solidFill>
                <a:latin typeface="Consolas" panose="020B0609020204030204" pitchFamily="49" charset="0"/>
              </a:rPr>
              <a:t>current</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null</a:t>
            </a:r>
            <a:r>
              <a:rPr lang="en-US" b="1" dirty="0">
                <a:solidFill>
                  <a:srgbClr val="000000"/>
                </a:solidFill>
                <a:latin typeface="Consolas" panose="020B0609020204030204" pitchFamily="49" charset="0"/>
              </a:rPr>
              <a:t>;</a:t>
            </a:r>
            <a:r>
              <a:rPr lang="en-US" dirty="0">
                <a:solidFill>
                  <a:srgbClr val="3F7F5F"/>
                </a:solidFill>
                <a:latin typeface="Consolas" panose="020B0609020204030204" pitchFamily="49" charset="0"/>
              </a:rPr>
              <a:t> // True if conductor is in a car</a:t>
            </a:r>
            <a:endParaRPr lang="en-US" b="1"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a:t>
            </a:r>
          </a:p>
          <a:p>
            <a:pPr marL="0" indent="0">
              <a:buNone/>
            </a:pP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String next() {</a:t>
            </a:r>
          </a:p>
          <a:p>
            <a:pPr marL="0" indent="0">
              <a:buNone/>
            </a:pPr>
            <a:r>
              <a:rPr lang="en-US" dirty="0">
                <a:solidFill>
                  <a:srgbClr val="000000"/>
                </a:solidFill>
                <a:latin typeface="Consolas" panose="020B0609020204030204" pitchFamily="49" charset="0"/>
              </a:rPr>
              <a:t>  String </a:t>
            </a:r>
            <a:r>
              <a:rPr lang="en-US" dirty="0">
                <a:solidFill>
                  <a:srgbClr val="6A3E3E"/>
                </a:solidFill>
                <a:latin typeface="Consolas" panose="020B0609020204030204" pitchFamily="49" charset="0"/>
              </a:rPr>
              <a:t>s</a:t>
            </a:r>
            <a:r>
              <a:rPr lang="en-US" dirty="0">
                <a:solidFill>
                  <a:srgbClr val="000000"/>
                </a:solidFill>
                <a:latin typeface="Consolas" panose="020B0609020204030204" pitchFamily="49" charset="0"/>
              </a:rPr>
              <a:t> = </a:t>
            </a:r>
            <a:r>
              <a:rPr lang="en-US" dirty="0" err="1">
                <a:solidFill>
                  <a:srgbClr val="0000C0"/>
                </a:solidFill>
                <a:latin typeface="Consolas" panose="020B0609020204030204" pitchFamily="49" charset="0"/>
              </a:rPr>
              <a:t>current</a:t>
            </a:r>
            <a:r>
              <a:rPr lang="en-US" dirty="0" err="1">
                <a:solidFill>
                  <a:srgbClr val="000000"/>
                </a:solidFill>
                <a:latin typeface="Consolas" panose="020B0609020204030204" pitchFamily="49" charset="0"/>
              </a:rPr>
              <a:t>.</a:t>
            </a:r>
            <a:r>
              <a:rPr lang="en-US" dirty="0" err="1">
                <a:solidFill>
                  <a:srgbClr val="0000C0"/>
                </a:solidFill>
                <a:latin typeface="Consolas" panose="020B0609020204030204" pitchFamily="49" charset="0"/>
              </a:rPr>
              <a:t>data</a:t>
            </a:r>
            <a:r>
              <a:rPr lang="en-US" dirty="0">
                <a:solidFill>
                  <a:srgbClr val="000000"/>
                </a:solidFill>
                <a:latin typeface="Consolas" panose="020B0609020204030204" pitchFamily="49" charset="0"/>
              </a:rPr>
              <a:t>; </a:t>
            </a:r>
            <a:r>
              <a:rPr lang="en-US" dirty="0">
                <a:solidFill>
                  <a:srgbClr val="3F7F5F"/>
                </a:solidFill>
                <a:latin typeface="Consolas" panose="020B0609020204030204" pitchFamily="49" charset="0"/>
              </a:rPr>
              <a:t>// Retrieve passenger from current car</a:t>
            </a:r>
            <a:endParaRPr lang="en-US" dirty="0">
              <a:solidFill>
                <a:srgbClr val="000000"/>
              </a:solidFill>
              <a:latin typeface="Consolas" panose="020B0609020204030204" pitchFamily="49" charset="0"/>
            </a:endParaRPr>
          </a:p>
          <a:p>
            <a:pPr marL="0" indent="0">
              <a:buNone/>
            </a:pPr>
            <a:r>
              <a:rPr lang="en-US" dirty="0">
                <a:solidFill>
                  <a:srgbClr val="0000C0"/>
                </a:solidFill>
                <a:latin typeface="Consolas" panose="020B0609020204030204" pitchFamily="49" charset="0"/>
              </a:rPr>
              <a:t>  current</a:t>
            </a:r>
            <a:r>
              <a:rPr lang="en-US" dirty="0">
                <a:solidFill>
                  <a:srgbClr val="000000"/>
                </a:solidFill>
                <a:latin typeface="Consolas" panose="020B0609020204030204" pitchFamily="49" charset="0"/>
              </a:rPr>
              <a:t> = </a:t>
            </a:r>
            <a:r>
              <a:rPr lang="en-US" dirty="0" err="1">
                <a:solidFill>
                  <a:srgbClr val="0000C0"/>
                </a:solidFill>
                <a:latin typeface="Consolas" panose="020B0609020204030204" pitchFamily="49" charset="0"/>
              </a:rPr>
              <a:t>current</a:t>
            </a:r>
            <a:r>
              <a:rPr lang="en-US" dirty="0" err="1">
                <a:solidFill>
                  <a:srgbClr val="000000"/>
                </a:solidFill>
                <a:latin typeface="Consolas" panose="020B0609020204030204" pitchFamily="49" charset="0"/>
              </a:rPr>
              <a:t>.</a:t>
            </a:r>
            <a:r>
              <a:rPr lang="en-US" dirty="0" err="1">
                <a:solidFill>
                  <a:srgbClr val="0000C0"/>
                </a:solidFill>
                <a:latin typeface="Consolas" panose="020B0609020204030204" pitchFamily="49" charset="0"/>
              </a:rPr>
              <a:t>next</a:t>
            </a:r>
            <a:r>
              <a:rPr lang="en-US" dirty="0">
                <a:solidFill>
                  <a:srgbClr val="000000"/>
                </a:solidFill>
                <a:latin typeface="Consolas" panose="020B0609020204030204" pitchFamily="49" charset="0"/>
              </a:rPr>
              <a:t>; </a:t>
            </a:r>
            <a:r>
              <a:rPr lang="en-US" dirty="0">
                <a:solidFill>
                  <a:srgbClr val="3F7F5F"/>
                </a:solidFill>
                <a:latin typeface="Consolas" panose="020B0609020204030204" pitchFamily="49" charset="0"/>
              </a:rPr>
              <a:t>// Conductor advances to next car</a:t>
            </a:r>
            <a:endParaRPr lang="en-US" dirty="0">
              <a:solidFill>
                <a:srgbClr val="000000"/>
              </a:solidFill>
              <a:latin typeface="Consolas" panose="020B0609020204030204" pitchFamily="49" charset="0"/>
            </a:endParaRPr>
          </a:p>
          <a:p>
            <a:pPr marL="0" indent="0">
              <a:buNone/>
            </a:pPr>
            <a:r>
              <a:rPr lang="en-US" b="1" dirty="0">
                <a:solidFill>
                  <a:srgbClr val="7F0055"/>
                </a:solidFill>
                <a:latin typeface="Consolas" panose="020B0609020204030204" pitchFamily="49" charset="0"/>
              </a:rPr>
              <a:t>  return</a:t>
            </a:r>
            <a:r>
              <a:rPr lang="en-US" b="1"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s</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p>
          <a:p>
            <a:endParaRPr lang="en-US" dirty="0"/>
          </a:p>
        </p:txBody>
      </p:sp>
    </p:spTree>
    <p:extLst>
      <p:ext uri="{BB962C8B-B14F-4D97-AF65-F5344CB8AC3E}">
        <p14:creationId xmlns:p14="http://schemas.microsoft.com/office/powerpoint/2010/main" val="3403608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lstStyle/>
          <a:p>
            <a:r>
              <a:rPr lang="en-US" dirty="0"/>
              <a:t>Testing it</a:t>
            </a:r>
          </a:p>
        </p:txBody>
      </p:sp>
      <p:sp>
        <p:nvSpPr>
          <p:cNvPr id="3" name="Content Placeholder 2"/>
          <p:cNvSpPr>
            <a:spLocks noGrp="1"/>
          </p:cNvSpPr>
          <p:nvPr>
            <p:ph idx="1"/>
          </p:nvPr>
        </p:nvSpPr>
        <p:spPr/>
        <p:txBody>
          <a:bodyPr>
            <a:normAutofit fontScale="62500" lnSpcReduction="20000"/>
          </a:bodyPr>
          <a:lstStyle/>
          <a:p>
            <a:r>
              <a:rPr lang="en-US" dirty="0"/>
              <a:t>The test from earlier now runs much faster! We are only walking the list once.</a:t>
            </a:r>
          </a:p>
          <a:p>
            <a:pPr marL="0" indent="0">
              <a:buNone/>
            </a:pPr>
            <a:r>
              <a:rPr lang="en-US" dirty="0" err="1">
                <a:solidFill>
                  <a:srgbClr val="000000"/>
                </a:solidFill>
                <a:latin typeface="Consolas" panose="020B0609020204030204" pitchFamily="49" charset="0"/>
              </a:rPr>
              <a:t>DoublyLinkedList</a:t>
            </a:r>
            <a:r>
              <a:rPr lang="en-US"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list</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DoublyLinkedList</a:t>
            </a:r>
            <a:r>
              <a:rPr lang="en-US" dirty="0">
                <a:solidFill>
                  <a:srgbClr val="000000"/>
                </a:solidFill>
                <a:latin typeface="Consolas" panose="020B0609020204030204" pitchFamily="49" charset="0"/>
              </a:rPr>
              <a:t>();</a:t>
            </a:r>
          </a:p>
          <a:p>
            <a:pPr marL="0" indent="0">
              <a:buNone/>
            </a:pP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n</a:t>
            </a:r>
            <a:r>
              <a:rPr lang="en-US" dirty="0">
                <a:solidFill>
                  <a:srgbClr val="000000"/>
                </a:solidFill>
                <a:latin typeface="Consolas" panose="020B0609020204030204" pitchFamily="49" charset="0"/>
              </a:rPr>
              <a:t> = 1000000;</a:t>
            </a:r>
            <a:r>
              <a:rPr lang="en-US" dirty="0">
                <a:solidFill>
                  <a:srgbClr val="3F7F5F"/>
                </a:solidFill>
                <a:latin typeface="Consolas" panose="020B0609020204030204" pitchFamily="49" charset="0"/>
              </a:rPr>
              <a:t> // still fast for a much bigger value!</a:t>
            </a:r>
            <a:endParaRPr lang="en-US" dirty="0">
              <a:solidFill>
                <a:srgbClr val="000000"/>
              </a:solidFill>
              <a:latin typeface="Consolas" panose="020B0609020204030204" pitchFamily="49" charset="0"/>
            </a:endParaRPr>
          </a:p>
          <a:p>
            <a:pPr marL="0" indent="0">
              <a:buNone/>
            </a:pPr>
            <a:r>
              <a:rPr lang="nn-NO" b="1" dirty="0">
                <a:solidFill>
                  <a:srgbClr val="7F0055"/>
                </a:solidFill>
                <a:latin typeface="Consolas" panose="020B0609020204030204" pitchFamily="49" charset="0"/>
              </a:rPr>
              <a:t>for</a:t>
            </a:r>
            <a:r>
              <a:rPr lang="nn-NO" b="1" dirty="0">
                <a:solidFill>
                  <a:srgbClr val="000000"/>
                </a:solidFill>
                <a:latin typeface="Consolas" panose="020B0609020204030204" pitchFamily="49" charset="0"/>
              </a:rPr>
              <a:t> </a:t>
            </a:r>
            <a:r>
              <a:rPr lang="nn-NO" dirty="0">
                <a:solidFill>
                  <a:srgbClr val="000000"/>
                </a:solidFill>
                <a:latin typeface="Consolas" panose="020B0609020204030204" pitchFamily="49" charset="0"/>
              </a:rPr>
              <a:t>(</a:t>
            </a:r>
            <a:r>
              <a:rPr lang="nn-NO" b="1" dirty="0">
                <a:solidFill>
                  <a:srgbClr val="7F0055"/>
                </a:solidFill>
                <a:latin typeface="Consolas" panose="020B0609020204030204" pitchFamily="49" charset="0"/>
              </a:rPr>
              <a:t>int</a:t>
            </a:r>
            <a:r>
              <a:rPr lang="nn-NO" b="1" dirty="0">
                <a:solidFill>
                  <a:srgbClr val="000000"/>
                </a:solidFill>
                <a:latin typeface="Consolas" panose="020B0609020204030204" pitchFamily="49" charset="0"/>
              </a:rPr>
              <a:t> </a:t>
            </a:r>
            <a:r>
              <a:rPr lang="nn-NO" dirty="0">
                <a:solidFill>
                  <a:srgbClr val="6A3E3E"/>
                </a:solidFill>
                <a:latin typeface="Consolas" panose="020B0609020204030204" pitchFamily="49" charset="0"/>
              </a:rPr>
              <a:t>i</a:t>
            </a:r>
            <a:r>
              <a:rPr lang="nn-NO" dirty="0">
                <a:solidFill>
                  <a:srgbClr val="000000"/>
                </a:solidFill>
                <a:latin typeface="Consolas" panose="020B0609020204030204" pitchFamily="49" charset="0"/>
              </a:rPr>
              <a:t> = 0; </a:t>
            </a:r>
            <a:r>
              <a:rPr lang="nn-NO" dirty="0">
                <a:solidFill>
                  <a:srgbClr val="6A3E3E"/>
                </a:solidFill>
                <a:latin typeface="Consolas" panose="020B0609020204030204" pitchFamily="49" charset="0"/>
              </a:rPr>
              <a:t>i</a:t>
            </a:r>
            <a:r>
              <a:rPr lang="nn-NO" dirty="0">
                <a:solidFill>
                  <a:srgbClr val="000000"/>
                </a:solidFill>
                <a:latin typeface="Consolas" panose="020B0609020204030204" pitchFamily="49" charset="0"/>
              </a:rPr>
              <a:t> &lt; </a:t>
            </a:r>
            <a:r>
              <a:rPr lang="nn-NO" dirty="0">
                <a:solidFill>
                  <a:srgbClr val="6A3E3E"/>
                </a:solidFill>
                <a:latin typeface="Consolas" panose="020B0609020204030204" pitchFamily="49" charset="0"/>
              </a:rPr>
              <a:t>n</a:t>
            </a:r>
            <a:r>
              <a:rPr lang="nn-NO" dirty="0">
                <a:solidFill>
                  <a:srgbClr val="000000"/>
                </a:solidFill>
                <a:latin typeface="Consolas" panose="020B0609020204030204" pitchFamily="49" charset="0"/>
              </a:rPr>
              <a:t>; </a:t>
            </a:r>
            <a:r>
              <a:rPr lang="nn-NO" dirty="0">
                <a:solidFill>
                  <a:srgbClr val="6A3E3E"/>
                </a:solidFill>
                <a:latin typeface="Consolas" panose="020B0609020204030204" pitchFamily="49" charset="0"/>
              </a:rPr>
              <a:t>i</a:t>
            </a:r>
            <a:r>
              <a:rPr lang="nn-NO" dirty="0">
                <a:solidFill>
                  <a:srgbClr val="000000"/>
                </a:solidFill>
                <a:latin typeface="Consolas" panose="020B0609020204030204" pitchFamily="49" charset="0"/>
              </a:rPr>
              <a:t>++) {</a:t>
            </a:r>
          </a:p>
          <a:p>
            <a:pPr marL="0" indent="0">
              <a:buNone/>
            </a:pPr>
            <a:r>
              <a:rPr lang="en-US" dirty="0">
                <a:solidFill>
                  <a:srgbClr val="6A3E3E"/>
                </a:solidFill>
                <a:latin typeface="Consolas" panose="020B0609020204030204" pitchFamily="49" charset="0"/>
              </a:rPr>
              <a:t>  </a:t>
            </a:r>
            <a:r>
              <a:rPr lang="en-US" dirty="0" err="1">
                <a:solidFill>
                  <a:srgbClr val="6A3E3E"/>
                </a:solidFill>
                <a:latin typeface="Consolas" panose="020B0609020204030204" pitchFamily="49" charset="0"/>
              </a:rPr>
              <a:t>list</a:t>
            </a:r>
            <a:r>
              <a:rPr lang="en-US" dirty="0" err="1">
                <a:solidFill>
                  <a:srgbClr val="000000"/>
                </a:solidFill>
                <a:latin typeface="Consolas" panose="020B0609020204030204" pitchFamily="49" charset="0"/>
              </a:rPr>
              <a:t>.add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String.</a:t>
            </a:r>
            <a:r>
              <a:rPr lang="en-US" i="1" dirty="0" err="1">
                <a:solidFill>
                  <a:srgbClr val="000000"/>
                </a:solidFill>
                <a:latin typeface="Consolas" panose="020B0609020204030204" pitchFamily="49" charset="0"/>
              </a:rPr>
              <a:t>valueOf</a:t>
            </a:r>
            <a:r>
              <a:rPr lang="en-US" i="1" dirty="0">
                <a:solidFill>
                  <a:srgbClr val="000000"/>
                </a:solidFill>
                <a:latin typeface="Consolas" panose="020B0609020204030204" pitchFamily="49" charset="0"/>
              </a:rPr>
              <a:t>(</a:t>
            </a:r>
            <a:r>
              <a:rPr lang="en-US" i="1" dirty="0">
                <a:solidFill>
                  <a:srgbClr val="6A3E3E"/>
                </a:solidFill>
                <a:latin typeface="Consolas" panose="020B0609020204030204" pitchFamily="49" charset="0"/>
              </a:rPr>
              <a:t>i</a:t>
            </a:r>
            <a:r>
              <a:rPr lang="en-US" i="1"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endParaRPr lang="en-US" dirty="0">
              <a:latin typeface="Consolas" panose="020B0609020204030204" pitchFamily="49" charset="0"/>
            </a:endParaRPr>
          </a:p>
          <a:p>
            <a:pPr marL="0" indent="0">
              <a:buNone/>
            </a:pP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i</a:t>
            </a:r>
            <a:r>
              <a:rPr lang="en-US" dirty="0">
                <a:solidFill>
                  <a:srgbClr val="000000"/>
                </a:solidFill>
                <a:latin typeface="Consolas" panose="020B0609020204030204" pitchFamily="49" charset="0"/>
              </a:rPr>
              <a:t> = 0;</a:t>
            </a:r>
            <a:r>
              <a:rPr lang="en-US" dirty="0">
                <a:solidFill>
                  <a:srgbClr val="3F7F5F"/>
                </a:solidFill>
                <a:latin typeface="Consolas" panose="020B0609020204030204" pitchFamily="49" charset="0"/>
              </a:rPr>
              <a:t> // generate test values; not needed if not testing</a:t>
            </a:r>
            <a:endParaRPr lang="en-US" b="1" dirty="0">
              <a:solidFill>
                <a:srgbClr val="000000"/>
              </a:solidFill>
              <a:latin typeface="Consolas" panose="020B0609020204030204" pitchFamily="49" charset="0"/>
            </a:endParaRPr>
          </a:p>
          <a:p>
            <a:pPr marL="0" indent="0">
              <a:buNone/>
            </a:pPr>
            <a:r>
              <a:rPr lang="en-US" b="1" dirty="0">
                <a:solidFill>
                  <a:srgbClr val="7F0055"/>
                </a:solidFill>
                <a:latin typeface="Consolas" panose="020B0609020204030204" pitchFamily="49" charset="0"/>
              </a:rPr>
              <a:t>for</a:t>
            </a:r>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(String </a:t>
            </a:r>
            <a:r>
              <a:rPr lang="en-US" dirty="0">
                <a:solidFill>
                  <a:srgbClr val="6A3E3E"/>
                </a:solidFill>
                <a:latin typeface="Consolas" panose="020B0609020204030204" pitchFamily="49" charset="0"/>
              </a:rPr>
              <a:t>s</a:t>
            </a:r>
            <a:r>
              <a:rPr lang="en-US" dirty="0">
                <a:solidFill>
                  <a:srgbClr val="000000"/>
                </a:solidFill>
                <a:latin typeface="Consolas" panose="020B0609020204030204" pitchFamily="49" charset="0"/>
              </a:rPr>
              <a:t> : </a:t>
            </a:r>
            <a:r>
              <a:rPr lang="en-US" dirty="0">
                <a:solidFill>
                  <a:srgbClr val="6A3E3E"/>
                </a:solidFill>
                <a:latin typeface="Consolas" panose="020B0609020204030204" pitchFamily="49" charset="0"/>
              </a:rPr>
              <a:t>list</a:t>
            </a:r>
            <a:r>
              <a:rPr lang="en-US" dirty="0">
                <a:solidFill>
                  <a:srgbClr val="000000"/>
                </a:solidFill>
                <a:latin typeface="Consolas" panose="020B0609020204030204" pitchFamily="49" charset="0"/>
              </a:rPr>
              <a:t>) { </a:t>
            </a:r>
            <a:r>
              <a:rPr lang="en-US" dirty="0">
                <a:solidFill>
                  <a:srgbClr val="3F7F5F"/>
                </a:solidFill>
                <a:latin typeface="Consolas" panose="020B0609020204030204" pitchFamily="49" charset="0"/>
              </a:rPr>
              <a:t>// for each String s in list, do </a:t>
            </a:r>
            <a:r>
              <a:rPr lang="en-US">
                <a:solidFill>
                  <a:srgbClr val="3F7F5F"/>
                </a:solidFill>
                <a:latin typeface="Consolas" panose="020B0609020204030204" pitchFamily="49" charset="0"/>
              </a:rPr>
              <a:t>the following:</a:t>
            </a:r>
            <a:endParaRPr lang="en-US" b="1" dirty="0">
              <a:solidFill>
                <a:srgbClr val="000000"/>
              </a:solidFill>
              <a:latin typeface="Consolas" panose="020B0609020204030204" pitchFamily="49" charset="0"/>
            </a:endParaRPr>
          </a:p>
          <a:p>
            <a:pPr marL="0" indent="0">
              <a:buNone/>
            </a:pPr>
            <a:r>
              <a:rPr lang="en-US" b="1" dirty="0">
                <a:solidFill>
                  <a:srgbClr val="7F0055"/>
                </a:solidFill>
                <a:latin typeface="Consolas" panose="020B0609020204030204" pitchFamily="49" charset="0"/>
              </a:rPr>
              <a:t>  if</a:t>
            </a:r>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String.</a:t>
            </a:r>
            <a:r>
              <a:rPr lang="en-US" i="1" dirty="0" err="1">
                <a:solidFill>
                  <a:srgbClr val="000000"/>
                </a:solidFill>
                <a:latin typeface="Consolas" panose="020B0609020204030204" pitchFamily="49" charset="0"/>
              </a:rPr>
              <a:t>valueOf</a:t>
            </a:r>
            <a:r>
              <a:rPr lang="en-US" i="1" dirty="0">
                <a:solidFill>
                  <a:srgbClr val="000000"/>
                </a:solidFill>
                <a:latin typeface="Consolas" panose="020B0609020204030204" pitchFamily="49" charset="0"/>
              </a:rPr>
              <a:t>(</a:t>
            </a:r>
            <a:r>
              <a:rPr lang="en-US" i="1" dirty="0">
                <a:solidFill>
                  <a:srgbClr val="6A3E3E"/>
                </a:solidFill>
                <a:latin typeface="Consolas" panose="020B0609020204030204" pitchFamily="49" charset="0"/>
              </a:rPr>
              <a:t>i</a:t>
            </a:r>
            <a:r>
              <a:rPr lang="en-US" i="1" dirty="0">
                <a:solidFill>
                  <a:srgbClr val="000000"/>
                </a:solidFill>
                <a:latin typeface="Consolas" panose="020B0609020204030204" pitchFamily="49" charset="0"/>
              </a:rPr>
              <a:t>).equals(</a:t>
            </a:r>
            <a:r>
              <a:rPr lang="en-US" i="1" dirty="0">
                <a:solidFill>
                  <a:srgbClr val="6A3E3E"/>
                </a:solidFill>
                <a:latin typeface="Consolas" panose="020B0609020204030204" pitchFamily="49" charset="0"/>
              </a:rPr>
              <a:t>s</a:t>
            </a:r>
            <a:r>
              <a:rPr lang="en-US" i="1" dirty="0">
                <a:solidFill>
                  <a:srgbClr val="000000"/>
                </a:solidFill>
                <a:latin typeface="Consolas" panose="020B0609020204030204" pitchFamily="49" charset="0"/>
              </a:rPr>
              <a:t>)) {</a:t>
            </a:r>
          </a:p>
          <a:p>
            <a:pPr marL="0" indent="0">
              <a:buNone/>
            </a:pPr>
            <a:r>
              <a:rPr lang="en-US" b="1" dirty="0">
                <a:solidFill>
                  <a:srgbClr val="7F0055"/>
                </a:solidFill>
                <a:latin typeface="Consolas" panose="020B0609020204030204" pitchFamily="49" charset="0"/>
              </a:rPr>
              <a:t>    throw</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RuntimeException</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"oops"</a:t>
            </a:r>
            <a:r>
              <a:rPr lang="en-US" dirty="0">
                <a:solidFill>
                  <a:srgbClr val="000000"/>
                </a:solidFill>
                <a:latin typeface="Consolas" panose="020B0609020204030204" pitchFamily="49" charset="0"/>
              </a:rPr>
              <a:t>); </a:t>
            </a:r>
            <a:r>
              <a:rPr lang="en-US" dirty="0">
                <a:solidFill>
                  <a:srgbClr val="3F7F5F"/>
                </a:solidFill>
                <a:latin typeface="Consolas" panose="020B0609020204030204" pitchFamily="49" charset="0"/>
              </a:rPr>
              <a:t>// check that list looks OK</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p>
          <a:p>
            <a:pPr marL="0" indent="0">
              <a:buNone/>
            </a:pPr>
            <a:r>
              <a:rPr lang="en-US" dirty="0">
                <a:solidFill>
                  <a:srgbClr val="6A3E3E"/>
                </a:solidFill>
                <a:latin typeface="Consolas" panose="020B0609020204030204" pitchFamily="49" charset="0"/>
              </a:rPr>
              <a:t>  i</a:t>
            </a:r>
            <a:r>
              <a:rPr lang="en-US" dirty="0">
                <a:solidFill>
                  <a:srgbClr val="000000"/>
                </a:solidFill>
                <a:latin typeface="Consolas" panose="020B0609020204030204" pitchFamily="49" charset="0"/>
              </a:rPr>
              <a:t>++; </a:t>
            </a:r>
            <a:r>
              <a:rPr lang="en-US" dirty="0">
                <a:solidFill>
                  <a:srgbClr val="3F7F5F"/>
                </a:solidFill>
                <a:latin typeface="Consolas" panose="020B0609020204030204" pitchFamily="49" charset="0"/>
              </a:rPr>
              <a:t>// increment test value</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a:t>
            </a:r>
          </a:p>
          <a:p>
            <a:endParaRPr lang="en-US" dirty="0"/>
          </a:p>
        </p:txBody>
      </p:sp>
    </p:spTree>
    <p:extLst>
      <p:ext uri="{BB962C8B-B14F-4D97-AF65-F5344CB8AC3E}">
        <p14:creationId xmlns:p14="http://schemas.microsoft.com/office/powerpoint/2010/main" val="2122534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40000"/>
              <a:lumOff val="60000"/>
            </a:schemeClr>
          </a:solidFill>
        </p:spPr>
        <p:txBody>
          <a:bodyPr/>
          <a:lstStyle/>
          <a:p>
            <a:r>
              <a:rPr lang="en-US" dirty="0"/>
              <a:t>Linked structures</a:t>
            </a:r>
          </a:p>
        </p:txBody>
      </p:sp>
      <p:sp>
        <p:nvSpPr>
          <p:cNvPr id="3" name="Content Placeholder 2"/>
          <p:cNvSpPr>
            <a:spLocks noGrp="1"/>
          </p:cNvSpPr>
          <p:nvPr>
            <p:ph idx="1"/>
          </p:nvPr>
        </p:nvSpPr>
        <p:spPr/>
        <p:txBody>
          <a:bodyPr>
            <a:normAutofit fontScale="92500" lnSpcReduction="10000"/>
          </a:bodyPr>
          <a:lstStyle/>
          <a:p>
            <a:r>
              <a:rPr lang="en-US" dirty="0"/>
              <a:t>Linked structures are broken up into individual nodes, each of which typically holds one item, and links that connect one item to another</a:t>
            </a:r>
          </a:p>
          <a:p>
            <a:r>
              <a:rPr lang="en-US" dirty="0"/>
              <a:t>In a stack, the links go from newest to oldest</a:t>
            </a:r>
          </a:p>
          <a:p>
            <a:r>
              <a:rPr lang="en-US" dirty="0"/>
              <a:t>In a queue, the links go from oldest to newest, with an extra shortcut link to the newest</a:t>
            </a:r>
          </a:p>
          <a:p>
            <a:r>
              <a:rPr lang="en-US" dirty="0"/>
              <a:t>We can generalize the kind of structure they describe as singly linked lists: each node has a single link and we can think of the collection of all of them as an ordered list of things (Strings in our case)</a:t>
            </a:r>
          </a:p>
          <a:p>
            <a:r>
              <a:rPr lang="en-US" dirty="0"/>
              <a:t>Note that the </a:t>
            </a:r>
            <a:r>
              <a:rPr lang="en-US" dirty="0" err="1"/>
              <a:t>InternalQueue</a:t>
            </a:r>
            <a:r>
              <a:rPr lang="en-US" dirty="0"/>
              <a:t> and </a:t>
            </a:r>
            <a:r>
              <a:rPr lang="en-US" dirty="0" err="1"/>
              <a:t>InternalStringStack</a:t>
            </a:r>
            <a:r>
              <a:rPr lang="en-US" dirty="0"/>
              <a:t> elements are extremely similar – the only difference is that </a:t>
            </a:r>
            <a:r>
              <a:rPr lang="en-US" dirty="0" err="1"/>
              <a:t>InternalQueues</a:t>
            </a:r>
            <a:r>
              <a:rPr lang="en-US" dirty="0"/>
              <a:t> may have their next pointer change if they’re at the end</a:t>
            </a:r>
          </a:p>
        </p:txBody>
      </p:sp>
    </p:spTree>
    <p:extLst>
      <p:ext uri="{BB962C8B-B14F-4D97-AF65-F5344CB8AC3E}">
        <p14:creationId xmlns:p14="http://schemas.microsoft.com/office/powerpoint/2010/main" val="3740473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r>
              <a:rPr lang="en-US" dirty="0"/>
              <a:t>Doubly linked structures</a:t>
            </a:r>
          </a:p>
        </p:txBody>
      </p:sp>
      <p:sp>
        <p:nvSpPr>
          <p:cNvPr id="3" name="Content Placeholder 2"/>
          <p:cNvSpPr>
            <a:spLocks noGrp="1"/>
          </p:cNvSpPr>
          <p:nvPr>
            <p:ph sz="half" idx="1"/>
          </p:nvPr>
        </p:nvSpPr>
        <p:spPr/>
        <p:txBody>
          <a:bodyPr>
            <a:normAutofit fontScale="92500" lnSpcReduction="10000"/>
          </a:bodyPr>
          <a:lstStyle/>
          <a:p>
            <a:r>
              <a:rPr lang="en-US" dirty="0"/>
              <a:t>Let’s create a doubly linked list that lets us add elements to either end</a:t>
            </a:r>
          </a:p>
          <a:p>
            <a:r>
              <a:rPr lang="en-US" dirty="0"/>
              <a:t>Each node links to the one before and after it</a:t>
            </a:r>
          </a:p>
          <a:p>
            <a:r>
              <a:rPr lang="en-US" dirty="0"/>
              <a:t>The next one is to the right in this picture and previous to </a:t>
            </a:r>
            <a:r>
              <a:rPr lang="en-US"/>
              <a:t>the left</a:t>
            </a:r>
            <a:endParaRPr lang="en-US" dirty="0"/>
          </a:p>
          <a:p>
            <a:r>
              <a:rPr lang="en-US" dirty="0"/>
              <a:t>Like cars in a train that we can travel between</a:t>
            </a:r>
          </a:p>
          <a:p>
            <a:r>
              <a:rPr lang="en-US" b="1" dirty="0">
                <a:solidFill>
                  <a:srgbClr val="FF0000"/>
                </a:solidFill>
              </a:rPr>
              <a:t>Note that when we build a doorway between cars, it only goes one way at first!</a:t>
            </a:r>
          </a:p>
          <a:p>
            <a:endParaRPr lang="en-US" dirty="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749273" y="2930715"/>
            <a:ext cx="6027454" cy="2141158"/>
          </a:xfrm>
        </p:spPr>
      </p:pic>
    </p:spTree>
    <p:extLst>
      <p:ext uri="{BB962C8B-B14F-4D97-AF65-F5344CB8AC3E}">
        <p14:creationId xmlns:p14="http://schemas.microsoft.com/office/powerpoint/2010/main" val="1424893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r>
              <a:rPr lang="en-US" dirty="0"/>
              <a:t>Defining our </a:t>
            </a:r>
            <a:r>
              <a:rPr lang="en-US" dirty="0" err="1"/>
              <a:t>DoublyLinkedList</a:t>
            </a:r>
            <a:r>
              <a:rPr lang="en-US" dirty="0"/>
              <a:t> class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In our Stack and Queue classes, we created two classes: a wrapper class and an “internal class”</a:t>
            </a:r>
          </a:p>
          <a:p>
            <a:r>
              <a:rPr lang="en-US" dirty="0"/>
              <a:t>An "internal class" is known in Java as an inner class</a:t>
            </a:r>
            <a:endParaRPr lang="en-US" dirty="0">
              <a:cs typeface="Calibri"/>
            </a:endParaRPr>
          </a:p>
          <a:p>
            <a:r>
              <a:rPr lang="en-US" dirty="0"/>
              <a:t>We will make the inner class </a:t>
            </a:r>
            <a:r>
              <a:rPr lang="en-US" b="1" dirty="0">
                <a:latin typeface="Consolas"/>
                <a:cs typeface="Consolas" panose="020B0609020204030204" pitchFamily="49" charset="0"/>
              </a:rPr>
              <a:t>private</a:t>
            </a:r>
            <a:r>
              <a:rPr lang="en-US" dirty="0"/>
              <a:t> and </a:t>
            </a:r>
            <a:r>
              <a:rPr lang="en-US" b="1" dirty="0">
                <a:latin typeface="Consolas"/>
                <a:cs typeface="Consolas" panose="020B0609020204030204" pitchFamily="49" charset="0"/>
              </a:rPr>
              <a:t>static</a:t>
            </a:r>
          </a:p>
          <a:p>
            <a:r>
              <a:rPr lang="en-US" dirty="0"/>
              <a:t>The </a:t>
            </a:r>
            <a:r>
              <a:rPr lang="en-US" b="1" dirty="0">
                <a:latin typeface="Consolas"/>
                <a:cs typeface="Consolas" panose="020B0609020204030204" pitchFamily="49" charset="0"/>
              </a:rPr>
              <a:t>private</a:t>
            </a:r>
            <a:r>
              <a:rPr lang="en-US" dirty="0"/>
              <a:t> part makes it difficult for other classes to directly modify the nodes even though we’ll give them public fields</a:t>
            </a:r>
          </a:p>
          <a:p>
            <a:r>
              <a:rPr lang="en-US" dirty="0"/>
              <a:t>The </a:t>
            </a:r>
            <a:r>
              <a:rPr lang="en-US" b="1" dirty="0">
                <a:latin typeface="Consolas" panose="020B0609020204030204" pitchFamily="49" charset="0"/>
                <a:cs typeface="Consolas" panose="020B0609020204030204" pitchFamily="49" charset="0"/>
              </a:rPr>
              <a:t>static</a:t>
            </a:r>
            <a:r>
              <a:rPr lang="en-US" dirty="0"/>
              <a:t> part is to eliminate an unnecessary reference from each node back to the parent </a:t>
            </a:r>
            <a:r>
              <a:rPr lang="en-US" dirty="0" err="1"/>
              <a:t>DoublyLinkedList</a:t>
            </a:r>
            <a:r>
              <a:rPr lang="en-US" dirty="0"/>
              <a:t> object</a:t>
            </a:r>
          </a:p>
        </p:txBody>
      </p:sp>
    </p:spTree>
    <p:extLst>
      <p:ext uri="{BB962C8B-B14F-4D97-AF65-F5344CB8AC3E}">
        <p14:creationId xmlns:p14="http://schemas.microsoft.com/office/powerpoint/2010/main" val="1011367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r>
              <a:rPr lang="en-US" dirty="0"/>
              <a:t>Starting things off</a:t>
            </a:r>
          </a:p>
        </p:txBody>
      </p:sp>
      <p:sp>
        <p:nvSpPr>
          <p:cNvPr id="3" name="Content Placeholder 2"/>
          <p:cNvSpPr>
            <a:spLocks noGrp="1"/>
          </p:cNvSpPr>
          <p:nvPr>
            <p:ph idx="1"/>
          </p:nvPr>
        </p:nvSpPr>
        <p:spPr/>
        <p:txBody>
          <a:bodyPr vert="horz" lIns="91440" tIns="45720" rIns="91440" bIns="45720" rtlCol="0" anchor="t">
            <a:normAutofit fontScale="92500" lnSpcReduction="20000"/>
          </a:bodyPr>
          <a:lstStyle/>
          <a:p>
            <a:r>
              <a:rPr lang="en-US" dirty="0"/>
              <a:t>Let’s write the class and its inner node class (which, as you can see, is defined right there inside the class!)</a:t>
            </a:r>
          </a:p>
          <a:p>
            <a:r>
              <a:rPr lang="en-US" dirty="0"/>
              <a:t>For now, our nodes will still just contain String data</a:t>
            </a:r>
          </a:p>
          <a:p>
            <a:r>
              <a:rPr lang="en-US" dirty="0"/>
              <a:t>We’ll also have references to the start and the end in the wrapper</a:t>
            </a:r>
          </a:p>
          <a:p>
            <a:pPr marL="0" indent="0">
              <a:buNone/>
            </a:pP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DoublyLinkedList</a:t>
            </a:r>
            <a:r>
              <a:rPr lang="en-US" dirty="0">
                <a:solidFill>
                  <a:srgbClr val="000000"/>
                </a:solidFill>
                <a:latin typeface="Consolas" panose="020B0609020204030204" pitchFamily="49" charset="0"/>
              </a:rPr>
              <a:t> {</a:t>
            </a:r>
          </a:p>
          <a:p>
            <a:pPr marL="0" indent="0">
              <a:buNone/>
            </a:pPr>
            <a:r>
              <a:rPr lang="en-US" b="1" dirty="0">
                <a:solidFill>
                  <a:srgbClr val="7F0055"/>
                </a:solidFill>
                <a:latin typeface="Consolas" panose="020B0609020204030204" pitchFamily="49" charset="0"/>
              </a:rPr>
              <a:t>  private</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Node {</a:t>
            </a:r>
          </a:p>
          <a:p>
            <a:pPr marL="0" indent="0">
              <a:buNone/>
            </a:pPr>
            <a:r>
              <a:rPr lang="en-US" b="1" dirty="0">
                <a:solidFill>
                  <a:srgbClr val="7F0055"/>
                </a:solidFill>
                <a:latin typeface="Consolas" panose="020B0609020204030204" pitchFamily="49" charset="0"/>
              </a:rPr>
              <a:t>    public</a:t>
            </a:r>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String </a:t>
            </a:r>
            <a:r>
              <a:rPr lang="en-US" dirty="0">
                <a:solidFill>
                  <a:srgbClr val="0000C0"/>
                </a:solidFill>
                <a:latin typeface="Consolas" panose="020B0609020204030204" pitchFamily="49" charset="0"/>
              </a:rPr>
              <a:t>data</a:t>
            </a:r>
            <a:r>
              <a:rPr lang="en-US" dirty="0">
                <a:solidFill>
                  <a:srgbClr val="000000"/>
                </a:solidFill>
                <a:latin typeface="Consolas" panose="020B0609020204030204" pitchFamily="49" charset="0"/>
              </a:rPr>
              <a:t>;</a:t>
            </a:r>
          </a:p>
          <a:p>
            <a:pPr marL="0" indent="0">
              <a:buNone/>
            </a:pPr>
            <a:r>
              <a:rPr lang="en-US" b="1" dirty="0">
                <a:solidFill>
                  <a:srgbClr val="7F0055"/>
                </a:solidFill>
                <a:latin typeface="Consolas"/>
              </a:rPr>
              <a:t>    public</a:t>
            </a:r>
            <a:r>
              <a:rPr lang="en-US" b="1" dirty="0">
                <a:solidFill>
                  <a:srgbClr val="000000"/>
                </a:solidFill>
                <a:latin typeface="Consolas"/>
              </a:rPr>
              <a:t> </a:t>
            </a:r>
            <a:r>
              <a:rPr lang="en-US" dirty="0">
                <a:solidFill>
                  <a:srgbClr val="000000"/>
                </a:solidFill>
                <a:latin typeface="Consolas"/>
              </a:rPr>
              <a:t>Node </a:t>
            </a:r>
            <a:r>
              <a:rPr lang="en-US" dirty="0">
                <a:solidFill>
                  <a:srgbClr val="0000C0"/>
                </a:solidFill>
                <a:latin typeface="Consolas"/>
              </a:rPr>
              <a:t>next</a:t>
            </a:r>
            <a:r>
              <a:rPr lang="en-US" dirty="0">
                <a:solidFill>
                  <a:srgbClr val="000000"/>
                </a:solidFill>
                <a:latin typeface="Consolas"/>
              </a:rPr>
              <a:t>, </a:t>
            </a:r>
            <a:r>
              <a:rPr lang="en-US" dirty="0" err="1">
                <a:solidFill>
                  <a:srgbClr val="0000C0"/>
                </a:solidFill>
                <a:latin typeface="Consolas"/>
              </a:rPr>
              <a:t>prev</a:t>
            </a:r>
            <a:r>
              <a:rPr lang="en-US" dirty="0">
                <a:solidFill>
                  <a:srgbClr val="000000"/>
                </a:solidFill>
                <a:latin typeface="Consolas"/>
              </a:rPr>
              <a:t>;</a:t>
            </a:r>
          </a:p>
          <a:p>
            <a:pPr marL="0" indent="0">
              <a:buNone/>
            </a:pPr>
            <a:r>
              <a:rPr lang="en-US" dirty="0">
                <a:solidFill>
                  <a:srgbClr val="000000"/>
                </a:solidFill>
                <a:latin typeface="Consolas" panose="020B0609020204030204" pitchFamily="49" charset="0"/>
              </a:rPr>
              <a:t>  }</a:t>
            </a:r>
          </a:p>
          <a:p>
            <a:pPr marL="0" indent="0">
              <a:buNone/>
            </a:pPr>
            <a:endParaRPr lang="en-US" dirty="0">
              <a:latin typeface="Consolas" panose="020B0609020204030204" pitchFamily="49" charset="0"/>
            </a:endParaRPr>
          </a:p>
          <a:p>
            <a:pPr marL="0" indent="0">
              <a:buNone/>
            </a:pPr>
            <a:r>
              <a:rPr lang="en-US" b="1" dirty="0">
                <a:solidFill>
                  <a:srgbClr val="7F0055"/>
                </a:solidFill>
                <a:latin typeface="Consolas" panose="020B0609020204030204" pitchFamily="49" charset="0"/>
              </a:rPr>
              <a:t>  private</a:t>
            </a:r>
            <a:r>
              <a:rPr lang="en-US" dirty="0">
                <a:solidFill>
                  <a:srgbClr val="000000"/>
                </a:solidFill>
                <a:latin typeface="Consolas" panose="020B0609020204030204" pitchFamily="49" charset="0"/>
              </a:rPr>
              <a:t> Node </a:t>
            </a:r>
            <a:r>
              <a:rPr lang="en-US" dirty="0">
                <a:solidFill>
                  <a:srgbClr val="0000C0"/>
                </a:solidFill>
                <a:latin typeface="Consolas" panose="020B0609020204030204" pitchFamily="49" charset="0"/>
              </a:rPr>
              <a:t>start</a:t>
            </a:r>
            <a:r>
              <a:rPr lang="en-US" dirty="0">
                <a:solidFill>
                  <a:srgbClr val="000000"/>
                </a:solidFill>
                <a:latin typeface="Consolas" panose="020B0609020204030204" pitchFamily="49" charset="0"/>
              </a:rPr>
              <a:t>, </a:t>
            </a:r>
            <a:r>
              <a:rPr lang="en-US" dirty="0">
                <a:solidFill>
                  <a:srgbClr val="0000C0"/>
                </a:solidFill>
                <a:latin typeface="Consolas" panose="020B0609020204030204" pitchFamily="49" charset="0"/>
              </a:rPr>
              <a:t>end</a:t>
            </a:r>
            <a:r>
              <a:rPr lang="en-US" dirty="0">
                <a:solidFill>
                  <a:srgbClr val="000000"/>
                </a:solidFill>
                <a:latin typeface="Consolas" panose="020B0609020204030204" pitchFamily="49" charset="0"/>
              </a:rPr>
              <a:t>;</a:t>
            </a:r>
          </a:p>
          <a:p>
            <a:endParaRPr lang="en-US" dirty="0"/>
          </a:p>
        </p:txBody>
      </p:sp>
    </p:spTree>
    <p:extLst>
      <p:ext uri="{BB962C8B-B14F-4D97-AF65-F5344CB8AC3E}">
        <p14:creationId xmlns:p14="http://schemas.microsoft.com/office/powerpoint/2010/main" val="575118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r>
              <a:rPr lang="en-US" dirty="0"/>
              <a:t>Missing methods and constructors</a:t>
            </a:r>
          </a:p>
        </p:txBody>
      </p:sp>
      <p:sp>
        <p:nvSpPr>
          <p:cNvPr id="3" name="Content Placeholder 2"/>
          <p:cNvSpPr>
            <a:spLocks noGrp="1"/>
          </p:cNvSpPr>
          <p:nvPr>
            <p:ph idx="1"/>
          </p:nvPr>
        </p:nvSpPr>
        <p:spPr/>
        <p:txBody>
          <a:bodyPr>
            <a:normAutofit fontScale="85000" lnSpcReduction="20000"/>
          </a:bodyPr>
          <a:lstStyle/>
          <a:p>
            <a:r>
              <a:rPr lang="en-US" dirty="0"/>
              <a:t>Notice that the inner Node class doesn’t have any methods or constructors</a:t>
            </a:r>
          </a:p>
          <a:p>
            <a:r>
              <a:rPr lang="en-US" dirty="0"/>
              <a:t>We’ll have the outer </a:t>
            </a:r>
            <a:r>
              <a:rPr lang="en-US" dirty="0" err="1"/>
              <a:t>DoublyLinkedList</a:t>
            </a:r>
            <a:r>
              <a:rPr lang="en-US" dirty="0"/>
              <a:t> class do all the manipulation for us to give us a better idea of what’s going on</a:t>
            </a:r>
          </a:p>
          <a:p>
            <a:r>
              <a:rPr lang="en-US" dirty="0"/>
              <a:t>Since the </a:t>
            </a:r>
            <a:r>
              <a:rPr lang="en-US" dirty="0" err="1"/>
              <a:t>DoublyLinkedList</a:t>
            </a:r>
            <a:r>
              <a:rPr lang="en-US" dirty="0"/>
              <a:t> class is meant to be used by other programmers (third parties), we’ll give it a constructor even though it’s identical to the default constructor:</a:t>
            </a:r>
          </a:p>
          <a:p>
            <a:pPr marL="0" indent="0">
              <a:buNone/>
            </a:pPr>
            <a:r>
              <a:rPr lang="en-US" dirty="0">
                <a:solidFill>
                  <a:srgbClr val="3F5FBF"/>
                </a:solidFill>
                <a:latin typeface="Consolas" panose="020B0609020204030204" pitchFamily="49" charset="0"/>
              </a:rPr>
              <a:t>/**</a:t>
            </a:r>
          </a:p>
          <a:p>
            <a:pPr marL="0" indent="0">
              <a:buNone/>
            </a:pPr>
            <a:r>
              <a:rPr lang="en-US" dirty="0">
                <a:solidFill>
                  <a:srgbClr val="3F5FBF"/>
                </a:solidFill>
                <a:latin typeface="Consolas" panose="020B0609020204030204" pitchFamily="49" charset="0"/>
              </a:rPr>
              <a:t> * Create an empty list.</a:t>
            </a:r>
          </a:p>
          <a:p>
            <a:pPr marL="0" indent="0">
              <a:buNone/>
            </a:pPr>
            <a:r>
              <a:rPr lang="en-US" dirty="0">
                <a:solidFill>
                  <a:srgbClr val="3F5FBF"/>
                </a:solidFill>
                <a:latin typeface="Consolas" panose="020B0609020204030204" pitchFamily="49" charset="0"/>
              </a:rPr>
              <a:t> */</a:t>
            </a:r>
          </a:p>
          <a:p>
            <a:pPr marL="0" indent="0">
              <a:buNone/>
            </a:pP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DoublyLinkedList</a:t>
            </a:r>
            <a:r>
              <a:rPr lang="en-US" dirty="0">
                <a:solidFill>
                  <a:srgbClr val="000000"/>
                </a:solidFill>
                <a:latin typeface="Consolas" panose="020B0609020204030204" pitchFamily="49" charset="0"/>
              </a:rPr>
              <a:t>() {</a:t>
            </a:r>
          </a:p>
          <a:p>
            <a:pPr marL="0" indent="0">
              <a:buNone/>
            </a:pPr>
            <a:r>
              <a:rPr lang="en-US" dirty="0">
                <a:solidFill>
                  <a:srgbClr val="0000C0"/>
                </a:solidFill>
                <a:latin typeface="Consolas" panose="020B0609020204030204" pitchFamily="49" charset="0"/>
              </a:rPr>
              <a:t>  start</a:t>
            </a:r>
            <a:r>
              <a:rPr lang="en-US" dirty="0">
                <a:solidFill>
                  <a:srgbClr val="000000"/>
                </a:solidFill>
                <a:latin typeface="Consolas" panose="020B0609020204030204" pitchFamily="49" charset="0"/>
              </a:rPr>
              <a:t> = </a:t>
            </a:r>
            <a:r>
              <a:rPr lang="en-US" dirty="0">
                <a:solidFill>
                  <a:srgbClr val="0000C0"/>
                </a:solidFill>
                <a:latin typeface="Consolas" panose="020B0609020204030204" pitchFamily="49" charset="0"/>
              </a:rPr>
              <a:t>end</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null</a:t>
            </a:r>
            <a:r>
              <a:rPr lang="en-US" b="1"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p>
          <a:p>
            <a:endParaRPr lang="en-US" dirty="0"/>
          </a:p>
        </p:txBody>
      </p:sp>
    </p:spTree>
    <p:extLst>
      <p:ext uri="{BB962C8B-B14F-4D97-AF65-F5344CB8AC3E}">
        <p14:creationId xmlns:p14="http://schemas.microsoft.com/office/powerpoint/2010/main" val="306227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p:spPr>
        <p:txBody>
          <a:bodyPr/>
          <a:lstStyle/>
          <a:p>
            <a:r>
              <a:rPr lang="en-US" dirty="0"/>
              <a:t>Add method</a:t>
            </a:r>
          </a:p>
        </p:txBody>
      </p:sp>
      <p:sp>
        <p:nvSpPr>
          <p:cNvPr id="3" name="Content Placeholder 2"/>
          <p:cNvSpPr>
            <a:spLocks noGrp="1"/>
          </p:cNvSpPr>
          <p:nvPr>
            <p:ph idx="1"/>
          </p:nvPr>
        </p:nvSpPr>
        <p:spPr>
          <a:xfrm>
            <a:off x="838200" y="1825624"/>
            <a:ext cx="10515600" cy="4843400"/>
          </a:xfrm>
        </p:spPr>
        <p:txBody>
          <a:bodyPr>
            <a:normAutofit fontScale="70000" lnSpcReduction="20000"/>
          </a:bodyPr>
          <a:lstStyle/>
          <a:p>
            <a:pPr marL="0" indent="0">
              <a:lnSpc>
                <a:spcPct val="120000"/>
              </a:lnSpc>
              <a:spcBef>
                <a:spcPts val="0"/>
              </a:spcBef>
              <a:buNone/>
            </a:pP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add(String </a:t>
            </a:r>
            <a:r>
              <a:rPr lang="en-US" dirty="0">
                <a:solidFill>
                  <a:srgbClr val="6A3E3E"/>
                </a:solidFill>
                <a:latin typeface="Consolas" panose="020B0609020204030204" pitchFamily="49" charset="0"/>
              </a:rPr>
              <a:t>s</a:t>
            </a:r>
            <a:r>
              <a:rPr lang="en-US" dirty="0">
                <a:solidFill>
                  <a:srgbClr val="000000"/>
                </a:solidFill>
                <a:latin typeface="Consolas" panose="020B0609020204030204" pitchFamily="49" charset="0"/>
              </a:rPr>
              <a:t>) { </a:t>
            </a:r>
            <a:r>
              <a:rPr lang="en-US" dirty="0">
                <a:solidFill>
                  <a:srgbClr val="3F7F5F"/>
                </a:solidFill>
                <a:latin typeface="Consolas" panose="020B0609020204030204" pitchFamily="49" charset="0"/>
              </a:rPr>
              <a:t>// Add to the end of the list</a:t>
            </a:r>
            <a:endParaRPr lang="en-US" b="1" dirty="0">
              <a:solidFill>
                <a:srgbClr val="000000"/>
              </a:solidFill>
              <a:latin typeface="Consolas" panose="020B0609020204030204" pitchFamily="49" charset="0"/>
            </a:endParaRPr>
          </a:p>
          <a:p>
            <a:pPr marL="0" indent="0">
              <a:lnSpc>
                <a:spcPct val="120000"/>
              </a:lnSpc>
              <a:spcBef>
                <a:spcPts val="0"/>
              </a:spcBef>
              <a:buNone/>
            </a:pPr>
            <a:r>
              <a:rPr lang="en-US" b="1" dirty="0">
                <a:solidFill>
                  <a:srgbClr val="7F0055"/>
                </a:solidFill>
                <a:latin typeface="Consolas" panose="020B0609020204030204" pitchFamily="49" charset="0"/>
              </a:rPr>
              <a:t>  if</a:t>
            </a:r>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0000C0"/>
                </a:solidFill>
                <a:latin typeface="Consolas" panose="020B0609020204030204" pitchFamily="49" charset="0"/>
              </a:rPr>
              <a:t>start</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null</a:t>
            </a:r>
            <a:r>
              <a:rPr lang="en-US" dirty="0">
                <a:solidFill>
                  <a:srgbClr val="000000"/>
                </a:solidFill>
                <a:latin typeface="Consolas" panose="020B0609020204030204" pitchFamily="49" charset="0"/>
              </a:rPr>
              <a:t>) { </a:t>
            </a:r>
            <a:r>
              <a:rPr lang="en-US" dirty="0">
                <a:solidFill>
                  <a:srgbClr val="3F7F5F"/>
                </a:solidFill>
                <a:latin typeface="Consolas" panose="020B0609020204030204" pitchFamily="49" charset="0"/>
              </a:rPr>
              <a:t>// end should also be null here</a:t>
            </a:r>
            <a:endParaRPr lang="en-US" b="1" dirty="0">
              <a:solidFill>
                <a:srgbClr val="000000"/>
              </a:solidFill>
              <a:latin typeface="Consolas" panose="020B0609020204030204" pitchFamily="49" charset="0"/>
            </a:endParaRPr>
          </a:p>
          <a:p>
            <a:pPr marL="0" indent="0">
              <a:lnSpc>
                <a:spcPct val="120000"/>
              </a:lnSpc>
              <a:spcBef>
                <a:spcPts val="0"/>
              </a:spcBef>
              <a:buNone/>
            </a:pPr>
            <a:r>
              <a:rPr lang="en-US" dirty="0">
                <a:solidFill>
                  <a:srgbClr val="0000C0"/>
                </a:solidFill>
                <a:latin typeface="Consolas" panose="020B0609020204030204" pitchFamily="49" charset="0"/>
              </a:rPr>
              <a:t>    start</a:t>
            </a:r>
            <a:r>
              <a:rPr lang="en-US" dirty="0">
                <a:solidFill>
                  <a:srgbClr val="000000"/>
                </a:solidFill>
                <a:latin typeface="Consolas" panose="020B0609020204030204" pitchFamily="49" charset="0"/>
              </a:rPr>
              <a:t> = </a:t>
            </a:r>
            <a:r>
              <a:rPr lang="en-US" dirty="0">
                <a:solidFill>
                  <a:srgbClr val="0000C0"/>
                </a:solidFill>
                <a:latin typeface="Consolas" panose="020B0609020204030204" pitchFamily="49" charset="0"/>
              </a:rPr>
              <a:t>end</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Node();</a:t>
            </a:r>
            <a:r>
              <a:rPr lang="en-US" dirty="0">
                <a:solidFill>
                  <a:srgbClr val="3F7F5F"/>
                </a:solidFill>
                <a:latin typeface="Consolas" panose="020B0609020204030204" pitchFamily="49" charset="0"/>
              </a:rPr>
              <a:t> // assign end and start to a single Node</a:t>
            </a:r>
            <a:endParaRPr lang="en-US" b="1" dirty="0">
              <a:solidFill>
                <a:srgbClr val="000000"/>
              </a:solidFill>
              <a:latin typeface="Consolas" panose="020B0609020204030204" pitchFamily="49" charset="0"/>
            </a:endParaRPr>
          </a:p>
          <a:p>
            <a:pPr marL="0" indent="0">
              <a:lnSpc>
                <a:spcPct val="120000"/>
              </a:lnSpc>
              <a:spcBef>
                <a:spcPts val="0"/>
              </a:spcBef>
              <a:buNone/>
            </a:pPr>
            <a:r>
              <a:rPr lang="en-US" dirty="0">
                <a:solidFill>
                  <a:srgbClr val="0000C0"/>
                </a:solidFill>
                <a:latin typeface="Consolas" panose="020B0609020204030204" pitchFamily="49" charset="0"/>
              </a:rPr>
              <a:t>    </a:t>
            </a:r>
            <a:r>
              <a:rPr lang="en-US" dirty="0" err="1">
                <a:solidFill>
                  <a:srgbClr val="0000C0"/>
                </a:solidFill>
                <a:latin typeface="Consolas" panose="020B0609020204030204" pitchFamily="49" charset="0"/>
              </a:rPr>
              <a:t>start</a:t>
            </a:r>
            <a:r>
              <a:rPr lang="en-US" dirty="0" err="1">
                <a:solidFill>
                  <a:srgbClr val="000000"/>
                </a:solidFill>
                <a:latin typeface="Consolas" panose="020B0609020204030204" pitchFamily="49" charset="0"/>
              </a:rPr>
              <a:t>.</a:t>
            </a:r>
            <a:r>
              <a:rPr lang="en-US" dirty="0" err="1">
                <a:solidFill>
                  <a:srgbClr val="0000C0"/>
                </a:solidFill>
                <a:latin typeface="Consolas" panose="020B0609020204030204" pitchFamily="49" charset="0"/>
              </a:rPr>
              <a:t>data</a:t>
            </a:r>
            <a:r>
              <a:rPr lang="en-US" dirty="0">
                <a:solidFill>
                  <a:srgbClr val="000000"/>
                </a:solidFill>
                <a:latin typeface="Consolas" panose="020B0609020204030204" pitchFamily="49" charset="0"/>
              </a:rPr>
              <a:t> = </a:t>
            </a:r>
            <a:r>
              <a:rPr lang="en-US" dirty="0">
                <a:solidFill>
                  <a:srgbClr val="6A3E3E"/>
                </a:solidFill>
                <a:latin typeface="Consolas" panose="020B0609020204030204" pitchFamily="49" charset="0"/>
              </a:rPr>
              <a:t>s</a:t>
            </a:r>
            <a:r>
              <a:rPr lang="en-US" dirty="0">
                <a:solidFill>
                  <a:srgbClr val="000000"/>
                </a:solidFill>
                <a:latin typeface="Consolas" panose="020B0609020204030204" pitchFamily="49" charset="0"/>
              </a:rPr>
              <a:t>;</a:t>
            </a:r>
          </a:p>
          <a:p>
            <a:pPr marL="0" indent="0">
              <a:lnSpc>
                <a:spcPct val="120000"/>
              </a:lnSpc>
              <a:spcBef>
                <a:spcPts val="0"/>
              </a:spcBef>
              <a:buNone/>
            </a:pPr>
            <a:r>
              <a:rPr lang="en-US" dirty="0">
                <a:solidFill>
                  <a:srgbClr val="3F7F5F"/>
                </a:solidFill>
                <a:latin typeface="Consolas" panose="020B0609020204030204" pitchFamily="49" charset="0"/>
              </a:rPr>
              <a:t>    // </a:t>
            </a:r>
            <a:r>
              <a:rPr lang="en-US" dirty="0" err="1">
                <a:solidFill>
                  <a:srgbClr val="3F7F5F"/>
                </a:solidFill>
                <a:latin typeface="Consolas" panose="020B0609020204030204" pitchFamily="49" charset="0"/>
              </a:rPr>
              <a:t>start.next</a:t>
            </a:r>
            <a:r>
              <a:rPr lang="en-US" dirty="0">
                <a:solidFill>
                  <a:srgbClr val="3F7F5F"/>
                </a:solidFill>
                <a:latin typeface="Consolas" panose="020B0609020204030204" pitchFamily="49" charset="0"/>
              </a:rPr>
              <a:t> and </a:t>
            </a:r>
            <a:r>
              <a:rPr lang="en-US" dirty="0" err="1">
                <a:solidFill>
                  <a:srgbClr val="3F7F5F"/>
                </a:solidFill>
                <a:latin typeface="Consolas" panose="020B0609020204030204" pitchFamily="49" charset="0"/>
              </a:rPr>
              <a:t>start.prev</a:t>
            </a:r>
            <a:r>
              <a:rPr lang="en-US" dirty="0">
                <a:solidFill>
                  <a:srgbClr val="3F7F5F"/>
                </a:solidFill>
                <a:latin typeface="Consolas" panose="020B0609020204030204" pitchFamily="49" charset="0"/>
              </a:rPr>
              <a:t> are both null</a:t>
            </a:r>
          </a:p>
          <a:p>
            <a:pPr marL="0" indent="0">
              <a:lnSpc>
                <a:spcPct val="120000"/>
              </a:lnSpc>
              <a:spcBef>
                <a:spcPts val="0"/>
              </a:spcBef>
              <a:buNone/>
            </a:pP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else</a:t>
            </a:r>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3F7F5F"/>
                </a:solidFill>
                <a:latin typeface="Consolas" panose="020B0609020204030204" pitchFamily="49" charset="0"/>
              </a:rPr>
              <a:t>// Create and correctly set up a new Node</a:t>
            </a:r>
            <a:endParaRPr lang="en-US" dirty="0">
              <a:solidFill>
                <a:srgbClr val="000000"/>
              </a:solidFill>
              <a:latin typeface="Consolas" panose="020B0609020204030204" pitchFamily="49" charset="0"/>
            </a:endParaRPr>
          </a:p>
          <a:p>
            <a:pPr marL="0" indent="0">
              <a:lnSpc>
                <a:spcPct val="120000"/>
              </a:lnSpc>
              <a:spcBef>
                <a:spcPts val="0"/>
              </a:spcBef>
              <a:buNone/>
            </a:pPr>
            <a:r>
              <a:rPr lang="en-US" dirty="0">
                <a:solidFill>
                  <a:srgbClr val="0000C0"/>
                </a:solidFill>
                <a:latin typeface="Consolas" panose="020B0609020204030204" pitchFamily="49" charset="0"/>
              </a:rPr>
              <a:t>    </a:t>
            </a:r>
            <a:r>
              <a:rPr lang="en-US" dirty="0" err="1">
                <a:solidFill>
                  <a:srgbClr val="0000C0"/>
                </a:solidFill>
                <a:latin typeface="Consolas" panose="020B0609020204030204" pitchFamily="49" charset="0"/>
              </a:rPr>
              <a:t>end</a:t>
            </a:r>
            <a:r>
              <a:rPr lang="en-US" dirty="0" err="1">
                <a:solidFill>
                  <a:srgbClr val="000000"/>
                </a:solidFill>
                <a:latin typeface="Consolas" panose="020B0609020204030204" pitchFamily="49" charset="0"/>
              </a:rPr>
              <a:t>.</a:t>
            </a:r>
            <a:r>
              <a:rPr lang="en-US" dirty="0" err="1">
                <a:solidFill>
                  <a:srgbClr val="0000C0"/>
                </a:solidFill>
                <a:latin typeface="Consolas" panose="020B0609020204030204" pitchFamily="49" charset="0"/>
              </a:rPr>
              <a:t>next</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Node();</a:t>
            </a:r>
            <a:r>
              <a:rPr lang="en-US" dirty="0">
                <a:solidFill>
                  <a:srgbClr val="3F7F5F"/>
                </a:solidFill>
                <a:latin typeface="Consolas" panose="020B0609020204030204" pitchFamily="49" charset="0"/>
              </a:rPr>
              <a:t> // First, attach a new car to the end</a:t>
            </a:r>
            <a:endParaRPr lang="en-US" dirty="0">
              <a:solidFill>
                <a:srgbClr val="000000"/>
              </a:solidFill>
              <a:latin typeface="Consolas" panose="020B0609020204030204" pitchFamily="49" charset="0"/>
            </a:endParaRPr>
          </a:p>
          <a:p>
            <a:pPr marL="0" indent="0">
              <a:lnSpc>
                <a:spcPct val="120000"/>
              </a:lnSpc>
              <a:spcBef>
                <a:spcPts val="0"/>
              </a:spcBef>
              <a:buNone/>
            </a:pPr>
            <a:r>
              <a:rPr lang="en-US" dirty="0">
                <a:solidFill>
                  <a:srgbClr val="3F7F5F"/>
                </a:solidFill>
                <a:latin typeface="Consolas" panose="020B0609020204030204" pitchFamily="49" charset="0"/>
              </a:rPr>
              <a:t>    // Next, build a doorway from the new last to the old last</a:t>
            </a:r>
          </a:p>
          <a:p>
            <a:pPr marL="0" indent="0">
              <a:lnSpc>
                <a:spcPct val="120000"/>
              </a:lnSpc>
              <a:spcBef>
                <a:spcPts val="0"/>
              </a:spcBef>
              <a:buNone/>
            </a:pPr>
            <a:r>
              <a:rPr lang="en-US" dirty="0">
                <a:solidFill>
                  <a:srgbClr val="0000C0"/>
                </a:solidFill>
                <a:latin typeface="Consolas" panose="020B0609020204030204" pitchFamily="49" charset="0"/>
              </a:rPr>
              <a:t>    </a:t>
            </a:r>
            <a:r>
              <a:rPr lang="en-US" dirty="0" err="1">
                <a:solidFill>
                  <a:srgbClr val="0000C0"/>
                </a:solidFill>
                <a:latin typeface="Consolas" panose="020B0609020204030204" pitchFamily="49" charset="0"/>
              </a:rPr>
              <a:t>end</a:t>
            </a:r>
            <a:r>
              <a:rPr lang="en-US" dirty="0" err="1">
                <a:solidFill>
                  <a:srgbClr val="000000"/>
                </a:solidFill>
                <a:latin typeface="Consolas" panose="020B0609020204030204" pitchFamily="49" charset="0"/>
              </a:rPr>
              <a:t>.</a:t>
            </a:r>
            <a:r>
              <a:rPr lang="en-US" dirty="0" err="1">
                <a:solidFill>
                  <a:srgbClr val="0000C0"/>
                </a:solidFill>
                <a:latin typeface="Consolas" panose="020B0609020204030204" pitchFamily="49" charset="0"/>
              </a:rPr>
              <a:t>next</a:t>
            </a:r>
            <a:r>
              <a:rPr lang="en-US" dirty="0" err="1">
                <a:solidFill>
                  <a:srgbClr val="000000"/>
                </a:solidFill>
                <a:latin typeface="Consolas" panose="020B0609020204030204" pitchFamily="49" charset="0"/>
              </a:rPr>
              <a:t>.</a:t>
            </a:r>
            <a:r>
              <a:rPr lang="en-US" dirty="0" err="1">
                <a:solidFill>
                  <a:srgbClr val="0000C0"/>
                </a:solidFill>
                <a:latin typeface="Consolas" panose="020B0609020204030204" pitchFamily="49" charset="0"/>
              </a:rPr>
              <a:t>prev</a:t>
            </a:r>
            <a:r>
              <a:rPr lang="en-US" dirty="0">
                <a:solidFill>
                  <a:srgbClr val="000000"/>
                </a:solidFill>
                <a:latin typeface="Consolas" panose="020B0609020204030204" pitchFamily="49" charset="0"/>
              </a:rPr>
              <a:t> = </a:t>
            </a:r>
            <a:r>
              <a:rPr lang="en-US" dirty="0">
                <a:solidFill>
                  <a:srgbClr val="0000C0"/>
                </a:solidFill>
                <a:latin typeface="Consolas" panose="020B0609020204030204" pitchFamily="49" charset="0"/>
              </a:rPr>
              <a:t>end</a:t>
            </a:r>
            <a:r>
              <a:rPr lang="en-US" dirty="0">
                <a:solidFill>
                  <a:srgbClr val="000000"/>
                </a:solidFill>
                <a:latin typeface="Consolas" panose="020B0609020204030204" pitchFamily="49" charset="0"/>
              </a:rPr>
              <a:t>;</a:t>
            </a:r>
          </a:p>
          <a:p>
            <a:pPr marL="0" indent="0">
              <a:lnSpc>
                <a:spcPct val="120000"/>
              </a:lnSpc>
              <a:spcBef>
                <a:spcPts val="0"/>
              </a:spcBef>
              <a:buNone/>
            </a:pPr>
            <a:r>
              <a:rPr lang="en-US" dirty="0">
                <a:solidFill>
                  <a:srgbClr val="3F7F5F"/>
                </a:solidFill>
                <a:latin typeface="Consolas" panose="020B0609020204030204" pitchFamily="49" charset="0"/>
              </a:rPr>
              <a:t>    // Then, set up the data member of the new last car</a:t>
            </a:r>
          </a:p>
          <a:p>
            <a:pPr marL="0" indent="0">
              <a:lnSpc>
                <a:spcPct val="120000"/>
              </a:lnSpc>
              <a:spcBef>
                <a:spcPts val="0"/>
              </a:spcBef>
              <a:buNone/>
            </a:pPr>
            <a:r>
              <a:rPr lang="en-US" dirty="0">
                <a:solidFill>
                  <a:srgbClr val="0000C0"/>
                </a:solidFill>
                <a:latin typeface="Consolas" panose="020B0609020204030204" pitchFamily="49" charset="0"/>
              </a:rPr>
              <a:t>    </a:t>
            </a:r>
            <a:r>
              <a:rPr lang="en-US" dirty="0" err="1">
                <a:solidFill>
                  <a:srgbClr val="0000C0"/>
                </a:solidFill>
                <a:latin typeface="Consolas" panose="020B0609020204030204" pitchFamily="49" charset="0"/>
              </a:rPr>
              <a:t>end</a:t>
            </a:r>
            <a:r>
              <a:rPr lang="en-US" dirty="0" err="1">
                <a:solidFill>
                  <a:srgbClr val="000000"/>
                </a:solidFill>
                <a:latin typeface="Consolas" panose="020B0609020204030204" pitchFamily="49" charset="0"/>
              </a:rPr>
              <a:t>.</a:t>
            </a:r>
            <a:r>
              <a:rPr lang="en-US" dirty="0" err="1">
                <a:solidFill>
                  <a:srgbClr val="0000C0"/>
                </a:solidFill>
                <a:latin typeface="Consolas" panose="020B0609020204030204" pitchFamily="49" charset="0"/>
              </a:rPr>
              <a:t>next</a:t>
            </a:r>
            <a:r>
              <a:rPr lang="en-US" dirty="0" err="1">
                <a:solidFill>
                  <a:srgbClr val="000000"/>
                </a:solidFill>
                <a:latin typeface="Consolas" panose="020B0609020204030204" pitchFamily="49" charset="0"/>
              </a:rPr>
              <a:t>.</a:t>
            </a:r>
            <a:r>
              <a:rPr lang="en-US" dirty="0" err="1">
                <a:solidFill>
                  <a:srgbClr val="0000C0"/>
                </a:solidFill>
                <a:latin typeface="Consolas" panose="020B0609020204030204" pitchFamily="49" charset="0"/>
              </a:rPr>
              <a:t>data</a:t>
            </a:r>
            <a:r>
              <a:rPr lang="en-US" dirty="0">
                <a:solidFill>
                  <a:srgbClr val="000000"/>
                </a:solidFill>
                <a:latin typeface="Consolas" panose="020B0609020204030204" pitchFamily="49" charset="0"/>
              </a:rPr>
              <a:t> = </a:t>
            </a:r>
            <a:r>
              <a:rPr lang="en-US" dirty="0">
                <a:solidFill>
                  <a:srgbClr val="6A3E3E"/>
                </a:solidFill>
                <a:latin typeface="Consolas" panose="020B0609020204030204" pitchFamily="49" charset="0"/>
              </a:rPr>
              <a:t>s</a:t>
            </a:r>
            <a:r>
              <a:rPr lang="en-US" dirty="0">
                <a:solidFill>
                  <a:srgbClr val="000000"/>
                </a:solidFill>
                <a:latin typeface="Consolas" panose="020B0609020204030204" pitchFamily="49" charset="0"/>
              </a:rPr>
              <a:t>;</a:t>
            </a:r>
          </a:p>
          <a:p>
            <a:pPr marL="0" indent="0">
              <a:lnSpc>
                <a:spcPct val="120000"/>
              </a:lnSpc>
              <a:spcBef>
                <a:spcPts val="0"/>
              </a:spcBef>
              <a:buNone/>
            </a:pPr>
            <a:r>
              <a:rPr lang="en-US" dirty="0">
                <a:solidFill>
                  <a:srgbClr val="3F7F5F"/>
                </a:solidFill>
                <a:latin typeface="Consolas" panose="020B0609020204030204" pitchFamily="49" charset="0"/>
              </a:rPr>
              <a:t>    // Finally, our new last car becomes the end data member!</a:t>
            </a:r>
          </a:p>
          <a:p>
            <a:pPr marL="0" indent="0">
              <a:lnSpc>
                <a:spcPct val="120000"/>
              </a:lnSpc>
              <a:spcBef>
                <a:spcPts val="0"/>
              </a:spcBef>
              <a:buNone/>
            </a:pPr>
            <a:r>
              <a:rPr lang="en-US" dirty="0">
                <a:solidFill>
                  <a:srgbClr val="0000C0"/>
                </a:solidFill>
                <a:latin typeface="Consolas" panose="020B0609020204030204" pitchFamily="49" charset="0"/>
              </a:rPr>
              <a:t>    end</a:t>
            </a:r>
            <a:r>
              <a:rPr lang="en-US" dirty="0">
                <a:solidFill>
                  <a:srgbClr val="000000"/>
                </a:solidFill>
                <a:latin typeface="Consolas" panose="020B0609020204030204" pitchFamily="49" charset="0"/>
              </a:rPr>
              <a:t> = </a:t>
            </a:r>
            <a:r>
              <a:rPr lang="en-US" dirty="0" err="1">
                <a:solidFill>
                  <a:srgbClr val="0000C0"/>
                </a:solidFill>
                <a:latin typeface="Consolas" panose="020B0609020204030204" pitchFamily="49" charset="0"/>
              </a:rPr>
              <a:t>end</a:t>
            </a:r>
            <a:r>
              <a:rPr lang="en-US" dirty="0" err="1">
                <a:solidFill>
                  <a:srgbClr val="000000"/>
                </a:solidFill>
                <a:latin typeface="Consolas" panose="020B0609020204030204" pitchFamily="49" charset="0"/>
              </a:rPr>
              <a:t>.</a:t>
            </a:r>
            <a:r>
              <a:rPr lang="en-US" dirty="0" err="1">
                <a:solidFill>
                  <a:srgbClr val="0000C0"/>
                </a:solidFill>
                <a:latin typeface="Consolas" panose="020B0609020204030204" pitchFamily="49" charset="0"/>
              </a:rPr>
              <a:t>next</a:t>
            </a:r>
            <a:r>
              <a:rPr lang="en-US" dirty="0">
                <a:solidFill>
                  <a:srgbClr val="000000"/>
                </a:solidFill>
                <a:latin typeface="Consolas" panose="020B0609020204030204" pitchFamily="49" charset="0"/>
              </a:rPr>
              <a:t>;</a:t>
            </a:r>
          </a:p>
          <a:p>
            <a:pPr marL="0" indent="0">
              <a:lnSpc>
                <a:spcPct val="120000"/>
              </a:lnSpc>
              <a:spcBef>
                <a:spcPts val="0"/>
              </a:spcBef>
              <a:buNone/>
            </a:pPr>
            <a:r>
              <a:rPr lang="en-US" dirty="0">
                <a:solidFill>
                  <a:srgbClr val="000000"/>
                </a:solidFill>
                <a:latin typeface="Consolas" panose="020B0609020204030204" pitchFamily="49" charset="0"/>
              </a:rPr>
              <a:t>  }</a:t>
            </a:r>
          </a:p>
          <a:p>
            <a:pPr marL="0" indent="0">
              <a:lnSpc>
                <a:spcPct val="120000"/>
              </a:lnSpc>
              <a:spcBef>
                <a:spcPts val="0"/>
              </a:spcBef>
              <a:buNone/>
            </a:pPr>
            <a:r>
              <a:rPr lang="en-US" dirty="0">
                <a:solidFill>
                  <a:srgbClr val="000000"/>
                </a:solidFill>
                <a:latin typeface="Consolas" panose="020B0609020204030204" pitchFamily="49" charset="0"/>
              </a:rPr>
              <a:t>}</a:t>
            </a:r>
          </a:p>
          <a:p>
            <a:endParaRPr lang="en-US" dirty="0"/>
          </a:p>
        </p:txBody>
      </p:sp>
    </p:spTree>
    <p:extLst>
      <p:ext uri="{BB962C8B-B14F-4D97-AF65-F5344CB8AC3E}">
        <p14:creationId xmlns:p14="http://schemas.microsoft.com/office/powerpoint/2010/main" val="3668360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p:spPr>
        <p:txBody>
          <a:bodyPr/>
          <a:lstStyle/>
          <a:p>
            <a:r>
              <a:rPr lang="en-US" dirty="0"/>
              <a:t>Get method</a:t>
            </a:r>
          </a:p>
        </p:txBody>
      </p:sp>
      <p:sp>
        <p:nvSpPr>
          <p:cNvPr id="3" name="Content Placeholder 2"/>
          <p:cNvSpPr>
            <a:spLocks noGrp="1"/>
          </p:cNvSpPr>
          <p:nvPr>
            <p:ph idx="1"/>
          </p:nvPr>
        </p:nvSpPr>
        <p:spPr/>
        <p:txBody>
          <a:bodyPr>
            <a:normAutofit fontScale="92500"/>
          </a:bodyPr>
          <a:lstStyle/>
          <a:p>
            <a:r>
              <a:rPr lang="en-US" dirty="0"/>
              <a:t>We’ll write a get method that can look up a string at a given 0-based index (indexed the same way that arrays are indexed)</a:t>
            </a:r>
          </a:p>
          <a:p>
            <a:r>
              <a:rPr lang="en-US" dirty="0"/>
              <a:t>Note that the get method will take on average O(n) time for a list containing n nodes (first node is easy to get, second node harder…)</a:t>
            </a:r>
          </a:p>
          <a:p>
            <a:r>
              <a:rPr lang="en-US" dirty="0"/>
              <a:t>This means that it’s inappropriate to use it in a loop to access each element</a:t>
            </a:r>
          </a:p>
          <a:p>
            <a:r>
              <a:rPr lang="en-US" dirty="0"/>
              <a:t>Instead, we’ll need an iterator: an object that lets us traverse one node at a time</a:t>
            </a:r>
          </a:p>
          <a:p>
            <a:r>
              <a:rPr lang="en-US" dirty="0"/>
              <a:t>Note that we could write get to work backward from the end instead of forward and that would save some time (but we would have to know the length of the list, which we haven’t programmed yet)</a:t>
            </a:r>
          </a:p>
        </p:txBody>
      </p:sp>
    </p:spTree>
    <p:extLst>
      <p:ext uri="{BB962C8B-B14F-4D97-AF65-F5344CB8AC3E}">
        <p14:creationId xmlns:p14="http://schemas.microsoft.com/office/powerpoint/2010/main" val="2295419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lstStyle/>
          <a:p>
            <a:r>
              <a:rPr lang="en-US" dirty="0"/>
              <a:t>Get implementation</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The following only works sometimes. When does it not work?</a:t>
            </a:r>
            <a:endParaRPr lang="en-US" dirty="0">
              <a:cs typeface="Calibri"/>
            </a:endParaRPr>
          </a:p>
          <a:p>
            <a:pPr marL="0" indent="0">
              <a:buNone/>
            </a:pPr>
            <a:r>
              <a:rPr lang="en-US" b="1" dirty="0">
                <a:solidFill>
                  <a:srgbClr val="7F0055"/>
                </a:solidFill>
                <a:latin typeface="Consolas"/>
              </a:rPr>
              <a:t>public</a:t>
            </a:r>
            <a:r>
              <a:rPr lang="en-US" b="1" dirty="0">
                <a:solidFill>
                  <a:srgbClr val="000000"/>
                </a:solidFill>
                <a:latin typeface="Consolas"/>
              </a:rPr>
              <a:t> </a:t>
            </a:r>
            <a:r>
              <a:rPr lang="en-US" dirty="0">
                <a:solidFill>
                  <a:srgbClr val="000000"/>
                </a:solidFill>
                <a:latin typeface="Consolas"/>
              </a:rPr>
              <a:t>String get(</a:t>
            </a:r>
            <a:r>
              <a:rPr lang="en-US" b="1" dirty="0">
                <a:solidFill>
                  <a:srgbClr val="7F0055"/>
                </a:solidFill>
                <a:latin typeface="Consolas"/>
              </a:rPr>
              <a:t>int</a:t>
            </a:r>
            <a:r>
              <a:rPr lang="en-US" b="1" dirty="0">
                <a:solidFill>
                  <a:srgbClr val="000000"/>
                </a:solidFill>
                <a:latin typeface="Consolas"/>
              </a:rPr>
              <a:t> </a:t>
            </a:r>
            <a:r>
              <a:rPr lang="en-US" dirty="0">
                <a:solidFill>
                  <a:srgbClr val="6A3E3E"/>
                </a:solidFill>
                <a:latin typeface="Consolas"/>
              </a:rPr>
              <a:t>i</a:t>
            </a:r>
            <a:r>
              <a:rPr lang="en-US" dirty="0">
                <a:solidFill>
                  <a:srgbClr val="000000"/>
                </a:solidFill>
                <a:latin typeface="Consolas"/>
              </a:rPr>
              <a:t>) {</a:t>
            </a:r>
          </a:p>
          <a:p>
            <a:pPr marL="0" indent="0">
              <a:buNone/>
            </a:pPr>
            <a:r>
              <a:rPr lang="en-US" dirty="0">
                <a:solidFill>
                  <a:srgbClr val="000000"/>
                </a:solidFill>
                <a:latin typeface="Consolas" panose="020B0609020204030204" pitchFamily="49" charset="0"/>
              </a:rPr>
              <a:t>  Node </a:t>
            </a:r>
            <a:r>
              <a:rPr lang="en-US" dirty="0">
                <a:solidFill>
                  <a:srgbClr val="6A3E3E"/>
                </a:solidFill>
                <a:latin typeface="Consolas" panose="020B0609020204030204" pitchFamily="49" charset="0"/>
              </a:rPr>
              <a:t>n</a:t>
            </a:r>
            <a:r>
              <a:rPr lang="en-US" dirty="0">
                <a:solidFill>
                  <a:srgbClr val="000000"/>
                </a:solidFill>
                <a:latin typeface="Consolas" panose="020B0609020204030204" pitchFamily="49" charset="0"/>
              </a:rPr>
              <a:t> = </a:t>
            </a:r>
            <a:r>
              <a:rPr lang="en-US" dirty="0">
                <a:solidFill>
                  <a:srgbClr val="0000C0"/>
                </a:solidFill>
                <a:latin typeface="Consolas" panose="020B0609020204030204" pitchFamily="49" charset="0"/>
              </a:rPr>
              <a:t>start</a:t>
            </a:r>
            <a:r>
              <a:rPr lang="en-US" dirty="0">
                <a:solidFill>
                  <a:srgbClr val="000000"/>
                </a:solidFill>
                <a:latin typeface="Consolas" panose="020B0609020204030204" pitchFamily="49" charset="0"/>
              </a:rPr>
              <a:t>;</a:t>
            </a:r>
          </a:p>
          <a:p>
            <a:pPr marL="0" indent="0">
              <a:buNone/>
            </a:pPr>
            <a:r>
              <a:rPr lang="nb-NO" b="1" dirty="0">
                <a:solidFill>
                  <a:srgbClr val="7F0055"/>
                </a:solidFill>
                <a:latin typeface="Consolas" panose="020B0609020204030204" pitchFamily="49" charset="0"/>
              </a:rPr>
              <a:t>  for</a:t>
            </a:r>
            <a:r>
              <a:rPr lang="nb-NO" b="1" dirty="0">
                <a:solidFill>
                  <a:srgbClr val="000000"/>
                </a:solidFill>
                <a:latin typeface="Consolas" panose="020B0609020204030204" pitchFamily="49" charset="0"/>
              </a:rPr>
              <a:t> </a:t>
            </a:r>
            <a:r>
              <a:rPr lang="nb-NO" dirty="0">
                <a:solidFill>
                  <a:srgbClr val="000000"/>
                </a:solidFill>
                <a:latin typeface="Consolas" panose="020B0609020204030204" pitchFamily="49" charset="0"/>
              </a:rPr>
              <a:t>(</a:t>
            </a:r>
            <a:r>
              <a:rPr lang="nb-NO" b="1" dirty="0">
                <a:solidFill>
                  <a:srgbClr val="7F0055"/>
                </a:solidFill>
                <a:latin typeface="Consolas" panose="020B0609020204030204" pitchFamily="49" charset="0"/>
              </a:rPr>
              <a:t>int</a:t>
            </a:r>
            <a:r>
              <a:rPr lang="nb-NO" b="1" dirty="0">
                <a:solidFill>
                  <a:srgbClr val="000000"/>
                </a:solidFill>
                <a:latin typeface="Consolas" panose="020B0609020204030204" pitchFamily="49" charset="0"/>
              </a:rPr>
              <a:t> </a:t>
            </a:r>
            <a:r>
              <a:rPr lang="nb-NO" dirty="0">
                <a:solidFill>
                  <a:srgbClr val="6A3E3E"/>
                </a:solidFill>
                <a:latin typeface="Consolas" panose="020B0609020204030204" pitchFamily="49" charset="0"/>
              </a:rPr>
              <a:t>j</a:t>
            </a:r>
            <a:r>
              <a:rPr lang="nb-NO" dirty="0">
                <a:solidFill>
                  <a:srgbClr val="000000"/>
                </a:solidFill>
                <a:latin typeface="Consolas" panose="020B0609020204030204" pitchFamily="49" charset="0"/>
              </a:rPr>
              <a:t> = 0; </a:t>
            </a:r>
            <a:r>
              <a:rPr lang="nb-NO" dirty="0">
                <a:solidFill>
                  <a:srgbClr val="6A3E3E"/>
                </a:solidFill>
                <a:latin typeface="Consolas" panose="020B0609020204030204" pitchFamily="49" charset="0"/>
              </a:rPr>
              <a:t>j</a:t>
            </a:r>
            <a:r>
              <a:rPr lang="nb-NO" dirty="0">
                <a:solidFill>
                  <a:srgbClr val="000000"/>
                </a:solidFill>
                <a:latin typeface="Consolas" panose="020B0609020204030204" pitchFamily="49" charset="0"/>
              </a:rPr>
              <a:t> &lt; </a:t>
            </a:r>
            <a:r>
              <a:rPr lang="nb-NO" dirty="0">
                <a:solidFill>
                  <a:srgbClr val="6A3E3E"/>
                </a:solidFill>
                <a:latin typeface="Consolas" panose="020B0609020204030204" pitchFamily="49" charset="0"/>
              </a:rPr>
              <a:t>i</a:t>
            </a:r>
            <a:r>
              <a:rPr lang="nb-NO" dirty="0">
                <a:solidFill>
                  <a:srgbClr val="000000"/>
                </a:solidFill>
                <a:latin typeface="Consolas" panose="020B0609020204030204" pitchFamily="49" charset="0"/>
              </a:rPr>
              <a:t>; </a:t>
            </a:r>
            <a:r>
              <a:rPr lang="nb-NO" dirty="0">
                <a:solidFill>
                  <a:srgbClr val="6A3E3E"/>
                </a:solidFill>
                <a:latin typeface="Consolas" panose="020B0609020204030204" pitchFamily="49" charset="0"/>
              </a:rPr>
              <a:t>j</a:t>
            </a:r>
            <a:r>
              <a:rPr lang="nb-NO" dirty="0">
                <a:solidFill>
                  <a:srgbClr val="000000"/>
                </a:solidFill>
                <a:latin typeface="Consolas" panose="020B0609020204030204" pitchFamily="49" charset="0"/>
              </a:rPr>
              <a:t>++) {</a:t>
            </a:r>
          </a:p>
          <a:p>
            <a:pPr marL="0" indent="0">
              <a:buNone/>
            </a:pPr>
            <a:r>
              <a:rPr lang="en-US" dirty="0">
                <a:solidFill>
                  <a:srgbClr val="6A3E3E"/>
                </a:solidFill>
                <a:latin typeface="Consolas" panose="020B0609020204030204" pitchFamily="49" charset="0"/>
              </a:rPr>
              <a:t>    n</a:t>
            </a:r>
            <a:r>
              <a:rPr lang="en-US" dirty="0">
                <a:solidFill>
                  <a:srgbClr val="000000"/>
                </a:solidFill>
                <a:latin typeface="Consolas" panose="020B0609020204030204" pitchFamily="49" charset="0"/>
              </a:rPr>
              <a:t> = </a:t>
            </a:r>
            <a:r>
              <a:rPr lang="en-US" dirty="0" err="1">
                <a:solidFill>
                  <a:srgbClr val="6A3E3E"/>
                </a:solidFill>
                <a:latin typeface="Consolas" panose="020B0609020204030204" pitchFamily="49" charset="0"/>
              </a:rPr>
              <a:t>n</a:t>
            </a:r>
            <a:r>
              <a:rPr lang="en-US" dirty="0" err="1">
                <a:solidFill>
                  <a:srgbClr val="000000"/>
                </a:solidFill>
                <a:latin typeface="Consolas" panose="020B0609020204030204" pitchFamily="49" charset="0"/>
              </a:rPr>
              <a:t>.</a:t>
            </a:r>
            <a:r>
              <a:rPr lang="en-US" dirty="0" err="1">
                <a:solidFill>
                  <a:srgbClr val="0000C0"/>
                </a:solidFill>
                <a:latin typeface="Consolas" panose="020B0609020204030204" pitchFamily="49" charset="0"/>
              </a:rPr>
              <a:t>next</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p>
          <a:p>
            <a:pPr marL="0" indent="0">
              <a:buNone/>
            </a:pPr>
            <a:r>
              <a:rPr lang="en-US" b="1" dirty="0">
                <a:solidFill>
                  <a:srgbClr val="7F0055"/>
                </a:solidFill>
                <a:latin typeface="Consolas" panose="020B0609020204030204" pitchFamily="49" charset="0"/>
              </a:rPr>
              <a:t>  return</a:t>
            </a:r>
            <a:r>
              <a:rPr lang="en-US" b="1" dirty="0">
                <a:solidFill>
                  <a:srgbClr val="000000"/>
                </a:solidFill>
                <a:latin typeface="Consolas" panose="020B0609020204030204" pitchFamily="49" charset="0"/>
              </a:rPr>
              <a:t> </a:t>
            </a:r>
            <a:r>
              <a:rPr lang="en-US" dirty="0" err="1">
                <a:solidFill>
                  <a:srgbClr val="6A3E3E"/>
                </a:solidFill>
                <a:latin typeface="Consolas" panose="020B0609020204030204" pitchFamily="49" charset="0"/>
              </a:rPr>
              <a:t>n</a:t>
            </a:r>
            <a:r>
              <a:rPr lang="en-US" dirty="0" err="1">
                <a:solidFill>
                  <a:srgbClr val="000000"/>
                </a:solidFill>
                <a:latin typeface="Consolas" panose="020B0609020204030204" pitchFamily="49" charset="0"/>
              </a:rPr>
              <a:t>.</a:t>
            </a:r>
            <a:r>
              <a:rPr lang="en-US" dirty="0" err="1">
                <a:solidFill>
                  <a:srgbClr val="0000C0"/>
                </a:solidFill>
                <a:latin typeface="Consolas" panose="020B0609020204030204" pitchFamily="49" charset="0"/>
              </a:rPr>
              <a:t>data</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p>
          <a:p>
            <a:endParaRPr lang="en-US" dirty="0"/>
          </a:p>
        </p:txBody>
      </p:sp>
    </p:spTree>
    <p:extLst>
      <p:ext uri="{BB962C8B-B14F-4D97-AF65-F5344CB8AC3E}">
        <p14:creationId xmlns:p14="http://schemas.microsoft.com/office/powerpoint/2010/main" val="770983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916</Words>
  <Application>Microsoft Office PowerPoint</Application>
  <PresentationFormat>Widescreen</PresentationFormat>
  <Paragraphs>89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Doubly Linked Lists</vt:lpstr>
      <vt:lpstr>Linked structures</vt:lpstr>
      <vt:lpstr>Doubly linked structures</vt:lpstr>
      <vt:lpstr>Defining our DoublyLinkedList class</vt:lpstr>
      <vt:lpstr>Starting things off</vt:lpstr>
      <vt:lpstr>Missing methods and constructors</vt:lpstr>
      <vt:lpstr>Add method</vt:lpstr>
      <vt:lpstr>Get method</vt:lpstr>
      <vt:lpstr>Get implementation</vt:lpstr>
      <vt:lpstr>“Fixed” get implementation</vt:lpstr>
      <vt:lpstr>Iterating over a list</vt:lpstr>
      <vt:lpstr>Java’s iteration syntax</vt:lpstr>
      <vt:lpstr>Implementing Iterable</vt:lpstr>
      <vt:lpstr>Conductor idea</vt:lpstr>
      <vt:lpstr>Implementing Conductor</vt:lpstr>
      <vt:lpstr>Filling in Conductor</vt:lpstr>
      <vt:lpstr>Filling in the Iterator&lt;String&gt; methods</vt:lpstr>
      <vt:lpstr>Testing it</vt:lpstr>
    </vt:vector>
  </TitlesOfParts>
  <Company>Tacoma Community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Doubly Linked Lists</dc:title>
  <dc:creator>Hock, Martin</dc:creator>
  <cp:lastModifiedBy>Hock, Martin</cp:lastModifiedBy>
  <cp:revision>31</cp:revision>
  <dcterms:created xsi:type="dcterms:W3CDTF">2017-04-27T19:32:08Z</dcterms:created>
  <dcterms:modified xsi:type="dcterms:W3CDTF">2020-01-31T01:13:41Z</dcterms:modified>
</cp:coreProperties>
</file>