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9"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bec69336-ecec-4a4a-82b4-692521230785" providerId="ADAL" clId="{D6F89B13-F514-4572-8FA0-60AF06B937AF}"/>
    <pc:docChg chg="custSel modSld">
      <pc:chgData name="David" userId="bec69336-ecec-4a4a-82b4-692521230785" providerId="ADAL" clId="{D6F89B13-F514-4572-8FA0-60AF06B937AF}" dt="2020-02-06T20:50:17.107" v="30" actId="27636"/>
      <pc:docMkLst>
        <pc:docMk/>
      </pc:docMkLst>
      <pc:sldChg chg="modSp">
        <pc:chgData name="David" userId="bec69336-ecec-4a4a-82b4-692521230785" providerId="ADAL" clId="{D6F89B13-F514-4572-8FA0-60AF06B937AF}" dt="2020-02-06T20:50:17.107" v="30" actId="27636"/>
        <pc:sldMkLst>
          <pc:docMk/>
          <pc:sldMk cId="2014297870" sldId="256"/>
        </pc:sldMkLst>
        <pc:spChg chg="mod">
          <ac:chgData name="David" userId="bec69336-ecec-4a4a-82b4-692521230785" providerId="ADAL" clId="{D6F89B13-F514-4572-8FA0-60AF06B937AF}" dt="2020-02-06T20:50:08.930" v="3" actId="20577"/>
          <ac:spMkLst>
            <pc:docMk/>
            <pc:sldMk cId="2014297870" sldId="256"/>
            <ac:spMk id="2" creationId="{00000000-0000-0000-0000-000000000000}"/>
          </ac:spMkLst>
        </pc:spChg>
        <pc:spChg chg="mod">
          <ac:chgData name="David" userId="bec69336-ecec-4a4a-82b4-692521230785" providerId="ADAL" clId="{D6F89B13-F514-4572-8FA0-60AF06B937AF}" dt="2020-02-06T20:50:17.107" v="30" actId="27636"/>
          <ac:spMkLst>
            <pc:docMk/>
            <pc:sldMk cId="201429787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B1A735-4FDE-4B78-A8F3-8E0FF24FB7E9}"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429362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B1A735-4FDE-4B78-A8F3-8E0FF24FB7E9}"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176874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B1A735-4FDE-4B78-A8F3-8E0FF24FB7E9}"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115324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B1A735-4FDE-4B78-A8F3-8E0FF24FB7E9}"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137154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B1A735-4FDE-4B78-A8F3-8E0FF24FB7E9}"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283437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B1A735-4FDE-4B78-A8F3-8E0FF24FB7E9}"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416458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B1A735-4FDE-4B78-A8F3-8E0FF24FB7E9}"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30593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B1A735-4FDE-4B78-A8F3-8E0FF24FB7E9}"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38319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B1A735-4FDE-4B78-A8F3-8E0FF24FB7E9}"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330737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1A735-4FDE-4B78-A8F3-8E0FF24FB7E9}"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4208544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B1A735-4FDE-4B78-A8F3-8E0FF24FB7E9}"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BE974-4632-49FB-8C41-A5FF5AD8FDEA}" type="slidenum">
              <a:rPr lang="en-US" smtClean="0"/>
              <a:t>‹#›</a:t>
            </a:fld>
            <a:endParaRPr lang="en-US"/>
          </a:p>
        </p:txBody>
      </p:sp>
    </p:spTree>
    <p:extLst>
      <p:ext uri="{BB962C8B-B14F-4D97-AF65-F5344CB8AC3E}">
        <p14:creationId xmlns:p14="http://schemas.microsoft.com/office/powerpoint/2010/main" val="408616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1A735-4FDE-4B78-A8F3-8E0FF24FB7E9}" type="datetimeFigureOut">
              <a:rPr lang="en-US" smtClean="0"/>
              <a:t>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BE974-4632-49FB-8C41-A5FF5AD8FDEA}" type="slidenum">
              <a:rPr lang="en-US" smtClean="0"/>
              <a:t>‹#›</a:t>
            </a:fld>
            <a:endParaRPr lang="en-US"/>
          </a:p>
        </p:txBody>
      </p:sp>
    </p:spTree>
    <p:extLst>
      <p:ext uri="{BB962C8B-B14F-4D97-AF65-F5344CB8AC3E}">
        <p14:creationId xmlns:p14="http://schemas.microsoft.com/office/powerpoint/2010/main" val="231120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16 Linked List </a:t>
            </a:r>
            <a:r>
              <a:rPr lang="en-US" dirty="0" err="1"/>
              <a:t>Generification</a:t>
            </a:r>
            <a:endParaRPr lang="en-US" dirty="0"/>
          </a:p>
        </p:txBody>
      </p:sp>
      <p:sp>
        <p:nvSpPr>
          <p:cNvPr id="3" name="Subtitle 2"/>
          <p:cNvSpPr>
            <a:spLocks noGrp="1"/>
          </p:cNvSpPr>
          <p:nvPr>
            <p:ph type="subTitle" idx="1"/>
          </p:nvPr>
        </p:nvSpPr>
        <p:spPr/>
        <p:txBody>
          <a:bodyPr>
            <a:normAutofit lnSpcReduction="10000"/>
          </a:bodyPr>
          <a:lstStyle/>
          <a:p>
            <a:r>
              <a:rPr lang="en-US" dirty="0"/>
              <a:t>CS 142</a:t>
            </a:r>
          </a:p>
          <a:p>
            <a:r>
              <a:rPr lang="en-US" dirty="0"/>
              <a:t>David Anderson</a:t>
            </a:r>
          </a:p>
          <a:p>
            <a:endParaRPr lang="en-US" dirty="0"/>
          </a:p>
          <a:p>
            <a:r>
              <a:rPr lang="en-US" dirty="0"/>
              <a:t>Slides by Martin Hock</a:t>
            </a:r>
          </a:p>
        </p:txBody>
      </p:sp>
    </p:spTree>
    <p:extLst>
      <p:ext uri="{BB962C8B-B14F-4D97-AF65-F5344CB8AC3E}">
        <p14:creationId xmlns:p14="http://schemas.microsoft.com/office/powerpoint/2010/main" val="201429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The type of “data” doesn’t matter</a:t>
            </a:r>
          </a:p>
        </p:txBody>
      </p:sp>
      <p:sp>
        <p:nvSpPr>
          <p:cNvPr id="3" name="Content Placeholder 2"/>
          <p:cNvSpPr>
            <a:spLocks noGrp="1"/>
          </p:cNvSpPr>
          <p:nvPr>
            <p:ph idx="1"/>
          </p:nvPr>
        </p:nvSpPr>
        <p:spPr/>
        <p:txBody>
          <a:bodyPr/>
          <a:lstStyle/>
          <a:p>
            <a:r>
              <a:rPr lang="en-US" dirty="0"/>
              <a:t>Notice that the </a:t>
            </a:r>
            <a:r>
              <a:rPr lang="en-US" dirty="0" err="1"/>
              <a:t>DoublyLinkedList</a:t>
            </a:r>
            <a:r>
              <a:rPr lang="en-US" dirty="0"/>
              <a:t> doesn’t really care about the type of its data elements (it doesn’t do any “stringy” things with its Strings)</a:t>
            </a:r>
          </a:p>
          <a:p>
            <a:r>
              <a:rPr lang="en-US" dirty="0"/>
              <a:t>Try performing a Search and Replace and change all instances of “String” into something else, like “char[]”</a:t>
            </a:r>
          </a:p>
          <a:p>
            <a:r>
              <a:rPr lang="en-US" dirty="0"/>
              <a:t>The </a:t>
            </a:r>
            <a:r>
              <a:rPr lang="en-US" dirty="0" err="1"/>
              <a:t>DoublyLinkedList</a:t>
            </a:r>
            <a:r>
              <a:rPr lang="en-US" dirty="0"/>
              <a:t> class works exactly as it did before! No red underlines! Except now, it takes and returns char[]s instead of Strings.</a:t>
            </a:r>
          </a:p>
          <a:p>
            <a:r>
              <a:rPr lang="en-US" dirty="0"/>
              <a:t>The Test class needs to be changed to work with the new version of </a:t>
            </a:r>
            <a:r>
              <a:rPr lang="en-US" dirty="0" err="1"/>
              <a:t>DoublyLinkedList</a:t>
            </a:r>
            <a:r>
              <a:rPr lang="en-US" dirty="0"/>
              <a:t>, of course (you can call </a:t>
            </a:r>
            <a:r>
              <a:rPr lang="en-US" dirty="0" err="1"/>
              <a:t>s.toCharArray</a:t>
            </a:r>
            <a:r>
              <a:rPr lang="en-US" dirty="0"/>
              <a:t>() on String s or new String(c) on char[] c to convert back and forth)</a:t>
            </a:r>
          </a:p>
        </p:txBody>
      </p:sp>
    </p:spTree>
    <p:extLst>
      <p:ext uri="{BB962C8B-B14F-4D97-AF65-F5344CB8AC3E}">
        <p14:creationId xmlns:p14="http://schemas.microsoft.com/office/powerpoint/2010/main" val="101995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Java generics</a:t>
            </a:r>
          </a:p>
        </p:txBody>
      </p:sp>
      <p:sp>
        <p:nvSpPr>
          <p:cNvPr id="3" name="Content Placeholder 2"/>
          <p:cNvSpPr>
            <a:spLocks noGrp="1"/>
          </p:cNvSpPr>
          <p:nvPr>
            <p:ph idx="1"/>
          </p:nvPr>
        </p:nvSpPr>
        <p:spPr/>
        <p:txBody>
          <a:bodyPr/>
          <a:lstStyle/>
          <a:p>
            <a:r>
              <a:rPr lang="en-US" dirty="0"/>
              <a:t>Java generics are essentially a fancy search-replace operation</a:t>
            </a:r>
          </a:p>
          <a:p>
            <a:r>
              <a:rPr lang="en-US" dirty="0"/>
              <a:t>They are most commonly used for data structures which could hold any type of object</a:t>
            </a:r>
          </a:p>
          <a:p>
            <a:r>
              <a:rPr lang="en-US" dirty="0"/>
              <a:t>They use a technique called type erasure so the underlying type is represented as an Object, but the compiler determines that all uses of it are consistent so it performs the casts for you</a:t>
            </a:r>
          </a:p>
          <a:p>
            <a:r>
              <a:rPr lang="en-US" dirty="0"/>
              <a:t>The implementation of generics is quite complicated, but for the specific case of creating a generic data structure, it’s not too difficult</a:t>
            </a:r>
          </a:p>
          <a:p>
            <a:endParaRPr lang="en-US" dirty="0"/>
          </a:p>
        </p:txBody>
      </p:sp>
    </p:spTree>
    <p:extLst>
      <p:ext uri="{BB962C8B-B14F-4D97-AF65-F5344CB8AC3E}">
        <p14:creationId xmlns:p14="http://schemas.microsoft.com/office/powerpoint/2010/main" val="36278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First step to generify </a:t>
            </a:r>
            <a:r>
              <a:rPr lang="en-US" dirty="0" err="1"/>
              <a:t>DoublyLinkedList</a:t>
            </a:r>
            <a:endParaRPr lang="en-US" dirty="0"/>
          </a:p>
        </p:txBody>
      </p:sp>
      <p:sp>
        <p:nvSpPr>
          <p:cNvPr id="3" name="Content Placeholder 2"/>
          <p:cNvSpPr>
            <a:spLocks noGrp="1"/>
          </p:cNvSpPr>
          <p:nvPr>
            <p:ph idx="1"/>
          </p:nvPr>
        </p:nvSpPr>
        <p:spPr/>
        <p:txBody>
          <a:bodyPr>
            <a:normAutofit fontScale="92500"/>
          </a:bodyPr>
          <a:lstStyle/>
          <a:p>
            <a:r>
              <a:rPr lang="en-US" dirty="0"/>
              <a:t>Search-replace all “</a:t>
            </a:r>
            <a:r>
              <a:rPr lang="en-US" dirty="0" err="1"/>
              <a:t>String”s</a:t>
            </a:r>
            <a:r>
              <a:rPr lang="en-US" dirty="0"/>
              <a:t> (if you had the original </a:t>
            </a:r>
            <a:r>
              <a:rPr lang="en-US" dirty="0" err="1"/>
              <a:t>DoublyLinkedList</a:t>
            </a:r>
            <a:r>
              <a:rPr lang="en-US" dirty="0"/>
              <a:t>) or all “char[]”s (if you had the modified </a:t>
            </a:r>
            <a:r>
              <a:rPr lang="en-US" dirty="0" err="1"/>
              <a:t>DoublyLinkedList</a:t>
            </a:r>
            <a:r>
              <a:rPr lang="en-US" dirty="0"/>
              <a:t> from the last slide)</a:t>
            </a:r>
          </a:p>
          <a:p>
            <a:pPr lvl="1"/>
            <a:r>
              <a:rPr lang="en-US" dirty="0"/>
              <a:t>Replace them with… the letter </a:t>
            </a:r>
            <a:r>
              <a:rPr lang="en-US" dirty="0">
                <a:latin typeface="Consolas" panose="020B0609020204030204" pitchFamily="49" charset="0"/>
                <a:cs typeface="Consolas" panose="020B0609020204030204" pitchFamily="49" charset="0"/>
              </a:rPr>
              <a:t>T</a:t>
            </a:r>
          </a:p>
          <a:p>
            <a:r>
              <a:rPr lang="en-US" dirty="0"/>
              <a:t>The letter T will act as a type variable which can stand in for any Object type: this includes </a:t>
            </a:r>
            <a:r>
              <a:rPr lang="en-US" dirty="0">
                <a:latin typeface="Consolas" panose="020B0609020204030204" pitchFamily="49" charset="0"/>
                <a:cs typeface="Consolas" panose="020B0609020204030204" pitchFamily="49" charset="0"/>
              </a:rPr>
              <a:t>String</a:t>
            </a:r>
            <a:r>
              <a:rPr lang="en-US" dirty="0"/>
              <a:t>, </a:t>
            </a:r>
            <a:r>
              <a:rPr lang="en-US" dirty="0">
                <a:latin typeface="Consolas" panose="020B0609020204030204" pitchFamily="49" charset="0"/>
                <a:cs typeface="Consolas" panose="020B0609020204030204" pitchFamily="49" charset="0"/>
              </a:rPr>
              <a:t>char[]</a:t>
            </a:r>
            <a:r>
              <a:rPr lang="en-US" dirty="0"/>
              <a:t>, </a:t>
            </a:r>
            <a:r>
              <a:rPr lang="en-US" dirty="0">
                <a:latin typeface="Consolas" panose="020B0609020204030204" pitchFamily="49" charset="0"/>
                <a:cs typeface="Consolas" panose="020B0609020204030204" pitchFamily="49" charset="0"/>
              </a:rPr>
              <a:t>Integer</a:t>
            </a:r>
            <a:r>
              <a:rPr lang="en-US" dirty="0"/>
              <a:t>, </a:t>
            </a:r>
            <a:r>
              <a:rPr lang="en-US" dirty="0">
                <a:latin typeface="Consolas" panose="020B0609020204030204" pitchFamily="49" charset="0"/>
                <a:cs typeface="Consolas" panose="020B0609020204030204" pitchFamily="49" charset="0"/>
              </a:rPr>
              <a:t>File</a:t>
            </a:r>
            <a:r>
              <a:rPr lang="en-US" dirty="0"/>
              <a:t>, and so forth</a:t>
            </a:r>
          </a:p>
          <a:p>
            <a:pPr lvl="1"/>
            <a:r>
              <a:rPr lang="en-US" dirty="0"/>
              <a:t>It does </a:t>
            </a:r>
            <a:r>
              <a:rPr lang="en-US" b="1" dirty="0"/>
              <a:t>not</a:t>
            </a:r>
            <a:r>
              <a:rPr lang="en-US" dirty="0"/>
              <a:t> include any primitive type such as </a:t>
            </a:r>
            <a:r>
              <a:rPr lang="en-US" dirty="0" err="1">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boolean</a:t>
            </a:r>
            <a:r>
              <a:rPr lang="en-US" dirty="0"/>
              <a:t>: we’ll see how to deal with those later!</a:t>
            </a:r>
          </a:p>
          <a:p>
            <a:pPr lvl="1"/>
            <a:r>
              <a:rPr lang="en-US" dirty="0"/>
              <a:t>Arrays of primitive types are Objects in Java</a:t>
            </a:r>
          </a:p>
          <a:p>
            <a:pPr lvl="1"/>
            <a:r>
              <a:rPr lang="en-US" dirty="0"/>
              <a:t>Type variable names can be whatever you want, but they shouldn’t conflict with an existing class name, so T is a good name</a:t>
            </a:r>
          </a:p>
          <a:p>
            <a:pPr lvl="1"/>
            <a:r>
              <a:rPr lang="en-US" dirty="0"/>
              <a:t>Similar to x in mathematics for an unknown value, T is an unknown type</a:t>
            </a:r>
          </a:p>
        </p:txBody>
      </p:sp>
    </p:spTree>
    <p:extLst>
      <p:ext uri="{BB962C8B-B14F-4D97-AF65-F5344CB8AC3E}">
        <p14:creationId xmlns:p14="http://schemas.microsoft.com/office/powerpoint/2010/main" val="73530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Second step</a:t>
            </a:r>
          </a:p>
        </p:txBody>
      </p:sp>
      <p:sp>
        <p:nvSpPr>
          <p:cNvPr id="3" name="Content Placeholder 2"/>
          <p:cNvSpPr>
            <a:spLocks noGrp="1"/>
          </p:cNvSpPr>
          <p:nvPr>
            <p:ph idx="1"/>
          </p:nvPr>
        </p:nvSpPr>
        <p:spPr/>
        <p:txBody>
          <a:bodyPr/>
          <a:lstStyle/>
          <a:p>
            <a:r>
              <a:rPr lang="en-US" dirty="0"/>
              <a:t>Add &lt;T&gt; after the name of the class </a:t>
            </a:r>
            <a:r>
              <a:rPr lang="en-US" dirty="0" err="1"/>
              <a:t>DoublyLinkedList</a:t>
            </a:r>
            <a:endParaRPr lang="en-US" dirty="0"/>
          </a:p>
          <a:p>
            <a:r>
              <a:rPr lang="en-US" dirty="0"/>
              <a:t>This tells the Java compiler that </a:t>
            </a:r>
            <a:r>
              <a:rPr lang="en-US" dirty="0" err="1"/>
              <a:t>DoublyLinkedList</a:t>
            </a:r>
            <a:r>
              <a:rPr lang="en-US" dirty="0"/>
              <a:t> takes a </a:t>
            </a:r>
            <a:r>
              <a:rPr lang="en-US" b="1" dirty="0"/>
              <a:t>type argument</a:t>
            </a:r>
          </a:p>
          <a:p>
            <a:r>
              <a:rPr lang="en-US" dirty="0"/>
              <a:t>You will also have to add &lt;T&gt; after the Node and Conductor class</a:t>
            </a:r>
          </a:p>
          <a:p>
            <a:r>
              <a:rPr lang="en-US" dirty="0"/>
              <a:t>This is because they are somewhat independent of </a:t>
            </a:r>
            <a:r>
              <a:rPr lang="en-US" dirty="0" err="1"/>
              <a:t>DoublyLinkedList</a:t>
            </a:r>
            <a:r>
              <a:rPr lang="en-US" dirty="0"/>
              <a:t>, they are just inside of it</a:t>
            </a:r>
          </a:p>
        </p:txBody>
      </p:sp>
    </p:spTree>
    <p:extLst>
      <p:ext uri="{BB962C8B-B14F-4D97-AF65-F5344CB8AC3E}">
        <p14:creationId xmlns:p14="http://schemas.microsoft.com/office/powerpoint/2010/main" val="75117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Third step</a:t>
            </a:r>
          </a:p>
        </p:txBody>
      </p:sp>
      <p:sp>
        <p:nvSpPr>
          <p:cNvPr id="3" name="Content Placeholder 2"/>
          <p:cNvSpPr>
            <a:spLocks noGrp="1"/>
          </p:cNvSpPr>
          <p:nvPr>
            <p:ph idx="1"/>
          </p:nvPr>
        </p:nvSpPr>
        <p:spPr/>
        <p:txBody>
          <a:bodyPr>
            <a:normAutofit lnSpcReduction="10000"/>
          </a:bodyPr>
          <a:lstStyle/>
          <a:p>
            <a:r>
              <a:rPr lang="en-US" dirty="0"/>
              <a:t>Every time we declare a variable of type Node, it should actually be of type Node&lt;T&gt;</a:t>
            </a:r>
          </a:p>
          <a:p>
            <a:r>
              <a:rPr lang="en-US" dirty="0"/>
              <a:t>For example, the Node class itself will have next and </a:t>
            </a:r>
            <a:r>
              <a:rPr lang="en-US" dirty="0" err="1"/>
              <a:t>prev</a:t>
            </a:r>
            <a:r>
              <a:rPr lang="en-US" dirty="0"/>
              <a:t> references of type Node&lt;T&gt;</a:t>
            </a:r>
          </a:p>
          <a:p>
            <a:r>
              <a:rPr lang="en-US" dirty="0"/>
              <a:t>That way, Java knows: given that we have a Node&lt;T&gt;, its next and previous nodes also contain T objects</a:t>
            </a:r>
          </a:p>
          <a:p>
            <a:r>
              <a:rPr lang="en-US" dirty="0"/>
              <a:t>Many of these are “yellow” underscores because Java lets us leave out the type argument for backwards compatibility reasons</a:t>
            </a:r>
          </a:p>
          <a:p>
            <a:r>
              <a:rPr lang="en-US" dirty="0"/>
              <a:t>However, by telling Java that it’s a Node&lt;T&gt;, we can be sure that the data inside is of type T and not of some other Object type</a:t>
            </a:r>
          </a:p>
        </p:txBody>
      </p:sp>
    </p:spTree>
    <p:extLst>
      <p:ext uri="{BB962C8B-B14F-4D97-AF65-F5344CB8AC3E}">
        <p14:creationId xmlns:p14="http://schemas.microsoft.com/office/powerpoint/2010/main" val="206535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Fourth (and last) conversion step</a:t>
            </a:r>
          </a:p>
        </p:txBody>
      </p:sp>
      <p:sp>
        <p:nvSpPr>
          <p:cNvPr id="3" name="Content Placeholder 2"/>
          <p:cNvSpPr>
            <a:spLocks noGrp="1"/>
          </p:cNvSpPr>
          <p:nvPr>
            <p:ph idx="1"/>
          </p:nvPr>
        </p:nvSpPr>
        <p:spPr/>
        <p:txBody>
          <a:bodyPr/>
          <a:lstStyle/>
          <a:p>
            <a:r>
              <a:rPr lang="en-US" dirty="0"/>
              <a:t>Constructor calls should also include &lt;T&gt;</a:t>
            </a:r>
          </a:p>
          <a:p>
            <a:r>
              <a:rPr lang="en-US" dirty="0"/>
              <a:t>For example, new Node() should become new Node&lt;T&gt;()</a:t>
            </a:r>
          </a:p>
          <a:p>
            <a:r>
              <a:rPr lang="en-US" dirty="0"/>
              <a:t>Again, this tells Java that the Node you’re creating holds </a:t>
            </a:r>
            <a:r>
              <a:rPr lang="en-US" dirty="0" err="1"/>
              <a:t>Ts</a:t>
            </a:r>
            <a:endParaRPr lang="en-US" dirty="0"/>
          </a:p>
          <a:p>
            <a:r>
              <a:rPr lang="en-US" dirty="0"/>
              <a:t>Java 7 made it so that you don’t have to include the T inside the &lt;&gt;</a:t>
            </a:r>
          </a:p>
          <a:p>
            <a:r>
              <a:rPr lang="en-US" dirty="0"/>
              <a:t>It can infer the generic type argument based on the fact that you’re assigning to a variable with a specific type argument</a:t>
            </a:r>
          </a:p>
          <a:p>
            <a:r>
              <a:rPr lang="en-US" dirty="0"/>
              <a:t>However, it doesn’t hurt anything to include it and that way, it’s extra clear what type is in there</a:t>
            </a:r>
          </a:p>
          <a:p>
            <a:endParaRPr lang="en-US" dirty="0"/>
          </a:p>
        </p:txBody>
      </p:sp>
    </p:spTree>
    <p:extLst>
      <p:ext uri="{BB962C8B-B14F-4D97-AF65-F5344CB8AC3E}">
        <p14:creationId xmlns:p14="http://schemas.microsoft.com/office/powerpoint/2010/main" val="86710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Writing a test</a:t>
            </a:r>
          </a:p>
        </p:txBody>
      </p:sp>
      <p:sp>
        <p:nvSpPr>
          <p:cNvPr id="3" name="Content Placeholder 2"/>
          <p:cNvSpPr>
            <a:spLocks noGrp="1"/>
          </p:cNvSpPr>
          <p:nvPr>
            <p:ph idx="1"/>
          </p:nvPr>
        </p:nvSpPr>
        <p:spPr>
          <a:xfrm>
            <a:off x="838200" y="1825624"/>
            <a:ext cx="10515600" cy="4636135"/>
          </a:xfrm>
        </p:spPr>
        <p:txBody>
          <a:bodyPr>
            <a:normAutofit fontScale="85000" lnSpcReduction="20000"/>
          </a:bodyPr>
          <a:lstStyle/>
          <a:p>
            <a:r>
              <a:rPr lang="en-US" dirty="0"/>
              <a:t>Now, we can write a test that instantiates a </a:t>
            </a:r>
            <a:r>
              <a:rPr lang="en-US" dirty="0" err="1"/>
              <a:t>DoublyLinkedList</a:t>
            </a:r>
            <a:r>
              <a:rPr lang="en-US" dirty="0"/>
              <a:t> with Integer</a:t>
            </a:r>
          </a:p>
          <a:p>
            <a:r>
              <a:rPr lang="en-US" dirty="0"/>
              <a:t>Note that we have to say Integer, not </a:t>
            </a:r>
            <a:r>
              <a:rPr lang="en-US" dirty="0" err="1"/>
              <a:t>int</a:t>
            </a:r>
            <a:r>
              <a:rPr lang="en-US" dirty="0"/>
              <a:t>, because Integer is an Object type</a:t>
            </a:r>
          </a:p>
          <a:p>
            <a:r>
              <a:rPr lang="en-US" dirty="0"/>
              <a:t>We call it a wrapper or box for the primitive </a:t>
            </a:r>
            <a:r>
              <a:rPr lang="en-US" dirty="0" err="1"/>
              <a:t>int</a:t>
            </a:r>
            <a:r>
              <a:rPr lang="en-US" dirty="0"/>
              <a:t> type</a:t>
            </a:r>
          </a:p>
          <a:p>
            <a:pPr lvl="1"/>
            <a:r>
              <a:rPr lang="en-US" dirty="0"/>
              <a:t>You can’t buy a steak at the store… you can only buy a steak in a wrapper</a:t>
            </a:r>
          </a:p>
          <a:p>
            <a:r>
              <a:rPr lang="en-US" dirty="0"/>
              <a:t>Because the use of “box” types is so common, Java performs automatic boxing and unboxing for us</a:t>
            </a:r>
          </a:p>
          <a:p>
            <a:r>
              <a:rPr lang="en-US" dirty="0"/>
              <a:t>Whenever something asks for an Integer, Java will automatically convert our </a:t>
            </a:r>
            <a:r>
              <a:rPr lang="en-US" dirty="0" err="1"/>
              <a:t>ints</a:t>
            </a:r>
            <a:r>
              <a:rPr lang="en-US" dirty="0"/>
              <a:t> into Integers</a:t>
            </a:r>
          </a:p>
          <a:p>
            <a:r>
              <a:rPr lang="en-US" dirty="0"/>
              <a:t>Whenever something needs an </a:t>
            </a:r>
            <a:r>
              <a:rPr lang="en-US" dirty="0" err="1"/>
              <a:t>int</a:t>
            </a:r>
            <a:r>
              <a:rPr lang="en-US" dirty="0"/>
              <a:t>, Java will automatically convert our Integers into </a:t>
            </a:r>
            <a:r>
              <a:rPr lang="en-US" dirty="0" err="1"/>
              <a:t>ints</a:t>
            </a:r>
            <a:r>
              <a:rPr lang="en-US" dirty="0"/>
              <a:t> </a:t>
            </a:r>
          </a:p>
          <a:p>
            <a:pPr lvl="1"/>
            <a:r>
              <a:rPr lang="en-US" dirty="0"/>
              <a:t>Could cause a </a:t>
            </a:r>
            <a:r>
              <a:rPr lang="en-US" dirty="0" err="1"/>
              <a:t>NullPointerException</a:t>
            </a:r>
            <a:r>
              <a:rPr lang="en-US" dirty="0"/>
              <a:t> if you ever use nulls instead of Integer objects</a:t>
            </a:r>
          </a:p>
          <a:p>
            <a:r>
              <a:rPr lang="en-US" dirty="0"/>
              <a:t>Note that when we compare an </a:t>
            </a:r>
            <a:r>
              <a:rPr lang="en-US" dirty="0" err="1"/>
              <a:t>int</a:t>
            </a:r>
            <a:r>
              <a:rPr lang="en-US" dirty="0"/>
              <a:t> to an Integer, Java will unbox the Integer rather than boxing the </a:t>
            </a:r>
            <a:r>
              <a:rPr lang="en-US" dirty="0" err="1"/>
              <a:t>int</a:t>
            </a:r>
            <a:r>
              <a:rPr lang="en-US" dirty="0"/>
              <a:t>, which would cause the wrong kind of comparison to occur</a:t>
            </a:r>
          </a:p>
        </p:txBody>
      </p:sp>
    </p:spTree>
    <p:extLst>
      <p:ext uri="{BB962C8B-B14F-4D97-AF65-F5344CB8AC3E}">
        <p14:creationId xmlns:p14="http://schemas.microsoft.com/office/powerpoint/2010/main" val="149102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Test program</a:t>
            </a:r>
          </a:p>
        </p:txBody>
      </p:sp>
      <p:sp>
        <p:nvSpPr>
          <p:cNvPr id="3" name="Content Placeholder 2"/>
          <p:cNvSpPr>
            <a:spLocks noGrp="1"/>
          </p:cNvSpPr>
          <p:nvPr>
            <p:ph idx="1"/>
          </p:nvPr>
        </p:nvSpPr>
        <p:spPr>
          <a:xfrm>
            <a:off x="838200" y="1825624"/>
            <a:ext cx="10515600" cy="4867784"/>
          </a:xfrm>
        </p:spPr>
        <p:txBody>
          <a:bodyPr>
            <a:normAutofit fontScale="62500" lnSpcReduction="20000"/>
          </a:bodyPr>
          <a:lstStyle/>
          <a:p>
            <a:pPr marL="0" indent="0">
              <a:buNone/>
            </a:pP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&lt;Integer&gt; </a:t>
            </a:r>
            <a:r>
              <a:rPr lang="en-US" dirty="0">
                <a:solidFill>
                  <a:srgbClr val="6A3E3E"/>
                </a:solidFill>
                <a:latin typeface="Consolas" panose="020B0609020204030204" pitchFamily="49" charset="0"/>
              </a:rPr>
              <a:t>list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DoublyLinkedList</a:t>
            </a:r>
            <a:r>
              <a:rPr lang="en-US" b="1" dirty="0">
                <a:solidFill>
                  <a:srgbClr val="000000"/>
                </a:solidFill>
                <a:latin typeface="Consolas" panose="020B0609020204030204" pitchFamily="49" charset="0"/>
              </a:rPr>
              <a:t>&lt;&gt;();</a:t>
            </a:r>
          </a:p>
          <a:p>
            <a:pPr marL="0" indent="0">
              <a:buNone/>
            </a:pP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1000000;</a:t>
            </a: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a:t>
            </a:r>
            <a:r>
              <a:rPr lang="nn-NO" dirty="0">
                <a:solidFill>
                  <a:srgbClr val="6A3E3E"/>
                </a:solidFill>
                <a:latin typeface="Consolas" panose="020B0609020204030204" pitchFamily="49" charset="0"/>
              </a:rPr>
              <a:t>n</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i is </a:t>
            </a:r>
            <a:r>
              <a:rPr lang="en-US" dirty="0" err="1">
                <a:solidFill>
                  <a:srgbClr val="3F7F5F"/>
                </a:solidFill>
                <a:latin typeface="Consolas" panose="020B0609020204030204" pitchFamily="49" charset="0"/>
              </a:rPr>
              <a:t>autoboxed</a:t>
            </a:r>
            <a:r>
              <a:rPr lang="en-US" dirty="0">
                <a:solidFill>
                  <a:srgbClr val="3F7F5F"/>
                </a:solidFill>
                <a:latin typeface="Consolas" panose="020B0609020204030204" pitchFamily="49" charset="0"/>
              </a:rPr>
              <a:t> into an Integer here</a:t>
            </a:r>
          </a:p>
          <a:p>
            <a:pPr marL="0" indent="0">
              <a:buNone/>
            </a:pP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x</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0;</a:t>
            </a:r>
          </a:p>
          <a:p>
            <a:pPr marL="0" indent="0">
              <a:buNone/>
            </a:pP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list</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Integers are auto-unboxed here</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RuntimeException</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"oops"</a:t>
            </a:r>
            <a:r>
              <a:rPr lang="en-US" dirty="0">
                <a:solidFill>
                  <a:srgbClr val="000000"/>
                </a:solidFill>
                <a:latin typeface="Consolas" panose="020B0609020204030204" pitchFamily="49" charset="0"/>
              </a:rPr>
              <a:t>);</a:t>
            </a:r>
          </a:p>
          <a:p>
            <a:pPr marL="0" indent="0">
              <a:buNone/>
            </a:pPr>
            <a:r>
              <a:rPr lang="en-US" dirty="0">
                <a:solidFill>
                  <a:srgbClr val="6A3E3E"/>
                </a:solidFill>
                <a:latin typeface="Consolas" panose="020B0609020204030204" pitchFamily="49" charset="0"/>
              </a:rPr>
              <a:t>  x</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1;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a:t>
            </a:r>
            <a:r>
              <a:rPr lang="nn-NO" dirty="0">
                <a:solidFill>
                  <a:srgbClr val="6A3E3E"/>
                </a:solidFill>
                <a:latin typeface="Consolas" panose="020B0609020204030204" pitchFamily="49" charset="0"/>
              </a:rPr>
              <a:t>n</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Make sure second element is what we expect</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.remove</a:t>
            </a:r>
            <a:r>
              <a:rPr lang="en-US" dirty="0">
                <a:solidFill>
                  <a:srgbClr val="000000"/>
                </a:solidFill>
                <a:latin typeface="Consolas" panose="020B0609020204030204" pitchFamily="49" charset="0"/>
              </a:rPr>
              <a:t>(1)) </a:t>
            </a:r>
            <a:r>
              <a:rPr lang="en-US" b="1" dirty="0">
                <a:solidFill>
                  <a:srgbClr val="7F0055"/>
                </a:solidFill>
                <a:latin typeface="Consolas" panose="020B0609020204030204" pitchFamily="49" charset="0"/>
              </a:rPr>
              <a:t>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RuntimeException</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"bad"</a:t>
            </a:r>
            <a:r>
              <a:rPr lang="en-US"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 // auto-unbox</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At this point there should be one thing left</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dirty="0" err="1">
                <a:solidFill>
                  <a:srgbClr val="000000"/>
                </a:solidFill>
                <a:latin typeface="Consolas" panose="020B0609020204030204" pitchFamily="49" charset="0"/>
              </a:rPr>
              <a:t>.println</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.remove</a:t>
            </a:r>
            <a:r>
              <a:rPr lang="en-US" dirty="0">
                <a:solidFill>
                  <a:srgbClr val="000000"/>
                </a:solidFill>
                <a:latin typeface="Consolas" panose="020B0609020204030204" pitchFamily="49" charset="0"/>
              </a:rPr>
              <a:t>(0)); </a:t>
            </a:r>
            <a:r>
              <a:rPr lang="en-US" dirty="0">
                <a:solidFill>
                  <a:srgbClr val="3F7F5F"/>
                </a:solidFill>
                <a:latin typeface="Consolas" panose="020B0609020204030204" pitchFamily="49" charset="0"/>
              </a:rPr>
              <a:t>// should be 0</a:t>
            </a:r>
          </a:p>
          <a:p>
            <a:pPr marL="0" indent="0">
              <a:buNone/>
            </a:pP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(-1); </a:t>
            </a:r>
            <a:r>
              <a:rPr lang="en-US" dirty="0">
                <a:solidFill>
                  <a:srgbClr val="3F7F5F"/>
                </a:solidFill>
                <a:latin typeface="Consolas" panose="020B0609020204030204" pitchFamily="49" charset="0"/>
              </a:rPr>
              <a:t>// </a:t>
            </a:r>
            <a:r>
              <a:rPr lang="en-US" dirty="0" err="1">
                <a:solidFill>
                  <a:srgbClr val="3F7F5F"/>
                </a:solidFill>
                <a:latin typeface="Consolas" panose="020B0609020204030204" pitchFamily="49" charset="0"/>
              </a:rPr>
              <a:t>autobox</a:t>
            </a:r>
            <a:endParaRPr lang="en-US" dirty="0">
              <a:solidFill>
                <a:srgbClr val="3F7F5F"/>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dirty="0" err="1">
                <a:solidFill>
                  <a:srgbClr val="000000"/>
                </a:solidFill>
                <a:latin typeface="Consolas" panose="020B0609020204030204" pitchFamily="49" charset="0"/>
              </a:rPr>
              <a:t>.println</a:t>
            </a:r>
            <a:r>
              <a:rPr lang="en-US" dirty="0">
                <a:solidFill>
                  <a:srgbClr val="000000"/>
                </a:solidFill>
                <a:latin typeface="Consolas" panose="020B0609020204030204" pitchFamily="49" charset="0"/>
              </a:rPr>
              <a:t>(</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.get</a:t>
            </a:r>
            <a:r>
              <a:rPr lang="en-US" dirty="0">
                <a:solidFill>
                  <a:srgbClr val="000000"/>
                </a:solidFill>
                <a:latin typeface="Consolas" panose="020B0609020204030204" pitchFamily="49" charset="0"/>
              </a:rPr>
              <a:t>(0)); </a:t>
            </a:r>
            <a:r>
              <a:rPr lang="en-US" dirty="0">
                <a:solidFill>
                  <a:srgbClr val="3F7F5F"/>
                </a:solidFill>
                <a:latin typeface="Consolas" panose="020B0609020204030204" pitchFamily="49" charset="0"/>
              </a:rPr>
              <a:t>// should be a</a:t>
            </a:r>
          </a:p>
          <a:p>
            <a:pPr marL="0" indent="0">
              <a:buNone/>
            </a:pPr>
            <a:endParaRPr lang="en-US" dirty="0"/>
          </a:p>
        </p:txBody>
      </p:sp>
    </p:spTree>
    <p:extLst>
      <p:ext uri="{BB962C8B-B14F-4D97-AF65-F5344CB8AC3E}">
        <p14:creationId xmlns:p14="http://schemas.microsoft.com/office/powerpoint/2010/main" val="241057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972</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Consolas</vt:lpstr>
      <vt:lpstr>Office Theme</vt:lpstr>
      <vt:lpstr>16 Linked List Generification</vt:lpstr>
      <vt:lpstr>The type of “data” doesn’t matter</vt:lpstr>
      <vt:lpstr>Java generics</vt:lpstr>
      <vt:lpstr>First step to generify DoublyLinkedList</vt:lpstr>
      <vt:lpstr>Second step</vt:lpstr>
      <vt:lpstr>Third step</vt:lpstr>
      <vt:lpstr>Fourth (and last) conversion step</vt:lpstr>
      <vt:lpstr>Writing a test</vt:lpstr>
      <vt:lpstr>Test program</vt:lpstr>
    </vt:vector>
  </TitlesOfParts>
  <Company>Tacoma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Hock, Martin</dc:creator>
  <cp:lastModifiedBy>David</cp:lastModifiedBy>
  <cp:revision>6</cp:revision>
  <dcterms:created xsi:type="dcterms:W3CDTF">2017-05-02T23:52:10Z</dcterms:created>
  <dcterms:modified xsi:type="dcterms:W3CDTF">2020-02-06T20:50:19Z</dcterms:modified>
</cp:coreProperties>
</file>