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fld id="{127297E4-3AB5-4E55-9796-55862BBA2EE1}" type="datetime">
              <a:rPr b="0" lang="en-US" sz="1200" spc="-1" strike="noStrike">
                <a:solidFill>
                  <a:srgbClr val="8b8b8b"/>
                </a:solidFill>
                <a:latin typeface="Calibri"/>
              </a:rPr>
              <a:t>10/27/19</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p>
            <a:pPr algn="r">
              <a:lnSpc>
                <a:spcPct val="100000"/>
              </a:lnSpc>
            </a:pPr>
            <a:fld id="{8152CCAD-DD55-4212-9D0D-748C08C18047}"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p>
            <a:pPr>
              <a:lnSpc>
                <a:spcPct val="100000"/>
              </a:lnSpc>
            </a:pPr>
            <a:fld id="{103C01D4-803F-4EA0-985E-65C01882082C}" type="datetime">
              <a:rPr b="0" lang="en-US" sz="1200" spc="-1" strike="noStrike">
                <a:solidFill>
                  <a:srgbClr val="8b8b8b"/>
                </a:solidFill>
                <a:latin typeface="Calibri"/>
              </a:rPr>
              <a:t>10/27/19</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p>
            <a:endParaRPr b="0" lang="en-US"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p>
            <a:pPr algn="r">
              <a:lnSpc>
                <a:spcPct val="100000"/>
              </a:lnSpc>
            </a:pPr>
            <a:fld id="{0C5D10EA-30B2-4A0F-837E-4837A852FDF4}" type="slidenum">
              <a:rPr b="0" lang="en-US" sz="1200" spc="-1" strike="noStrike">
                <a:solidFill>
                  <a:srgbClr val="8b8b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www.chiark.greenend.org.uk/~sgtatham/puzzles/js/guess.html" TargetMode="External"/><Relationship Id="rId2" Type="http://schemas.openxmlformats.org/officeDocument/2006/relationships/image" Target="../media/image1.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p>
            <a:pPr algn="ctr">
              <a:lnSpc>
                <a:spcPct val="90000"/>
              </a:lnSpc>
            </a:pPr>
            <a:r>
              <a:rPr b="0" lang="en-US" sz="6000" spc="-1" strike="noStrike">
                <a:solidFill>
                  <a:srgbClr val="000000"/>
                </a:solidFill>
                <a:latin typeface="Calibri Light"/>
              </a:rPr>
              <a:t>Intro to Input and Interaction</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p>
            <a:pPr algn="ctr">
              <a:lnSpc>
                <a:spcPct val="90000"/>
              </a:lnSpc>
              <a:spcBef>
                <a:spcPts val="1001"/>
              </a:spcBef>
            </a:pPr>
            <a:r>
              <a:rPr b="0" lang="en-US" sz="2400" spc="-1" strike="noStrike">
                <a:solidFill>
                  <a:srgbClr val="000000"/>
                </a:solidFill>
                <a:latin typeface="Calibri"/>
              </a:rPr>
              <a:t>CS 142</a:t>
            </a: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rPr>
              <a:t>David Anderson</a:t>
            </a:r>
            <a:endParaRPr b="0" lang="en-US" sz="2400" spc="-1" strike="noStrike">
              <a:latin typeface="Arial"/>
            </a:endParaRPr>
          </a:p>
          <a:p>
            <a:pPr algn="ctr">
              <a:lnSpc>
                <a:spcPct val="90000"/>
              </a:lnSpc>
              <a:spcBef>
                <a:spcPts val="1001"/>
              </a:spcBef>
            </a:pPr>
            <a:endParaRPr b="0" lang="en-US" sz="2400" spc="-1" strike="noStrike">
              <a:latin typeface="Arial"/>
            </a:endParaRPr>
          </a:p>
          <a:p>
            <a:pPr algn="ctr">
              <a:lnSpc>
                <a:spcPct val="90000"/>
              </a:lnSpc>
              <a:spcBef>
                <a:spcPts val="1001"/>
              </a:spcBef>
            </a:pPr>
            <a:r>
              <a:rPr b="0" lang="en-US" sz="2400" spc="-1" strike="noStrike">
                <a:solidFill>
                  <a:srgbClr val="000000"/>
                </a:solidFill>
                <a:latin typeface="Calibri"/>
              </a:rPr>
              <a:t>Slides by Martin Hock</a:t>
            </a:r>
            <a:endParaRPr b="0" lang="en-US" sz="2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solidFill>
            <a:srgbClr val="f8cbad"/>
          </a:solidFill>
          <a:ln>
            <a:noFill/>
          </a:ln>
        </p:spPr>
        <p:txBody>
          <a:bodyPr anchor="ctr"/>
          <a:p>
            <a:pPr>
              <a:lnSpc>
                <a:spcPct val="90000"/>
              </a:lnSpc>
            </a:pPr>
            <a:r>
              <a:rPr b="0" lang="en-US" sz="4400" spc="-1" strike="noStrike">
                <a:solidFill>
                  <a:srgbClr val="000000"/>
                </a:solidFill>
                <a:latin typeface="Calibri Light"/>
              </a:rPr>
              <a:t>Overview</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We’ll learn about the String class today and how to get keyboard input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We’ll also learn about how to generate random numbers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We’ll start to work on an interactive game as an application of what we’ve learned so far</a:t>
            </a:r>
            <a:endParaRPr b="0" lang="en-US" sz="28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solidFill>
            <a:srgbClr val="bdd7ee"/>
          </a:solidFill>
          <a:ln>
            <a:noFill/>
          </a:ln>
        </p:spPr>
        <p:txBody>
          <a:bodyPr anchor="ctr"/>
          <a:p>
            <a:pPr>
              <a:lnSpc>
                <a:spcPct val="90000"/>
              </a:lnSpc>
            </a:pPr>
            <a:r>
              <a:rPr b="0" lang="en-US" sz="4400" spc="-1" strike="noStrike">
                <a:solidFill>
                  <a:srgbClr val="000000"/>
                </a:solidFill>
                <a:latin typeface="Calibri Light"/>
              </a:rPr>
              <a:t>Strings and chars</a:t>
            </a:r>
            <a:endParaRPr b="0" lang="en-US" sz="44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Our very first program printed out a String:</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onsolas"/>
              </a:rPr>
              <a:t>System.</a:t>
            </a:r>
            <a:r>
              <a:rPr b="1" i="1" lang="en-US" sz="2800" spc="-1" strike="noStrike">
                <a:solidFill>
                  <a:srgbClr val="0000c0"/>
                </a:solidFill>
                <a:latin typeface="Consolas"/>
              </a:rPr>
              <a:t>out</a:t>
            </a:r>
            <a:r>
              <a:rPr b="0" lang="en-US" sz="2800" spc="-1" strike="noStrike">
                <a:solidFill>
                  <a:srgbClr val="000000"/>
                </a:solidFill>
                <a:latin typeface="Consolas"/>
              </a:rPr>
              <a:t>.println(</a:t>
            </a:r>
            <a:r>
              <a:rPr b="0" lang="en-US" sz="2800" spc="-1" strike="noStrike">
                <a:solidFill>
                  <a:srgbClr val="0000ff"/>
                </a:solidFill>
                <a:latin typeface="Consolas"/>
              </a:rPr>
              <a:t>"Hello, World!"</a:t>
            </a:r>
            <a:r>
              <a:rPr b="0" lang="en-US" sz="2800" spc="-1" strike="noStrike">
                <a:solidFill>
                  <a:srgbClr val="000000"/>
                </a:solidFill>
                <a:latin typeface="Consolas"/>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Strings are </a:t>
            </a:r>
            <a:r>
              <a:rPr b="0" i="1" lang="en-US" sz="2800" spc="-1" strike="noStrike">
                <a:solidFill>
                  <a:srgbClr val="000000"/>
                </a:solidFill>
                <a:latin typeface="Calibri"/>
              </a:rPr>
              <a:t>objects</a:t>
            </a:r>
            <a:r>
              <a:rPr b="0" lang="en-US" sz="2800" spc="-1" strike="noStrike">
                <a:solidFill>
                  <a:srgbClr val="000000"/>
                </a:solidFill>
                <a:latin typeface="Calibri"/>
              </a:rPr>
              <a:t>, which can represent composite information</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onsolas"/>
              </a:rPr>
              <a:t>String </a:t>
            </a:r>
            <a:r>
              <a:rPr b="0" lang="en-US" sz="2800" spc="-1" strike="noStrike">
                <a:solidFill>
                  <a:srgbClr val="843c0b"/>
                </a:solidFill>
                <a:latin typeface="Consolas"/>
              </a:rPr>
              <a:t>s</a:t>
            </a:r>
            <a:r>
              <a:rPr b="0" lang="en-US" sz="2800" spc="-1" strike="noStrike">
                <a:solidFill>
                  <a:srgbClr val="000000"/>
                </a:solidFill>
                <a:latin typeface="Consolas"/>
              </a:rPr>
              <a:t> = </a:t>
            </a:r>
            <a:r>
              <a:rPr b="0" lang="en-US" sz="2800" spc="-1" strike="noStrike">
                <a:solidFill>
                  <a:srgbClr val="0000ff"/>
                </a:solidFill>
                <a:latin typeface="Consolas"/>
              </a:rPr>
              <a:t>"Hello, World!"</a:t>
            </a:r>
            <a:r>
              <a:rPr b="0" lang="en-US" sz="2800" spc="-1" strike="noStrike">
                <a:solidFill>
                  <a:srgbClr val="000000"/>
                </a:solidFill>
                <a:latin typeface="Consolas"/>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Strings are made up of individual symbols called characters (letters, digits, spaces, etc.)</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Characters have their own primitive type in Java called </a:t>
            </a:r>
            <a:r>
              <a:rPr b="1" lang="en-US" sz="2800" spc="-1" strike="noStrike">
                <a:solidFill>
                  <a:srgbClr val="7f0055"/>
                </a:solidFill>
                <a:latin typeface="Consolas"/>
              </a:rPr>
              <a:t>char</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can write a </a:t>
            </a:r>
            <a:r>
              <a:rPr b="1" lang="en-US" sz="2800" spc="-1" strike="noStrike">
                <a:solidFill>
                  <a:srgbClr val="7f0055"/>
                </a:solidFill>
                <a:latin typeface="Consolas"/>
              </a:rPr>
              <a:t>char</a:t>
            </a:r>
            <a:r>
              <a:rPr b="0" lang="en-US" sz="2800" spc="-1" strike="noStrike">
                <a:solidFill>
                  <a:srgbClr val="000000"/>
                </a:solidFill>
                <a:latin typeface="Calibri"/>
              </a:rPr>
              <a:t> literal using single quotes:</a:t>
            </a:r>
            <a:endParaRPr b="0" lang="en-US" sz="2800" spc="-1" strike="noStrike">
              <a:solidFill>
                <a:srgbClr val="000000"/>
              </a:solidFill>
              <a:latin typeface="Calibri"/>
            </a:endParaRPr>
          </a:p>
          <a:p>
            <a:pPr>
              <a:lnSpc>
                <a:spcPct val="90000"/>
              </a:lnSpc>
              <a:spcBef>
                <a:spcPts val="1001"/>
              </a:spcBef>
            </a:pPr>
            <a:r>
              <a:rPr b="1" lang="en-US" sz="2800" spc="-1" strike="noStrike">
                <a:solidFill>
                  <a:srgbClr val="7f0055"/>
                </a:solidFill>
                <a:latin typeface="Consolas"/>
              </a:rPr>
              <a:t>char</a:t>
            </a:r>
            <a:r>
              <a:rPr b="0" lang="en-US" sz="2800" spc="-1" strike="noStrike">
                <a:solidFill>
                  <a:srgbClr val="000000"/>
                </a:solidFill>
                <a:latin typeface="Consolas"/>
              </a:rPr>
              <a:t> c = </a:t>
            </a:r>
            <a:r>
              <a:rPr b="0" lang="en-US" sz="2800" spc="-1" strike="noStrike">
                <a:solidFill>
                  <a:srgbClr val="0000ff"/>
                </a:solidFill>
                <a:latin typeface="Consolas"/>
              </a:rPr>
              <a:t>'H'</a:t>
            </a:r>
            <a:r>
              <a:rPr b="0" lang="en-US" sz="2800" spc="-1" strike="noStrike">
                <a:solidFill>
                  <a:srgbClr val="000000"/>
                </a:solidFill>
                <a:latin typeface="Consolas"/>
              </a:rPr>
              <a:t>;</a:t>
            </a:r>
            <a:endParaRPr b="0" lang="en-US" sz="2800" spc="-1" strike="noStrike">
              <a:solidFill>
                <a:srgbClr val="000000"/>
              </a:solidFill>
              <a:latin typeface="Calibri"/>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solidFill>
            <a:srgbClr val="bdd7ee"/>
          </a:solidFill>
          <a:ln>
            <a:noFill/>
          </a:ln>
        </p:spPr>
        <p:txBody>
          <a:bodyPr anchor="ctr"/>
          <a:p>
            <a:pPr>
              <a:lnSpc>
                <a:spcPct val="90000"/>
              </a:lnSpc>
            </a:pPr>
            <a:r>
              <a:rPr b="0" lang="en-US" sz="4400" spc="-1" strike="noStrike">
                <a:solidFill>
                  <a:srgbClr val="000000"/>
                </a:solidFill>
                <a:latin typeface="Calibri Light"/>
              </a:rPr>
              <a:t>String methods</a:t>
            </a:r>
            <a:endParaRPr b="0" lang="en-US" sz="44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We’ve defined our own static methods in Java</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have also called static methods like </a:t>
            </a:r>
            <a:r>
              <a:rPr b="0" lang="en-US" sz="2800" spc="-1" strike="noStrike">
                <a:solidFill>
                  <a:srgbClr val="000000"/>
                </a:solidFill>
                <a:latin typeface="Consolas"/>
              </a:rPr>
              <a:t>Math.pow</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But we’ve also called object methods even though you didn’t know it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An example is </a:t>
            </a:r>
            <a:r>
              <a:rPr b="0" lang="en-US" sz="2800" spc="-1" strike="noStrike">
                <a:solidFill>
                  <a:srgbClr val="000000"/>
                </a:solidFill>
                <a:latin typeface="Consolas"/>
              </a:rPr>
              <a:t>System.</a:t>
            </a:r>
            <a:r>
              <a:rPr b="1" i="1" lang="en-US" sz="2800" spc="-1" strike="noStrike">
                <a:solidFill>
                  <a:srgbClr val="0000c0"/>
                </a:solidFill>
                <a:latin typeface="Consolas"/>
              </a:rPr>
              <a:t>out</a:t>
            </a:r>
            <a:r>
              <a:rPr b="0" lang="en-US" sz="2800" spc="-1" strike="noStrike">
                <a:solidFill>
                  <a:srgbClr val="000000"/>
                </a:solidFill>
                <a:latin typeface="Consolas"/>
              </a:rPr>
              <a:t>.println(</a:t>
            </a:r>
            <a:r>
              <a:rPr b="0" lang="en-US" sz="2800" spc="-1" strike="noStrike">
                <a:solidFill>
                  <a:srgbClr val="0000ff"/>
                </a:solidFill>
                <a:latin typeface="Consolas"/>
              </a:rPr>
              <a:t>"Hello, World"</a:t>
            </a:r>
            <a:r>
              <a:rPr b="0" lang="en-US" sz="2800" spc="-1" strike="noStrike">
                <a:solidFill>
                  <a:srgbClr val="000000"/>
                </a:solidFill>
                <a:latin typeface="Consolas"/>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onsolas"/>
              </a:rPr>
              <a:t>System.</a:t>
            </a:r>
            <a:r>
              <a:rPr b="1" i="1" lang="en-US" sz="2800" spc="-1" strike="noStrike">
                <a:solidFill>
                  <a:srgbClr val="0000c0"/>
                </a:solidFill>
                <a:latin typeface="Consolas"/>
              </a:rPr>
              <a:t>out</a:t>
            </a:r>
            <a:r>
              <a:rPr b="0" lang="en-US" sz="2800" spc="-1" strike="noStrike">
                <a:solidFill>
                  <a:srgbClr val="000000"/>
                </a:solidFill>
                <a:latin typeface="Consolas"/>
              </a:rPr>
              <a:t> </a:t>
            </a:r>
            <a:r>
              <a:rPr b="0" lang="en-US" sz="2800" spc="-1" strike="noStrike">
                <a:solidFill>
                  <a:srgbClr val="000000"/>
                </a:solidFill>
                <a:latin typeface="Calibri"/>
              </a:rPr>
              <a:t>is a </a:t>
            </a:r>
            <a:r>
              <a:rPr b="0" lang="en-US" sz="2800" spc="-1" strike="noStrike">
                <a:solidFill>
                  <a:srgbClr val="000000"/>
                </a:solidFill>
                <a:latin typeface="Consolas"/>
              </a:rPr>
              <a:t>PrintStream</a:t>
            </a:r>
            <a:r>
              <a:rPr b="0" lang="en-US" sz="2800" spc="-1" strike="noStrike">
                <a:solidFill>
                  <a:srgbClr val="000000"/>
                </a:solidFill>
                <a:latin typeface="Calibri"/>
              </a:rPr>
              <a:t> object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When we call </a:t>
            </a:r>
            <a:r>
              <a:rPr b="0" lang="en-US" sz="2800" spc="-1" strike="noStrike">
                <a:solidFill>
                  <a:srgbClr val="000000"/>
                </a:solidFill>
                <a:latin typeface="Consolas"/>
              </a:rPr>
              <a:t>System.</a:t>
            </a:r>
            <a:r>
              <a:rPr b="1" i="1" lang="en-US" sz="2800" spc="-1" strike="noStrike">
                <a:solidFill>
                  <a:srgbClr val="0000c0"/>
                </a:solidFill>
                <a:latin typeface="Consolas"/>
              </a:rPr>
              <a:t>out</a:t>
            </a:r>
            <a:r>
              <a:rPr b="0" lang="en-US" sz="2800" spc="-1" strike="noStrike">
                <a:solidFill>
                  <a:srgbClr val="000000"/>
                </a:solidFill>
                <a:latin typeface="Consolas"/>
              </a:rPr>
              <a:t>.println(</a:t>
            </a:r>
            <a:r>
              <a:rPr b="0" lang="en-US" sz="2800" spc="-1" strike="noStrike">
                <a:solidFill>
                  <a:srgbClr val="0000ff"/>
                </a:solidFill>
                <a:latin typeface="Consolas"/>
              </a:rPr>
              <a:t>"Hello, World") </a:t>
            </a:r>
            <a:r>
              <a:rPr b="0" lang="en-US" sz="2800" spc="-1" strike="noStrike">
                <a:solidFill>
                  <a:srgbClr val="000000"/>
                </a:solidFill>
                <a:latin typeface="Calibri"/>
              </a:rPr>
              <a:t>we are telling the System.out object to print “Hello, World”</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System.out object is hooked up to the Eclipse console</a:t>
            </a:r>
            <a:endParaRPr b="0" lang="en-US" sz="28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solidFill>
            <a:srgbClr val="bdd7ee"/>
          </a:solidFill>
          <a:ln>
            <a:noFill/>
          </a:ln>
        </p:spPr>
        <p:txBody>
          <a:bodyPr anchor="ctr"/>
          <a:p>
            <a:pPr>
              <a:lnSpc>
                <a:spcPct val="90000"/>
              </a:lnSpc>
            </a:pPr>
            <a:r>
              <a:rPr b="0" lang="en-US" sz="4400" spc="-1" strike="noStrike">
                <a:solidFill>
                  <a:srgbClr val="000000"/>
                </a:solidFill>
                <a:latin typeface="Calibri Light"/>
              </a:rPr>
              <a:t>Scanner</a:t>
            </a:r>
            <a:endParaRPr b="0" lang="en-US" sz="4400" spc="-1" strike="noStrike">
              <a:solidFill>
                <a:srgbClr val="000000"/>
              </a:solidFill>
              <a:latin typeface="Calibri"/>
            </a:endParaRPr>
          </a:p>
        </p:txBody>
      </p:sp>
      <p:sp>
        <p:nvSpPr>
          <p:cNvPr id="91"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Scanner class allows us to use System.in more easily (sort of like a chassis for an engine of a car</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onsolas"/>
              </a:rPr>
              <a:t>Scanner </a:t>
            </a:r>
            <a:r>
              <a:rPr b="0" lang="en-US" sz="2800" spc="-1" strike="noStrike">
                <a:solidFill>
                  <a:srgbClr val="843c0b"/>
                </a:solidFill>
                <a:latin typeface="Consolas"/>
              </a:rPr>
              <a:t>scanner</a:t>
            </a:r>
            <a:r>
              <a:rPr b="0" lang="en-US" sz="2800" spc="-1" strike="noStrike">
                <a:solidFill>
                  <a:srgbClr val="000000"/>
                </a:solidFill>
                <a:latin typeface="Consolas"/>
              </a:rPr>
              <a:t> = </a:t>
            </a:r>
            <a:r>
              <a:rPr b="1" lang="en-US" sz="2800" spc="-1" strike="noStrike">
                <a:solidFill>
                  <a:srgbClr val="7f0055"/>
                </a:solidFill>
                <a:latin typeface="Consolas"/>
              </a:rPr>
              <a:t>new</a:t>
            </a:r>
            <a:r>
              <a:rPr b="0" lang="en-US" sz="2800" spc="-1" strike="noStrike">
                <a:solidFill>
                  <a:srgbClr val="000000"/>
                </a:solidFill>
                <a:latin typeface="Consolas"/>
              </a:rPr>
              <a:t> Scanner(System.</a:t>
            </a:r>
            <a:r>
              <a:rPr b="1" i="1" lang="en-US" sz="2800" spc="-1" strike="noStrike">
                <a:solidFill>
                  <a:srgbClr val="0000c0"/>
                </a:solidFill>
                <a:latin typeface="Consolas"/>
              </a:rPr>
              <a:t>in</a:t>
            </a:r>
            <a:r>
              <a:rPr b="0" lang="en-US" sz="2800" spc="-1" strike="noStrike">
                <a:solidFill>
                  <a:srgbClr val="000000"/>
                </a:solidFill>
                <a:latin typeface="Consolas"/>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have to import java.util.Scanner (Eclipse should prompt you if you hover over the red underline)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should only create one Scanner object for System.in or your program won’t work correctly!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We can retrieve a line of input from the user by calling the nextLine method on the Scanner object </a:t>
            </a:r>
            <a:r>
              <a:rPr b="0" lang="en-US" sz="2800" spc="-1" strike="noStrike">
                <a:solidFill>
                  <a:srgbClr val="843c0b"/>
                </a:solidFill>
                <a:latin typeface="Consolas"/>
              </a:rPr>
              <a:t>scanner</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onsolas"/>
              </a:rPr>
              <a:t>System.</a:t>
            </a:r>
            <a:r>
              <a:rPr b="1" i="1" lang="en-US" sz="2800" spc="-1" strike="noStrike">
                <a:solidFill>
                  <a:srgbClr val="0000c0"/>
                </a:solidFill>
                <a:latin typeface="Consolas"/>
              </a:rPr>
              <a:t>out</a:t>
            </a:r>
            <a:r>
              <a:rPr b="0" lang="en-US" sz="2800" spc="-1" strike="noStrike">
                <a:solidFill>
                  <a:srgbClr val="000000"/>
                </a:solidFill>
                <a:latin typeface="Consolas"/>
              </a:rPr>
              <a:t>.println(</a:t>
            </a:r>
            <a:r>
              <a:rPr b="0" lang="en-US" sz="2800" spc="-1" strike="noStrike">
                <a:solidFill>
                  <a:srgbClr val="0000ff"/>
                </a:solidFill>
                <a:latin typeface="Consolas"/>
              </a:rPr>
              <a:t>"Please enter your name:");</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onsolas"/>
              </a:rPr>
              <a:t>String </a:t>
            </a:r>
            <a:r>
              <a:rPr b="0" lang="en-US" sz="2800" spc="-1" strike="noStrike">
                <a:solidFill>
                  <a:srgbClr val="843c0b"/>
                </a:solidFill>
                <a:latin typeface="Consolas"/>
              </a:rPr>
              <a:t>name</a:t>
            </a:r>
            <a:r>
              <a:rPr b="0" lang="en-US" sz="2800" spc="-1" strike="noStrike">
                <a:solidFill>
                  <a:srgbClr val="000000"/>
                </a:solidFill>
                <a:latin typeface="Consolas"/>
              </a:rPr>
              <a:t> = </a:t>
            </a:r>
            <a:r>
              <a:rPr b="0" lang="en-US" sz="2800" spc="-1" strike="noStrike">
                <a:solidFill>
                  <a:srgbClr val="843c0b"/>
                </a:solidFill>
                <a:latin typeface="Consolas"/>
              </a:rPr>
              <a:t>scanner</a:t>
            </a:r>
            <a:r>
              <a:rPr b="0" lang="en-US" sz="2800" spc="-1" strike="noStrike">
                <a:solidFill>
                  <a:srgbClr val="000000"/>
                </a:solidFill>
                <a:latin typeface="Consolas"/>
              </a:rPr>
              <a:t>.nextLine();</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onsolas"/>
              </a:rPr>
              <a:t>System.</a:t>
            </a:r>
            <a:r>
              <a:rPr b="1" i="1" lang="en-US" sz="2800" spc="-1" strike="noStrike">
                <a:solidFill>
                  <a:srgbClr val="0000c0"/>
                </a:solidFill>
                <a:latin typeface="Consolas"/>
              </a:rPr>
              <a:t>out</a:t>
            </a:r>
            <a:r>
              <a:rPr b="0" lang="en-US" sz="2800" spc="-1" strike="noStrike">
                <a:solidFill>
                  <a:srgbClr val="000000"/>
                </a:solidFill>
                <a:latin typeface="Consolas"/>
              </a:rPr>
              <a:t>.println(</a:t>
            </a:r>
            <a:r>
              <a:rPr b="0" lang="en-US" sz="2800" spc="-1" strike="noStrike">
                <a:solidFill>
                  <a:srgbClr val="0000ff"/>
                </a:solidFill>
                <a:latin typeface="Consolas"/>
              </a:rPr>
              <a:t>"Hello, "</a:t>
            </a:r>
            <a:r>
              <a:rPr b="0" lang="en-US" sz="2800" spc="-1" strike="noStrike">
                <a:solidFill>
                  <a:srgbClr val="000000"/>
                </a:solidFill>
                <a:latin typeface="Consolas"/>
              </a:rPr>
              <a:t>+</a:t>
            </a:r>
            <a:r>
              <a:rPr b="0" lang="en-US" sz="2800" spc="-1" strike="noStrike">
                <a:solidFill>
                  <a:srgbClr val="843c0b"/>
                </a:solidFill>
                <a:latin typeface="Consolas"/>
              </a:rPr>
              <a:t>name</a:t>
            </a:r>
            <a:r>
              <a:rPr b="0" lang="en-US" sz="2800" spc="-1" strike="noStrike">
                <a:solidFill>
                  <a:srgbClr val="000000"/>
                </a:solidFill>
                <a:latin typeface="Consolas"/>
              </a:rPr>
              <a:t>+</a:t>
            </a:r>
            <a:r>
              <a:rPr b="0" lang="en-US" sz="2800" spc="-1" strike="noStrike">
                <a:solidFill>
                  <a:srgbClr val="0000ff"/>
                </a:solidFill>
                <a:latin typeface="Consolas"/>
              </a:rPr>
              <a:t>"!"</a:t>
            </a:r>
            <a:r>
              <a:rPr b="0" lang="en-US" sz="2800" spc="-1" strike="noStrike">
                <a:solidFill>
                  <a:srgbClr val="000000"/>
                </a:solidFill>
                <a:latin typeface="Consolas"/>
              </a:rPr>
              <a:t>);</a:t>
            </a:r>
            <a:endParaRPr b="0" lang="en-US" sz="28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solidFill>
            <a:srgbClr val="ffe699"/>
          </a:solidFill>
          <a:ln>
            <a:noFill/>
          </a:ln>
        </p:spPr>
        <p:txBody>
          <a:bodyPr anchor="ctr"/>
          <a:p>
            <a:pPr>
              <a:lnSpc>
                <a:spcPct val="90000"/>
              </a:lnSpc>
            </a:pPr>
            <a:r>
              <a:rPr b="0" lang="en-US" sz="4400" spc="-1" strike="noStrike">
                <a:solidFill>
                  <a:srgbClr val="000000"/>
                </a:solidFill>
                <a:latin typeface="Calibri Light"/>
              </a:rPr>
              <a:t>Example: </a:t>
            </a:r>
            <a:r>
              <a:rPr b="0" lang="en-US" sz="4400" spc="-1" strike="noStrike" u="sng">
                <a:solidFill>
                  <a:srgbClr val="0563c1"/>
                </a:solidFill>
                <a:uFillTx/>
                <a:latin typeface="Calibri Light"/>
                <a:hlinkClick r:id="rId1"/>
              </a:rPr>
              <a:t>Guessing game</a:t>
            </a:r>
            <a:r>
              <a:rPr b="0" lang="en-US" sz="4400" spc="-1" strike="noStrike">
                <a:solidFill>
                  <a:srgbClr val="000000"/>
                </a:solidFill>
                <a:latin typeface="Calibri Light"/>
              </a:rPr>
              <a:t> </a:t>
            </a:r>
            <a:endParaRPr b="0" lang="en-US" sz="4400" spc="-1" strike="noStrike">
              <a:solidFill>
                <a:srgbClr val="000000"/>
              </a:solidFill>
              <a:latin typeface="Calibri"/>
            </a:endParaRPr>
          </a:p>
        </p:txBody>
      </p:sp>
      <p:pic>
        <p:nvPicPr>
          <p:cNvPr id="93" name="Content Placeholder 3" descr=""/>
          <p:cNvPicPr/>
          <p:nvPr/>
        </p:nvPicPr>
        <p:blipFill>
          <a:blip r:embed="rId2"/>
          <a:stretch/>
        </p:blipFill>
        <p:spPr>
          <a:xfrm>
            <a:off x="4742280" y="1825560"/>
            <a:ext cx="2707560" cy="435096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1325160"/>
          </a:xfrm>
          <a:prstGeom prst="rect">
            <a:avLst/>
          </a:prstGeom>
          <a:solidFill>
            <a:srgbClr val="ffe699"/>
          </a:solidFill>
          <a:ln>
            <a:noFill/>
          </a:ln>
        </p:spPr>
        <p:txBody>
          <a:bodyPr anchor="ctr"/>
          <a:p>
            <a:pPr>
              <a:lnSpc>
                <a:spcPct val="90000"/>
              </a:lnSpc>
            </a:pPr>
            <a:r>
              <a:rPr b="0" lang="en-US" sz="4400" spc="-1" strike="noStrike">
                <a:solidFill>
                  <a:srgbClr val="000000"/>
                </a:solidFill>
                <a:latin typeface="Calibri Light"/>
              </a:rPr>
              <a:t>Rules of guessing game</a:t>
            </a:r>
            <a:endParaRPr b="0" lang="en-US" sz="4400" spc="-1" strike="noStrike">
              <a:solidFill>
                <a:srgbClr val="000000"/>
              </a:solidFill>
              <a:latin typeface="Calibri"/>
            </a:endParaRPr>
          </a:p>
        </p:txBody>
      </p:sp>
      <p:sp>
        <p:nvSpPr>
          <p:cNvPr id="95"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Computer creates a random hidden code of 4 colored circles taken from a palette of 6 colors</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You make a guess of the code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computer tells you how many colors are correct and in the right place by showing one black dot for each correct guess, and how many colors are correct but in the wrong place by showing one white dot for each</a:t>
            </a:r>
            <a:endParaRPr b="0" lang="en-US" sz="2800" spc="-1" strike="noStrike">
              <a:solidFill>
                <a:srgbClr val="000000"/>
              </a:solidFill>
              <a:latin typeface="Calibri"/>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solidFill>
            <a:srgbClr val="ffe699"/>
          </a:solidFill>
          <a:ln>
            <a:noFill/>
          </a:ln>
        </p:spPr>
        <p:txBody>
          <a:bodyPr anchor="ctr"/>
          <a:p>
            <a:pPr>
              <a:lnSpc>
                <a:spcPct val="90000"/>
              </a:lnSpc>
            </a:pPr>
            <a:r>
              <a:rPr b="0" lang="en-US" sz="4400" spc="-1" strike="noStrike">
                <a:solidFill>
                  <a:srgbClr val="000000"/>
                </a:solidFill>
                <a:latin typeface="Calibri Light"/>
              </a:rPr>
              <a:t>Example guess</a:t>
            </a:r>
            <a:endParaRPr b="0" lang="en-US" sz="4400" spc="-1" strike="noStrike">
              <a:solidFill>
                <a:srgbClr val="000000"/>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Let’s use digits instead of colors for our version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Suppose the secret code is 1123</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user guesses 3141</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computer reports 1 correct guess and 2 correct letters</a:t>
            </a:r>
            <a:endParaRPr b="0" lang="en-US" sz="2800" spc="-1" strike="noStrike">
              <a:solidFill>
                <a:srgbClr val="000000"/>
              </a:solidFill>
              <a:latin typeface="Calibri"/>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1325160"/>
          </a:xfrm>
          <a:prstGeom prst="rect">
            <a:avLst/>
          </a:prstGeom>
          <a:solidFill>
            <a:srgbClr val="c5e0b4"/>
          </a:solidFill>
          <a:ln>
            <a:noFill/>
          </a:ln>
        </p:spPr>
        <p:txBody>
          <a:bodyPr anchor="ctr"/>
          <a:p>
            <a:pPr>
              <a:lnSpc>
                <a:spcPct val="90000"/>
              </a:lnSpc>
            </a:pPr>
            <a:r>
              <a:rPr b="0" lang="en-US" sz="4400" spc="-1" strike="noStrike">
                <a:solidFill>
                  <a:srgbClr val="000000"/>
                </a:solidFill>
                <a:latin typeface="Calibri Light"/>
              </a:rPr>
              <a:t>Random values</a:t>
            </a:r>
            <a:endParaRPr b="0" lang="en-US" sz="4400" spc="-1" strike="noStrike">
              <a:solidFill>
                <a:srgbClr val="000000"/>
              </a:solidFill>
              <a:latin typeface="Calibri"/>
            </a:endParaRPr>
          </a:p>
        </p:txBody>
      </p:sp>
      <p:sp>
        <p:nvSpPr>
          <p:cNvPr id="99" name="TextShape 2"/>
          <p:cNvSpPr txBox="1"/>
          <p:nvPr/>
        </p:nvSpPr>
        <p:spPr>
          <a:xfrm>
            <a:off x="838080" y="1825560"/>
            <a:ext cx="10515240" cy="4350960"/>
          </a:xfrm>
          <a:prstGeom prst="rect">
            <a:avLst/>
          </a:prstGeom>
          <a:noFill/>
          <a:ln>
            <a:noFill/>
          </a:ln>
        </p:spPr>
        <p:txBody>
          <a:bodyPr>
            <a:norm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The game generates a random code to start with</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To generate a random number in Java, we can call </a:t>
            </a:r>
            <a:r>
              <a:rPr b="0" lang="en-US" sz="2800" spc="-1" strike="noStrike">
                <a:solidFill>
                  <a:srgbClr val="000000"/>
                </a:solidFill>
                <a:latin typeface="Consolas"/>
              </a:rPr>
              <a:t>Math.</a:t>
            </a:r>
            <a:r>
              <a:rPr b="0" i="1" lang="en-US" sz="2800" spc="-1" strike="noStrike">
                <a:solidFill>
                  <a:srgbClr val="000000"/>
                </a:solidFill>
                <a:latin typeface="Consolas"/>
              </a:rPr>
              <a:t>random</a:t>
            </a:r>
            <a:r>
              <a:rPr b="0" lang="en-US" sz="2800" spc="-1" strike="noStrike">
                <a:solidFill>
                  <a:srgbClr val="000000"/>
                </a:solidFill>
                <a:latin typeface="Consolas"/>
              </a:rPr>
              <a: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returns a random double value ranging from 0 up to slightly less than 1 e.g. 0.6528383137255481 or 0.4693751071223585</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This can be used by itself, e.g. in a comparison expression, or we can multiply it to scale it and cast the result to an int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Recall that casting to an int rounds down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For example, </a:t>
            </a:r>
            <a:r>
              <a:rPr b="0" lang="en-US" sz="2800" spc="-1" strike="noStrike">
                <a:solidFill>
                  <a:srgbClr val="000000"/>
                </a:solidFill>
                <a:latin typeface="Consolas"/>
              </a:rPr>
              <a:t>(</a:t>
            </a:r>
            <a:r>
              <a:rPr b="1" lang="en-US" sz="2800" spc="-1" strike="noStrike">
                <a:solidFill>
                  <a:srgbClr val="7f0055"/>
                </a:solidFill>
                <a:latin typeface="Consolas"/>
              </a:rPr>
              <a:t>int</a:t>
            </a:r>
            <a:r>
              <a:rPr b="0" lang="en-US" sz="2800" spc="-1" strike="noStrike">
                <a:solidFill>
                  <a:srgbClr val="000000"/>
                </a:solidFill>
                <a:latin typeface="Consolas"/>
              </a:rPr>
              <a:t>)(Math.</a:t>
            </a:r>
            <a:r>
              <a:rPr b="0" i="1" lang="en-US" sz="2800" spc="-1" strike="noStrike">
                <a:solidFill>
                  <a:srgbClr val="000000"/>
                </a:solidFill>
                <a:latin typeface="Consolas"/>
              </a:rPr>
              <a:t>random</a:t>
            </a:r>
            <a:r>
              <a:rPr b="0" lang="en-US" sz="2800" spc="-1" strike="noStrike">
                <a:solidFill>
                  <a:srgbClr val="000000"/>
                </a:solidFill>
                <a:latin typeface="Consolas"/>
              </a:rPr>
              <a:t>()*n) </a:t>
            </a:r>
            <a:r>
              <a:rPr b="0" lang="en-US" sz="2800" spc="-1" strike="noStrike">
                <a:solidFill>
                  <a:srgbClr val="000000"/>
                </a:solidFill>
                <a:latin typeface="Calibri"/>
              </a:rPr>
              <a:t>will evaluate to the values 0 through n-1 with roughly equal probability</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93</TotalTime>
  <Application>LibreOffice/6.0.7.3$Linux_X86_64 LibreOffice_project/00m0$Build-3</Application>
  <Words>513</Words>
  <Paragraphs>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2017-02-03T18:52:17Z</dcterms:created>
  <dc:creator>Hock, Martin</dc:creator>
  <dc:description/>
  <dc:language>en-US</dc:language>
  <cp:lastModifiedBy/>
  <dcterms:modified xsi:type="dcterms:W3CDTF">2019-10-27T18:57:39Z</dcterms:modified>
  <cp:revision>12</cp:revision>
  <dc:subject/>
  <dc:title>Intro to Strings and Input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