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9" autoAdjust="0"/>
    <p:restoredTop sz="94660"/>
  </p:normalViewPr>
  <p:slideViewPr>
    <p:cSldViewPr snapToGrid="0">
      <p:cViewPr varScale="1">
        <p:scale>
          <a:sx n="55" d="100"/>
          <a:sy n="55" d="100"/>
        </p:scale>
        <p:origin x="62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" userId="bec69336-ecec-4a4a-82b4-692521230785" providerId="ADAL" clId="{7DF1B316-949A-410C-9F5B-60A788079DAA}"/>
    <pc:docChg chg="custSel delSld modSld">
      <pc:chgData name="David" userId="bec69336-ecec-4a4a-82b4-692521230785" providerId="ADAL" clId="{7DF1B316-949A-410C-9F5B-60A788079DAA}" dt="2020-02-20T05:48:53.531" v="78" actId="20577"/>
      <pc:docMkLst>
        <pc:docMk/>
      </pc:docMkLst>
      <pc:sldChg chg="modSp">
        <pc:chgData name="David" userId="bec69336-ecec-4a4a-82b4-692521230785" providerId="ADAL" clId="{7DF1B316-949A-410C-9F5B-60A788079DAA}" dt="2020-02-20T05:48:39.730" v="28" actId="20577"/>
        <pc:sldMkLst>
          <pc:docMk/>
          <pc:sldMk cId="4209438371" sldId="256"/>
        </pc:sldMkLst>
        <pc:spChg chg="mod">
          <ac:chgData name="David" userId="bec69336-ecec-4a4a-82b4-692521230785" providerId="ADAL" clId="{7DF1B316-949A-410C-9F5B-60A788079DAA}" dt="2020-02-20T05:48:39.730" v="28" actId="20577"/>
          <ac:spMkLst>
            <pc:docMk/>
            <pc:sldMk cId="4209438371" sldId="256"/>
            <ac:spMk id="3" creationId="{00000000-0000-0000-0000-000000000000}"/>
          </ac:spMkLst>
        </pc:spChg>
      </pc:sldChg>
      <pc:sldChg chg="modSp">
        <pc:chgData name="David" userId="bec69336-ecec-4a4a-82b4-692521230785" providerId="ADAL" clId="{7DF1B316-949A-410C-9F5B-60A788079DAA}" dt="2020-02-20T05:48:53.531" v="78" actId="20577"/>
        <pc:sldMkLst>
          <pc:docMk/>
          <pc:sldMk cId="3328141369" sldId="258"/>
        </pc:sldMkLst>
        <pc:spChg chg="mod">
          <ac:chgData name="David" userId="bec69336-ecec-4a4a-82b4-692521230785" providerId="ADAL" clId="{7DF1B316-949A-410C-9F5B-60A788079DAA}" dt="2020-02-20T05:48:53.531" v="78" actId="20577"/>
          <ac:spMkLst>
            <pc:docMk/>
            <pc:sldMk cId="3328141369" sldId="258"/>
            <ac:spMk id="3" creationId="{00000000-0000-0000-0000-000000000000}"/>
          </ac:spMkLst>
        </pc:spChg>
      </pc:sldChg>
      <pc:sldChg chg="del">
        <pc:chgData name="David" userId="bec69336-ecec-4a4a-82b4-692521230785" providerId="ADAL" clId="{7DF1B316-949A-410C-9F5B-60A788079DAA}" dt="2020-02-20T05:48:42.246" v="29" actId="2696"/>
        <pc:sldMkLst>
          <pc:docMk/>
          <pc:sldMk cId="363629410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EF3E-BC4A-4FC8-967B-8D482F70CE5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B662-83B4-4870-8E06-24D6F95E5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0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EF3E-BC4A-4FC8-967B-8D482F70CE5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B662-83B4-4870-8E06-24D6F95E5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20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EF3E-BC4A-4FC8-967B-8D482F70CE5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B662-83B4-4870-8E06-24D6F95E5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8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EF3E-BC4A-4FC8-967B-8D482F70CE5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B662-83B4-4870-8E06-24D6F95E5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EF3E-BC4A-4FC8-967B-8D482F70CE5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B662-83B4-4870-8E06-24D6F95E5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6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EF3E-BC4A-4FC8-967B-8D482F70CE5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B662-83B4-4870-8E06-24D6F95E5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2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EF3E-BC4A-4FC8-967B-8D482F70CE5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B662-83B4-4870-8E06-24D6F95E5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74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EF3E-BC4A-4FC8-967B-8D482F70CE5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B662-83B4-4870-8E06-24D6F95E5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8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EF3E-BC4A-4FC8-967B-8D482F70CE5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B662-83B4-4870-8E06-24D6F95E5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36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EF3E-BC4A-4FC8-967B-8D482F70CE5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B662-83B4-4870-8E06-24D6F95E5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4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EF3E-BC4A-4FC8-967B-8D482F70CE5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B662-83B4-4870-8E06-24D6F95E5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2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1EF3E-BC4A-4FC8-967B-8D482F70CE5D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9B662-83B4-4870-8E06-24D6F95E5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4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Hash Tables Part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CS 143</a:t>
            </a:r>
          </a:p>
          <a:p>
            <a:r>
              <a:rPr lang="en-US" dirty="0"/>
              <a:t>David Anderson</a:t>
            </a:r>
          </a:p>
          <a:p>
            <a:endParaRPr lang="en-US" dirty="0"/>
          </a:p>
          <a:p>
            <a:r>
              <a:rPr lang="en-US" dirty="0"/>
              <a:t>Slides by Martin Hock</a:t>
            </a:r>
          </a:p>
        </p:txBody>
      </p:sp>
    </p:spTree>
    <p:extLst>
      <p:ext uri="{BB962C8B-B14F-4D97-AF65-F5344CB8AC3E}">
        <p14:creationId xmlns:p14="http://schemas.microsoft.com/office/powerpoint/2010/main" val="4209438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The Pigeonhole Principle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Suppose you have n pigeonholes and n+1 pigeons</a:t>
            </a:r>
          </a:p>
          <a:p>
            <a:r>
              <a:rPr lang="en-US" dirty="0"/>
              <a:t>Each pigeon goes home to a pigeonhole</a:t>
            </a:r>
          </a:p>
          <a:p>
            <a:r>
              <a:rPr lang="en-US" dirty="0"/>
              <a:t>However, there aren’t enough pigeonholes to go around!</a:t>
            </a:r>
          </a:p>
          <a:p>
            <a:r>
              <a:rPr lang="en-US" dirty="0"/>
              <a:t>You can be guaranteed that there is at least one pigeonhole with two pigeons</a:t>
            </a:r>
          </a:p>
          <a:p>
            <a:r>
              <a:rPr lang="en-US" dirty="0"/>
              <a:t>Similarly, because there are way more than 4 billion possible Strings, there must exist two Strings with the same </a:t>
            </a:r>
            <a:r>
              <a:rPr lang="en-US" dirty="0" err="1"/>
              <a:t>int</a:t>
            </a:r>
            <a:r>
              <a:rPr lang="en-US" dirty="0"/>
              <a:t> hash code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53432586"/>
              </p:ext>
            </p:extLst>
          </p:nvPr>
        </p:nvGraphicFramePr>
        <p:xfrm>
          <a:off x="6172200" y="2251631"/>
          <a:ext cx="5181600" cy="1188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6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7200" dirty="0">
                          <a:solidFill>
                            <a:sysClr val="windowText" lastClr="000000"/>
                          </a:solidFill>
                        </a:rPr>
                        <a:t>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200" dirty="0">
                          <a:solidFill>
                            <a:sysClr val="windowText" lastClr="000000"/>
                          </a:solidFill>
                        </a:rPr>
                        <a:t>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>
                          <a:solidFill>
                            <a:sysClr val="windowText" lastClr="000000"/>
                          </a:solidFill>
                        </a:rPr>
                        <a:t>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>
                          <a:solidFill>
                            <a:sysClr val="windowText" lastClr="000000"/>
                          </a:solidFill>
                        </a:rPr>
                        <a:t>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200" dirty="0">
                          <a:solidFill>
                            <a:sysClr val="windowText" lastClr="000000"/>
                          </a:solidFill>
                        </a:rPr>
                        <a:t>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6740191"/>
              </p:ext>
            </p:extLst>
          </p:nvPr>
        </p:nvGraphicFramePr>
        <p:xfrm>
          <a:off x="6172200" y="4001294"/>
          <a:ext cx="51816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rgbClr val="00B0F0"/>
                          </a:solidFill>
                        </a:rPr>
                        <a:t>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rgbClr val="00B0F0"/>
                          </a:solidFill>
                        </a:rPr>
                        <a:t>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dirty="0">
                          <a:solidFill>
                            <a:srgbClr val="00B0F0"/>
                          </a:solidFill>
                        </a:rPr>
                        <a:t>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dirty="0">
                          <a:solidFill>
                            <a:srgbClr val="00B0F0"/>
                          </a:solidFill>
                        </a:rPr>
                        <a:t>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dirty="0">
                          <a:solidFill>
                            <a:srgbClr val="00B0F0"/>
                          </a:solidFill>
                        </a:rPr>
                        <a:t>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dirty="0">
                          <a:solidFill>
                            <a:srgbClr val="00B0F0"/>
                          </a:solidFill>
                        </a:rPr>
                        <a:t>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715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Implementing </a:t>
            </a:r>
            <a:r>
              <a:rPr lang="en-US" dirty="0" err="1"/>
              <a:t>HashTable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Our </a:t>
            </a:r>
            <a:r>
              <a:rPr lang="en-US" dirty="0" err="1"/>
              <a:t>HashTable</a:t>
            </a:r>
            <a:r>
              <a:rPr lang="en-US" dirty="0"/>
              <a:t> class will be like a map so it will have key and value types which we will store in an array of linked lists of pairs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AbstractArray.SimpleEntry</a:t>
            </a:r>
            <a:r>
              <a:rPr lang="en-US" dirty="0"/>
              <a:t> implements a key value pair type for us</a:t>
            </a:r>
          </a:p>
          <a:p>
            <a:r>
              <a:rPr lang="en-US"/>
              <a:t>Java </a:t>
            </a:r>
            <a:r>
              <a:rPr lang="en-US" dirty="0"/>
              <a:t>won’t let us construct a generic array, so we just create an a “raw” </a:t>
            </a:r>
            <a:r>
              <a:rPr lang="en-US" dirty="0" err="1"/>
              <a:t>LinkedList</a:t>
            </a:r>
            <a:r>
              <a:rPr lang="en-US" dirty="0"/>
              <a:t> array for our table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HashTable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&lt;K, V&gt;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SimpleEntry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&lt;K, V&gt;&gt;[]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HashTable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    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[128];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141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Converting from hash code to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 codes can be positive or negative </a:t>
            </a:r>
            <a:r>
              <a:rPr lang="en-US" dirty="0" err="1"/>
              <a:t>int</a:t>
            </a:r>
            <a:r>
              <a:rPr lang="en-US" dirty="0"/>
              <a:t> values</a:t>
            </a:r>
          </a:p>
          <a:p>
            <a:r>
              <a:rPr lang="en-US" dirty="0"/>
              <a:t>A simple way to restrict an </a:t>
            </a:r>
            <a:r>
              <a:rPr lang="en-US" dirty="0" err="1"/>
              <a:t>int</a:t>
            </a:r>
            <a:r>
              <a:rPr lang="en-US" dirty="0"/>
              <a:t> to a range is to take a modulus, which is almost what % does, except for negative values</a:t>
            </a:r>
          </a:p>
          <a:p>
            <a:r>
              <a:rPr lang="en-US" dirty="0"/>
              <a:t>An even simpler value is to just take the bits of the </a:t>
            </a:r>
            <a:r>
              <a:rPr lang="en-US" dirty="0" err="1"/>
              <a:t>int</a:t>
            </a:r>
            <a:r>
              <a:rPr lang="en-US" dirty="0"/>
              <a:t> that we want, which works if the array length is a power of two</a:t>
            </a:r>
          </a:p>
          <a:p>
            <a:r>
              <a:rPr lang="en-US" dirty="0"/>
              <a:t>We can perform bitwise AND with the bits we want, which we can calculate by performing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hashCode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 (length - 1)</a:t>
            </a:r>
          </a:p>
          <a:p>
            <a:r>
              <a:rPr lang="en-US" dirty="0"/>
              <a:t>If length is a power of 2,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length - 1 </a:t>
            </a:r>
            <a:r>
              <a:rPr lang="en-US" dirty="0"/>
              <a:t>turns on all the bits we want to keep</a:t>
            </a:r>
          </a:p>
        </p:txBody>
      </p:sp>
    </p:spTree>
    <p:extLst>
      <p:ext uri="{BB962C8B-B14F-4D97-AF65-F5344CB8AC3E}">
        <p14:creationId xmlns:p14="http://schemas.microsoft.com/office/powerpoint/2010/main" val="2677608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Put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5720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put(K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V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hashCode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key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.hashCode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&amp; (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table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- 1);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hashCode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No list so create one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    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hashCode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    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hashCode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].add(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SimpleEntry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&lt;K, V&gt;(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Look for the key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for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hashCode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].size();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  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hashCode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].get(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().equals(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        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hashCode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].get(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Modify value for that key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    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hashCode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].add(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SimpleEntry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&lt;&gt;(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// Didn't find key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34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Get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 get(K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hashCode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key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.hashCode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&amp; (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table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- 1);</a:t>
            </a:r>
            <a:endParaRPr lang="en-US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hashCode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Nothing is there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Look for the key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for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hashCode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].size();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  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hashCode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].get(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().equals(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hashCode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].get(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Key wasn't in linked list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3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Other things to consider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could be smarter about how we access our linked lists</a:t>
            </a:r>
          </a:p>
          <a:p>
            <a:pPr lvl="1"/>
            <a:r>
              <a:rPr lang="en-US" dirty="0"/>
              <a:t>We shouldn’t let the linked lists get too long anyway</a:t>
            </a:r>
          </a:p>
          <a:p>
            <a:r>
              <a:rPr lang="en-US" dirty="0"/>
              <a:t>This </a:t>
            </a:r>
            <a:r>
              <a:rPr lang="en-US"/>
              <a:t>collision handling </a:t>
            </a:r>
            <a:r>
              <a:rPr lang="en-US" dirty="0"/>
              <a:t>strategy is known as separate chaining</a:t>
            </a:r>
          </a:p>
          <a:p>
            <a:pPr lvl="1"/>
            <a:r>
              <a:rPr lang="en-US" dirty="0"/>
              <a:t>Instead of a linked list, we can just store the key value pair at each location in the array, but if a collision occurs, we must try a different location, which is known as open addressing</a:t>
            </a:r>
          </a:p>
          <a:p>
            <a:r>
              <a:rPr lang="en-US" dirty="0"/>
              <a:t>We haven’t implemented any ability to expand the underlying array</a:t>
            </a:r>
          </a:p>
          <a:p>
            <a:pPr lvl="1"/>
            <a:r>
              <a:rPr lang="en-US" dirty="0"/>
              <a:t>We may choose to expand if too many collisions occur or after we’ve added a certain number of elements relative to the capacity of the array</a:t>
            </a:r>
          </a:p>
        </p:txBody>
      </p:sp>
    </p:spTree>
    <p:extLst>
      <p:ext uri="{BB962C8B-B14F-4D97-AF65-F5344CB8AC3E}">
        <p14:creationId xmlns:p14="http://schemas.microsoft.com/office/powerpoint/2010/main" val="828694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694</Words>
  <Application>Microsoft Office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Hash Tables Part 2</vt:lpstr>
      <vt:lpstr>The Pigeonhole Principle</vt:lpstr>
      <vt:lpstr>Implementing HashTable</vt:lpstr>
      <vt:lpstr>Converting from hash code to index</vt:lpstr>
      <vt:lpstr>Put method</vt:lpstr>
      <vt:lpstr>Get method</vt:lpstr>
      <vt:lpstr>Other things to consider</vt:lpstr>
    </vt:vector>
  </TitlesOfParts>
  <Company>Tacoma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Tables Part 2</dc:title>
  <dc:creator>Hock, Martin</dc:creator>
  <cp:lastModifiedBy>David</cp:lastModifiedBy>
  <cp:revision>11</cp:revision>
  <dcterms:created xsi:type="dcterms:W3CDTF">2017-05-11T00:30:13Z</dcterms:created>
  <dcterms:modified xsi:type="dcterms:W3CDTF">2020-02-20T05:48:54Z</dcterms:modified>
</cp:coreProperties>
</file>