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66F5E63-979F-47EA-9A1F-D3E4A3ECFA5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11/13/19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01E004A-DCE5-4425-955F-DE47F79FC54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52EB07A-9470-4E61-8721-5A329067626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11/13/19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7850F0A-5549-40D7-845D-2A9FAF8002B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2A59C20-3548-46B2-8732-4D302ACFA9E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11/13/19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D74F5F0-6E21-45B1-8F6E-0C1DC12BA07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33 Object Inheritance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CS 142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David Anderson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Slides by Martin Hock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Example: Making Circle a Shape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class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Circle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extends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Shape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double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radius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double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centerX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centerY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See previous lecture for the rest of this class!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double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area()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double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Math.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</a:rPr>
              <a:t>PI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 * </a:t>
            </a:r>
            <a:r>
              <a:rPr b="0" i="1" lang="en-US" sz="2800" spc="-1" strike="noStrike">
                <a:solidFill>
                  <a:srgbClr val="0000c0"/>
                </a:solidFill>
                <a:latin typeface="Consolas"/>
              </a:rPr>
              <a:t>radius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 * </a:t>
            </a:r>
            <a:r>
              <a:rPr b="0" i="1" lang="en-US" sz="2800" spc="-1" strike="noStrike">
                <a:solidFill>
                  <a:srgbClr val="0000c0"/>
                </a:solidFill>
                <a:latin typeface="Consolas"/>
              </a:rPr>
              <a:t>radius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return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double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perimeter()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return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2 * Math.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</a:rPr>
              <a:t>PI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* 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radius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Delegation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Suppose we want to make a Rectangle class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could start from scratch, but we already have java.awt.Rectangle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create a Rectangle class that simply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has a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java.awt.Rectangle class as a member (contrast to the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is a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relationship)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Our Rectangle class will be powered by the java.awt.Rectangle member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is called delegation (and our Rectangle is referred to as a wrapper class)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Example: Making Rectangle a Shape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class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Rectangle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extends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Shape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java.awt.Rectangle 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rect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Delegating to java.awt.Rectangle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Rectangle(java.awt.Rectangle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rect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this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rect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rect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double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area()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return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rect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width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rect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height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double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perimeter()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return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2*(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rect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width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+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rect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height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Making use of Shapes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Although Shape is abstract, we can work with Shape objects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only construct specific Shape objects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Once we have a Shape object, we can ask questions of it that any Shape object should be able to answer, for example, its area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 an example, we can create an array of Shape objects full of Circles and Rectangles and ask for the total area of all the objects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Note that the following code doesn’t take overlapping objects into account!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Note that we construct a Rectangle by first constructing a java.awt.Rectangle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ShapeTest 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class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ShapeTest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static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void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main(String[]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args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Shape[]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shapes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new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Shape[3];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       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shapes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[0] =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new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Circle(0, 0, 3);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       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shapes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[1] =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new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Rectangle(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new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java.awt.Rectangle(-1, -1, 4, 5));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       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shapes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[2] =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new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Circle(1, 1, 2);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double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area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0;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0;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&lt;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shapes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length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++)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           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area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+= shapes[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].area();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0" lang="en-US" sz="2800" spc="-1" strike="noStrike">
                <a:solidFill>
                  <a:srgbClr val="2a00ff"/>
                </a:solidFill>
                <a:latin typeface="Consolas"/>
              </a:rPr>
              <a:t>"Total area: 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+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area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Biological taxonomy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biology, we have a hierarchical taxonomy in which we classify different species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Every lifeform in a given classification has certain attributes in common (all insects have exoskeletons)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use the phrase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is a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describe the inheritance relation: everything in the chart is considered to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be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everything above 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Example: Ants are insects. Ants are animals. Mammals are animals.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28" name="Group 3"/>
          <p:cNvGrpSpPr/>
          <p:nvPr/>
        </p:nvGrpSpPr>
        <p:grpSpPr>
          <a:xfrm>
            <a:off x="6172200" y="2112480"/>
            <a:ext cx="5181120" cy="3777480"/>
            <a:chOff x="6172200" y="2112480"/>
            <a:chExt cx="5181120" cy="3777480"/>
          </a:xfrm>
        </p:grpSpPr>
        <p:sp>
          <p:nvSpPr>
            <p:cNvPr id="129" name="CustomShape 4"/>
            <p:cNvSpPr/>
            <p:nvPr/>
          </p:nvSpPr>
          <p:spPr>
            <a:xfrm>
              <a:off x="10114560" y="4396680"/>
              <a:ext cx="348480" cy="414000"/>
            </a:xfrm>
            <a:custGeom>
              <a:avLst/>
              <a:gdLst/>
              <a:ahLst/>
              <a:rect l="l" t="t" r="r" b="b"/>
              <a:pathLst>
                <a:path w="348796" h="414408">
                  <a:moveTo>
                    <a:pt x="0" y="0"/>
                  </a:moveTo>
                  <a:lnTo>
                    <a:pt x="0" y="279403"/>
                  </a:lnTo>
                  <a:lnTo>
                    <a:pt x="348796" y="279403"/>
                  </a:lnTo>
                  <a:lnTo>
                    <a:pt x="348796" y="414408"/>
                  </a:lnTo>
                </a:path>
              </a:pathLst>
            </a:custGeom>
            <a:noFill/>
            <a:ln>
              <a:solidFill>
                <a:schemeClr val="accent6">
                  <a:shade val="80000"/>
                  <a:hueOff val="0"/>
                  <a:satOff val="0"/>
                  <a:lumOff val="0"/>
                  <a:alphaOff val="0"/>
                </a:schemeClr>
              </a:solidFill>
            </a:ln>
            <a:scene3d>
              <a:camera prst="orthographicFront"/>
              <a:lightRig rig="threePt" dir="t"/>
            </a:scene3d>
            <a:sp3d z="-40000" prstMaterial="matte"/>
          </p:spPr>
          <p:style>
            <a:lnRef idx="2"/>
            <a:fillRef idx="0"/>
            <a:effectRef idx="0"/>
            <a:fontRef idx="minor"/>
          </p:style>
        </p:sp>
        <p:sp>
          <p:nvSpPr>
            <p:cNvPr id="130" name="CustomShape 5"/>
            <p:cNvSpPr/>
            <p:nvPr/>
          </p:nvSpPr>
          <p:spPr>
            <a:xfrm>
              <a:off x="9127440" y="3037680"/>
              <a:ext cx="986760" cy="433080"/>
            </a:xfrm>
            <a:custGeom>
              <a:avLst/>
              <a:gdLst/>
              <a:ahLst/>
              <a:rect l="l" t="t" r="r" b="b"/>
              <a:pathLst>
                <a:path w="987085" h="433268">
                  <a:moveTo>
                    <a:pt x="0" y="0"/>
                  </a:moveTo>
                  <a:lnTo>
                    <a:pt x="0" y="298263"/>
                  </a:lnTo>
                  <a:lnTo>
                    <a:pt x="987085" y="298263"/>
                  </a:lnTo>
                  <a:lnTo>
                    <a:pt x="987085" y="433268"/>
                  </a:lnTo>
                </a:path>
              </a:pathLst>
            </a:custGeom>
            <a:noFill/>
            <a:ln>
              <a:solidFill>
                <a:schemeClr val="accent6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  <a:scene3d>
              <a:camera prst="orthographicFront"/>
              <a:lightRig rig="threePt" dir="t"/>
            </a:scene3d>
            <a:sp3d z="-40000" prstMaterial="matte"/>
          </p:spPr>
          <p:style>
            <a:lnRef idx="2"/>
            <a:fillRef idx="0"/>
            <a:effectRef idx="0"/>
            <a:fontRef idx="minor"/>
          </p:style>
        </p:sp>
        <p:sp>
          <p:nvSpPr>
            <p:cNvPr id="131" name="CustomShape 6"/>
            <p:cNvSpPr/>
            <p:nvPr/>
          </p:nvSpPr>
          <p:spPr>
            <a:xfrm>
              <a:off x="7791480" y="4386960"/>
              <a:ext cx="890280" cy="423360"/>
            </a:xfrm>
            <a:custGeom>
              <a:avLst/>
              <a:gdLst/>
              <a:ahLst/>
              <a:rect l="l" t="t" r="r" b="b"/>
              <a:pathLst>
                <a:path w="890587" h="423838">
                  <a:moveTo>
                    <a:pt x="0" y="0"/>
                  </a:moveTo>
                  <a:lnTo>
                    <a:pt x="0" y="288833"/>
                  </a:lnTo>
                  <a:lnTo>
                    <a:pt x="890587" y="288833"/>
                  </a:lnTo>
                  <a:lnTo>
                    <a:pt x="890587" y="423838"/>
                  </a:lnTo>
                </a:path>
              </a:pathLst>
            </a:custGeom>
            <a:noFill/>
            <a:ln>
              <a:solidFill>
                <a:schemeClr val="accent6">
                  <a:shade val="80000"/>
                  <a:hueOff val="0"/>
                  <a:satOff val="0"/>
                  <a:lumOff val="0"/>
                  <a:alphaOff val="0"/>
                </a:schemeClr>
              </a:solidFill>
            </a:ln>
            <a:scene3d>
              <a:camera prst="orthographicFront"/>
              <a:lightRig rig="threePt" dir="t"/>
            </a:scene3d>
            <a:sp3d z="-40000" prstMaterial="matte"/>
          </p:spPr>
          <p:style>
            <a:lnRef idx="2"/>
            <a:fillRef idx="0"/>
            <a:effectRef idx="0"/>
            <a:fontRef idx="minor"/>
          </p:style>
        </p:sp>
        <p:sp>
          <p:nvSpPr>
            <p:cNvPr id="132" name="CustomShape 7"/>
            <p:cNvSpPr/>
            <p:nvPr/>
          </p:nvSpPr>
          <p:spPr>
            <a:xfrm>
              <a:off x="6900840" y="4386960"/>
              <a:ext cx="890280" cy="423360"/>
            </a:xfrm>
            <a:custGeom>
              <a:avLst/>
              <a:gdLst/>
              <a:ahLst/>
              <a:rect l="l" t="t" r="r" b="b"/>
              <a:pathLst>
                <a:path w="890587" h="423838">
                  <a:moveTo>
                    <a:pt x="890587" y="0"/>
                  </a:moveTo>
                  <a:lnTo>
                    <a:pt x="890587" y="288833"/>
                  </a:lnTo>
                  <a:lnTo>
                    <a:pt x="0" y="288833"/>
                  </a:lnTo>
                  <a:lnTo>
                    <a:pt x="0" y="423838"/>
                  </a:lnTo>
                </a:path>
              </a:pathLst>
            </a:custGeom>
            <a:noFill/>
            <a:ln>
              <a:solidFill>
                <a:schemeClr val="accent6">
                  <a:shade val="80000"/>
                  <a:hueOff val="0"/>
                  <a:satOff val="0"/>
                  <a:lumOff val="0"/>
                  <a:alphaOff val="0"/>
                </a:schemeClr>
              </a:solidFill>
            </a:ln>
            <a:scene3d>
              <a:camera prst="orthographicFront"/>
              <a:lightRig rig="threePt" dir="t"/>
            </a:scene3d>
            <a:sp3d z="-40000" prstMaterial="matte"/>
          </p:spPr>
          <p:style>
            <a:lnRef idx="2"/>
            <a:fillRef idx="0"/>
            <a:effectRef idx="0"/>
            <a:fontRef idx="minor"/>
          </p:style>
        </p:sp>
        <p:sp>
          <p:nvSpPr>
            <p:cNvPr id="133" name="CustomShape 8"/>
            <p:cNvSpPr/>
            <p:nvPr/>
          </p:nvSpPr>
          <p:spPr>
            <a:xfrm>
              <a:off x="7791480" y="3037680"/>
              <a:ext cx="1335600" cy="423360"/>
            </a:xfrm>
            <a:custGeom>
              <a:avLst/>
              <a:gdLst/>
              <a:ahLst/>
              <a:rect l="l" t="t" r="r" b="b"/>
              <a:pathLst>
                <a:path w="1335881" h="423838">
                  <a:moveTo>
                    <a:pt x="1335881" y="0"/>
                  </a:moveTo>
                  <a:lnTo>
                    <a:pt x="1335881" y="288833"/>
                  </a:lnTo>
                  <a:lnTo>
                    <a:pt x="0" y="288833"/>
                  </a:lnTo>
                  <a:lnTo>
                    <a:pt x="0" y="423838"/>
                  </a:lnTo>
                </a:path>
              </a:pathLst>
            </a:custGeom>
            <a:noFill/>
            <a:ln>
              <a:solidFill>
                <a:schemeClr val="accent6">
                  <a:shade val="60000"/>
                  <a:hueOff val="0"/>
                  <a:satOff val="0"/>
                  <a:lumOff val="0"/>
                  <a:alphaOff val="0"/>
                </a:schemeClr>
              </a:solidFill>
            </a:ln>
            <a:scene3d>
              <a:camera prst="orthographicFront"/>
              <a:lightRig rig="threePt" dir="t"/>
            </a:scene3d>
            <a:sp3d z="-40000" prstMaterial="matte"/>
          </p:spPr>
          <p:style>
            <a:lnRef idx="2"/>
            <a:fillRef idx="0"/>
            <a:effectRef idx="0"/>
            <a:fontRef idx="minor"/>
          </p:style>
        </p:sp>
        <p:sp>
          <p:nvSpPr>
            <p:cNvPr id="134" name="CustomShape 9"/>
            <p:cNvSpPr/>
            <p:nvPr/>
          </p:nvSpPr>
          <p:spPr>
            <a:xfrm>
              <a:off x="8398800" y="2112480"/>
              <a:ext cx="1456920" cy="9252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381000" contourW="38100" prstMaterial="matte">
              <a:contourClr>
                <a:schemeClr val="lt1"/>
              </a:contourClr>
            </a:sp3d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10"/>
            <p:cNvSpPr/>
            <p:nvPr/>
          </p:nvSpPr>
          <p:spPr>
            <a:xfrm>
              <a:off x="8560440" y="2266200"/>
              <a:ext cx="1456920" cy="925200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6">
                  <a:hueOff val="0"/>
                  <a:satOff val="0"/>
                  <a:lumOff val="0"/>
                  <a:alphaOff val="0"/>
                </a:schemeClr>
              </a:solidFill>
            </a:ln>
            <a:scene3d>
              <a:camera prst="orthographicFront"/>
              <a:lightRig rig="threePt" dir="t"/>
            </a:scene3d>
            <a:sp3d extrusionH="63500" z="57150" prstMaterial="matte"/>
          </p:spPr>
          <p:style>
            <a:lnRef idx="1"/>
            <a:fillRef idx="0"/>
            <a:effectRef idx="0"/>
            <a:fontRef idx="minor"/>
          </p:style>
          <p:txBody>
            <a:bodyPr lIns="126000" rIns="99000" tIns="126000" bIns="126360" anchor="ctr"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b="0" lang="en-US" sz="2600" spc="-1" strike="noStrike">
                  <a:solidFill>
                    <a:srgbClr val="000000"/>
                  </a:solidFill>
                  <a:latin typeface="Calibri"/>
                </a:rPr>
                <a:t>Animal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36" name="CustomShape 11"/>
            <p:cNvSpPr/>
            <p:nvPr/>
          </p:nvSpPr>
          <p:spPr>
            <a:xfrm>
              <a:off x="7062840" y="3461760"/>
              <a:ext cx="1456920" cy="9252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381000" contourW="38100" prstMaterial="matte">
              <a:contourClr>
                <a:schemeClr val="lt1"/>
              </a:contourClr>
            </a:sp3d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12"/>
            <p:cNvSpPr/>
            <p:nvPr/>
          </p:nvSpPr>
          <p:spPr>
            <a:xfrm>
              <a:off x="7224840" y="3615480"/>
              <a:ext cx="1456920" cy="925200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6">
                  <a:hueOff val="0"/>
                  <a:satOff val="0"/>
                  <a:lumOff val="0"/>
                  <a:alphaOff val="0"/>
                </a:schemeClr>
              </a:solidFill>
            </a:ln>
            <a:scene3d>
              <a:camera prst="orthographicFront"/>
              <a:lightRig rig="threePt" dir="t"/>
            </a:scene3d>
            <a:sp3d extrusionH="63500" z="57150" prstMaterial="matte"/>
          </p:spPr>
          <p:style>
            <a:lnRef idx="1"/>
            <a:fillRef idx="0"/>
            <a:effectRef idx="0"/>
            <a:fontRef idx="minor"/>
          </p:style>
          <p:txBody>
            <a:bodyPr lIns="126000" rIns="99000" tIns="126000" bIns="126360" anchor="ctr"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b="0" lang="en-US" sz="2600" spc="-1" strike="noStrike">
                  <a:solidFill>
                    <a:srgbClr val="000000"/>
                  </a:solidFill>
                  <a:latin typeface="Calibri"/>
                </a:rPr>
                <a:t>Insect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38" name="CustomShape 13"/>
            <p:cNvSpPr/>
            <p:nvPr/>
          </p:nvSpPr>
          <p:spPr>
            <a:xfrm>
              <a:off x="6172200" y="4811040"/>
              <a:ext cx="1456920" cy="9252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381000" contourW="38100" prstMaterial="matte">
              <a:contourClr>
                <a:schemeClr val="lt1"/>
              </a:contourClr>
            </a:sp3d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14"/>
            <p:cNvSpPr/>
            <p:nvPr/>
          </p:nvSpPr>
          <p:spPr>
            <a:xfrm>
              <a:off x="6334200" y="4964760"/>
              <a:ext cx="1456920" cy="925200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6">
                  <a:hueOff val="0"/>
                  <a:satOff val="0"/>
                  <a:lumOff val="0"/>
                  <a:alphaOff val="0"/>
                </a:schemeClr>
              </a:solidFill>
            </a:ln>
            <a:scene3d>
              <a:camera prst="orthographicFront"/>
              <a:lightRig rig="threePt" dir="t"/>
            </a:scene3d>
            <a:sp3d extrusionH="63500" z="57150" prstMaterial="matte"/>
          </p:spPr>
          <p:style>
            <a:lnRef idx="1"/>
            <a:fillRef idx="0"/>
            <a:effectRef idx="0"/>
            <a:fontRef idx="minor"/>
          </p:style>
          <p:txBody>
            <a:bodyPr lIns="126000" rIns="99000" tIns="126000" bIns="126360" anchor="ctr"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b="0" lang="en-US" sz="2600" spc="-1" strike="noStrike">
                  <a:solidFill>
                    <a:srgbClr val="000000"/>
                  </a:solidFill>
                  <a:latin typeface="Calibri"/>
                </a:rPr>
                <a:t>Fly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40" name="CustomShape 15"/>
            <p:cNvSpPr/>
            <p:nvPr/>
          </p:nvSpPr>
          <p:spPr>
            <a:xfrm>
              <a:off x="7953480" y="4811040"/>
              <a:ext cx="1456920" cy="9252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381000" contourW="38100" prstMaterial="matte">
              <a:contourClr>
                <a:schemeClr val="lt1"/>
              </a:contourClr>
            </a:sp3d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6"/>
            <p:cNvSpPr/>
            <p:nvPr/>
          </p:nvSpPr>
          <p:spPr>
            <a:xfrm>
              <a:off x="8115120" y="4964760"/>
              <a:ext cx="1456920" cy="925200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6">
                  <a:hueOff val="0"/>
                  <a:satOff val="0"/>
                  <a:lumOff val="0"/>
                  <a:alphaOff val="0"/>
                </a:schemeClr>
              </a:solidFill>
            </a:ln>
            <a:scene3d>
              <a:camera prst="orthographicFront"/>
              <a:lightRig rig="threePt" dir="t"/>
            </a:scene3d>
            <a:sp3d extrusionH="63500" z="57150" prstMaterial="matte"/>
          </p:spPr>
          <p:style>
            <a:lnRef idx="1"/>
            <a:fillRef idx="0"/>
            <a:effectRef idx="0"/>
            <a:fontRef idx="minor"/>
          </p:style>
          <p:txBody>
            <a:bodyPr lIns="126000" rIns="99000" tIns="126000" bIns="126360" anchor="ctr"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b="0" lang="en-US" sz="2600" spc="-1" strike="noStrike">
                  <a:solidFill>
                    <a:srgbClr val="000000"/>
                  </a:solidFill>
                  <a:latin typeface="Calibri"/>
                </a:rPr>
                <a:t>Ant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42" name="CustomShape 17"/>
            <p:cNvSpPr/>
            <p:nvPr/>
          </p:nvSpPr>
          <p:spPr>
            <a:xfrm>
              <a:off x="9385920" y="3471120"/>
              <a:ext cx="1456920" cy="9252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381000" contourW="38100" prstMaterial="matte">
              <a:contourClr>
                <a:schemeClr val="lt1"/>
              </a:contourClr>
            </a:sp3d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18"/>
            <p:cNvSpPr/>
            <p:nvPr/>
          </p:nvSpPr>
          <p:spPr>
            <a:xfrm>
              <a:off x="9547560" y="3624840"/>
              <a:ext cx="1456920" cy="925200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6">
                  <a:hueOff val="0"/>
                  <a:satOff val="0"/>
                  <a:lumOff val="0"/>
                  <a:alphaOff val="0"/>
                </a:schemeClr>
              </a:solidFill>
            </a:ln>
            <a:scene3d>
              <a:camera prst="orthographicFront"/>
              <a:lightRig rig="threePt" dir="t"/>
            </a:scene3d>
            <a:sp3d extrusionH="63500" z="57150" prstMaterial="matte"/>
          </p:spPr>
          <p:style>
            <a:lnRef idx="1"/>
            <a:fillRef idx="0"/>
            <a:effectRef idx="0"/>
            <a:fontRef idx="minor"/>
          </p:style>
          <p:txBody>
            <a:bodyPr lIns="126000" rIns="99000" tIns="126000" bIns="126360" anchor="ctr"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b="0" lang="en-US" sz="2600" spc="-1" strike="noStrike">
                  <a:solidFill>
                    <a:srgbClr val="000000"/>
                  </a:solidFill>
                  <a:latin typeface="Calibri"/>
                </a:rPr>
                <a:t>Mammal</a:t>
              </a:r>
              <a:endParaRPr b="0" lang="en-US" sz="2600" spc="-1" strike="noStrike">
                <a:latin typeface="Arial"/>
              </a:endParaRPr>
            </a:p>
          </p:txBody>
        </p:sp>
        <p:sp>
          <p:nvSpPr>
            <p:cNvPr id="144" name="CustomShape 19"/>
            <p:cNvSpPr/>
            <p:nvPr/>
          </p:nvSpPr>
          <p:spPr>
            <a:xfrm>
              <a:off x="9734400" y="4811040"/>
              <a:ext cx="1456920" cy="9252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extrusionH="381000" contourW="38100" prstMaterial="matte">
              <a:contourClr>
                <a:schemeClr val="lt1"/>
              </a:contourClr>
            </a:sp3d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20"/>
            <p:cNvSpPr/>
            <p:nvPr/>
          </p:nvSpPr>
          <p:spPr>
            <a:xfrm>
              <a:off x="9896400" y="4964760"/>
              <a:ext cx="1456920" cy="925200"/>
            </a:xfrm>
            <a:prstGeom prst="roundRect">
              <a:avLst>
                <a:gd name="adj" fmla="val 10000"/>
              </a:avLst>
            </a:prstGeom>
            <a:solidFill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6">
                  <a:hueOff val="0"/>
                  <a:satOff val="0"/>
                  <a:lumOff val="0"/>
                  <a:alphaOff val="0"/>
                </a:schemeClr>
              </a:solidFill>
            </a:ln>
            <a:scene3d>
              <a:camera prst="orthographicFront"/>
              <a:lightRig rig="threePt" dir="t"/>
            </a:scene3d>
            <a:sp3d extrusionH="63500" z="57150" prstMaterial="matte"/>
          </p:spPr>
          <p:style>
            <a:lnRef idx="1"/>
            <a:fillRef idx="0"/>
            <a:effectRef idx="0"/>
            <a:fontRef idx="minor"/>
          </p:style>
          <p:txBody>
            <a:bodyPr lIns="126000" rIns="99000" tIns="126000" bIns="126360" anchor="ctr"/>
            <a:p>
              <a:pPr algn="ctr">
                <a:lnSpc>
                  <a:spcPct val="90000"/>
                </a:lnSpc>
                <a:spcAft>
                  <a:spcPts val="910"/>
                </a:spcAft>
              </a:pPr>
              <a:r>
                <a:rPr b="0" lang="en-US" sz="2600" spc="-1" strike="noStrike">
                  <a:solidFill>
                    <a:srgbClr val="000000"/>
                  </a:solidFill>
                  <a:latin typeface="Calibri"/>
                </a:rPr>
                <a:t>Human</a:t>
              </a:r>
              <a:endParaRPr b="0" lang="en-US" sz="2600" spc="-1" strike="noStrike">
                <a:latin typeface="Arial"/>
              </a:endParaRPr>
            </a:p>
          </p:txBody>
        </p:sp>
      </p:grpSp>
      <p:grpSp>
        <p:nvGrpSpPr>
          <p:cNvPr id="146" name="Group 21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Shapes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Mathematical shapes follow a similar hierarchy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polygon is a shape whose sides consist of straight lines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 ellipse is a stretched-out circle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 matter what, shape has area and perimeter, though they are calculated in different ways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49" name="Group 3"/>
          <p:cNvGrpSpPr/>
          <p:nvPr/>
        </p:nvGrpSpPr>
        <p:grpSpPr>
          <a:xfrm>
            <a:off x="6172200" y="2112480"/>
            <a:ext cx="5181120" cy="3777480"/>
            <a:chOff x="6172200" y="2112480"/>
            <a:chExt cx="5181120" cy="3777480"/>
          </a:xfrm>
        </p:grpSpPr>
        <p:sp>
          <p:nvSpPr>
            <p:cNvPr id="150" name="CustomShape 4"/>
            <p:cNvSpPr/>
            <p:nvPr/>
          </p:nvSpPr>
          <p:spPr>
            <a:xfrm>
              <a:off x="10417320" y="4386960"/>
              <a:ext cx="91080" cy="423360"/>
            </a:xfrm>
            <a:custGeom>
              <a:avLst/>
              <a:gdLst/>
              <a:ahLst/>
              <a:rect l="l" t="t" r="r" b="b"/>
              <a:pathLst>
                <a:path w="0" h="423838">
                  <a:moveTo>
                    <a:pt x="45720" y="0"/>
                  </a:moveTo>
                  <a:lnTo>
                    <a:pt x="45720" y="423838"/>
                  </a:lnTo>
                </a:path>
              </a:pathLst>
            </a:custGeom>
            <a:noFill/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51" name="CustomShape 5"/>
            <p:cNvSpPr/>
            <p:nvPr/>
          </p:nvSpPr>
          <p:spPr>
            <a:xfrm>
              <a:off x="9127440" y="3037680"/>
              <a:ext cx="1335600" cy="423360"/>
            </a:xfrm>
            <a:custGeom>
              <a:avLst/>
              <a:gdLst/>
              <a:ahLst/>
              <a:rect l="l" t="t" r="r" b="b"/>
              <a:pathLst>
                <a:path w="1335881" h="423838">
                  <a:moveTo>
                    <a:pt x="0" y="0"/>
                  </a:moveTo>
                  <a:lnTo>
                    <a:pt x="0" y="288833"/>
                  </a:lnTo>
                  <a:lnTo>
                    <a:pt x="1335881" y="288833"/>
                  </a:lnTo>
                  <a:lnTo>
                    <a:pt x="1335881" y="423838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52" name="CustomShape 6"/>
            <p:cNvSpPr/>
            <p:nvPr/>
          </p:nvSpPr>
          <p:spPr>
            <a:xfrm>
              <a:off x="7791480" y="4386960"/>
              <a:ext cx="890280" cy="423360"/>
            </a:xfrm>
            <a:custGeom>
              <a:avLst/>
              <a:gdLst/>
              <a:ahLst/>
              <a:rect l="l" t="t" r="r" b="b"/>
              <a:pathLst>
                <a:path w="890587" h="423838">
                  <a:moveTo>
                    <a:pt x="0" y="0"/>
                  </a:moveTo>
                  <a:lnTo>
                    <a:pt x="0" y="288833"/>
                  </a:lnTo>
                  <a:lnTo>
                    <a:pt x="890587" y="288833"/>
                  </a:lnTo>
                  <a:lnTo>
                    <a:pt x="890587" y="423838"/>
                  </a:lnTo>
                </a:path>
              </a:pathLst>
            </a:custGeom>
            <a:noFill/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53" name="CustomShape 7"/>
            <p:cNvSpPr/>
            <p:nvPr/>
          </p:nvSpPr>
          <p:spPr>
            <a:xfrm>
              <a:off x="6900840" y="4386960"/>
              <a:ext cx="890280" cy="423360"/>
            </a:xfrm>
            <a:custGeom>
              <a:avLst/>
              <a:gdLst/>
              <a:ahLst/>
              <a:rect l="l" t="t" r="r" b="b"/>
              <a:pathLst>
                <a:path w="890587" h="423838">
                  <a:moveTo>
                    <a:pt x="890587" y="0"/>
                  </a:moveTo>
                  <a:lnTo>
                    <a:pt x="890587" y="288833"/>
                  </a:lnTo>
                  <a:lnTo>
                    <a:pt x="0" y="288833"/>
                  </a:lnTo>
                  <a:lnTo>
                    <a:pt x="0" y="423838"/>
                  </a:lnTo>
                </a:path>
              </a:pathLst>
            </a:custGeom>
            <a:noFill/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54" name="CustomShape 8"/>
            <p:cNvSpPr/>
            <p:nvPr/>
          </p:nvSpPr>
          <p:spPr>
            <a:xfrm>
              <a:off x="7791480" y="3037680"/>
              <a:ext cx="1335600" cy="423360"/>
            </a:xfrm>
            <a:custGeom>
              <a:avLst/>
              <a:gdLst/>
              <a:ahLst/>
              <a:rect l="l" t="t" r="r" b="b"/>
              <a:pathLst>
                <a:path w="1335881" h="423838">
                  <a:moveTo>
                    <a:pt x="1335881" y="0"/>
                  </a:moveTo>
                  <a:lnTo>
                    <a:pt x="1335881" y="288833"/>
                  </a:lnTo>
                  <a:lnTo>
                    <a:pt x="0" y="288833"/>
                  </a:lnTo>
                  <a:lnTo>
                    <a:pt x="0" y="423838"/>
                  </a:lnTo>
                </a:path>
              </a:pathLst>
            </a:custGeom>
            <a:noFill/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55" name="CustomShape 9"/>
            <p:cNvSpPr/>
            <p:nvPr/>
          </p:nvSpPr>
          <p:spPr>
            <a:xfrm>
              <a:off x="8398800" y="2112480"/>
              <a:ext cx="1456920" cy="925200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56" name="CustomShape 10"/>
            <p:cNvSpPr/>
            <p:nvPr/>
          </p:nvSpPr>
          <p:spPr>
            <a:xfrm>
              <a:off x="8560440" y="2266200"/>
              <a:ext cx="1456920" cy="9252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118440" tIns="118440" bIns="118800" anchor="ctr"/>
            <a:p>
              <a:pPr algn="ctr">
                <a:lnSpc>
                  <a:spcPct val="90000"/>
                </a:lnSpc>
                <a:spcAft>
                  <a:spcPts val="839"/>
                </a:spcAft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</a:rPr>
                <a:t>Shape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57" name="CustomShape 11"/>
            <p:cNvSpPr/>
            <p:nvPr/>
          </p:nvSpPr>
          <p:spPr>
            <a:xfrm>
              <a:off x="7062840" y="3461760"/>
              <a:ext cx="1456920" cy="92520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58" name="CustomShape 12"/>
            <p:cNvSpPr/>
            <p:nvPr/>
          </p:nvSpPr>
          <p:spPr>
            <a:xfrm>
              <a:off x="7224840" y="3615480"/>
              <a:ext cx="1456920" cy="9252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118440" tIns="118440" bIns="118800" anchor="ctr"/>
            <a:p>
              <a:pPr algn="ctr">
                <a:lnSpc>
                  <a:spcPct val="90000"/>
                </a:lnSpc>
                <a:spcAft>
                  <a:spcPts val="839"/>
                </a:spcAft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</a:rPr>
                <a:t>Polygon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59" name="CustomShape 13"/>
            <p:cNvSpPr/>
            <p:nvPr/>
          </p:nvSpPr>
          <p:spPr>
            <a:xfrm>
              <a:off x="6172200" y="4811040"/>
              <a:ext cx="1456920" cy="925200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60" name="CustomShape 14"/>
            <p:cNvSpPr/>
            <p:nvPr/>
          </p:nvSpPr>
          <p:spPr>
            <a:xfrm>
              <a:off x="6334200" y="4964760"/>
              <a:ext cx="1456920" cy="9252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118440" tIns="118440" bIns="118800" anchor="ctr"/>
            <a:p>
              <a:pPr algn="ctr">
                <a:lnSpc>
                  <a:spcPct val="90000"/>
                </a:lnSpc>
                <a:spcAft>
                  <a:spcPts val="839"/>
                </a:spcAft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</a:rPr>
                <a:t>Triangle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61" name="CustomShape 15"/>
            <p:cNvSpPr/>
            <p:nvPr/>
          </p:nvSpPr>
          <p:spPr>
            <a:xfrm>
              <a:off x="7953480" y="4811040"/>
              <a:ext cx="1456920" cy="925200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62" name="CustomShape 16"/>
            <p:cNvSpPr/>
            <p:nvPr/>
          </p:nvSpPr>
          <p:spPr>
            <a:xfrm>
              <a:off x="8115120" y="4964760"/>
              <a:ext cx="1456920" cy="9252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118440" tIns="118440" bIns="118800" anchor="ctr"/>
            <a:p>
              <a:pPr algn="ctr">
                <a:lnSpc>
                  <a:spcPct val="90000"/>
                </a:lnSpc>
                <a:spcAft>
                  <a:spcPts val="839"/>
                </a:spcAft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</a:rPr>
                <a:t>Rectangle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63" name="CustomShape 17"/>
            <p:cNvSpPr/>
            <p:nvPr/>
          </p:nvSpPr>
          <p:spPr>
            <a:xfrm>
              <a:off x="9734400" y="3461760"/>
              <a:ext cx="1456920" cy="92520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64" name="CustomShape 18"/>
            <p:cNvSpPr/>
            <p:nvPr/>
          </p:nvSpPr>
          <p:spPr>
            <a:xfrm>
              <a:off x="9896400" y="3615480"/>
              <a:ext cx="1456920" cy="9252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2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118440" tIns="118440" bIns="118800" anchor="ctr"/>
            <a:p>
              <a:pPr algn="ctr">
                <a:lnSpc>
                  <a:spcPct val="90000"/>
                </a:lnSpc>
                <a:spcAft>
                  <a:spcPts val="839"/>
                </a:spcAft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</a:rPr>
                <a:t>Ellipse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65" name="CustomShape 19"/>
            <p:cNvSpPr/>
            <p:nvPr/>
          </p:nvSpPr>
          <p:spPr>
            <a:xfrm>
              <a:off x="9734400" y="4811040"/>
              <a:ext cx="1456920" cy="925200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66" name="CustomShape 20"/>
            <p:cNvSpPr/>
            <p:nvPr/>
          </p:nvSpPr>
          <p:spPr>
            <a:xfrm>
              <a:off x="9896400" y="4964760"/>
              <a:ext cx="1456920" cy="9252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3">
                  <a:hueOff val="0"/>
                  <a:satOff val="0"/>
                  <a:lumOff val="0"/>
                  <a:alphaOff val="0"/>
                </a:scheme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lIns="118440" tIns="118440" bIns="118800" anchor="ctr"/>
            <a:p>
              <a:pPr algn="ctr">
                <a:lnSpc>
                  <a:spcPct val="90000"/>
                </a:lnSpc>
                <a:spcAft>
                  <a:spcPts val="839"/>
                </a:spcAft>
              </a:pPr>
              <a:r>
                <a:rPr b="0" lang="en-US" sz="2400" spc="-1" strike="noStrike">
                  <a:solidFill>
                    <a:srgbClr val="000000"/>
                  </a:solidFill>
                  <a:latin typeface="Calibri"/>
                </a:rPr>
                <a:t>Circle</a:t>
              </a:r>
              <a:endParaRPr b="0" lang="en-US" sz="2400" spc="-1" strike="noStrike">
                <a:latin typeface="Arial"/>
              </a:endParaRPr>
            </a:p>
          </p:txBody>
        </p:sp>
      </p:grpSp>
      <p:grpSp>
        <p:nvGrpSpPr>
          <p:cNvPr id="167" name="Group 21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Inheritance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Inheritance is a concept in object oriented languages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idea is that you can start with a general concept and then create more specific implementations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Inheritance forms a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hierarchy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similar to biology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specific versions can still be treated as being the more general thing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more specific thing has all the fields and methods of the general thing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Inheritance is very useful in certain circumstances but not really necessary in many others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Program classes (that consist of primarily a main method) don’t need to inherit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Calibri Light"/>
              </a:rPr>
              <a:t>Hierarchical limitation of inheritence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Consider the Person class we studied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General concept of Person: firstName, lastName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More specific concept of Student: major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More specific concept of RunningStartStudent: hostInstitution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More specific concept of Staff: salary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More specific concept of Instructor: sections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Hierarchically, a Person object cannot be both a Student object and a Staff object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However, a person can be both a student and staff!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onsolas"/>
              </a:rPr>
              <a:t>Object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 classes inherit from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Object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serves as a universal placeholder for an instance of any class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can create an array of Objects and put whatever you want in there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Object is where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toString()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equals()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come from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 can turn any Object into a string representation and attempt to compare any two Objects to each other for equivalence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7f0055"/>
                </a:solidFill>
                <a:latin typeface="Consolas"/>
              </a:rPr>
              <a:t>abstract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classes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 shapes have area, but we can’t actually code up an implementation of area for an arbitrary shape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 can for Rectangles because it’s width times height, or circles which are pi times the radius squared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make Shape an abstract class with an area method which must be implemented by any subclass of Shape (a concrete class).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Put “abstract” next to “public” for any methods you can’t implement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abstract” must also be at the class level which tells Java that you can’t directly make the class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7f0055"/>
                </a:solidFill>
                <a:latin typeface="Consolas"/>
              </a:rPr>
              <a:t>abstract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Shape class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can’t write code that calculates area or perimeter for an abstract Shape, but we can require that any Object which is a Shape must be able to calculate its area and perimeter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abstract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class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Shape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abstract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double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area();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abstract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double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perimeter();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Using inheritance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 the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extends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keyword to say that your class takes another class and makes it more specific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 you don’t say, your class automatically extends Object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more general class is called the superclass and the more specific one is called the subclass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Application>LibreOffice/6.0.7.3$Linux_X86_64 LibreOffice_project/00m0$Build-3</Application>
  <Words>963</Words>
  <Paragraphs>117</Paragraphs>
  <Company>Tacoma Community College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2017-02-22T19:44:12Z</dcterms:created>
  <dc:creator>Hock, Martin</dc:creator>
  <dc:description/>
  <dc:language>en-US</dc:language>
  <cp:lastModifiedBy/>
  <dcterms:modified xsi:type="dcterms:W3CDTF">2019-11-13T12:48:32Z</dcterms:modified>
  <cp:revision>14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Tacoma Community College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14</vt:i4>
  </property>
</Properties>
</file>