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4" r:id="rId9"/>
    <p:sldId id="268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" userId="bec69336-ecec-4a4a-82b4-692521230785" providerId="ADAL" clId="{35530256-8EF3-49F4-81E7-7E1F32FB511B}"/>
    <pc:docChg chg="custSel modSld">
      <pc:chgData name="David" userId="bec69336-ecec-4a4a-82b4-692521230785" providerId="ADAL" clId="{35530256-8EF3-49F4-81E7-7E1F32FB511B}" dt="2020-02-28T04:02:30.947" v="30" actId="27636"/>
      <pc:docMkLst>
        <pc:docMk/>
      </pc:docMkLst>
      <pc:sldChg chg="modSp">
        <pc:chgData name="David" userId="bec69336-ecec-4a4a-82b4-692521230785" providerId="ADAL" clId="{35530256-8EF3-49F4-81E7-7E1F32FB511B}" dt="2020-02-28T04:02:30.947" v="30" actId="27636"/>
        <pc:sldMkLst>
          <pc:docMk/>
          <pc:sldMk cId="2964897166" sldId="256"/>
        </pc:sldMkLst>
        <pc:spChg chg="mod">
          <ac:chgData name="David" userId="bec69336-ecec-4a4a-82b4-692521230785" providerId="ADAL" clId="{35530256-8EF3-49F4-81E7-7E1F32FB511B}" dt="2020-02-28T04:02:30.947" v="30" actId="27636"/>
          <ac:spMkLst>
            <pc:docMk/>
            <pc:sldMk cId="2964897166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E95-072E-447A-8C2C-9CDD55137D1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B26C-DA19-4AD0-A657-0C3BECA8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E95-072E-447A-8C2C-9CDD55137D1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B26C-DA19-4AD0-A657-0C3BECA8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8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E95-072E-447A-8C2C-9CDD55137D1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B26C-DA19-4AD0-A657-0C3BECA8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1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E95-072E-447A-8C2C-9CDD55137D1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B26C-DA19-4AD0-A657-0C3BECA8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4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E95-072E-447A-8C2C-9CDD55137D1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B26C-DA19-4AD0-A657-0C3BECA8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4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E95-072E-447A-8C2C-9CDD55137D1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B26C-DA19-4AD0-A657-0C3BECA8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9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E95-072E-447A-8C2C-9CDD55137D1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B26C-DA19-4AD0-A657-0C3BECA8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E95-072E-447A-8C2C-9CDD55137D1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B26C-DA19-4AD0-A657-0C3BECA8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2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E95-072E-447A-8C2C-9CDD55137D1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B26C-DA19-4AD0-A657-0C3BECA8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9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E95-072E-447A-8C2C-9CDD55137D1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B26C-DA19-4AD0-A657-0C3BECA8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3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E95-072E-447A-8C2C-9CDD55137D1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B26C-DA19-4AD0-A657-0C3BECA8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3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4E95-072E-447A-8C2C-9CDD55137D1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7B26C-DA19-4AD0-A657-0C3BECA8F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6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30 Binary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143</a:t>
            </a:r>
          </a:p>
          <a:p>
            <a:r>
              <a:rPr lang="en-US" dirty="0"/>
              <a:t>David Anderson</a:t>
            </a:r>
          </a:p>
          <a:p>
            <a:endParaRPr lang="en-US" dirty="0"/>
          </a:p>
          <a:p>
            <a:r>
              <a:rPr lang="en-US" dirty="0"/>
              <a:t>Slides by Martin Hock</a:t>
            </a:r>
          </a:p>
        </p:txBody>
      </p:sp>
    </p:spTree>
    <p:extLst>
      <p:ext uri="{BB962C8B-B14F-4D97-AF65-F5344CB8AC3E}">
        <p14:creationId xmlns:p14="http://schemas.microsoft.com/office/powerpoint/2010/main" val="296489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Inner node class and add method for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Node&lt;T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Comparable&lt;T&gt;&gt;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Node&lt;T&gt;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add(T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Already in tree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0) { </a:t>
            </a:r>
            <a:r>
              <a:rPr lang="en-US">
                <a:solidFill>
                  <a:srgbClr val="3F7F5F"/>
                </a:solidFill>
                <a:latin typeface="Consolas" panose="020B0609020204030204" pitchFamily="49" charset="0"/>
              </a:rPr>
              <a:t>// Left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case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    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Node&lt;&gt;();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Right case is analogous to left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86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Bad 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you add a bunch of elements that were already sorted, you’ll keep adding to the right of the largest element seen so far</a:t>
            </a:r>
          </a:p>
          <a:p>
            <a:r>
              <a:rPr lang="en-US" dirty="0"/>
              <a:t>This will not create the logarithmic depth structure we desire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451993" y="1825626"/>
            <a:ext cx="4350158" cy="4351336"/>
            <a:chOff x="7407876" y="2641171"/>
            <a:chExt cx="3262176" cy="3263061"/>
          </a:xfrm>
        </p:grpSpPr>
        <p:sp>
          <p:nvSpPr>
            <p:cNvPr id="9" name="Oval 8"/>
            <p:cNvSpPr/>
            <p:nvPr/>
          </p:nvSpPr>
          <p:spPr>
            <a:xfrm>
              <a:off x="7407876" y="2641171"/>
              <a:ext cx="543696" cy="54369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951572" y="3184867"/>
              <a:ext cx="543696" cy="54369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495268" y="3728563"/>
              <a:ext cx="543696" cy="54369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038964" y="4275074"/>
              <a:ext cx="543696" cy="54369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582660" y="4816840"/>
              <a:ext cx="543696" cy="54369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126356" y="5360536"/>
              <a:ext cx="543696" cy="54369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9" idx="5"/>
              <a:endCxn id="10" idx="1"/>
            </p:cNvCxnSpPr>
            <p:nvPr/>
          </p:nvCxnSpPr>
          <p:spPr>
            <a:xfrm>
              <a:off x="7871950" y="3105245"/>
              <a:ext cx="159244" cy="1592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5"/>
              <a:endCxn id="11" idx="1"/>
            </p:cNvCxnSpPr>
            <p:nvPr/>
          </p:nvCxnSpPr>
          <p:spPr>
            <a:xfrm>
              <a:off x="8415646" y="3648941"/>
              <a:ext cx="159244" cy="1592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5"/>
              <a:endCxn id="12" idx="1"/>
            </p:cNvCxnSpPr>
            <p:nvPr/>
          </p:nvCxnSpPr>
          <p:spPr>
            <a:xfrm>
              <a:off x="8959342" y="4192637"/>
              <a:ext cx="159244" cy="1620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5"/>
              <a:endCxn id="13" idx="1"/>
            </p:cNvCxnSpPr>
            <p:nvPr/>
          </p:nvCxnSpPr>
          <p:spPr>
            <a:xfrm>
              <a:off x="9503038" y="4739148"/>
              <a:ext cx="159244" cy="1573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5"/>
              <a:endCxn id="14" idx="1"/>
            </p:cNvCxnSpPr>
            <p:nvPr/>
          </p:nvCxnSpPr>
          <p:spPr>
            <a:xfrm>
              <a:off x="10046734" y="5280914"/>
              <a:ext cx="159244" cy="1592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220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Review</a:t>
            </a:r>
            <a:r>
              <a:rPr lang="en-US"/>
              <a:t>: Doubly Linked </a:t>
            </a:r>
            <a:r>
              <a:rPr lang="en-US" dirty="0"/>
              <a:t>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linked list data structure breaks data up into nodes</a:t>
            </a:r>
          </a:p>
          <a:p>
            <a:r>
              <a:rPr lang="en-US" dirty="0"/>
              <a:t>Each node links to its previous and next element, or null if they are at the start or end</a:t>
            </a:r>
          </a:p>
          <a:p>
            <a:r>
              <a:rPr lang="en-US" dirty="0"/>
              <a:t>Each node is linked to twice: once by a previous reference and once by a next reference</a:t>
            </a:r>
          </a:p>
          <a:p>
            <a:pPr lvl="1"/>
            <a:r>
              <a:rPr lang="en-US" dirty="0"/>
              <a:t>Except for the start and end nodes, but the start and end references link to those</a:t>
            </a: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00" y="3032002"/>
            <a:ext cx="5457200" cy="1938584"/>
          </a:xfrm>
        </p:spPr>
      </p:pic>
    </p:spTree>
    <p:extLst>
      <p:ext uri="{BB962C8B-B14F-4D97-AF65-F5344CB8AC3E}">
        <p14:creationId xmlns:p14="http://schemas.microsoft.com/office/powerpoint/2010/main" val="143011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Review: Merge sort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Merge sort performs recursion by breaking things up in half each time</a:t>
            </a:r>
          </a:p>
          <a:p>
            <a:r>
              <a:rPr lang="en-US" dirty="0"/>
              <a:t>Because of this, it only </a:t>
            </a:r>
            <a:r>
              <a:rPr lang="en-US" dirty="0" err="1"/>
              <a:t>recurses</a:t>
            </a:r>
            <a:r>
              <a:rPr lang="en-US" dirty="0"/>
              <a:t> to a depth of approximately the log</a:t>
            </a:r>
            <a:r>
              <a:rPr lang="en-US" baseline="-25000" dirty="0"/>
              <a:t>2</a:t>
            </a:r>
            <a:r>
              <a:rPr lang="en-US" dirty="0"/>
              <a:t> of n</a:t>
            </a:r>
          </a:p>
          <a:p>
            <a:r>
              <a:rPr lang="en-US" dirty="0"/>
              <a:t>Each level only has to scan through the array once, so only O(n log n) work is performed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67230"/>
            <a:ext cx="5181600" cy="3268128"/>
          </a:xfrm>
        </p:spPr>
      </p:pic>
    </p:spTree>
    <p:extLst>
      <p:ext uri="{BB962C8B-B14F-4D97-AF65-F5344CB8AC3E}">
        <p14:creationId xmlns:p14="http://schemas.microsoft.com/office/powerpoint/2010/main" val="36970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Review: Binary 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405892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we search in a sorted array using binary search, we can start by looking in the middle</a:t>
            </a:r>
          </a:p>
          <a:p>
            <a:r>
              <a:rPr lang="en-US" dirty="0"/>
              <a:t>Based on the middle element, we always know whether the element we want is to the left or right of it, which cuts our work in half each time</a:t>
            </a:r>
          </a:p>
          <a:p>
            <a:r>
              <a:rPr lang="en-US" dirty="0"/>
              <a:t>This requires only O(log n) work to find an element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2785110"/>
              </p:ext>
            </p:extLst>
          </p:nvPr>
        </p:nvGraphicFramePr>
        <p:xfrm>
          <a:off x="4897121" y="3074194"/>
          <a:ext cx="645668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70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Combining these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981093" cy="4351338"/>
          </a:xfrm>
        </p:spPr>
        <p:txBody>
          <a:bodyPr>
            <a:normAutofit/>
          </a:bodyPr>
          <a:lstStyle/>
          <a:p>
            <a:r>
              <a:rPr lang="en-US" dirty="0"/>
              <a:t>The binary tree is a structure which has links like a linked list</a:t>
            </a:r>
          </a:p>
          <a:p>
            <a:r>
              <a:rPr lang="en-US" dirty="0"/>
              <a:t>It allows fast searching by looking left and right like in binary search</a:t>
            </a:r>
          </a:p>
          <a:p>
            <a:r>
              <a:rPr lang="en-US" dirty="0"/>
              <a:t>We start by looking in the root, usually drawn at the top of the tree</a:t>
            </a:r>
          </a:p>
          <a:p>
            <a:r>
              <a:rPr lang="en-US" dirty="0"/>
              <a:t>The drawing on the right shows a drawing that more closely resembles a biological plant (maybe more like a fern)</a:t>
            </a:r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661" y="2344616"/>
            <a:ext cx="3784591" cy="2970758"/>
          </a:xfrm>
        </p:spPr>
      </p:pic>
    </p:spTree>
    <p:extLst>
      <p:ext uri="{BB962C8B-B14F-4D97-AF65-F5344CB8AC3E}">
        <p14:creationId xmlns:p14="http://schemas.microsoft.com/office/powerpoint/2010/main" val="304774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Suppose in the following diagram, we want to look up the name </a:t>
            </a:r>
            <a:r>
              <a:rPr lang="en-US" b="1" dirty="0">
                <a:solidFill>
                  <a:srgbClr val="008000"/>
                </a:solidFill>
              </a:rPr>
              <a:t>Charlie</a:t>
            </a:r>
          </a:p>
          <a:p>
            <a:r>
              <a:rPr lang="en-US" dirty="0"/>
              <a:t>We start at the root, which is Martin</a:t>
            </a:r>
          </a:p>
          <a:p>
            <a:r>
              <a:rPr lang="en-US" dirty="0"/>
              <a:t>Charlie is alphabetically before Martin, so we look to the left of Martin and find Grover</a:t>
            </a:r>
          </a:p>
          <a:p>
            <a:r>
              <a:rPr lang="en-US" dirty="0"/>
              <a:t>Charlie is before Grover so we look left again, after Alice so we look right, and before Charlize so we look left</a:t>
            </a:r>
          </a:p>
          <a:p>
            <a:r>
              <a:rPr lang="en-US" dirty="0"/>
              <a:t>For </a:t>
            </a:r>
            <a:r>
              <a:rPr lang="en-US" b="1" dirty="0"/>
              <a:t>every </a:t>
            </a:r>
            <a:r>
              <a:rPr lang="en-US" dirty="0"/>
              <a:t>node n in the tree, </a:t>
            </a:r>
            <a:r>
              <a:rPr lang="en-US" dirty="0">
                <a:solidFill>
                  <a:srgbClr val="FF0000"/>
                </a:solidFill>
              </a:rPr>
              <a:t>all nodes to the left are less than n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all nodes to the right are greater than n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94024"/>
            <a:ext cx="5181600" cy="4014539"/>
          </a:xfrm>
        </p:spPr>
      </p:pic>
    </p:spTree>
    <p:extLst>
      <p:ext uri="{BB962C8B-B14F-4D97-AF65-F5344CB8AC3E}">
        <p14:creationId xmlns:p14="http://schemas.microsoft.com/office/powerpoint/2010/main" val="89015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Comparable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Binary search trees rely upon the ability to compare two elements and determine if one is greater than, less than, or equal to another</a:t>
            </a:r>
          </a:p>
          <a:p>
            <a:r>
              <a:rPr lang="en-US" dirty="0"/>
              <a:t>We know how to do this with numerical primitive types in Java using &gt;, &lt;, == operators</a:t>
            </a:r>
          </a:p>
          <a:p>
            <a:r>
              <a:rPr lang="en-US" dirty="0"/>
              <a:t>Java provides an interface called Comparable which requires that you implement a </a:t>
            </a:r>
            <a:r>
              <a:rPr lang="en-US" dirty="0" err="1"/>
              <a:t>compareTo</a:t>
            </a:r>
            <a:r>
              <a:rPr lang="en-US" dirty="0"/>
              <a:t> method</a:t>
            </a:r>
          </a:p>
          <a:p>
            <a:r>
              <a:rPr lang="en-US" dirty="0" err="1"/>
              <a:t>a.compareTo</a:t>
            </a:r>
            <a:r>
              <a:rPr lang="en-US" dirty="0"/>
              <a:t>(b) should return 0 if a equals b, a negative value if a is less than b, and a positive value if a is greater than b</a:t>
            </a:r>
          </a:p>
          <a:p>
            <a:r>
              <a:rPr lang="en-US" dirty="0" err="1"/>
              <a:t>a.compareTo</a:t>
            </a:r>
            <a:r>
              <a:rPr lang="en-US" dirty="0"/>
              <a:t>(b) == 0 should act the same as </a:t>
            </a:r>
            <a:r>
              <a:rPr lang="en-US" dirty="0" err="1"/>
              <a:t>a.equals</a:t>
            </a:r>
            <a:r>
              <a:rPr lang="en-US" dirty="0"/>
              <a:t>(b) but Java doesn’t guarantee this! It should be the case for built in types.</a:t>
            </a:r>
          </a:p>
        </p:txBody>
      </p:sp>
    </p:spTree>
    <p:extLst>
      <p:ext uri="{BB962C8B-B14F-4D97-AF65-F5344CB8AC3E}">
        <p14:creationId xmlns:p14="http://schemas.microsoft.com/office/powerpoint/2010/main" val="244160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Add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implement the add method recursively</a:t>
            </a:r>
          </a:p>
          <a:p>
            <a:r>
              <a:rPr lang="en-US" dirty="0"/>
              <a:t>If what we are adding is less than the current node, call add on the left node</a:t>
            </a:r>
          </a:p>
          <a:p>
            <a:r>
              <a:rPr lang="en-US" dirty="0"/>
              <a:t>If what we are adding is greater, call add on the right node</a:t>
            </a:r>
          </a:p>
          <a:p>
            <a:r>
              <a:rPr lang="en-US" dirty="0"/>
              <a:t>Otherwise, what we are adding is equal – we can probably just ignore it</a:t>
            </a:r>
          </a:p>
          <a:p>
            <a:r>
              <a:rPr lang="en-US" dirty="0"/>
              <a:t>Because we can’t call a method on a null object, we have to manually check for null</a:t>
            </a:r>
          </a:p>
        </p:txBody>
      </p:sp>
    </p:spTree>
    <p:extLst>
      <p:ext uri="{BB962C8B-B14F-4D97-AF65-F5344CB8AC3E}">
        <p14:creationId xmlns:p14="http://schemas.microsoft.com/office/powerpoint/2010/main" val="105446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Tree definition and add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Comparable&lt;T&gt;&gt;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 Static inner class for nodes on next slide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Node&lt;T&gt;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add(T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  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Node&lt;&gt;();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root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root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5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806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30 Binary Trees</vt:lpstr>
      <vt:lpstr>Review: Doubly Linked list</vt:lpstr>
      <vt:lpstr>Review: Merge sort recursion</vt:lpstr>
      <vt:lpstr>Review: Binary search</vt:lpstr>
      <vt:lpstr>Combining these ideas</vt:lpstr>
      <vt:lpstr>Binary Search Tree</vt:lpstr>
      <vt:lpstr>Comparable</vt:lpstr>
      <vt:lpstr>Add method</vt:lpstr>
      <vt:lpstr>Tree definition and add method</vt:lpstr>
      <vt:lpstr>Inner node class and add method for nodes</vt:lpstr>
      <vt:lpstr>Bad structure</vt:lpstr>
    </vt:vector>
  </TitlesOfParts>
  <Company>Tacoma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creator>Hock, Martin</dc:creator>
  <cp:lastModifiedBy>David</cp:lastModifiedBy>
  <cp:revision>12</cp:revision>
  <dcterms:created xsi:type="dcterms:W3CDTF">2017-05-17T00:35:04Z</dcterms:created>
  <dcterms:modified xsi:type="dcterms:W3CDTF">2020-02-28T17:03:26Z</dcterms:modified>
</cp:coreProperties>
</file>