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Coco Gothic Heavy" charset="1" panose="00000000000000000000"/>
      <p:regular r:id="rId16"/>
    </p:embeddedFont>
    <p:embeddedFont>
      <p:font typeface="Coco Gothic" charset="1" panose="00000000000000000000"/>
      <p:regular r:id="rId17"/>
    </p:embeddedFont>
    <p:embeddedFont>
      <p:font typeface="Poppins Bold" charset="1" panose="00000800000000000000"/>
      <p:regular r:id="rId18"/>
    </p:embeddedFont>
    <p:embeddedFont>
      <p:font typeface="Coco Gothic Bold" charset="1" panose="00000000000000000000"/>
      <p:regular r:id="rId19"/>
    </p:embeddedFont>
    <p:embeddedFont>
      <p:font typeface="Poppins" charset="1" panose="000005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8.png" Type="http://schemas.openxmlformats.org/officeDocument/2006/relationships/image"/><Relationship Id="rId2" Target="../media/image42.png" Type="http://schemas.openxmlformats.org/officeDocument/2006/relationships/image"/><Relationship Id="rId3" Target="../media/image43.svg" Type="http://schemas.openxmlformats.org/officeDocument/2006/relationships/image"/><Relationship Id="rId4" Target="../media/image44.png" Type="http://schemas.openxmlformats.org/officeDocument/2006/relationships/image"/><Relationship Id="rId5" Target="../media/image45.svg" Type="http://schemas.openxmlformats.org/officeDocument/2006/relationships/image"/><Relationship Id="rId6" Target="../media/image46.png" Type="http://schemas.openxmlformats.org/officeDocument/2006/relationships/image"/><Relationship Id="rId7" Target="../media/image47.svg" Type="http://schemas.openxmlformats.org/officeDocument/2006/relationships/image"/><Relationship Id="rId8" Target="../media/image48.png" Type="http://schemas.openxmlformats.org/officeDocument/2006/relationships/image"/><Relationship Id="rId9" Target="../media/image4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9.png" Type="http://schemas.openxmlformats.org/officeDocument/2006/relationships/image"/><Relationship Id="rId7" Target="../media/image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9.png" Type="http://schemas.openxmlformats.org/officeDocument/2006/relationships/image"/><Relationship Id="rId5" Target="../media/image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9.png" Type="http://schemas.openxmlformats.org/officeDocument/2006/relationships/image"/><Relationship Id="rId9"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8.png" Type="http://schemas.openxmlformats.org/officeDocument/2006/relationships/image"/><Relationship Id="rId2" Target="../media/image22.png" Type="http://schemas.openxmlformats.org/officeDocument/2006/relationships/image"/><Relationship Id="rId3" Target="../media/image2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28.png" Type="http://schemas.openxmlformats.org/officeDocument/2006/relationships/image"/><Relationship Id="rId9" Target="../media/image2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8.png" Type="http://schemas.openxmlformats.org/officeDocument/2006/relationships/image"/><Relationship Id="rId4" Target="../media/image30.png" Type="http://schemas.openxmlformats.org/officeDocument/2006/relationships/image"/><Relationship Id="rId5" Target="../media/image3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8.png" Type="http://schemas.openxmlformats.org/officeDocument/2006/relationships/image"/><Relationship Id="rId4" Target="../media/image32.png" Type="http://schemas.openxmlformats.org/officeDocument/2006/relationships/image"/><Relationship Id="rId5" Target="../media/image3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9.png" Type="http://schemas.openxmlformats.org/officeDocument/2006/relationships/image"/><Relationship Id="rId7"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 Id="rId3" Target="../media/image39.svg" Type="http://schemas.openxmlformats.org/officeDocument/2006/relationships/image"/><Relationship Id="rId4" Target="../media/image40.png" Type="http://schemas.openxmlformats.org/officeDocument/2006/relationships/image"/><Relationship Id="rId5" Target="../media/image41.svg" Type="http://schemas.openxmlformats.org/officeDocument/2006/relationships/image"/><Relationship Id="rId6" Target="../media/image9.png" Type="http://schemas.openxmlformats.org/officeDocument/2006/relationships/image"/><Relationship Id="rId7"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330313" y="2666236"/>
            <a:ext cx="5796383" cy="5796383"/>
          </a:xfrm>
          <a:custGeom>
            <a:avLst/>
            <a:gdLst/>
            <a:ahLst/>
            <a:cxnLst/>
            <a:rect r="r" b="b" t="t" l="l"/>
            <a:pathLst>
              <a:path h="5796383" w="5796383">
                <a:moveTo>
                  <a:pt x="0" y="0"/>
                </a:moveTo>
                <a:lnTo>
                  <a:pt x="5796382" y="0"/>
                </a:lnTo>
                <a:lnTo>
                  <a:pt x="5796382" y="5796382"/>
                </a:lnTo>
                <a:lnTo>
                  <a:pt x="0" y="57963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72763" y="4669872"/>
            <a:ext cx="12206151" cy="2120819"/>
          </a:xfrm>
          <a:custGeom>
            <a:avLst/>
            <a:gdLst/>
            <a:ahLst/>
            <a:cxnLst/>
            <a:rect r="r" b="b" t="t" l="l"/>
            <a:pathLst>
              <a:path h="2120819" w="12206151">
                <a:moveTo>
                  <a:pt x="0" y="0"/>
                </a:moveTo>
                <a:lnTo>
                  <a:pt x="12206151" y="0"/>
                </a:lnTo>
                <a:lnTo>
                  <a:pt x="12206151" y="2120819"/>
                </a:lnTo>
                <a:lnTo>
                  <a:pt x="0" y="2120819"/>
                </a:lnTo>
                <a:lnTo>
                  <a:pt x="0" y="0"/>
                </a:lnTo>
                <a:close/>
              </a:path>
            </a:pathLst>
          </a:custGeom>
          <a:blipFill>
            <a:blip r:embed="rId4"/>
            <a:stretch>
              <a:fillRect l="0" t="0" r="0" b="0"/>
            </a:stretch>
          </a:blipFill>
        </p:spPr>
      </p:sp>
      <p:sp>
        <p:nvSpPr>
          <p:cNvPr name="Freeform 4" id="4"/>
          <p:cNvSpPr/>
          <p:nvPr/>
        </p:nvSpPr>
        <p:spPr>
          <a:xfrm flipH="false" flipV="false" rot="0">
            <a:off x="1665514" y="73700"/>
            <a:ext cx="1963886" cy="1963886"/>
          </a:xfrm>
          <a:custGeom>
            <a:avLst/>
            <a:gdLst/>
            <a:ahLst/>
            <a:cxnLst/>
            <a:rect r="r" b="b" t="t" l="l"/>
            <a:pathLst>
              <a:path h="1963886" w="1963886">
                <a:moveTo>
                  <a:pt x="0" y="0"/>
                </a:moveTo>
                <a:lnTo>
                  <a:pt x="1963886" y="0"/>
                </a:lnTo>
                <a:lnTo>
                  <a:pt x="1963886" y="1963887"/>
                </a:lnTo>
                <a:lnTo>
                  <a:pt x="0" y="196388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772763" y="1028700"/>
            <a:ext cx="12206151" cy="5169700"/>
            <a:chOff x="0" y="0"/>
            <a:chExt cx="3214789" cy="1361567"/>
          </a:xfrm>
        </p:grpSpPr>
        <p:sp>
          <p:nvSpPr>
            <p:cNvPr name="Freeform 6" id="6"/>
            <p:cNvSpPr/>
            <p:nvPr/>
          </p:nvSpPr>
          <p:spPr>
            <a:xfrm flipH="false" flipV="false" rot="0">
              <a:off x="0" y="0"/>
              <a:ext cx="3214789" cy="1361567"/>
            </a:xfrm>
            <a:custGeom>
              <a:avLst/>
              <a:gdLst/>
              <a:ahLst/>
              <a:cxnLst/>
              <a:rect r="r" b="b" t="t" l="l"/>
              <a:pathLst>
                <a:path h="1361567" w="3214789">
                  <a:moveTo>
                    <a:pt x="0" y="0"/>
                  </a:moveTo>
                  <a:lnTo>
                    <a:pt x="3214789" y="0"/>
                  </a:lnTo>
                  <a:lnTo>
                    <a:pt x="3214789" y="1361567"/>
                  </a:lnTo>
                  <a:lnTo>
                    <a:pt x="0" y="1361567"/>
                  </a:lnTo>
                  <a:close/>
                </a:path>
              </a:pathLst>
            </a:custGeom>
            <a:solidFill>
              <a:srgbClr val="2B7E56"/>
            </a:solidFill>
          </p:spPr>
        </p:sp>
        <p:sp>
          <p:nvSpPr>
            <p:cNvPr name="TextBox 7" id="7"/>
            <p:cNvSpPr txBox="true"/>
            <p:nvPr/>
          </p:nvSpPr>
          <p:spPr>
            <a:xfrm>
              <a:off x="0" y="-47625"/>
              <a:ext cx="3214789" cy="140919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2183970" y="9015937"/>
            <a:ext cx="6424879" cy="617919"/>
          </a:xfrm>
          <a:custGeom>
            <a:avLst/>
            <a:gdLst/>
            <a:ahLst/>
            <a:cxnLst/>
            <a:rect r="r" b="b" t="t" l="l"/>
            <a:pathLst>
              <a:path h="617919" w="6424879">
                <a:moveTo>
                  <a:pt x="0" y="0"/>
                </a:moveTo>
                <a:lnTo>
                  <a:pt x="6424880" y="0"/>
                </a:lnTo>
                <a:lnTo>
                  <a:pt x="6424880" y="617918"/>
                </a:lnTo>
                <a:lnTo>
                  <a:pt x="0" y="617918"/>
                </a:lnTo>
                <a:lnTo>
                  <a:pt x="0" y="0"/>
                </a:lnTo>
                <a:close/>
              </a:path>
            </a:pathLst>
          </a:custGeom>
          <a:blipFill>
            <a:blip r:embed="rId4"/>
            <a:stretch>
              <a:fillRect l="0" t="-40329" r="0" b="-40329"/>
            </a:stretch>
          </a:blipFill>
        </p:spPr>
      </p:sp>
      <p:grpSp>
        <p:nvGrpSpPr>
          <p:cNvPr name="Group 9" id="9"/>
          <p:cNvGrpSpPr/>
          <p:nvPr/>
        </p:nvGrpSpPr>
        <p:grpSpPr>
          <a:xfrm rot="0">
            <a:off x="12183970" y="7624994"/>
            <a:ext cx="7282145" cy="1795868"/>
            <a:chOff x="0" y="0"/>
            <a:chExt cx="484914" cy="119586"/>
          </a:xfrm>
        </p:grpSpPr>
        <p:sp>
          <p:nvSpPr>
            <p:cNvPr name="Freeform 10" id="10"/>
            <p:cNvSpPr/>
            <p:nvPr/>
          </p:nvSpPr>
          <p:spPr>
            <a:xfrm flipH="false" flipV="false" rot="0">
              <a:off x="0" y="0"/>
              <a:ext cx="484914" cy="119586"/>
            </a:xfrm>
            <a:custGeom>
              <a:avLst/>
              <a:gdLst/>
              <a:ahLst/>
              <a:cxnLst/>
              <a:rect r="r" b="b" t="t" l="l"/>
              <a:pathLst>
                <a:path h="119586" w="484914">
                  <a:moveTo>
                    <a:pt x="0" y="0"/>
                  </a:moveTo>
                  <a:lnTo>
                    <a:pt x="484914" y="0"/>
                  </a:lnTo>
                  <a:lnTo>
                    <a:pt x="484914" y="119586"/>
                  </a:lnTo>
                  <a:lnTo>
                    <a:pt x="0" y="119586"/>
                  </a:lnTo>
                  <a:close/>
                </a:path>
              </a:pathLst>
            </a:custGeom>
            <a:solidFill>
              <a:srgbClr val="58B96D"/>
            </a:solidFill>
          </p:spPr>
        </p:sp>
        <p:sp>
          <p:nvSpPr>
            <p:cNvPr name="TextBox 11" id="11"/>
            <p:cNvSpPr txBox="true"/>
            <p:nvPr/>
          </p:nvSpPr>
          <p:spPr>
            <a:xfrm>
              <a:off x="0" y="-47625"/>
              <a:ext cx="484914" cy="167211"/>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772763" y="9925307"/>
            <a:ext cx="19685815" cy="999195"/>
            <a:chOff x="0" y="0"/>
            <a:chExt cx="5184741" cy="263162"/>
          </a:xfrm>
        </p:grpSpPr>
        <p:sp>
          <p:nvSpPr>
            <p:cNvPr name="Freeform 13" id="13"/>
            <p:cNvSpPr/>
            <p:nvPr/>
          </p:nvSpPr>
          <p:spPr>
            <a:xfrm flipH="false" flipV="false" rot="0">
              <a:off x="0" y="0"/>
              <a:ext cx="5184742" cy="263162"/>
            </a:xfrm>
            <a:custGeom>
              <a:avLst/>
              <a:gdLst/>
              <a:ahLst/>
              <a:cxnLst/>
              <a:rect r="r" b="b" t="t" l="l"/>
              <a:pathLst>
                <a:path h="263162" w="5184742">
                  <a:moveTo>
                    <a:pt x="0" y="0"/>
                  </a:moveTo>
                  <a:lnTo>
                    <a:pt x="5184742" y="0"/>
                  </a:lnTo>
                  <a:lnTo>
                    <a:pt x="5184742" y="263162"/>
                  </a:lnTo>
                  <a:lnTo>
                    <a:pt x="0" y="263162"/>
                  </a:lnTo>
                  <a:close/>
                </a:path>
              </a:pathLst>
            </a:custGeom>
            <a:solidFill>
              <a:srgbClr val="2B7E56"/>
            </a:solidFill>
          </p:spPr>
        </p:sp>
        <p:sp>
          <p:nvSpPr>
            <p:cNvPr name="TextBox 14" id="14"/>
            <p:cNvSpPr txBox="true"/>
            <p:nvPr/>
          </p:nvSpPr>
          <p:spPr>
            <a:xfrm>
              <a:off x="0" y="-47625"/>
              <a:ext cx="5184741" cy="310787"/>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1028700" y="6990944"/>
            <a:ext cx="140223" cy="634051"/>
            <a:chOff x="0" y="0"/>
            <a:chExt cx="36931" cy="166993"/>
          </a:xfrm>
        </p:grpSpPr>
        <p:sp>
          <p:nvSpPr>
            <p:cNvPr name="Freeform 16" id="16"/>
            <p:cNvSpPr/>
            <p:nvPr/>
          </p:nvSpPr>
          <p:spPr>
            <a:xfrm flipH="false" flipV="false" rot="0">
              <a:off x="0" y="0"/>
              <a:ext cx="36931" cy="166993"/>
            </a:xfrm>
            <a:custGeom>
              <a:avLst/>
              <a:gdLst/>
              <a:ahLst/>
              <a:cxnLst/>
              <a:rect r="r" b="b" t="t" l="l"/>
              <a:pathLst>
                <a:path h="166993" w="36931">
                  <a:moveTo>
                    <a:pt x="0" y="0"/>
                  </a:moveTo>
                  <a:lnTo>
                    <a:pt x="36931" y="0"/>
                  </a:lnTo>
                  <a:lnTo>
                    <a:pt x="36931" y="166993"/>
                  </a:lnTo>
                  <a:lnTo>
                    <a:pt x="0" y="166993"/>
                  </a:lnTo>
                  <a:close/>
                </a:path>
              </a:pathLst>
            </a:custGeom>
            <a:gradFill rotWithShape="true">
              <a:gsLst>
                <a:gs pos="0">
                  <a:srgbClr val="226214">
                    <a:alpha val="100000"/>
                  </a:srgbClr>
                </a:gs>
                <a:gs pos="100000">
                  <a:srgbClr val="43CC25">
                    <a:alpha val="100000"/>
                  </a:srgbClr>
                </a:gs>
              </a:gsLst>
              <a:lin ang="5400000"/>
            </a:gradFill>
          </p:spPr>
        </p:sp>
        <p:sp>
          <p:nvSpPr>
            <p:cNvPr name="TextBox 17" id="17"/>
            <p:cNvSpPr txBox="true"/>
            <p:nvPr/>
          </p:nvSpPr>
          <p:spPr>
            <a:xfrm>
              <a:off x="0" y="-47625"/>
              <a:ext cx="36931" cy="214618"/>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457200" y="457200"/>
            <a:ext cx="1143000" cy="1143000"/>
            <a:chOff x="0" y="0"/>
            <a:chExt cx="76112" cy="76112"/>
          </a:xfrm>
        </p:grpSpPr>
        <p:sp>
          <p:nvSpPr>
            <p:cNvPr name="Freeform 19" id="19"/>
            <p:cNvSpPr/>
            <p:nvPr/>
          </p:nvSpPr>
          <p:spPr>
            <a:xfrm flipH="false" flipV="false" rot="0">
              <a:off x="0" y="0"/>
              <a:ext cx="76112" cy="76112"/>
            </a:xfrm>
            <a:custGeom>
              <a:avLst/>
              <a:gdLst/>
              <a:ahLst/>
              <a:cxnLst/>
              <a:rect r="r" b="b" t="t" l="l"/>
              <a:pathLst>
                <a:path h="76112" w="76112">
                  <a:moveTo>
                    <a:pt x="0" y="0"/>
                  </a:moveTo>
                  <a:lnTo>
                    <a:pt x="76112" y="0"/>
                  </a:lnTo>
                  <a:lnTo>
                    <a:pt x="76112" y="76112"/>
                  </a:lnTo>
                  <a:lnTo>
                    <a:pt x="0" y="76112"/>
                  </a:lnTo>
                  <a:close/>
                </a:path>
              </a:pathLst>
            </a:custGeom>
            <a:solidFill>
              <a:srgbClr val="86D996"/>
            </a:solidFill>
          </p:spPr>
        </p:sp>
        <p:sp>
          <p:nvSpPr>
            <p:cNvPr name="TextBox 20" id="20"/>
            <p:cNvSpPr txBox="true"/>
            <p:nvPr/>
          </p:nvSpPr>
          <p:spPr>
            <a:xfrm>
              <a:off x="0" y="-47625"/>
              <a:ext cx="76112" cy="123737"/>
            </a:xfrm>
            <a:prstGeom prst="rect">
              <a:avLst/>
            </a:prstGeom>
          </p:spPr>
          <p:txBody>
            <a:bodyPr anchor="ctr" rtlCol="false" tIns="50800" lIns="50800" bIns="50800" rIns="50800"/>
            <a:lstStyle/>
            <a:p>
              <a:pPr algn="ctr">
                <a:lnSpc>
                  <a:spcPts val="2659"/>
                </a:lnSpc>
                <a:spcBef>
                  <a:spcPct val="0"/>
                </a:spcBef>
              </a:pPr>
            </a:p>
          </p:txBody>
        </p:sp>
      </p:grpSp>
      <p:sp>
        <p:nvSpPr>
          <p:cNvPr name="Freeform 21" id="21"/>
          <p:cNvSpPr/>
          <p:nvPr/>
        </p:nvSpPr>
        <p:spPr>
          <a:xfrm flipH="false" flipV="true" rot="0">
            <a:off x="15513249" y="329663"/>
            <a:ext cx="2471376" cy="2336573"/>
          </a:xfrm>
          <a:custGeom>
            <a:avLst/>
            <a:gdLst/>
            <a:ahLst/>
            <a:cxnLst/>
            <a:rect r="r" b="b" t="t" l="l"/>
            <a:pathLst>
              <a:path h="2336573" w="2471376">
                <a:moveTo>
                  <a:pt x="0" y="2336573"/>
                </a:moveTo>
                <a:lnTo>
                  <a:pt x="2471375" y="2336573"/>
                </a:lnTo>
                <a:lnTo>
                  <a:pt x="2471375" y="0"/>
                </a:lnTo>
                <a:lnTo>
                  <a:pt x="0" y="0"/>
                </a:lnTo>
                <a:lnTo>
                  <a:pt x="0" y="2336573"/>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2" id="22"/>
          <p:cNvSpPr/>
          <p:nvPr/>
        </p:nvSpPr>
        <p:spPr>
          <a:xfrm flipH="false" flipV="false" rot="0">
            <a:off x="12501757" y="7638784"/>
            <a:ext cx="2718966" cy="1699354"/>
          </a:xfrm>
          <a:custGeom>
            <a:avLst/>
            <a:gdLst/>
            <a:ahLst/>
            <a:cxnLst/>
            <a:rect r="r" b="b" t="t" l="l"/>
            <a:pathLst>
              <a:path h="1699354" w="2718966">
                <a:moveTo>
                  <a:pt x="0" y="0"/>
                </a:moveTo>
                <a:lnTo>
                  <a:pt x="2718967" y="0"/>
                </a:lnTo>
                <a:lnTo>
                  <a:pt x="2718967" y="1699354"/>
                </a:lnTo>
                <a:lnTo>
                  <a:pt x="0" y="1699354"/>
                </a:lnTo>
                <a:lnTo>
                  <a:pt x="0" y="0"/>
                </a:lnTo>
                <a:close/>
              </a:path>
            </a:pathLst>
          </a:custGeom>
          <a:blipFill>
            <a:blip r:embed="rId9"/>
            <a:stretch>
              <a:fillRect l="0" t="0" r="0" b="0"/>
            </a:stretch>
          </a:blipFill>
        </p:spPr>
      </p:sp>
      <p:sp>
        <p:nvSpPr>
          <p:cNvPr name="Freeform 23" id="23"/>
          <p:cNvSpPr/>
          <p:nvPr/>
        </p:nvSpPr>
        <p:spPr>
          <a:xfrm flipH="false" flipV="false" rot="0">
            <a:off x="15745755" y="7459437"/>
            <a:ext cx="2006363" cy="2006363"/>
          </a:xfrm>
          <a:custGeom>
            <a:avLst/>
            <a:gdLst/>
            <a:ahLst/>
            <a:cxnLst/>
            <a:rect r="r" b="b" t="t" l="l"/>
            <a:pathLst>
              <a:path h="2006363" w="2006363">
                <a:moveTo>
                  <a:pt x="0" y="0"/>
                </a:moveTo>
                <a:lnTo>
                  <a:pt x="2006363" y="0"/>
                </a:lnTo>
                <a:lnTo>
                  <a:pt x="2006363" y="2006363"/>
                </a:lnTo>
                <a:lnTo>
                  <a:pt x="0" y="2006363"/>
                </a:lnTo>
                <a:lnTo>
                  <a:pt x="0" y="0"/>
                </a:lnTo>
                <a:close/>
              </a:path>
            </a:pathLst>
          </a:custGeom>
          <a:blipFill>
            <a:blip r:embed="rId10"/>
            <a:stretch>
              <a:fillRect l="0" t="0" r="0" b="0"/>
            </a:stretch>
          </a:blipFill>
        </p:spPr>
      </p:sp>
      <p:sp>
        <p:nvSpPr>
          <p:cNvPr name="TextBox 24" id="24"/>
          <p:cNvSpPr txBox="true"/>
          <p:nvPr/>
        </p:nvSpPr>
        <p:spPr>
          <a:xfrm rot="0">
            <a:off x="1258393" y="2491838"/>
            <a:ext cx="9697865" cy="2736343"/>
          </a:xfrm>
          <a:prstGeom prst="rect">
            <a:avLst/>
          </a:prstGeom>
        </p:spPr>
        <p:txBody>
          <a:bodyPr anchor="t" rtlCol="false" tIns="0" lIns="0" bIns="0" rIns="0">
            <a:spAutoFit/>
          </a:bodyPr>
          <a:lstStyle/>
          <a:p>
            <a:pPr algn="l">
              <a:lnSpc>
                <a:spcPts val="10434"/>
              </a:lnSpc>
            </a:pPr>
            <a:r>
              <a:rPr lang="en-US" b="true" sz="9400" spc="1466">
                <a:solidFill>
                  <a:srgbClr val="FFFFFF"/>
                </a:solidFill>
                <a:latin typeface="Coco Gothic Heavy"/>
                <a:ea typeface="Coco Gothic Heavy"/>
                <a:cs typeface="Coco Gothic Heavy"/>
                <a:sym typeface="Coco Gothic Heavy"/>
              </a:rPr>
              <a:t>SCORECARD MODEL</a:t>
            </a:r>
          </a:p>
        </p:txBody>
      </p:sp>
      <p:sp>
        <p:nvSpPr>
          <p:cNvPr name="TextBox 25" id="25"/>
          <p:cNvSpPr txBox="true"/>
          <p:nvPr/>
        </p:nvSpPr>
        <p:spPr>
          <a:xfrm rot="0">
            <a:off x="1258393" y="1735736"/>
            <a:ext cx="4400536" cy="651326"/>
          </a:xfrm>
          <a:prstGeom prst="rect">
            <a:avLst/>
          </a:prstGeom>
        </p:spPr>
        <p:txBody>
          <a:bodyPr anchor="t" rtlCol="false" tIns="0" lIns="0" bIns="0" rIns="0">
            <a:spAutoFit/>
          </a:bodyPr>
          <a:lstStyle/>
          <a:p>
            <a:pPr algn="l">
              <a:lnSpc>
                <a:spcPts val="4642"/>
              </a:lnSpc>
            </a:pPr>
            <a:r>
              <a:rPr lang="en-US" sz="4642">
                <a:solidFill>
                  <a:srgbClr val="FFFFFF"/>
                </a:solidFill>
                <a:latin typeface="Coco Gothic"/>
                <a:ea typeface="Coco Gothic"/>
                <a:cs typeface="Coco Gothic"/>
                <a:sym typeface="Coco Gothic"/>
              </a:rPr>
              <a:t>HOME CREDIT</a:t>
            </a:r>
          </a:p>
        </p:txBody>
      </p:sp>
      <p:sp>
        <p:nvSpPr>
          <p:cNvPr name="TextBox 26" id="26"/>
          <p:cNvSpPr txBox="true"/>
          <p:nvPr/>
        </p:nvSpPr>
        <p:spPr>
          <a:xfrm rot="0">
            <a:off x="1258393" y="7116817"/>
            <a:ext cx="4763638" cy="410878"/>
          </a:xfrm>
          <a:prstGeom prst="rect">
            <a:avLst/>
          </a:prstGeom>
        </p:spPr>
        <p:txBody>
          <a:bodyPr anchor="t" rtlCol="false" tIns="0" lIns="0" bIns="0" rIns="0">
            <a:spAutoFit/>
          </a:bodyPr>
          <a:lstStyle/>
          <a:p>
            <a:pPr algn="l">
              <a:lnSpc>
                <a:spcPts val="2919"/>
              </a:lnSpc>
            </a:pPr>
            <a:r>
              <a:rPr lang="en-US" sz="2919" b="true">
                <a:solidFill>
                  <a:srgbClr val="343434"/>
                </a:solidFill>
                <a:latin typeface="Poppins Bold"/>
                <a:ea typeface="Poppins Bold"/>
                <a:cs typeface="Poppins Bold"/>
                <a:sym typeface="Poppins Bold"/>
              </a:rPr>
              <a:t>Shinta Amalia Paradita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B7E56"/>
        </a:solidFill>
      </p:bgPr>
    </p:bg>
    <p:spTree>
      <p:nvGrpSpPr>
        <p:cNvPr id="1" name=""/>
        <p:cNvGrpSpPr/>
        <p:nvPr/>
      </p:nvGrpSpPr>
      <p:grpSpPr>
        <a:xfrm>
          <a:off x="0" y="0"/>
          <a:ext cx="0" cy="0"/>
          <a:chOff x="0" y="0"/>
          <a:chExt cx="0" cy="0"/>
        </a:xfrm>
      </p:grpSpPr>
      <p:sp>
        <p:nvSpPr>
          <p:cNvPr name="Freeform 2" id="2"/>
          <p:cNvSpPr/>
          <p:nvPr/>
        </p:nvSpPr>
        <p:spPr>
          <a:xfrm flipH="false" flipV="false" rot="0">
            <a:off x="11404904" y="7388809"/>
            <a:ext cx="5796383" cy="5796383"/>
          </a:xfrm>
          <a:custGeom>
            <a:avLst/>
            <a:gdLst/>
            <a:ahLst/>
            <a:cxnLst/>
            <a:rect r="r" b="b" t="t" l="l"/>
            <a:pathLst>
              <a:path h="5796383" w="5796383">
                <a:moveTo>
                  <a:pt x="0" y="0"/>
                </a:moveTo>
                <a:lnTo>
                  <a:pt x="5796382" y="0"/>
                </a:lnTo>
                <a:lnTo>
                  <a:pt x="5796382" y="5796382"/>
                </a:lnTo>
                <a:lnTo>
                  <a:pt x="0" y="57963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963179" y="-2533479"/>
            <a:ext cx="4728366" cy="4728366"/>
          </a:xfrm>
          <a:custGeom>
            <a:avLst/>
            <a:gdLst/>
            <a:ahLst/>
            <a:cxnLst/>
            <a:rect r="r" b="b" t="t" l="l"/>
            <a:pathLst>
              <a:path h="4728366" w="4728366">
                <a:moveTo>
                  <a:pt x="0" y="0"/>
                </a:moveTo>
                <a:lnTo>
                  <a:pt x="4728366" y="0"/>
                </a:lnTo>
                <a:lnTo>
                  <a:pt x="4728366" y="4728365"/>
                </a:lnTo>
                <a:lnTo>
                  <a:pt x="0" y="4728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260268" y="4390999"/>
            <a:ext cx="1288968" cy="5694409"/>
            <a:chOff x="0" y="0"/>
            <a:chExt cx="85832" cy="379187"/>
          </a:xfrm>
        </p:grpSpPr>
        <p:sp>
          <p:nvSpPr>
            <p:cNvPr name="Freeform 5" id="5"/>
            <p:cNvSpPr/>
            <p:nvPr/>
          </p:nvSpPr>
          <p:spPr>
            <a:xfrm flipH="false" flipV="false" rot="0">
              <a:off x="0" y="0"/>
              <a:ext cx="85832" cy="379187"/>
            </a:xfrm>
            <a:custGeom>
              <a:avLst/>
              <a:gdLst/>
              <a:ahLst/>
              <a:cxnLst/>
              <a:rect r="r" b="b" t="t" l="l"/>
              <a:pathLst>
                <a:path h="379187" w="85832">
                  <a:moveTo>
                    <a:pt x="0" y="0"/>
                  </a:moveTo>
                  <a:lnTo>
                    <a:pt x="85832" y="0"/>
                  </a:lnTo>
                  <a:lnTo>
                    <a:pt x="85832" y="379187"/>
                  </a:lnTo>
                  <a:lnTo>
                    <a:pt x="0" y="379187"/>
                  </a:lnTo>
                  <a:close/>
                </a:path>
              </a:pathLst>
            </a:custGeom>
            <a:solidFill>
              <a:srgbClr val="72B580"/>
            </a:solidFill>
          </p:spPr>
        </p:sp>
        <p:sp>
          <p:nvSpPr>
            <p:cNvPr name="TextBox 6" id="6"/>
            <p:cNvSpPr txBox="true"/>
            <p:nvPr/>
          </p:nvSpPr>
          <p:spPr>
            <a:xfrm>
              <a:off x="0" y="-47625"/>
              <a:ext cx="85832" cy="426812"/>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true" rot="0">
            <a:off x="15513249" y="329663"/>
            <a:ext cx="2471376" cy="2336573"/>
          </a:xfrm>
          <a:custGeom>
            <a:avLst/>
            <a:gdLst/>
            <a:ahLst/>
            <a:cxnLst/>
            <a:rect r="r" b="b" t="t" l="l"/>
            <a:pathLst>
              <a:path h="2336573" w="2471376">
                <a:moveTo>
                  <a:pt x="0" y="2336573"/>
                </a:moveTo>
                <a:lnTo>
                  <a:pt x="2471375" y="2336573"/>
                </a:lnTo>
                <a:lnTo>
                  <a:pt x="2471375" y="0"/>
                </a:lnTo>
                <a:lnTo>
                  <a:pt x="0" y="0"/>
                </a:lnTo>
                <a:lnTo>
                  <a:pt x="0" y="2336573"/>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384216" y="8041691"/>
            <a:ext cx="1774524" cy="1774524"/>
          </a:xfrm>
          <a:custGeom>
            <a:avLst/>
            <a:gdLst/>
            <a:ahLst/>
            <a:cxnLst/>
            <a:rect r="r" b="b" t="t" l="l"/>
            <a:pathLst>
              <a:path h="1774524" w="1774524">
                <a:moveTo>
                  <a:pt x="0" y="0"/>
                </a:moveTo>
                <a:lnTo>
                  <a:pt x="1774524" y="0"/>
                </a:lnTo>
                <a:lnTo>
                  <a:pt x="1774524" y="1774524"/>
                </a:lnTo>
                <a:lnTo>
                  <a:pt x="0" y="177452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4591809" y="4419574"/>
            <a:ext cx="9104383" cy="1476426"/>
          </a:xfrm>
          <a:prstGeom prst="rect">
            <a:avLst/>
          </a:prstGeom>
        </p:spPr>
        <p:txBody>
          <a:bodyPr anchor="t" rtlCol="false" tIns="0" lIns="0" bIns="0" rIns="0">
            <a:spAutoFit/>
          </a:bodyPr>
          <a:lstStyle/>
          <a:p>
            <a:pPr algn="ctr">
              <a:lnSpc>
                <a:spcPts val="11053"/>
              </a:lnSpc>
            </a:pPr>
            <a:r>
              <a:rPr lang="en-US" sz="9958" b="true">
                <a:solidFill>
                  <a:srgbClr val="FFFFFF"/>
                </a:solidFill>
                <a:latin typeface="Coco Gothic Heavy"/>
                <a:ea typeface="Coco Gothic Heavy"/>
                <a:cs typeface="Coco Gothic Heavy"/>
                <a:sym typeface="Coco Gothic Heavy"/>
              </a:rPr>
              <a:t>Terima Kasih</a:t>
            </a:r>
          </a:p>
        </p:txBody>
      </p:sp>
      <p:sp>
        <p:nvSpPr>
          <p:cNvPr name="Freeform 10" id="10"/>
          <p:cNvSpPr/>
          <p:nvPr/>
        </p:nvSpPr>
        <p:spPr>
          <a:xfrm flipH="false" flipV="false" rot="0">
            <a:off x="1967293" y="410160"/>
            <a:ext cx="716053" cy="716053"/>
          </a:xfrm>
          <a:custGeom>
            <a:avLst/>
            <a:gdLst/>
            <a:ahLst/>
            <a:cxnLst/>
            <a:rect r="r" b="b" t="t" l="l"/>
            <a:pathLst>
              <a:path h="716053" w="716053">
                <a:moveTo>
                  <a:pt x="0" y="0"/>
                </a:moveTo>
                <a:lnTo>
                  <a:pt x="716053" y="0"/>
                </a:lnTo>
                <a:lnTo>
                  <a:pt x="716053" y="716053"/>
                </a:lnTo>
                <a:lnTo>
                  <a:pt x="0" y="716053"/>
                </a:lnTo>
                <a:lnTo>
                  <a:pt x="0" y="0"/>
                </a:lnTo>
                <a:close/>
              </a:path>
            </a:pathLst>
          </a:custGeom>
          <a:blipFill>
            <a:blip r:embed="rId10"/>
            <a:stretch>
              <a:fillRect l="0" t="0" r="0" b="0"/>
            </a:stretch>
          </a:blipFill>
        </p:spPr>
      </p:sp>
      <p:sp>
        <p:nvSpPr>
          <p:cNvPr name="Freeform 11" id="11"/>
          <p:cNvSpPr/>
          <p:nvPr/>
        </p:nvSpPr>
        <p:spPr>
          <a:xfrm flipH="false" flipV="false" rot="0">
            <a:off x="642029" y="410160"/>
            <a:ext cx="1145685" cy="716053"/>
          </a:xfrm>
          <a:custGeom>
            <a:avLst/>
            <a:gdLst/>
            <a:ahLst/>
            <a:cxnLst/>
            <a:rect r="r" b="b" t="t" l="l"/>
            <a:pathLst>
              <a:path h="716053" w="1145685">
                <a:moveTo>
                  <a:pt x="0" y="0"/>
                </a:moveTo>
                <a:lnTo>
                  <a:pt x="1145685" y="0"/>
                </a:lnTo>
                <a:lnTo>
                  <a:pt x="1145685" y="716053"/>
                </a:lnTo>
                <a:lnTo>
                  <a:pt x="0" y="716053"/>
                </a:lnTo>
                <a:lnTo>
                  <a:pt x="0" y="0"/>
                </a:lnTo>
                <a:close/>
              </a:path>
            </a:pathLst>
          </a:custGeom>
          <a:blipFill>
            <a:blip r:embed="rId11"/>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72763" y="9925307"/>
            <a:ext cx="19685815" cy="895359"/>
            <a:chOff x="0" y="0"/>
            <a:chExt cx="5184741" cy="235815"/>
          </a:xfrm>
        </p:grpSpPr>
        <p:sp>
          <p:nvSpPr>
            <p:cNvPr name="Freeform 3" id="3"/>
            <p:cNvSpPr/>
            <p:nvPr/>
          </p:nvSpPr>
          <p:spPr>
            <a:xfrm flipH="false" flipV="false" rot="0">
              <a:off x="0" y="0"/>
              <a:ext cx="5184742" cy="235815"/>
            </a:xfrm>
            <a:custGeom>
              <a:avLst/>
              <a:gdLst/>
              <a:ahLst/>
              <a:cxnLst/>
              <a:rect r="r" b="b" t="t" l="l"/>
              <a:pathLst>
                <a:path h="235815" w="5184742">
                  <a:moveTo>
                    <a:pt x="0" y="0"/>
                  </a:moveTo>
                  <a:lnTo>
                    <a:pt x="5184742" y="0"/>
                  </a:lnTo>
                  <a:lnTo>
                    <a:pt x="5184742" y="235815"/>
                  </a:lnTo>
                  <a:lnTo>
                    <a:pt x="0" y="235815"/>
                  </a:lnTo>
                  <a:close/>
                </a:path>
              </a:pathLst>
            </a:custGeom>
            <a:solidFill>
              <a:srgbClr val="2B7E56"/>
            </a:solidFill>
          </p:spPr>
        </p:sp>
        <p:sp>
          <p:nvSpPr>
            <p:cNvPr name="TextBox 4" id="4"/>
            <p:cNvSpPr txBox="true"/>
            <p:nvPr/>
          </p:nvSpPr>
          <p:spPr>
            <a:xfrm>
              <a:off x="0" y="-47625"/>
              <a:ext cx="5184741" cy="28344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698908" y="-503821"/>
            <a:ext cx="19685815" cy="865513"/>
            <a:chOff x="0" y="0"/>
            <a:chExt cx="5184741" cy="227954"/>
          </a:xfrm>
        </p:grpSpPr>
        <p:sp>
          <p:nvSpPr>
            <p:cNvPr name="Freeform 6" id="6"/>
            <p:cNvSpPr/>
            <p:nvPr/>
          </p:nvSpPr>
          <p:spPr>
            <a:xfrm flipH="false" flipV="false" rot="0">
              <a:off x="0" y="0"/>
              <a:ext cx="5184742" cy="227954"/>
            </a:xfrm>
            <a:custGeom>
              <a:avLst/>
              <a:gdLst/>
              <a:ahLst/>
              <a:cxnLst/>
              <a:rect r="r" b="b" t="t" l="l"/>
              <a:pathLst>
                <a:path h="227954" w="5184742">
                  <a:moveTo>
                    <a:pt x="0" y="0"/>
                  </a:moveTo>
                  <a:lnTo>
                    <a:pt x="5184742" y="0"/>
                  </a:lnTo>
                  <a:lnTo>
                    <a:pt x="5184742" y="227954"/>
                  </a:lnTo>
                  <a:lnTo>
                    <a:pt x="0" y="227954"/>
                  </a:lnTo>
                  <a:close/>
                </a:path>
              </a:pathLst>
            </a:custGeom>
            <a:solidFill>
              <a:srgbClr val="2B7E56"/>
            </a:solidFill>
          </p:spPr>
        </p:sp>
        <p:sp>
          <p:nvSpPr>
            <p:cNvPr name="TextBox 7" id="7"/>
            <p:cNvSpPr txBox="true"/>
            <p:nvPr/>
          </p:nvSpPr>
          <p:spPr>
            <a:xfrm>
              <a:off x="0" y="-47625"/>
              <a:ext cx="5184741" cy="275579"/>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007896" y="9303132"/>
            <a:ext cx="3245450" cy="378460"/>
            <a:chOff x="0" y="0"/>
            <a:chExt cx="4327267" cy="504613"/>
          </a:xfrm>
        </p:grpSpPr>
        <p:sp>
          <p:nvSpPr>
            <p:cNvPr name="TextBox 9" id="9"/>
            <p:cNvSpPr txBox="true"/>
            <p:nvPr/>
          </p:nvSpPr>
          <p:spPr>
            <a:xfrm rot="0">
              <a:off x="0" y="20382"/>
              <a:ext cx="3493131" cy="406699"/>
            </a:xfrm>
            <a:prstGeom prst="rect">
              <a:avLst/>
            </a:prstGeom>
          </p:spPr>
          <p:txBody>
            <a:bodyPr anchor="t" rtlCol="false" tIns="0" lIns="0" bIns="0" rIns="0">
              <a:spAutoFit/>
            </a:bodyPr>
            <a:lstStyle/>
            <a:p>
              <a:pPr algn="l">
                <a:lnSpc>
                  <a:spcPts val="2416"/>
                </a:lnSpc>
              </a:pPr>
            </a:p>
          </p:txBody>
        </p:sp>
        <p:sp>
          <p:nvSpPr>
            <p:cNvPr name="TextBox 10" id="10"/>
            <p:cNvSpPr txBox="true"/>
            <p:nvPr/>
          </p:nvSpPr>
          <p:spPr>
            <a:xfrm rot="0">
              <a:off x="3530953" y="-66675"/>
              <a:ext cx="796314" cy="571288"/>
            </a:xfrm>
            <a:prstGeom prst="rect">
              <a:avLst/>
            </a:prstGeom>
          </p:spPr>
          <p:txBody>
            <a:bodyPr anchor="t" rtlCol="false" tIns="0" lIns="0" bIns="0" rIns="0">
              <a:spAutoFit/>
            </a:bodyPr>
            <a:lstStyle/>
            <a:p>
              <a:pPr algn="ctr">
                <a:lnSpc>
                  <a:spcPts val="3499"/>
                </a:lnSpc>
              </a:pPr>
              <a:r>
                <a:rPr lang="en-US" b="true" sz="2499">
                  <a:solidFill>
                    <a:srgbClr val="343434"/>
                  </a:solidFill>
                  <a:latin typeface="Coco Gothic Heavy"/>
                  <a:ea typeface="Coco Gothic Heavy"/>
                  <a:cs typeface="Coco Gothic Heavy"/>
                  <a:sym typeface="Coco Gothic Heavy"/>
                </a:rPr>
                <a:t>02</a:t>
              </a:r>
            </a:p>
          </p:txBody>
        </p:sp>
        <p:sp>
          <p:nvSpPr>
            <p:cNvPr name="AutoShape 11" id="11"/>
            <p:cNvSpPr/>
            <p:nvPr/>
          </p:nvSpPr>
          <p:spPr>
            <a:xfrm>
              <a:off x="3493131" y="20147"/>
              <a:ext cx="0" cy="405967"/>
            </a:xfrm>
            <a:prstGeom prst="line">
              <a:avLst/>
            </a:prstGeom>
            <a:ln cap="flat" w="50800">
              <a:solidFill>
                <a:srgbClr val="DCD0C0"/>
              </a:solidFill>
              <a:prstDash val="solid"/>
              <a:headEnd type="none" len="sm" w="sm"/>
              <a:tailEnd type="none" len="sm" w="sm"/>
            </a:ln>
          </p:spPr>
        </p:sp>
      </p:grpSp>
      <p:sp>
        <p:nvSpPr>
          <p:cNvPr name="Freeform 12" id="12"/>
          <p:cNvSpPr/>
          <p:nvPr/>
        </p:nvSpPr>
        <p:spPr>
          <a:xfrm flipH="false" flipV="false" rot="0">
            <a:off x="-1036482" y="7297772"/>
            <a:ext cx="5050770" cy="2627536"/>
          </a:xfrm>
          <a:custGeom>
            <a:avLst/>
            <a:gdLst/>
            <a:ahLst/>
            <a:cxnLst/>
            <a:rect r="r" b="b" t="t" l="l"/>
            <a:pathLst>
              <a:path h="2627536" w="5050770">
                <a:moveTo>
                  <a:pt x="0" y="0"/>
                </a:moveTo>
                <a:lnTo>
                  <a:pt x="5050770" y="0"/>
                </a:lnTo>
                <a:lnTo>
                  <a:pt x="5050770" y="2627535"/>
                </a:lnTo>
                <a:lnTo>
                  <a:pt x="0" y="26275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5400000">
            <a:off x="16460707" y="634183"/>
            <a:ext cx="3046953" cy="2005449"/>
          </a:xfrm>
          <a:custGeom>
            <a:avLst/>
            <a:gdLst/>
            <a:ahLst/>
            <a:cxnLst/>
            <a:rect r="r" b="b" t="t" l="l"/>
            <a:pathLst>
              <a:path h="2005449" w="3046953">
                <a:moveTo>
                  <a:pt x="0" y="0"/>
                </a:moveTo>
                <a:lnTo>
                  <a:pt x="3046953" y="0"/>
                </a:lnTo>
                <a:lnTo>
                  <a:pt x="3046953" y="2005449"/>
                </a:lnTo>
                <a:lnTo>
                  <a:pt x="0" y="20054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967293" y="410160"/>
            <a:ext cx="716053" cy="716053"/>
          </a:xfrm>
          <a:custGeom>
            <a:avLst/>
            <a:gdLst/>
            <a:ahLst/>
            <a:cxnLst/>
            <a:rect r="r" b="b" t="t" l="l"/>
            <a:pathLst>
              <a:path h="716053" w="716053">
                <a:moveTo>
                  <a:pt x="0" y="0"/>
                </a:moveTo>
                <a:lnTo>
                  <a:pt x="716053" y="0"/>
                </a:lnTo>
                <a:lnTo>
                  <a:pt x="716053" y="716053"/>
                </a:lnTo>
                <a:lnTo>
                  <a:pt x="0" y="716053"/>
                </a:lnTo>
                <a:lnTo>
                  <a:pt x="0" y="0"/>
                </a:lnTo>
                <a:close/>
              </a:path>
            </a:pathLst>
          </a:custGeom>
          <a:blipFill>
            <a:blip r:embed="rId6"/>
            <a:stretch>
              <a:fillRect l="0" t="0" r="0" b="0"/>
            </a:stretch>
          </a:blipFill>
        </p:spPr>
      </p:sp>
      <p:sp>
        <p:nvSpPr>
          <p:cNvPr name="Freeform 15" id="15"/>
          <p:cNvSpPr/>
          <p:nvPr/>
        </p:nvSpPr>
        <p:spPr>
          <a:xfrm flipH="false" flipV="false" rot="0">
            <a:off x="642029" y="410160"/>
            <a:ext cx="1145685" cy="716053"/>
          </a:xfrm>
          <a:custGeom>
            <a:avLst/>
            <a:gdLst/>
            <a:ahLst/>
            <a:cxnLst/>
            <a:rect r="r" b="b" t="t" l="l"/>
            <a:pathLst>
              <a:path h="716053" w="1145685">
                <a:moveTo>
                  <a:pt x="0" y="0"/>
                </a:moveTo>
                <a:lnTo>
                  <a:pt x="1145685" y="0"/>
                </a:lnTo>
                <a:lnTo>
                  <a:pt x="1145685" y="716053"/>
                </a:lnTo>
                <a:lnTo>
                  <a:pt x="0" y="716053"/>
                </a:lnTo>
                <a:lnTo>
                  <a:pt x="0" y="0"/>
                </a:lnTo>
                <a:close/>
              </a:path>
            </a:pathLst>
          </a:custGeom>
          <a:blipFill>
            <a:blip r:embed="rId7"/>
            <a:stretch>
              <a:fillRect l="0" t="0" r="0" b="0"/>
            </a:stretch>
          </a:blipFill>
        </p:spPr>
      </p:sp>
      <p:sp>
        <p:nvSpPr>
          <p:cNvPr name="TextBox 16" id="16"/>
          <p:cNvSpPr txBox="true"/>
          <p:nvPr/>
        </p:nvSpPr>
        <p:spPr>
          <a:xfrm rot="0">
            <a:off x="666701" y="4414275"/>
            <a:ext cx="4928666" cy="1735455"/>
          </a:xfrm>
          <a:prstGeom prst="rect">
            <a:avLst/>
          </a:prstGeom>
        </p:spPr>
        <p:txBody>
          <a:bodyPr anchor="t" rtlCol="false" tIns="0" lIns="0" bIns="0" rIns="0">
            <a:spAutoFit/>
          </a:bodyPr>
          <a:lstStyle/>
          <a:p>
            <a:pPr algn="l">
              <a:lnSpc>
                <a:spcPts val="6660"/>
              </a:lnSpc>
            </a:pPr>
            <a:r>
              <a:rPr lang="en-US" sz="6000" b="true">
                <a:solidFill>
                  <a:srgbClr val="28873C"/>
                </a:solidFill>
                <a:latin typeface="Coco Gothic Bold"/>
                <a:ea typeface="Coco Gothic Bold"/>
                <a:cs typeface="Coco Gothic Bold"/>
                <a:sym typeface="Coco Gothic Bold"/>
              </a:rPr>
              <a:t>PROBLEM RESEARCH</a:t>
            </a:r>
          </a:p>
        </p:txBody>
      </p:sp>
      <p:grpSp>
        <p:nvGrpSpPr>
          <p:cNvPr name="Group 17" id="17"/>
          <p:cNvGrpSpPr/>
          <p:nvPr/>
        </p:nvGrpSpPr>
        <p:grpSpPr>
          <a:xfrm rot="0">
            <a:off x="5386965" y="3556859"/>
            <a:ext cx="11594494" cy="1739986"/>
            <a:chOff x="0" y="0"/>
            <a:chExt cx="3431575" cy="514977"/>
          </a:xfrm>
        </p:grpSpPr>
        <p:sp>
          <p:nvSpPr>
            <p:cNvPr name="Freeform 18" id="18"/>
            <p:cNvSpPr/>
            <p:nvPr/>
          </p:nvSpPr>
          <p:spPr>
            <a:xfrm flipH="false" flipV="false" rot="0">
              <a:off x="0" y="0"/>
              <a:ext cx="3431575" cy="514977"/>
            </a:xfrm>
            <a:custGeom>
              <a:avLst/>
              <a:gdLst/>
              <a:ahLst/>
              <a:cxnLst/>
              <a:rect r="r" b="b" t="t" l="l"/>
              <a:pathLst>
                <a:path h="514977" w="3431575">
                  <a:moveTo>
                    <a:pt x="0" y="0"/>
                  </a:moveTo>
                  <a:lnTo>
                    <a:pt x="3431575" y="0"/>
                  </a:lnTo>
                  <a:lnTo>
                    <a:pt x="3431575" y="514977"/>
                  </a:lnTo>
                  <a:lnTo>
                    <a:pt x="0" y="514977"/>
                  </a:lnTo>
                  <a:close/>
                </a:path>
              </a:pathLst>
            </a:custGeom>
            <a:solidFill>
              <a:srgbClr val="86D996"/>
            </a:solidFill>
          </p:spPr>
        </p:sp>
        <p:sp>
          <p:nvSpPr>
            <p:cNvPr name="TextBox 19" id="19"/>
            <p:cNvSpPr txBox="true"/>
            <p:nvPr/>
          </p:nvSpPr>
          <p:spPr>
            <a:xfrm>
              <a:off x="0" y="-47625"/>
              <a:ext cx="3431575" cy="562602"/>
            </a:xfrm>
            <a:prstGeom prst="rect">
              <a:avLst/>
            </a:prstGeom>
          </p:spPr>
          <p:txBody>
            <a:bodyPr anchor="ctr" rtlCol="false" tIns="50800" lIns="50800" bIns="50800" rIns="50800"/>
            <a:lstStyle/>
            <a:p>
              <a:pPr algn="ctr">
                <a:lnSpc>
                  <a:spcPts val="2659"/>
                </a:lnSpc>
                <a:spcBef>
                  <a:spcPct val="0"/>
                </a:spcBef>
              </a:pPr>
            </a:p>
          </p:txBody>
        </p:sp>
      </p:grpSp>
      <p:grpSp>
        <p:nvGrpSpPr>
          <p:cNvPr name="Group 20" id="20"/>
          <p:cNvGrpSpPr/>
          <p:nvPr/>
        </p:nvGrpSpPr>
        <p:grpSpPr>
          <a:xfrm rot="0">
            <a:off x="7023233" y="3532035"/>
            <a:ext cx="8878128" cy="1799963"/>
            <a:chOff x="0" y="0"/>
            <a:chExt cx="11837504" cy="2399951"/>
          </a:xfrm>
        </p:grpSpPr>
        <p:sp>
          <p:nvSpPr>
            <p:cNvPr name="TextBox 21" id="21"/>
            <p:cNvSpPr txBox="true"/>
            <p:nvPr/>
          </p:nvSpPr>
          <p:spPr>
            <a:xfrm rot="0">
              <a:off x="0" y="374783"/>
              <a:ext cx="11837504" cy="2025168"/>
            </a:xfrm>
            <a:prstGeom prst="rect">
              <a:avLst/>
            </a:prstGeom>
          </p:spPr>
          <p:txBody>
            <a:bodyPr anchor="t" rtlCol="false" tIns="0" lIns="0" bIns="0" rIns="0">
              <a:spAutoFit/>
            </a:bodyPr>
            <a:lstStyle/>
            <a:p>
              <a:pPr algn="just">
                <a:lnSpc>
                  <a:spcPts val="3038"/>
                </a:lnSpc>
              </a:pPr>
              <a:r>
                <a:rPr lang="en-US" sz="2170">
                  <a:solidFill>
                    <a:srgbClr val="343434"/>
                  </a:solidFill>
                  <a:latin typeface="Poppins"/>
                  <a:ea typeface="Poppins"/>
                  <a:cs typeface="Poppins"/>
                  <a:sym typeface="Poppins"/>
                </a:rPr>
                <a:t>Improving the accuracy of credit score predictions using Machine Learning models so that lending decisions are more accurate and the risk of bad debt can be minimized.</a:t>
              </a:r>
            </a:p>
            <a:p>
              <a:pPr algn="just">
                <a:lnSpc>
                  <a:spcPts val="3038"/>
                </a:lnSpc>
              </a:pPr>
            </a:p>
          </p:txBody>
        </p:sp>
        <p:sp>
          <p:nvSpPr>
            <p:cNvPr name="TextBox 22" id="22"/>
            <p:cNvSpPr txBox="true"/>
            <p:nvPr/>
          </p:nvSpPr>
          <p:spPr>
            <a:xfrm rot="0">
              <a:off x="0" y="-47625"/>
              <a:ext cx="9580074" cy="403639"/>
            </a:xfrm>
            <a:prstGeom prst="rect">
              <a:avLst/>
            </a:prstGeom>
          </p:spPr>
          <p:txBody>
            <a:bodyPr anchor="t" rtlCol="false" tIns="0" lIns="0" bIns="0" rIns="0">
              <a:spAutoFit/>
            </a:bodyPr>
            <a:lstStyle/>
            <a:p>
              <a:pPr algn="just">
                <a:lnSpc>
                  <a:spcPts val="2478"/>
                </a:lnSpc>
              </a:pPr>
            </a:p>
          </p:txBody>
        </p:sp>
      </p:grpSp>
      <p:sp>
        <p:nvSpPr>
          <p:cNvPr name="TextBox 23" id="23"/>
          <p:cNvSpPr txBox="true"/>
          <p:nvPr/>
        </p:nvSpPr>
        <p:spPr>
          <a:xfrm rot="0">
            <a:off x="5595367" y="3895310"/>
            <a:ext cx="1188588" cy="920209"/>
          </a:xfrm>
          <a:prstGeom prst="rect">
            <a:avLst/>
          </a:prstGeom>
        </p:spPr>
        <p:txBody>
          <a:bodyPr anchor="t" rtlCol="false" tIns="0" lIns="0" bIns="0" rIns="0">
            <a:spAutoFit/>
          </a:bodyPr>
          <a:lstStyle/>
          <a:p>
            <a:pPr algn="l">
              <a:lnSpc>
                <a:spcPts val="7143"/>
              </a:lnSpc>
            </a:pPr>
            <a:r>
              <a:rPr lang="en-US" sz="5102" b="true">
                <a:solidFill>
                  <a:srgbClr val="343434"/>
                </a:solidFill>
                <a:latin typeface="Coco Gothic Heavy"/>
                <a:ea typeface="Coco Gothic Heavy"/>
                <a:cs typeface="Coco Gothic Heavy"/>
                <a:sym typeface="Coco Gothic Heavy"/>
              </a:rPr>
              <a:t>01.</a:t>
            </a:r>
          </a:p>
        </p:txBody>
      </p:sp>
      <p:sp>
        <p:nvSpPr>
          <p:cNvPr name="TextBox 24" id="24"/>
          <p:cNvSpPr txBox="true"/>
          <p:nvPr/>
        </p:nvSpPr>
        <p:spPr>
          <a:xfrm rot="0">
            <a:off x="5595367" y="5618188"/>
            <a:ext cx="1427866" cy="920209"/>
          </a:xfrm>
          <a:prstGeom prst="rect">
            <a:avLst/>
          </a:prstGeom>
        </p:spPr>
        <p:txBody>
          <a:bodyPr anchor="t" rtlCol="false" tIns="0" lIns="0" bIns="0" rIns="0">
            <a:spAutoFit/>
          </a:bodyPr>
          <a:lstStyle/>
          <a:p>
            <a:pPr algn="l">
              <a:lnSpc>
                <a:spcPts val="7143"/>
              </a:lnSpc>
            </a:pPr>
            <a:r>
              <a:rPr lang="en-US" sz="5102" b="true">
                <a:solidFill>
                  <a:srgbClr val="343434"/>
                </a:solidFill>
                <a:latin typeface="Coco Gothic Heavy"/>
                <a:ea typeface="Coco Gothic Heavy"/>
                <a:cs typeface="Coco Gothic Heavy"/>
                <a:sym typeface="Coco Gothic Heavy"/>
              </a:rPr>
              <a:t>02.</a:t>
            </a:r>
          </a:p>
        </p:txBody>
      </p:sp>
      <p:grpSp>
        <p:nvGrpSpPr>
          <p:cNvPr name="Group 25" id="25"/>
          <p:cNvGrpSpPr/>
          <p:nvPr/>
        </p:nvGrpSpPr>
        <p:grpSpPr>
          <a:xfrm rot="0">
            <a:off x="7023233" y="5334254"/>
            <a:ext cx="9141717" cy="1420711"/>
            <a:chOff x="0" y="0"/>
            <a:chExt cx="12188957" cy="1894281"/>
          </a:xfrm>
        </p:grpSpPr>
        <p:sp>
          <p:nvSpPr>
            <p:cNvPr name="TextBox 26" id="26"/>
            <p:cNvSpPr txBox="true"/>
            <p:nvPr/>
          </p:nvSpPr>
          <p:spPr>
            <a:xfrm rot="0">
              <a:off x="0" y="377097"/>
              <a:ext cx="12188957" cy="1517184"/>
            </a:xfrm>
            <a:prstGeom prst="rect">
              <a:avLst/>
            </a:prstGeom>
          </p:spPr>
          <p:txBody>
            <a:bodyPr anchor="t" rtlCol="false" tIns="0" lIns="0" bIns="0" rIns="0">
              <a:spAutoFit/>
            </a:bodyPr>
            <a:lstStyle/>
            <a:p>
              <a:pPr algn="just">
                <a:lnSpc>
                  <a:spcPts val="3037"/>
                </a:lnSpc>
              </a:pPr>
              <a:r>
                <a:rPr lang="en-US" sz="2169">
                  <a:solidFill>
                    <a:srgbClr val="343434"/>
                  </a:solidFill>
                  <a:latin typeface="Poppins"/>
                  <a:ea typeface="Poppins"/>
                  <a:cs typeface="Poppins"/>
                  <a:sym typeface="Poppins"/>
                </a:rPr>
                <a:t>Identify customers who are truly capable of repaying loans on time so that loan schemes can be adjusted to support successful repayment.</a:t>
              </a:r>
            </a:p>
          </p:txBody>
        </p:sp>
        <p:sp>
          <p:nvSpPr>
            <p:cNvPr name="TextBox 27" id="27"/>
            <p:cNvSpPr txBox="true"/>
            <p:nvPr/>
          </p:nvSpPr>
          <p:spPr>
            <a:xfrm rot="0">
              <a:off x="0" y="-47625"/>
              <a:ext cx="10479207" cy="405505"/>
            </a:xfrm>
            <a:prstGeom prst="rect">
              <a:avLst/>
            </a:prstGeom>
          </p:spPr>
          <p:txBody>
            <a:bodyPr anchor="t" rtlCol="false" tIns="0" lIns="0" bIns="0" rIns="0">
              <a:spAutoFit/>
            </a:bodyPr>
            <a:lstStyle/>
            <a:p>
              <a:pPr algn="just">
                <a:lnSpc>
                  <a:spcPts val="2491"/>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72763" y="9925307"/>
            <a:ext cx="19685815" cy="800916"/>
            <a:chOff x="0" y="0"/>
            <a:chExt cx="5184741" cy="210941"/>
          </a:xfrm>
        </p:grpSpPr>
        <p:sp>
          <p:nvSpPr>
            <p:cNvPr name="Freeform 3" id="3"/>
            <p:cNvSpPr/>
            <p:nvPr/>
          </p:nvSpPr>
          <p:spPr>
            <a:xfrm flipH="false" flipV="false" rot="0">
              <a:off x="0" y="0"/>
              <a:ext cx="5184742" cy="210941"/>
            </a:xfrm>
            <a:custGeom>
              <a:avLst/>
              <a:gdLst/>
              <a:ahLst/>
              <a:cxnLst/>
              <a:rect r="r" b="b" t="t" l="l"/>
              <a:pathLst>
                <a:path h="210941" w="5184742">
                  <a:moveTo>
                    <a:pt x="0" y="0"/>
                  </a:moveTo>
                  <a:lnTo>
                    <a:pt x="5184742" y="0"/>
                  </a:lnTo>
                  <a:lnTo>
                    <a:pt x="5184742" y="210941"/>
                  </a:lnTo>
                  <a:lnTo>
                    <a:pt x="0" y="210941"/>
                  </a:lnTo>
                  <a:close/>
                </a:path>
              </a:pathLst>
            </a:custGeom>
            <a:solidFill>
              <a:srgbClr val="2B7E56"/>
            </a:solidFill>
          </p:spPr>
        </p:sp>
        <p:sp>
          <p:nvSpPr>
            <p:cNvPr name="TextBox 4" id="4"/>
            <p:cNvSpPr txBox="true"/>
            <p:nvPr/>
          </p:nvSpPr>
          <p:spPr>
            <a:xfrm>
              <a:off x="0" y="-47625"/>
              <a:ext cx="5184741" cy="258566"/>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698908" y="-590253"/>
            <a:ext cx="19685815" cy="951946"/>
            <a:chOff x="0" y="0"/>
            <a:chExt cx="5184741" cy="250718"/>
          </a:xfrm>
        </p:grpSpPr>
        <p:sp>
          <p:nvSpPr>
            <p:cNvPr name="Freeform 6" id="6"/>
            <p:cNvSpPr/>
            <p:nvPr/>
          </p:nvSpPr>
          <p:spPr>
            <a:xfrm flipH="false" flipV="false" rot="0">
              <a:off x="0" y="0"/>
              <a:ext cx="5184742" cy="250718"/>
            </a:xfrm>
            <a:custGeom>
              <a:avLst/>
              <a:gdLst/>
              <a:ahLst/>
              <a:cxnLst/>
              <a:rect r="r" b="b" t="t" l="l"/>
              <a:pathLst>
                <a:path h="250718" w="5184742">
                  <a:moveTo>
                    <a:pt x="0" y="0"/>
                  </a:moveTo>
                  <a:lnTo>
                    <a:pt x="5184742" y="0"/>
                  </a:lnTo>
                  <a:lnTo>
                    <a:pt x="5184742" y="250718"/>
                  </a:lnTo>
                  <a:lnTo>
                    <a:pt x="0" y="250718"/>
                  </a:lnTo>
                  <a:close/>
                </a:path>
              </a:pathLst>
            </a:custGeom>
            <a:solidFill>
              <a:srgbClr val="2B7E56"/>
            </a:solidFill>
          </p:spPr>
        </p:sp>
        <p:sp>
          <p:nvSpPr>
            <p:cNvPr name="TextBox 7" id="7"/>
            <p:cNvSpPr txBox="true"/>
            <p:nvPr/>
          </p:nvSpPr>
          <p:spPr>
            <a:xfrm>
              <a:off x="0" y="-47625"/>
              <a:ext cx="5184741" cy="29834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828447" y="3431311"/>
            <a:ext cx="4900533" cy="5699116"/>
            <a:chOff x="0" y="0"/>
            <a:chExt cx="1290675" cy="1501002"/>
          </a:xfrm>
        </p:grpSpPr>
        <p:sp>
          <p:nvSpPr>
            <p:cNvPr name="Freeform 9" id="9"/>
            <p:cNvSpPr/>
            <p:nvPr/>
          </p:nvSpPr>
          <p:spPr>
            <a:xfrm flipH="false" flipV="false" rot="0">
              <a:off x="0" y="0"/>
              <a:ext cx="1290675" cy="1501002"/>
            </a:xfrm>
            <a:custGeom>
              <a:avLst/>
              <a:gdLst/>
              <a:ahLst/>
              <a:cxnLst/>
              <a:rect r="r" b="b" t="t" l="l"/>
              <a:pathLst>
                <a:path h="1501002" w="1290675">
                  <a:moveTo>
                    <a:pt x="0" y="0"/>
                  </a:moveTo>
                  <a:lnTo>
                    <a:pt x="1290675" y="0"/>
                  </a:lnTo>
                  <a:lnTo>
                    <a:pt x="1290675" y="1501002"/>
                  </a:lnTo>
                  <a:lnTo>
                    <a:pt x="0" y="1501002"/>
                  </a:lnTo>
                  <a:close/>
                </a:path>
              </a:pathLst>
            </a:custGeom>
            <a:solidFill>
              <a:srgbClr val="86D996"/>
            </a:solidFill>
          </p:spPr>
        </p:sp>
        <p:sp>
          <p:nvSpPr>
            <p:cNvPr name="TextBox 10" id="10"/>
            <p:cNvSpPr txBox="true"/>
            <p:nvPr/>
          </p:nvSpPr>
          <p:spPr>
            <a:xfrm>
              <a:off x="0" y="-47625"/>
              <a:ext cx="1290675" cy="1548627"/>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1629513" y="3431311"/>
            <a:ext cx="4900533" cy="5699116"/>
            <a:chOff x="0" y="0"/>
            <a:chExt cx="1290675" cy="1501002"/>
          </a:xfrm>
        </p:grpSpPr>
        <p:sp>
          <p:nvSpPr>
            <p:cNvPr name="Freeform 12" id="12"/>
            <p:cNvSpPr/>
            <p:nvPr/>
          </p:nvSpPr>
          <p:spPr>
            <a:xfrm flipH="false" flipV="false" rot="0">
              <a:off x="0" y="0"/>
              <a:ext cx="1290675" cy="1501002"/>
            </a:xfrm>
            <a:custGeom>
              <a:avLst/>
              <a:gdLst/>
              <a:ahLst/>
              <a:cxnLst/>
              <a:rect r="r" b="b" t="t" l="l"/>
              <a:pathLst>
                <a:path h="1501002" w="1290675">
                  <a:moveTo>
                    <a:pt x="0" y="0"/>
                  </a:moveTo>
                  <a:lnTo>
                    <a:pt x="1290675" y="0"/>
                  </a:lnTo>
                  <a:lnTo>
                    <a:pt x="1290675" y="1501002"/>
                  </a:lnTo>
                  <a:lnTo>
                    <a:pt x="0" y="1501002"/>
                  </a:lnTo>
                  <a:close/>
                </a:path>
              </a:pathLst>
            </a:custGeom>
            <a:solidFill>
              <a:srgbClr val="86D996"/>
            </a:solidFill>
          </p:spPr>
        </p:sp>
        <p:sp>
          <p:nvSpPr>
            <p:cNvPr name="TextBox 13" id="13"/>
            <p:cNvSpPr txBox="true"/>
            <p:nvPr/>
          </p:nvSpPr>
          <p:spPr>
            <a:xfrm>
              <a:off x="0" y="-47625"/>
              <a:ext cx="1290675" cy="1548627"/>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14007896" y="9303132"/>
            <a:ext cx="3245450" cy="374650"/>
            <a:chOff x="0" y="0"/>
            <a:chExt cx="4327267" cy="499533"/>
          </a:xfrm>
        </p:grpSpPr>
        <p:sp>
          <p:nvSpPr>
            <p:cNvPr name="TextBox 15" id="15"/>
            <p:cNvSpPr txBox="true"/>
            <p:nvPr/>
          </p:nvSpPr>
          <p:spPr>
            <a:xfrm rot="0">
              <a:off x="0" y="20382"/>
              <a:ext cx="3493131" cy="406699"/>
            </a:xfrm>
            <a:prstGeom prst="rect">
              <a:avLst/>
            </a:prstGeom>
          </p:spPr>
          <p:txBody>
            <a:bodyPr anchor="t" rtlCol="false" tIns="0" lIns="0" bIns="0" rIns="0">
              <a:spAutoFit/>
            </a:bodyPr>
            <a:lstStyle/>
            <a:p>
              <a:pPr algn="l">
                <a:lnSpc>
                  <a:spcPts val="2416"/>
                </a:lnSpc>
              </a:pPr>
            </a:p>
          </p:txBody>
        </p:sp>
        <p:sp>
          <p:nvSpPr>
            <p:cNvPr name="TextBox 16" id="16"/>
            <p:cNvSpPr txBox="true"/>
            <p:nvPr/>
          </p:nvSpPr>
          <p:spPr>
            <a:xfrm rot="0">
              <a:off x="3530953" y="-66675"/>
              <a:ext cx="796314" cy="566208"/>
            </a:xfrm>
            <a:prstGeom prst="rect">
              <a:avLst/>
            </a:prstGeom>
          </p:spPr>
          <p:txBody>
            <a:bodyPr anchor="t" rtlCol="false" tIns="0" lIns="0" bIns="0" rIns="0">
              <a:spAutoFit/>
            </a:bodyPr>
            <a:lstStyle/>
            <a:p>
              <a:pPr algn="ctr">
                <a:lnSpc>
                  <a:spcPts val="3499"/>
                </a:lnSpc>
              </a:pPr>
              <a:r>
                <a:rPr lang="en-US" b="true" sz="2499">
                  <a:solidFill>
                    <a:srgbClr val="343434"/>
                  </a:solidFill>
                  <a:latin typeface="Coco Gothic Heavy"/>
                  <a:ea typeface="Coco Gothic Heavy"/>
                  <a:cs typeface="Coco Gothic Heavy"/>
                  <a:sym typeface="Coco Gothic Heavy"/>
                </a:rPr>
                <a:t>03</a:t>
              </a:r>
            </a:p>
          </p:txBody>
        </p:sp>
        <p:sp>
          <p:nvSpPr>
            <p:cNvPr name="AutoShape 17" id="17"/>
            <p:cNvSpPr/>
            <p:nvPr/>
          </p:nvSpPr>
          <p:spPr>
            <a:xfrm>
              <a:off x="3493131" y="20147"/>
              <a:ext cx="0" cy="405967"/>
            </a:xfrm>
            <a:prstGeom prst="line">
              <a:avLst/>
            </a:prstGeom>
            <a:ln cap="flat" w="50800">
              <a:solidFill>
                <a:srgbClr val="DCD0C0"/>
              </a:solidFill>
              <a:prstDash val="solid"/>
              <a:headEnd type="none" len="sm" w="sm"/>
              <a:tailEnd type="none" len="sm" w="sm"/>
            </a:ln>
          </p:spPr>
        </p:sp>
      </p:grpSp>
      <p:sp>
        <p:nvSpPr>
          <p:cNvPr name="Freeform 18" id="18"/>
          <p:cNvSpPr/>
          <p:nvPr/>
        </p:nvSpPr>
        <p:spPr>
          <a:xfrm flipH="false" flipV="false" rot="0">
            <a:off x="15630621" y="770668"/>
            <a:ext cx="2337018" cy="2337018"/>
          </a:xfrm>
          <a:custGeom>
            <a:avLst/>
            <a:gdLst/>
            <a:ahLst/>
            <a:cxnLst/>
            <a:rect r="r" b="b" t="t" l="l"/>
            <a:pathLst>
              <a:path h="2337018" w="2337018">
                <a:moveTo>
                  <a:pt x="0" y="0"/>
                </a:moveTo>
                <a:lnTo>
                  <a:pt x="2337018" y="0"/>
                </a:lnTo>
                <a:lnTo>
                  <a:pt x="2337018" y="2337018"/>
                </a:lnTo>
                <a:lnTo>
                  <a:pt x="0" y="23370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9" id="19"/>
          <p:cNvSpPr txBox="true"/>
          <p:nvPr/>
        </p:nvSpPr>
        <p:spPr>
          <a:xfrm rot="0">
            <a:off x="2552466" y="1743481"/>
            <a:ext cx="13078155" cy="897255"/>
          </a:xfrm>
          <a:prstGeom prst="rect">
            <a:avLst/>
          </a:prstGeom>
        </p:spPr>
        <p:txBody>
          <a:bodyPr anchor="t" rtlCol="false" tIns="0" lIns="0" bIns="0" rIns="0">
            <a:spAutoFit/>
          </a:bodyPr>
          <a:lstStyle/>
          <a:p>
            <a:pPr algn="ctr">
              <a:lnSpc>
                <a:spcPts val="6660"/>
              </a:lnSpc>
            </a:pPr>
            <a:r>
              <a:rPr lang="en-US" b="true" sz="6000">
                <a:solidFill>
                  <a:srgbClr val="2B7E56"/>
                </a:solidFill>
                <a:latin typeface="Coco Gothic Bold"/>
                <a:ea typeface="Coco Gothic Bold"/>
                <a:cs typeface="Coco Gothic Bold"/>
                <a:sym typeface="Coco Gothic Bold"/>
              </a:rPr>
              <a:t>PROBLEM RESEARCH</a:t>
            </a:r>
          </a:p>
        </p:txBody>
      </p:sp>
      <p:sp>
        <p:nvSpPr>
          <p:cNvPr name="TextBox 20" id="20"/>
          <p:cNvSpPr txBox="true"/>
          <p:nvPr/>
        </p:nvSpPr>
        <p:spPr>
          <a:xfrm rot="0">
            <a:off x="2364147" y="3551487"/>
            <a:ext cx="1335670" cy="1016401"/>
          </a:xfrm>
          <a:prstGeom prst="rect">
            <a:avLst/>
          </a:prstGeom>
        </p:spPr>
        <p:txBody>
          <a:bodyPr anchor="t" rtlCol="false" tIns="0" lIns="0" bIns="0" rIns="0">
            <a:spAutoFit/>
          </a:bodyPr>
          <a:lstStyle/>
          <a:p>
            <a:pPr algn="l">
              <a:lnSpc>
                <a:spcPts val="8027"/>
              </a:lnSpc>
            </a:pPr>
            <a:r>
              <a:rPr lang="en-US" sz="5734" b="true">
                <a:solidFill>
                  <a:srgbClr val="343434"/>
                </a:solidFill>
                <a:latin typeface="Coco Gothic Heavy"/>
                <a:ea typeface="Coco Gothic Heavy"/>
                <a:cs typeface="Coco Gothic Heavy"/>
                <a:sym typeface="Coco Gothic Heavy"/>
              </a:rPr>
              <a:t>01.</a:t>
            </a:r>
          </a:p>
        </p:txBody>
      </p:sp>
      <p:sp>
        <p:nvSpPr>
          <p:cNvPr name="TextBox 21" id="21"/>
          <p:cNvSpPr txBox="true"/>
          <p:nvPr/>
        </p:nvSpPr>
        <p:spPr>
          <a:xfrm rot="0">
            <a:off x="2364147" y="5539437"/>
            <a:ext cx="3833733" cy="3590989"/>
          </a:xfrm>
          <a:prstGeom prst="rect">
            <a:avLst/>
          </a:prstGeom>
        </p:spPr>
        <p:txBody>
          <a:bodyPr anchor="t" rtlCol="false" tIns="0" lIns="0" bIns="0" rIns="0">
            <a:spAutoFit/>
          </a:bodyPr>
          <a:lstStyle/>
          <a:p>
            <a:pPr algn="just">
              <a:lnSpc>
                <a:spcPts val="2593"/>
              </a:lnSpc>
            </a:pPr>
            <a:r>
              <a:rPr lang="en-US" sz="1852">
                <a:solidFill>
                  <a:srgbClr val="343434"/>
                </a:solidFill>
                <a:latin typeface="Poppins"/>
                <a:ea typeface="Poppins"/>
                <a:cs typeface="Poppins"/>
                <a:sym typeface="Poppins"/>
              </a:rPr>
              <a:t>Manage credit risk by reducing potential financial losses by selecting applicants who are capable of repaying loans on time.</a:t>
            </a:r>
          </a:p>
          <a:p>
            <a:pPr algn="just">
              <a:lnSpc>
                <a:spcPts val="2593"/>
              </a:lnSpc>
            </a:pPr>
          </a:p>
          <a:p>
            <a:pPr algn="just">
              <a:lnSpc>
                <a:spcPts val="2593"/>
              </a:lnSpc>
            </a:pPr>
            <a:r>
              <a:rPr lang="en-US" sz="1852">
                <a:solidFill>
                  <a:srgbClr val="343434"/>
                </a:solidFill>
                <a:latin typeface="Poppins"/>
                <a:ea typeface="Poppins"/>
                <a:cs typeface="Poppins"/>
                <a:sym typeface="Poppins"/>
              </a:rPr>
              <a:t>Optimizing credit risk prediction models to improve accuracy in assessing loan applicant eligibility.</a:t>
            </a:r>
          </a:p>
          <a:p>
            <a:pPr algn="just">
              <a:lnSpc>
                <a:spcPts val="2593"/>
              </a:lnSpc>
            </a:pPr>
          </a:p>
        </p:txBody>
      </p:sp>
      <p:sp>
        <p:nvSpPr>
          <p:cNvPr name="TextBox 22" id="22"/>
          <p:cNvSpPr txBox="true"/>
          <p:nvPr/>
        </p:nvSpPr>
        <p:spPr>
          <a:xfrm rot="0">
            <a:off x="2355278" y="4983163"/>
            <a:ext cx="3846870" cy="349250"/>
          </a:xfrm>
          <a:prstGeom prst="rect">
            <a:avLst/>
          </a:prstGeom>
        </p:spPr>
        <p:txBody>
          <a:bodyPr anchor="t" rtlCol="false" tIns="0" lIns="0" bIns="0" rIns="0">
            <a:spAutoFit/>
          </a:bodyPr>
          <a:lstStyle/>
          <a:p>
            <a:pPr algn="just">
              <a:lnSpc>
                <a:spcPts val="2499"/>
              </a:lnSpc>
            </a:pPr>
            <a:r>
              <a:rPr lang="en-US" b="true" sz="2499">
                <a:solidFill>
                  <a:srgbClr val="343434"/>
                </a:solidFill>
                <a:latin typeface="Coco Gothic Bold"/>
                <a:ea typeface="Coco Gothic Bold"/>
                <a:cs typeface="Coco Gothic Bold"/>
                <a:sym typeface="Coco Gothic Bold"/>
              </a:rPr>
              <a:t>GOALS</a:t>
            </a:r>
          </a:p>
        </p:txBody>
      </p:sp>
      <p:sp>
        <p:nvSpPr>
          <p:cNvPr name="TextBox 23" id="23"/>
          <p:cNvSpPr txBox="true"/>
          <p:nvPr/>
        </p:nvSpPr>
        <p:spPr>
          <a:xfrm rot="0">
            <a:off x="7264680" y="3551487"/>
            <a:ext cx="1914566" cy="1016401"/>
          </a:xfrm>
          <a:prstGeom prst="rect">
            <a:avLst/>
          </a:prstGeom>
        </p:spPr>
        <p:txBody>
          <a:bodyPr anchor="t" rtlCol="false" tIns="0" lIns="0" bIns="0" rIns="0">
            <a:spAutoFit/>
          </a:bodyPr>
          <a:lstStyle/>
          <a:p>
            <a:pPr algn="l">
              <a:lnSpc>
                <a:spcPts val="8027"/>
              </a:lnSpc>
            </a:pPr>
            <a:r>
              <a:rPr lang="en-US" sz="5734" b="true">
                <a:solidFill>
                  <a:srgbClr val="343434"/>
                </a:solidFill>
                <a:latin typeface="Coco Gothic Heavy"/>
                <a:ea typeface="Coco Gothic Heavy"/>
                <a:cs typeface="Coco Gothic Heavy"/>
                <a:sym typeface="Coco Gothic Heavy"/>
              </a:rPr>
              <a:t>02.</a:t>
            </a:r>
          </a:p>
        </p:txBody>
      </p:sp>
      <p:sp>
        <p:nvSpPr>
          <p:cNvPr name="TextBox 24" id="24"/>
          <p:cNvSpPr txBox="true"/>
          <p:nvPr/>
        </p:nvSpPr>
        <p:spPr>
          <a:xfrm rot="0">
            <a:off x="7035643" y="5539437"/>
            <a:ext cx="4216714" cy="3088730"/>
          </a:xfrm>
          <a:prstGeom prst="rect">
            <a:avLst/>
          </a:prstGeom>
        </p:spPr>
        <p:txBody>
          <a:bodyPr anchor="t" rtlCol="false" tIns="0" lIns="0" bIns="0" rIns="0">
            <a:spAutoFit/>
          </a:bodyPr>
          <a:lstStyle/>
          <a:p>
            <a:pPr algn="just">
              <a:lnSpc>
                <a:spcPts val="2451"/>
              </a:lnSpc>
            </a:pPr>
            <a:r>
              <a:rPr lang="en-US" sz="1751">
                <a:solidFill>
                  <a:srgbClr val="343434"/>
                </a:solidFill>
                <a:latin typeface="Poppins"/>
                <a:ea typeface="Poppins"/>
                <a:cs typeface="Poppins"/>
                <a:sym typeface="Poppins"/>
              </a:rPr>
              <a:t>Developing machine learning models that can predict credit risk with high precision and identify applicants at risk of default.</a:t>
            </a:r>
          </a:p>
          <a:p>
            <a:pPr algn="just">
              <a:lnSpc>
                <a:spcPts val="2451"/>
              </a:lnSpc>
            </a:pPr>
          </a:p>
          <a:p>
            <a:pPr algn="just">
              <a:lnSpc>
                <a:spcPts val="2451"/>
              </a:lnSpc>
            </a:pPr>
            <a:r>
              <a:rPr lang="en-US" sz="1751">
                <a:solidFill>
                  <a:srgbClr val="343434"/>
                </a:solidFill>
                <a:latin typeface="Poppins"/>
                <a:ea typeface="Poppins"/>
                <a:cs typeface="Poppins"/>
                <a:sym typeface="Poppins"/>
              </a:rPr>
              <a:t>Identifying factors that contribute to credit risk to provide a clearer picture of the factors that increase the likelihood of default.</a:t>
            </a:r>
          </a:p>
          <a:p>
            <a:pPr algn="just">
              <a:lnSpc>
                <a:spcPts val="2451"/>
              </a:lnSpc>
            </a:pPr>
          </a:p>
        </p:txBody>
      </p:sp>
      <p:sp>
        <p:nvSpPr>
          <p:cNvPr name="TextBox 25" id="25"/>
          <p:cNvSpPr txBox="true"/>
          <p:nvPr/>
        </p:nvSpPr>
        <p:spPr>
          <a:xfrm rot="0">
            <a:off x="7255811" y="4983163"/>
            <a:ext cx="3846870" cy="349250"/>
          </a:xfrm>
          <a:prstGeom prst="rect">
            <a:avLst/>
          </a:prstGeom>
        </p:spPr>
        <p:txBody>
          <a:bodyPr anchor="t" rtlCol="false" tIns="0" lIns="0" bIns="0" rIns="0">
            <a:spAutoFit/>
          </a:bodyPr>
          <a:lstStyle/>
          <a:p>
            <a:pPr algn="just">
              <a:lnSpc>
                <a:spcPts val="2499"/>
              </a:lnSpc>
            </a:pPr>
            <a:r>
              <a:rPr lang="en-US" b="true" sz="2499">
                <a:solidFill>
                  <a:srgbClr val="343434"/>
                </a:solidFill>
                <a:latin typeface="Coco Gothic Bold"/>
                <a:ea typeface="Coco Gothic Bold"/>
                <a:cs typeface="Coco Gothic Bold"/>
                <a:sym typeface="Coco Gothic Bold"/>
              </a:rPr>
              <a:t>OBJECTIVE</a:t>
            </a:r>
          </a:p>
        </p:txBody>
      </p:sp>
      <p:sp>
        <p:nvSpPr>
          <p:cNvPr name="TextBox 26" id="26"/>
          <p:cNvSpPr txBox="true"/>
          <p:nvPr/>
        </p:nvSpPr>
        <p:spPr>
          <a:xfrm rot="0">
            <a:off x="12165214" y="3551487"/>
            <a:ext cx="1842682" cy="1016401"/>
          </a:xfrm>
          <a:prstGeom prst="rect">
            <a:avLst/>
          </a:prstGeom>
        </p:spPr>
        <p:txBody>
          <a:bodyPr anchor="t" rtlCol="false" tIns="0" lIns="0" bIns="0" rIns="0">
            <a:spAutoFit/>
          </a:bodyPr>
          <a:lstStyle/>
          <a:p>
            <a:pPr algn="l">
              <a:lnSpc>
                <a:spcPts val="8027"/>
              </a:lnSpc>
            </a:pPr>
            <a:r>
              <a:rPr lang="en-US" sz="5734" b="true">
                <a:solidFill>
                  <a:srgbClr val="343434"/>
                </a:solidFill>
                <a:latin typeface="Coco Gothic Heavy"/>
                <a:ea typeface="Coco Gothic Heavy"/>
                <a:cs typeface="Coco Gothic Heavy"/>
                <a:sym typeface="Coco Gothic Heavy"/>
              </a:rPr>
              <a:t>03.</a:t>
            </a:r>
          </a:p>
        </p:txBody>
      </p:sp>
      <p:sp>
        <p:nvSpPr>
          <p:cNvPr name="TextBox 27" id="27"/>
          <p:cNvSpPr txBox="true"/>
          <p:nvPr/>
        </p:nvSpPr>
        <p:spPr>
          <a:xfrm rot="0">
            <a:off x="12165214" y="5529912"/>
            <a:ext cx="3465408" cy="3838558"/>
          </a:xfrm>
          <a:prstGeom prst="rect">
            <a:avLst/>
          </a:prstGeom>
        </p:spPr>
        <p:txBody>
          <a:bodyPr anchor="t" rtlCol="false" tIns="0" lIns="0" bIns="0" rIns="0">
            <a:spAutoFit/>
          </a:bodyPr>
          <a:lstStyle/>
          <a:p>
            <a:pPr algn="just">
              <a:lnSpc>
                <a:spcPts val="2534"/>
              </a:lnSpc>
            </a:pPr>
            <a:r>
              <a:rPr lang="en-US" sz="1810">
                <a:solidFill>
                  <a:srgbClr val="343434"/>
                </a:solidFill>
                <a:latin typeface="Poppins"/>
                <a:ea typeface="Poppins"/>
                <a:cs typeface="Poppins"/>
                <a:sym typeface="Poppins"/>
              </a:rPr>
              <a:t>Accuracy </a:t>
            </a:r>
          </a:p>
          <a:p>
            <a:pPr algn="just">
              <a:lnSpc>
                <a:spcPts val="2534"/>
              </a:lnSpc>
            </a:pPr>
          </a:p>
          <a:p>
            <a:pPr algn="just">
              <a:lnSpc>
                <a:spcPts val="2534"/>
              </a:lnSpc>
            </a:pPr>
            <a:r>
              <a:rPr lang="en-US" sz="1810">
                <a:solidFill>
                  <a:srgbClr val="343434"/>
                </a:solidFill>
                <a:latin typeface="Poppins"/>
                <a:ea typeface="Poppins"/>
                <a:cs typeface="Poppins"/>
                <a:sym typeface="Poppins"/>
              </a:rPr>
              <a:t>F1-Score</a:t>
            </a:r>
          </a:p>
          <a:p>
            <a:pPr algn="just">
              <a:lnSpc>
                <a:spcPts val="2534"/>
              </a:lnSpc>
            </a:pPr>
            <a:r>
              <a:rPr lang="en-US" sz="1810">
                <a:solidFill>
                  <a:srgbClr val="343434"/>
                </a:solidFill>
                <a:latin typeface="Poppins"/>
                <a:ea typeface="Poppins"/>
                <a:cs typeface="Poppins"/>
                <a:sym typeface="Poppins"/>
              </a:rPr>
              <a:t> </a:t>
            </a:r>
          </a:p>
          <a:p>
            <a:pPr algn="just">
              <a:lnSpc>
                <a:spcPts val="2534"/>
              </a:lnSpc>
            </a:pPr>
            <a:r>
              <a:rPr lang="en-US" sz="1810">
                <a:solidFill>
                  <a:srgbClr val="343434"/>
                </a:solidFill>
                <a:latin typeface="Poppins"/>
                <a:ea typeface="Poppins"/>
                <a:cs typeface="Poppins"/>
                <a:sym typeface="Poppins"/>
              </a:rPr>
              <a:t>ROC-AUC</a:t>
            </a:r>
          </a:p>
          <a:p>
            <a:pPr algn="just">
              <a:lnSpc>
                <a:spcPts val="2534"/>
              </a:lnSpc>
            </a:pPr>
          </a:p>
          <a:p>
            <a:pPr algn="just">
              <a:lnSpc>
                <a:spcPts val="2534"/>
              </a:lnSpc>
            </a:pPr>
            <a:r>
              <a:rPr lang="en-US" sz="1810">
                <a:solidFill>
                  <a:srgbClr val="343434"/>
                </a:solidFill>
                <a:latin typeface="Poppins"/>
                <a:ea typeface="Poppins"/>
                <a:cs typeface="Poppins"/>
                <a:sym typeface="Poppins"/>
              </a:rPr>
              <a:t>Precision </a:t>
            </a:r>
          </a:p>
          <a:p>
            <a:pPr algn="just">
              <a:lnSpc>
                <a:spcPts val="2534"/>
              </a:lnSpc>
            </a:pPr>
          </a:p>
          <a:p>
            <a:pPr algn="just">
              <a:lnSpc>
                <a:spcPts val="2534"/>
              </a:lnSpc>
            </a:pPr>
            <a:r>
              <a:rPr lang="en-US" sz="1810">
                <a:solidFill>
                  <a:srgbClr val="343434"/>
                </a:solidFill>
                <a:latin typeface="Poppins"/>
                <a:ea typeface="Poppins"/>
                <a:cs typeface="Poppins"/>
                <a:sym typeface="Poppins"/>
              </a:rPr>
              <a:t>Recall </a:t>
            </a:r>
          </a:p>
          <a:p>
            <a:pPr algn="just">
              <a:lnSpc>
                <a:spcPts val="2534"/>
              </a:lnSpc>
            </a:pPr>
          </a:p>
          <a:p>
            <a:pPr algn="just">
              <a:lnSpc>
                <a:spcPts val="2534"/>
              </a:lnSpc>
            </a:pPr>
            <a:r>
              <a:rPr lang="en-US" sz="1810">
                <a:solidFill>
                  <a:srgbClr val="343434"/>
                </a:solidFill>
                <a:latin typeface="Poppins"/>
                <a:ea typeface="Poppins"/>
                <a:cs typeface="Poppins"/>
                <a:sym typeface="Poppins"/>
              </a:rPr>
              <a:t>MCC </a:t>
            </a:r>
          </a:p>
          <a:p>
            <a:pPr algn="just">
              <a:lnSpc>
                <a:spcPts val="2534"/>
              </a:lnSpc>
            </a:pPr>
          </a:p>
        </p:txBody>
      </p:sp>
      <p:sp>
        <p:nvSpPr>
          <p:cNvPr name="TextBox 28" id="28"/>
          <p:cNvSpPr txBox="true"/>
          <p:nvPr/>
        </p:nvSpPr>
        <p:spPr>
          <a:xfrm rot="0">
            <a:off x="12156345" y="4983163"/>
            <a:ext cx="3846870" cy="349250"/>
          </a:xfrm>
          <a:prstGeom prst="rect">
            <a:avLst/>
          </a:prstGeom>
        </p:spPr>
        <p:txBody>
          <a:bodyPr anchor="t" rtlCol="false" tIns="0" lIns="0" bIns="0" rIns="0">
            <a:spAutoFit/>
          </a:bodyPr>
          <a:lstStyle/>
          <a:p>
            <a:pPr algn="just">
              <a:lnSpc>
                <a:spcPts val="2499"/>
              </a:lnSpc>
            </a:pPr>
            <a:r>
              <a:rPr lang="en-US" b="true" sz="2499">
                <a:solidFill>
                  <a:srgbClr val="343434"/>
                </a:solidFill>
                <a:latin typeface="Coco Gothic Bold"/>
                <a:ea typeface="Coco Gothic Bold"/>
                <a:cs typeface="Coco Gothic Bold"/>
                <a:sym typeface="Coco Gothic Bold"/>
              </a:rPr>
              <a:t>METRICS</a:t>
            </a:r>
          </a:p>
        </p:txBody>
      </p:sp>
      <p:sp>
        <p:nvSpPr>
          <p:cNvPr name="Freeform 29" id="29"/>
          <p:cNvSpPr/>
          <p:nvPr/>
        </p:nvSpPr>
        <p:spPr>
          <a:xfrm flipH="false" flipV="false" rot="0">
            <a:off x="1967293" y="410160"/>
            <a:ext cx="716053" cy="716053"/>
          </a:xfrm>
          <a:custGeom>
            <a:avLst/>
            <a:gdLst/>
            <a:ahLst/>
            <a:cxnLst/>
            <a:rect r="r" b="b" t="t" l="l"/>
            <a:pathLst>
              <a:path h="716053" w="716053">
                <a:moveTo>
                  <a:pt x="0" y="0"/>
                </a:moveTo>
                <a:lnTo>
                  <a:pt x="716053" y="0"/>
                </a:lnTo>
                <a:lnTo>
                  <a:pt x="716053" y="716053"/>
                </a:lnTo>
                <a:lnTo>
                  <a:pt x="0" y="716053"/>
                </a:lnTo>
                <a:lnTo>
                  <a:pt x="0" y="0"/>
                </a:lnTo>
                <a:close/>
              </a:path>
            </a:pathLst>
          </a:custGeom>
          <a:blipFill>
            <a:blip r:embed="rId4"/>
            <a:stretch>
              <a:fillRect l="0" t="0" r="0" b="0"/>
            </a:stretch>
          </a:blipFill>
        </p:spPr>
      </p:sp>
      <p:sp>
        <p:nvSpPr>
          <p:cNvPr name="Freeform 30" id="30"/>
          <p:cNvSpPr/>
          <p:nvPr/>
        </p:nvSpPr>
        <p:spPr>
          <a:xfrm flipH="false" flipV="false" rot="0">
            <a:off x="642029" y="410160"/>
            <a:ext cx="1145685" cy="716053"/>
          </a:xfrm>
          <a:custGeom>
            <a:avLst/>
            <a:gdLst/>
            <a:ahLst/>
            <a:cxnLst/>
            <a:rect r="r" b="b" t="t" l="l"/>
            <a:pathLst>
              <a:path h="716053" w="1145685">
                <a:moveTo>
                  <a:pt x="0" y="0"/>
                </a:moveTo>
                <a:lnTo>
                  <a:pt x="1145685" y="0"/>
                </a:lnTo>
                <a:lnTo>
                  <a:pt x="1145685" y="716053"/>
                </a:lnTo>
                <a:lnTo>
                  <a:pt x="0" y="716053"/>
                </a:lnTo>
                <a:lnTo>
                  <a:pt x="0" y="0"/>
                </a:lnTo>
                <a:close/>
              </a:path>
            </a:pathLst>
          </a:custGeom>
          <a:blipFill>
            <a:blip r:embed="rId5"/>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72763" y="9925307"/>
            <a:ext cx="19685815" cy="759926"/>
            <a:chOff x="0" y="0"/>
            <a:chExt cx="5184741" cy="200145"/>
          </a:xfrm>
        </p:grpSpPr>
        <p:sp>
          <p:nvSpPr>
            <p:cNvPr name="Freeform 3" id="3"/>
            <p:cNvSpPr/>
            <p:nvPr/>
          </p:nvSpPr>
          <p:spPr>
            <a:xfrm flipH="false" flipV="false" rot="0">
              <a:off x="0" y="0"/>
              <a:ext cx="5184742" cy="200145"/>
            </a:xfrm>
            <a:custGeom>
              <a:avLst/>
              <a:gdLst/>
              <a:ahLst/>
              <a:cxnLst/>
              <a:rect r="r" b="b" t="t" l="l"/>
              <a:pathLst>
                <a:path h="200145" w="5184742">
                  <a:moveTo>
                    <a:pt x="0" y="0"/>
                  </a:moveTo>
                  <a:lnTo>
                    <a:pt x="5184742" y="0"/>
                  </a:lnTo>
                  <a:lnTo>
                    <a:pt x="5184742" y="200145"/>
                  </a:lnTo>
                  <a:lnTo>
                    <a:pt x="0" y="200145"/>
                  </a:lnTo>
                  <a:close/>
                </a:path>
              </a:pathLst>
            </a:custGeom>
            <a:solidFill>
              <a:srgbClr val="2B7E56"/>
            </a:solidFill>
          </p:spPr>
        </p:sp>
        <p:sp>
          <p:nvSpPr>
            <p:cNvPr name="TextBox 4" id="4"/>
            <p:cNvSpPr txBox="true"/>
            <p:nvPr/>
          </p:nvSpPr>
          <p:spPr>
            <a:xfrm>
              <a:off x="0" y="-47625"/>
              <a:ext cx="5184741" cy="24777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698908" y="-624065"/>
            <a:ext cx="19685815" cy="985757"/>
            <a:chOff x="0" y="0"/>
            <a:chExt cx="5184741" cy="259623"/>
          </a:xfrm>
        </p:grpSpPr>
        <p:sp>
          <p:nvSpPr>
            <p:cNvPr name="Freeform 6" id="6"/>
            <p:cNvSpPr/>
            <p:nvPr/>
          </p:nvSpPr>
          <p:spPr>
            <a:xfrm flipH="false" flipV="false" rot="0">
              <a:off x="0" y="0"/>
              <a:ext cx="5184742" cy="259623"/>
            </a:xfrm>
            <a:custGeom>
              <a:avLst/>
              <a:gdLst/>
              <a:ahLst/>
              <a:cxnLst/>
              <a:rect r="r" b="b" t="t" l="l"/>
              <a:pathLst>
                <a:path h="259623" w="5184742">
                  <a:moveTo>
                    <a:pt x="0" y="0"/>
                  </a:moveTo>
                  <a:lnTo>
                    <a:pt x="5184742" y="0"/>
                  </a:lnTo>
                  <a:lnTo>
                    <a:pt x="5184742" y="259623"/>
                  </a:lnTo>
                  <a:lnTo>
                    <a:pt x="0" y="259623"/>
                  </a:lnTo>
                  <a:close/>
                </a:path>
              </a:pathLst>
            </a:custGeom>
            <a:solidFill>
              <a:srgbClr val="2B7E56"/>
            </a:solidFill>
          </p:spPr>
        </p:sp>
        <p:sp>
          <p:nvSpPr>
            <p:cNvPr name="TextBox 7" id="7"/>
            <p:cNvSpPr txBox="true"/>
            <p:nvPr/>
          </p:nvSpPr>
          <p:spPr>
            <a:xfrm>
              <a:off x="0" y="-47625"/>
              <a:ext cx="5184741" cy="30724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007896" y="9303132"/>
            <a:ext cx="3245450" cy="374650"/>
            <a:chOff x="0" y="0"/>
            <a:chExt cx="4327267" cy="499533"/>
          </a:xfrm>
        </p:grpSpPr>
        <p:sp>
          <p:nvSpPr>
            <p:cNvPr name="TextBox 9" id="9"/>
            <p:cNvSpPr txBox="true"/>
            <p:nvPr/>
          </p:nvSpPr>
          <p:spPr>
            <a:xfrm rot="0">
              <a:off x="0" y="20382"/>
              <a:ext cx="3493131" cy="406699"/>
            </a:xfrm>
            <a:prstGeom prst="rect">
              <a:avLst/>
            </a:prstGeom>
          </p:spPr>
          <p:txBody>
            <a:bodyPr anchor="t" rtlCol="false" tIns="0" lIns="0" bIns="0" rIns="0">
              <a:spAutoFit/>
            </a:bodyPr>
            <a:lstStyle/>
            <a:p>
              <a:pPr algn="l">
                <a:lnSpc>
                  <a:spcPts val="2416"/>
                </a:lnSpc>
              </a:pPr>
            </a:p>
          </p:txBody>
        </p:sp>
        <p:sp>
          <p:nvSpPr>
            <p:cNvPr name="TextBox 10" id="10"/>
            <p:cNvSpPr txBox="true"/>
            <p:nvPr/>
          </p:nvSpPr>
          <p:spPr>
            <a:xfrm rot="0">
              <a:off x="3530953" y="-66675"/>
              <a:ext cx="796314" cy="566208"/>
            </a:xfrm>
            <a:prstGeom prst="rect">
              <a:avLst/>
            </a:prstGeom>
          </p:spPr>
          <p:txBody>
            <a:bodyPr anchor="t" rtlCol="false" tIns="0" lIns="0" bIns="0" rIns="0">
              <a:spAutoFit/>
            </a:bodyPr>
            <a:lstStyle/>
            <a:p>
              <a:pPr algn="ctr">
                <a:lnSpc>
                  <a:spcPts val="3499"/>
                </a:lnSpc>
              </a:pPr>
              <a:r>
                <a:rPr lang="en-US" b="true" sz="2499">
                  <a:solidFill>
                    <a:srgbClr val="343434"/>
                  </a:solidFill>
                  <a:latin typeface="Coco Gothic Heavy"/>
                  <a:ea typeface="Coco Gothic Heavy"/>
                  <a:cs typeface="Coco Gothic Heavy"/>
                  <a:sym typeface="Coco Gothic Heavy"/>
                </a:rPr>
                <a:t>04</a:t>
              </a:r>
            </a:p>
          </p:txBody>
        </p:sp>
        <p:sp>
          <p:nvSpPr>
            <p:cNvPr name="AutoShape 11" id="11"/>
            <p:cNvSpPr/>
            <p:nvPr/>
          </p:nvSpPr>
          <p:spPr>
            <a:xfrm>
              <a:off x="3493131" y="20147"/>
              <a:ext cx="0" cy="405967"/>
            </a:xfrm>
            <a:prstGeom prst="line">
              <a:avLst/>
            </a:prstGeom>
            <a:ln cap="flat" w="50800">
              <a:solidFill>
                <a:srgbClr val="DCD0C0"/>
              </a:solidFill>
              <a:prstDash val="solid"/>
              <a:headEnd type="none" len="sm" w="sm"/>
              <a:tailEnd type="none" len="sm" w="sm"/>
            </a:ln>
          </p:spPr>
        </p:sp>
      </p:grpSp>
      <p:sp>
        <p:nvSpPr>
          <p:cNvPr name="Freeform 12" id="12"/>
          <p:cNvSpPr/>
          <p:nvPr/>
        </p:nvSpPr>
        <p:spPr>
          <a:xfrm flipH="false" flipV="false" rot="0">
            <a:off x="3458360" y="3478350"/>
            <a:ext cx="4167845" cy="4114800"/>
          </a:xfrm>
          <a:custGeom>
            <a:avLst/>
            <a:gdLst/>
            <a:ahLst/>
            <a:cxnLst/>
            <a:rect r="r" b="b" t="t" l="l"/>
            <a:pathLst>
              <a:path h="4114800" w="4167845">
                <a:moveTo>
                  <a:pt x="0" y="0"/>
                </a:moveTo>
                <a:lnTo>
                  <a:pt x="4167846" y="0"/>
                </a:lnTo>
                <a:lnTo>
                  <a:pt x="416784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true" flipV="true" rot="-5400000">
            <a:off x="-1617330" y="5621870"/>
            <a:ext cx="4354233" cy="3942560"/>
          </a:xfrm>
          <a:custGeom>
            <a:avLst/>
            <a:gdLst/>
            <a:ahLst/>
            <a:cxnLst/>
            <a:rect r="r" b="b" t="t" l="l"/>
            <a:pathLst>
              <a:path h="3942560" w="4354233">
                <a:moveTo>
                  <a:pt x="4354234" y="3942560"/>
                </a:moveTo>
                <a:lnTo>
                  <a:pt x="0" y="3942560"/>
                </a:lnTo>
                <a:lnTo>
                  <a:pt x="0" y="0"/>
                </a:lnTo>
                <a:lnTo>
                  <a:pt x="4354234" y="0"/>
                </a:lnTo>
                <a:lnTo>
                  <a:pt x="4354234" y="394256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5400000">
            <a:off x="14425952" y="1270434"/>
            <a:ext cx="4903398" cy="3387802"/>
          </a:xfrm>
          <a:custGeom>
            <a:avLst/>
            <a:gdLst/>
            <a:ahLst/>
            <a:cxnLst/>
            <a:rect r="r" b="b" t="t" l="l"/>
            <a:pathLst>
              <a:path h="3387802" w="4903398">
                <a:moveTo>
                  <a:pt x="0" y="0"/>
                </a:moveTo>
                <a:lnTo>
                  <a:pt x="4903398" y="0"/>
                </a:lnTo>
                <a:lnTo>
                  <a:pt x="4903398" y="3387802"/>
                </a:lnTo>
                <a:lnTo>
                  <a:pt x="0" y="338780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2531067" y="1724057"/>
            <a:ext cx="13078155" cy="897255"/>
          </a:xfrm>
          <a:prstGeom prst="rect">
            <a:avLst/>
          </a:prstGeom>
        </p:spPr>
        <p:txBody>
          <a:bodyPr anchor="t" rtlCol="false" tIns="0" lIns="0" bIns="0" rIns="0">
            <a:spAutoFit/>
          </a:bodyPr>
          <a:lstStyle/>
          <a:p>
            <a:pPr algn="ctr">
              <a:lnSpc>
                <a:spcPts val="6660"/>
              </a:lnSpc>
            </a:pPr>
            <a:r>
              <a:rPr lang="en-US" sz="6000" b="true">
                <a:solidFill>
                  <a:srgbClr val="28873C"/>
                </a:solidFill>
                <a:latin typeface="Coco Gothic Bold"/>
                <a:ea typeface="Coco Gothic Bold"/>
                <a:cs typeface="Coco Gothic Bold"/>
                <a:sym typeface="Coco Gothic Bold"/>
              </a:rPr>
              <a:t>DATASET</a:t>
            </a:r>
          </a:p>
        </p:txBody>
      </p:sp>
      <p:sp>
        <p:nvSpPr>
          <p:cNvPr name="TextBox 16" id="16"/>
          <p:cNvSpPr txBox="true"/>
          <p:nvPr/>
        </p:nvSpPr>
        <p:spPr>
          <a:xfrm rot="0">
            <a:off x="9048746" y="2987675"/>
            <a:ext cx="6560476" cy="4949825"/>
          </a:xfrm>
          <a:prstGeom prst="rect">
            <a:avLst/>
          </a:prstGeom>
        </p:spPr>
        <p:txBody>
          <a:bodyPr anchor="t" rtlCol="false" tIns="0" lIns="0" bIns="0" rIns="0">
            <a:spAutoFit/>
          </a:bodyPr>
          <a:lstStyle/>
          <a:p>
            <a:pPr algn="just" marL="431802" indent="-215901" lvl="1">
              <a:lnSpc>
                <a:spcPts val="2800"/>
              </a:lnSpc>
              <a:buFont typeface="Arial"/>
              <a:buChar char="•"/>
            </a:pPr>
            <a:r>
              <a:rPr lang="en-US" b="true" sz="2000">
                <a:solidFill>
                  <a:srgbClr val="343434"/>
                </a:solidFill>
                <a:latin typeface="Poppins Bold"/>
                <a:ea typeface="Poppins Bold"/>
                <a:cs typeface="Poppins Bold"/>
                <a:sym typeface="Poppins Bold"/>
              </a:rPr>
              <a:t>application_train</a:t>
            </a:r>
          </a:p>
          <a:p>
            <a:pPr algn="just">
              <a:lnSpc>
                <a:spcPts val="2800"/>
              </a:lnSpc>
            </a:pPr>
          </a:p>
          <a:p>
            <a:pPr algn="just">
              <a:lnSpc>
                <a:spcPts val="2800"/>
              </a:lnSpc>
            </a:pPr>
            <a:r>
              <a:rPr lang="en-US" sz="2000">
                <a:solidFill>
                  <a:srgbClr val="343434"/>
                </a:solidFill>
                <a:latin typeface="Poppins"/>
                <a:ea typeface="Poppins"/>
                <a:cs typeface="Poppins"/>
                <a:sym typeface="Poppins"/>
              </a:rPr>
              <a:t>Contains complete customer data with targets (e.g., whether loans are repaid on time or not). This dataset is used to train Machine Learning models, including preprocessing, feature engineering, and model evaluation.</a:t>
            </a:r>
          </a:p>
          <a:p>
            <a:pPr algn="just">
              <a:lnSpc>
                <a:spcPts val="2800"/>
              </a:lnSpc>
            </a:pPr>
          </a:p>
          <a:p>
            <a:pPr algn="just" marL="431802" indent="-215901" lvl="1">
              <a:lnSpc>
                <a:spcPts val="2800"/>
              </a:lnSpc>
              <a:buFont typeface="Arial"/>
              <a:buChar char="•"/>
            </a:pPr>
            <a:r>
              <a:rPr lang="en-US" b="true" sz="2000">
                <a:solidFill>
                  <a:srgbClr val="343434"/>
                </a:solidFill>
                <a:latin typeface="Poppins Bold"/>
                <a:ea typeface="Poppins Bold"/>
                <a:cs typeface="Poppins Bold"/>
                <a:sym typeface="Poppins Bold"/>
              </a:rPr>
              <a:t>application_test</a:t>
            </a:r>
          </a:p>
          <a:p>
            <a:pPr algn="just">
              <a:lnSpc>
                <a:spcPts val="2800"/>
              </a:lnSpc>
            </a:pPr>
          </a:p>
          <a:p>
            <a:pPr algn="just">
              <a:lnSpc>
                <a:spcPts val="2800"/>
              </a:lnSpc>
            </a:pPr>
            <a:r>
              <a:rPr lang="en-US" sz="2000">
                <a:solidFill>
                  <a:srgbClr val="343434"/>
                </a:solidFill>
                <a:latin typeface="Poppins"/>
                <a:ea typeface="Poppins"/>
                <a:cs typeface="Poppins"/>
                <a:sym typeface="Poppins"/>
              </a:rPr>
              <a:t>Contains customer data without targets. This dataset is used to generate credit score predictions for new customers or to test model performance on previously unseen data.</a:t>
            </a:r>
          </a:p>
        </p:txBody>
      </p:sp>
      <p:sp>
        <p:nvSpPr>
          <p:cNvPr name="Freeform 17" id="17"/>
          <p:cNvSpPr/>
          <p:nvPr/>
        </p:nvSpPr>
        <p:spPr>
          <a:xfrm flipH="false" flipV="false" rot="0">
            <a:off x="1967293" y="410160"/>
            <a:ext cx="716053" cy="716053"/>
          </a:xfrm>
          <a:custGeom>
            <a:avLst/>
            <a:gdLst/>
            <a:ahLst/>
            <a:cxnLst/>
            <a:rect r="r" b="b" t="t" l="l"/>
            <a:pathLst>
              <a:path h="716053" w="716053">
                <a:moveTo>
                  <a:pt x="0" y="0"/>
                </a:moveTo>
                <a:lnTo>
                  <a:pt x="716053" y="0"/>
                </a:lnTo>
                <a:lnTo>
                  <a:pt x="716053" y="716053"/>
                </a:lnTo>
                <a:lnTo>
                  <a:pt x="0" y="716053"/>
                </a:lnTo>
                <a:lnTo>
                  <a:pt x="0" y="0"/>
                </a:lnTo>
                <a:close/>
              </a:path>
            </a:pathLst>
          </a:custGeom>
          <a:blipFill>
            <a:blip r:embed="rId8"/>
            <a:stretch>
              <a:fillRect l="0" t="0" r="0" b="0"/>
            </a:stretch>
          </a:blipFill>
        </p:spPr>
      </p:sp>
      <p:sp>
        <p:nvSpPr>
          <p:cNvPr name="Freeform 18" id="18"/>
          <p:cNvSpPr/>
          <p:nvPr/>
        </p:nvSpPr>
        <p:spPr>
          <a:xfrm flipH="false" flipV="false" rot="0">
            <a:off x="642029" y="410160"/>
            <a:ext cx="1145685" cy="716053"/>
          </a:xfrm>
          <a:custGeom>
            <a:avLst/>
            <a:gdLst/>
            <a:ahLst/>
            <a:cxnLst/>
            <a:rect r="r" b="b" t="t" l="l"/>
            <a:pathLst>
              <a:path h="716053" w="1145685">
                <a:moveTo>
                  <a:pt x="0" y="0"/>
                </a:moveTo>
                <a:lnTo>
                  <a:pt x="1145685" y="0"/>
                </a:lnTo>
                <a:lnTo>
                  <a:pt x="1145685" y="716053"/>
                </a:lnTo>
                <a:lnTo>
                  <a:pt x="0" y="716053"/>
                </a:lnTo>
                <a:lnTo>
                  <a:pt x="0" y="0"/>
                </a:lnTo>
                <a:close/>
              </a:path>
            </a:pathLst>
          </a:custGeom>
          <a:blipFill>
            <a:blip r:embed="rId9"/>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72763" y="9925307"/>
            <a:ext cx="19685815" cy="793780"/>
            <a:chOff x="0" y="0"/>
            <a:chExt cx="5184741" cy="209061"/>
          </a:xfrm>
        </p:grpSpPr>
        <p:sp>
          <p:nvSpPr>
            <p:cNvPr name="Freeform 3" id="3"/>
            <p:cNvSpPr/>
            <p:nvPr/>
          </p:nvSpPr>
          <p:spPr>
            <a:xfrm flipH="false" flipV="false" rot="0">
              <a:off x="0" y="0"/>
              <a:ext cx="5184742" cy="209061"/>
            </a:xfrm>
            <a:custGeom>
              <a:avLst/>
              <a:gdLst/>
              <a:ahLst/>
              <a:cxnLst/>
              <a:rect r="r" b="b" t="t" l="l"/>
              <a:pathLst>
                <a:path h="209061" w="5184742">
                  <a:moveTo>
                    <a:pt x="0" y="0"/>
                  </a:moveTo>
                  <a:lnTo>
                    <a:pt x="5184742" y="0"/>
                  </a:lnTo>
                  <a:lnTo>
                    <a:pt x="5184742" y="209061"/>
                  </a:lnTo>
                  <a:lnTo>
                    <a:pt x="0" y="209061"/>
                  </a:lnTo>
                  <a:close/>
                </a:path>
              </a:pathLst>
            </a:custGeom>
            <a:solidFill>
              <a:srgbClr val="2B7E56"/>
            </a:solidFill>
          </p:spPr>
        </p:sp>
        <p:sp>
          <p:nvSpPr>
            <p:cNvPr name="TextBox 4" id="4"/>
            <p:cNvSpPr txBox="true"/>
            <p:nvPr/>
          </p:nvSpPr>
          <p:spPr>
            <a:xfrm>
              <a:off x="0" y="-47625"/>
              <a:ext cx="5184741" cy="256686"/>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698908" y="-653626"/>
            <a:ext cx="19685815" cy="1015318"/>
            <a:chOff x="0" y="0"/>
            <a:chExt cx="5184741" cy="267409"/>
          </a:xfrm>
        </p:grpSpPr>
        <p:sp>
          <p:nvSpPr>
            <p:cNvPr name="Freeform 6" id="6"/>
            <p:cNvSpPr/>
            <p:nvPr/>
          </p:nvSpPr>
          <p:spPr>
            <a:xfrm flipH="false" flipV="false" rot="0">
              <a:off x="0" y="0"/>
              <a:ext cx="5184742" cy="267409"/>
            </a:xfrm>
            <a:custGeom>
              <a:avLst/>
              <a:gdLst/>
              <a:ahLst/>
              <a:cxnLst/>
              <a:rect r="r" b="b" t="t" l="l"/>
              <a:pathLst>
                <a:path h="267409" w="5184742">
                  <a:moveTo>
                    <a:pt x="0" y="0"/>
                  </a:moveTo>
                  <a:lnTo>
                    <a:pt x="5184742" y="0"/>
                  </a:lnTo>
                  <a:lnTo>
                    <a:pt x="5184742" y="267409"/>
                  </a:lnTo>
                  <a:lnTo>
                    <a:pt x="0" y="267409"/>
                  </a:lnTo>
                  <a:close/>
                </a:path>
              </a:pathLst>
            </a:custGeom>
            <a:solidFill>
              <a:srgbClr val="2B7E56"/>
            </a:solidFill>
          </p:spPr>
        </p:sp>
        <p:sp>
          <p:nvSpPr>
            <p:cNvPr name="TextBox 7" id="7"/>
            <p:cNvSpPr txBox="true"/>
            <p:nvPr/>
          </p:nvSpPr>
          <p:spPr>
            <a:xfrm>
              <a:off x="0" y="-47625"/>
              <a:ext cx="5184741" cy="315034"/>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007896" y="9303132"/>
            <a:ext cx="3245450" cy="374650"/>
            <a:chOff x="0" y="0"/>
            <a:chExt cx="4327267" cy="499533"/>
          </a:xfrm>
        </p:grpSpPr>
        <p:sp>
          <p:nvSpPr>
            <p:cNvPr name="TextBox 9" id="9"/>
            <p:cNvSpPr txBox="true"/>
            <p:nvPr/>
          </p:nvSpPr>
          <p:spPr>
            <a:xfrm rot="0">
              <a:off x="0" y="20382"/>
              <a:ext cx="3493131" cy="406699"/>
            </a:xfrm>
            <a:prstGeom prst="rect">
              <a:avLst/>
            </a:prstGeom>
          </p:spPr>
          <p:txBody>
            <a:bodyPr anchor="t" rtlCol="false" tIns="0" lIns="0" bIns="0" rIns="0">
              <a:spAutoFit/>
            </a:bodyPr>
            <a:lstStyle/>
            <a:p>
              <a:pPr algn="l">
                <a:lnSpc>
                  <a:spcPts val="2416"/>
                </a:lnSpc>
              </a:pPr>
            </a:p>
          </p:txBody>
        </p:sp>
        <p:sp>
          <p:nvSpPr>
            <p:cNvPr name="TextBox 10" id="10"/>
            <p:cNvSpPr txBox="true"/>
            <p:nvPr/>
          </p:nvSpPr>
          <p:spPr>
            <a:xfrm rot="0">
              <a:off x="3530953" y="-66675"/>
              <a:ext cx="796314" cy="566208"/>
            </a:xfrm>
            <a:prstGeom prst="rect">
              <a:avLst/>
            </a:prstGeom>
          </p:spPr>
          <p:txBody>
            <a:bodyPr anchor="t" rtlCol="false" tIns="0" lIns="0" bIns="0" rIns="0">
              <a:spAutoFit/>
            </a:bodyPr>
            <a:lstStyle/>
            <a:p>
              <a:pPr algn="ctr">
                <a:lnSpc>
                  <a:spcPts val="3499"/>
                </a:lnSpc>
              </a:pPr>
              <a:r>
                <a:rPr lang="en-US" b="true" sz="2499">
                  <a:solidFill>
                    <a:srgbClr val="343434"/>
                  </a:solidFill>
                  <a:latin typeface="Coco Gothic Heavy"/>
                  <a:ea typeface="Coco Gothic Heavy"/>
                  <a:cs typeface="Coco Gothic Heavy"/>
                  <a:sym typeface="Coco Gothic Heavy"/>
                </a:rPr>
                <a:t>05</a:t>
              </a:r>
            </a:p>
          </p:txBody>
        </p:sp>
        <p:sp>
          <p:nvSpPr>
            <p:cNvPr name="AutoShape 11" id="11"/>
            <p:cNvSpPr/>
            <p:nvPr/>
          </p:nvSpPr>
          <p:spPr>
            <a:xfrm>
              <a:off x="3493131" y="20147"/>
              <a:ext cx="0" cy="405967"/>
            </a:xfrm>
            <a:prstGeom prst="line">
              <a:avLst/>
            </a:prstGeom>
            <a:ln cap="flat" w="50800">
              <a:solidFill>
                <a:srgbClr val="DCD0C0"/>
              </a:solidFill>
              <a:prstDash val="solid"/>
              <a:headEnd type="none" len="sm" w="sm"/>
              <a:tailEnd type="none" len="sm" w="sm"/>
            </a:ln>
          </p:spPr>
        </p:sp>
      </p:grpSp>
      <p:sp>
        <p:nvSpPr>
          <p:cNvPr name="Freeform 12" id="12"/>
          <p:cNvSpPr/>
          <p:nvPr/>
        </p:nvSpPr>
        <p:spPr>
          <a:xfrm flipH="false" flipV="false" rot="0">
            <a:off x="5409446" y="2902289"/>
            <a:ext cx="7469108" cy="5853064"/>
          </a:xfrm>
          <a:custGeom>
            <a:avLst/>
            <a:gdLst/>
            <a:ahLst/>
            <a:cxnLst/>
            <a:rect r="r" b="b" t="t" l="l"/>
            <a:pathLst>
              <a:path h="5853064" w="7469108">
                <a:moveTo>
                  <a:pt x="0" y="0"/>
                </a:moveTo>
                <a:lnTo>
                  <a:pt x="7469108" y="0"/>
                </a:lnTo>
                <a:lnTo>
                  <a:pt x="7469108" y="5853064"/>
                </a:lnTo>
                <a:lnTo>
                  <a:pt x="0" y="58530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10800000">
            <a:off x="15877735" y="6756411"/>
            <a:ext cx="2763130" cy="2501889"/>
          </a:xfrm>
          <a:custGeom>
            <a:avLst/>
            <a:gdLst/>
            <a:ahLst/>
            <a:cxnLst/>
            <a:rect r="r" b="b" t="t" l="l"/>
            <a:pathLst>
              <a:path h="2501889" w="2763130">
                <a:moveTo>
                  <a:pt x="0" y="0"/>
                </a:moveTo>
                <a:lnTo>
                  <a:pt x="2763130" y="0"/>
                </a:lnTo>
                <a:lnTo>
                  <a:pt x="2763130" y="2501889"/>
                </a:lnTo>
                <a:lnTo>
                  <a:pt x="0" y="2501889"/>
                </a:lnTo>
                <a:lnTo>
                  <a:pt x="0" y="0"/>
                </a:lnTo>
                <a:close/>
              </a:path>
            </a:pathLst>
          </a:custGeom>
          <a:blipFill>
            <a:blip r:embed="rId4">
              <a:alphaModFix amt="36000"/>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0739082" y="512636"/>
            <a:ext cx="7315200" cy="345809"/>
          </a:xfrm>
          <a:custGeom>
            <a:avLst/>
            <a:gdLst/>
            <a:ahLst/>
            <a:cxnLst/>
            <a:rect r="r" b="b" t="t" l="l"/>
            <a:pathLst>
              <a:path h="345809" w="7315200">
                <a:moveTo>
                  <a:pt x="0" y="0"/>
                </a:moveTo>
                <a:lnTo>
                  <a:pt x="7315200" y="0"/>
                </a:lnTo>
                <a:lnTo>
                  <a:pt x="7315200" y="345809"/>
                </a:lnTo>
                <a:lnTo>
                  <a:pt x="0" y="345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7270016" y="3496399"/>
            <a:ext cx="2826973" cy="831264"/>
          </a:xfrm>
          <a:prstGeom prst="rect">
            <a:avLst/>
          </a:prstGeom>
        </p:spPr>
        <p:txBody>
          <a:bodyPr anchor="t" rtlCol="false" tIns="0" lIns="0" bIns="0" rIns="0">
            <a:spAutoFit/>
          </a:bodyPr>
          <a:lstStyle/>
          <a:p>
            <a:pPr algn="ctr">
              <a:lnSpc>
                <a:spcPts val="3101"/>
              </a:lnSpc>
            </a:pPr>
            <a:r>
              <a:rPr lang="en-US" sz="3101" b="true">
                <a:solidFill>
                  <a:srgbClr val="FFFFFF"/>
                </a:solidFill>
                <a:latin typeface="Coco Gothic Bold"/>
                <a:ea typeface="Coco Gothic Bold"/>
                <a:cs typeface="Coco Gothic Bold"/>
                <a:sym typeface="Coco Gothic Bold"/>
              </a:rPr>
              <a:t>Data Understanding</a:t>
            </a:r>
          </a:p>
        </p:txBody>
      </p:sp>
      <p:sp>
        <p:nvSpPr>
          <p:cNvPr name="TextBox 16" id="16"/>
          <p:cNvSpPr txBox="true"/>
          <p:nvPr/>
        </p:nvSpPr>
        <p:spPr>
          <a:xfrm rot="0">
            <a:off x="13168197" y="4356238"/>
            <a:ext cx="3846870" cy="349250"/>
          </a:xfrm>
          <a:prstGeom prst="rect">
            <a:avLst/>
          </a:prstGeom>
        </p:spPr>
        <p:txBody>
          <a:bodyPr anchor="t" rtlCol="false" tIns="0" lIns="0" bIns="0" rIns="0">
            <a:spAutoFit/>
          </a:bodyPr>
          <a:lstStyle/>
          <a:p>
            <a:pPr algn="ctr">
              <a:lnSpc>
                <a:spcPts val="2499"/>
              </a:lnSpc>
            </a:pPr>
            <a:r>
              <a:rPr lang="en-US" b="true" sz="2499">
                <a:solidFill>
                  <a:srgbClr val="FFFFFF"/>
                </a:solidFill>
                <a:latin typeface="Coco Gothic Bold"/>
                <a:ea typeface="Coco Gothic Bold"/>
                <a:cs typeface="Coco Gothic Bold"/>
                <a:sym typeface="Coco Gothic Bold"/>
              </a:rPr>
              <a:t>METODE SATU</a:t>
            </a:r>
          </a:p>
        </p:txBody>
      </p:sp>
      <p:sp>
        <p:nvSpPr>
          <p:cNvPr name="TextBox 17" id="17"/>
          <p:cNvSpPr txBox="true"/>
          <p:nvPr/>
        </p:nvSpPr>
        <p:spPr>
          <a:xfrm rot="0">
            <a:off x="2531067" y="1724057"/>
            <a:ext cx="13078155" cy="897255"/>
          </a:xfrm>
          <a:prstGeom prst="rect">
            <a:avLst/>
          </a:prstGeom>
        </p:spPr>
        <p:txBody>
          <a:bodyPr anchor="t" rtlCol="false" tIns="0" lIns="0" bIns="0" rIns="0">
            <a:spAutoFit/>
          </a:bodyPr>
          <a:lstStyle/>
          <a:p>
            <a:pPr algn="ctr">
              <a:lnSpc>
                <a:spcPts val="6660"/>
              </a:lnSpc>
            </a:pPr>
            <a:r>
              <a:rPr lang="en-US" sz="6000" b="true">
                <a:solidFill>
                  <a:srgbClr val="28873C"/>
                </a:solidFill>
                <a:latin typeface="Coco Gothic Bold"/>
                <a:ea typeface="Coco Gothic Bold"/>
                <a:cs typeface="Coco Gothic Bold"/>
                <a:sym typeface="Coco Gothic Bold"/>
              </a:rPr>
              <a:t>WORKFLOW</a:t>
            </a:r>
          </a:p>
        </p:txBody>
      </p:sp>
      <p:sp>
        <p:nvSpPr>
          <p:cNvPr name="Freeform 18" id="18"/>
          <p:cNvSpPr/>
          <p:nvPr/>
        </p:nvSpPr>
        <p:spPr>
          <a:xfrm flipH="false" flipV="false" rot="0">
            <a:off x="110021" y="1281112"/>
            <a:ext cx="1354587" cy="1354587"/>
          </a:xfrm>
          <a:custGeom>
            <a:avLst/>
            <a:gdLst/>
            <a:ahLst/>
            <a:cxnLst/>
            <a:rect r="r" b="b" t="t" l="l"/>
            <a:pathLst>
              <a:path h="1354587" w="1354587">
                <a:moveTo>
                  <a:pt x="0" y="0"/>
                </a:moveTo>
                <a:lnTo>
                  <a:pt x="1354587" y="0"/>
                </a:lnTo>
                <a:lnTo>
                  <a:pt x="1354587" y="1354588"/>
                </a:lnTo>
                <a:lnTo>
                  <a:pt x="0" y="135458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9" id="19"/>
          <p:cNvSpPr txBox="true"/>
          <p:nvPr/>
        </p:nvSpPr>
        <p:spPr>
          <a:xfrm rot="0">
            <a:off x="1195567" y="2821437"/>
            <a:ext cx="3928129" cy="2130425"/>
          </a:xfrm>
          <a:prstGeom prst="rect">
            <a:avLst/>
          </a:prstGeom>
        </p:spPr>
        <p:txBody>
          <a:bodyPr anchor="t" rtlCol="false" tIns="0" lIns="0" bIns="0" rIns="0">
            <a:spAutoFit/>
          </a:bodyPr>
          <a:lstStyle/>
          <a:p>
            <a:pPr algn="just">
              <a:lnSpc>
                <a:spcPts val="2800"/>
              </a:lnSpc>
            </a:pPr>
            <a:r>
              <a:rPr lang="en-US" sz="2000">
                <a:solidFill>
                  <a:srgbClr val="343434"/>
                </a:solidFill>
                <a:latin typeface="Poppins"/>
                <a:ea typeface="Poppins"/>
                <a:cs typeface="Poppins"/>
                <a:sym typeface="Poppins"/>
              </a:rPr>
              <a:t>Loading the dataset, checking the structure and data types, and analyzing the initial statistical summary to understand the characteristics of the data.</a:t>
            </a:r>
          </a:p>
        </p:txBody>
      </p:sp>
      <p:sp>
        <p:nvSpPr>
          <p:cNvPr name="TextBox 20" id="20"/>
          <p:cNvSpPr txBox="true"/>
          <p:nvPr/>
        </p:nvSpPr>
        <p:spPr>
          <a:xfrm rot="0">
            <a:off x="13170258" y="3548260"/>
            <a:ext cx="4089042" cy="1778000"/>
          </a:xfrm>
          <a:prstGeom prst="rect">
            <a:avLst/>
          </a:prstGeom>
        </p:spPr>
        <p:txBody>
          <a:bodyPr anchor="t" rtlCol="false" tIns="0" lIns="0" bIns="0" rIns="0">
            <a:spAutoFit/>
          </a:bodyPr>
          <a:lstStyle/>
          <a:p>
            <a:pPr algn="just">
              <a:lnSpc>
                <a:spcPts val="2800"/>
              </a:lnSpc>
            </a:pPr>
            <a:r>
              <a:rPr lang="en-US" sz="2000">
                <a:solidFill>
                  <a:srgbClr val="343434"/>
                </a:solidFill>
                <a:latin typeface="Poppins"/>
                <a:ea typeface="Poppins"/>
                <a:cs typeface="Poppins"/>
                <a:sym typeface="Poppins"/>
              </a:rPr>
              <a:t>Visualize data, see distributions and relationships between variables, and explore relevant business patterns or insights.</a:t>
            </a:r>
          </a:p>
          <a:p>
            <a:pPr algn="just">
              <a:lnSpc>
                <a:spcPts val="2800"/>
              </a:lnSpc>
            </a:pPr>
          </a:p>
        </p:txBody>
      </p:sp>
      <p:sp>
        <p:nvSpPr>
          <p:cNvPr name="TextBox 21" id="21"/>
          <p:cNvSpPr txBox="true"/>
          <p:nvPr/>
        </p:nvSpPr>
        <p:spPr>
          <a:xfrm rot="0">
            <a:off x="8198552" y="5065503"/>
            <a:ext cx="2826973" cy="525193"/>
          </a:xfrm>
          <a:prstGeom prst="rect">
            <a:avLst/>
          </a:prstGeom>
        </p:spPr>
        <p:txBody>
          <a:bodyPr anchor="t" rtlCol="false" tIns="0" lIns="0" bIns="0" rIns="0">
            <a:spAutoFit/>
          </a:bodyPr>
          <a:lstStyle/>
          <a:p>
            <a:pPr algn="ctr">
              <a:lnSpc>
                <a:spcPts val="3801"/>
              </a:lnSpc>
            </a:pPr>
            <a:r>
              <a:rPr lang="en-US" sz="3801" b="true">
                <a:solidFill>
                  <a:srgbClr val="FFFFFF"/>
                </a:solidFill>
                <a:latin typeface="Coco Gothic Bold"/>
                <a:ea typeface="Coco Gothic Bold"/>
                <a:cs typeface="Coco Gothic Bold"/>
                <a:sym typeface="Coco Gothic Bold"/>
              </a:rPr>
              <a:t>EDA</a:t>
            </a:r>
          </a:p>
        </p:txBody>
      </p:sp>
      <p:sp>
        <p:nvSpPr>
          <p:cNvPr name="TextBox 22" id="22"/>
          <p:cNvSpPr txBox="true"/>
          <p:nvPr/>
        </p:nvSpPr>
        <p:spPr>
          <a:xfrm rot="0">
            <a:off x="1195567" y="5593177"/>
            <a:ext cx="3890029" cy="2130425"/>
          </a:xfrm>
          <a:prstGeom prst="rect">
            <a:avLst/>
          </a:prstGeom>
        </p:spPr>
        <p:txBody>
          <a:bodyPr anchor="t" rtlCol="false" tIns="0" lIns="0" bIns="0" rIns="0">
            <a:spAutoFit/>
          </a:bodyPr>
          <a:lstStyle/>
          <a:p>
            <a:pPr algn="just">
              <a:lnSpc>
                <a:spcPts val="2800"/>
              </a:lnSpc>
            </a:pPr>
            <a:r>
              <a:rPr lang="en-US" sz="2000">
                <a:solidFill>
                  <a:srgbClr val="343434"/>
                </a:solidFill>
                <a:latin typeface="Poppins"/>
                <a:ea typeface="Poppins"/>
                <a:cs typeface="Poppins"/>
                <a:sym typeface="Poppins"/>
              </a:rPr>
              <a:t>Handle missing values and duplicates, and perform data transformations such as normalization or encoding to prepare it for use in the modeling stage.</a:t>
            </a:r>
          </a:p>
        </p:txBody>
      </p:sp>
      <p:sp>
        <p:nvSpPr>
          <p:cNvPr name="TextBox 23" id="23"/>
          <p:cNvSpPr txBox="true"/>
          <p:nvPr/>
        </p:nvSpPr>
        <p:spPr>
          <a:xfrm rot="0">
            <a:off x="13164304" y="6040635"/>
            <a:ext cx="3813483" cy="2482850"/>
          </a:xfrm>
          <a:prstGeom prst="rect">
            <a:avLst/>
          </a:prstGeom>
        </p:spPr>
        <p:txBody>
          <a:bodyPr anchor="t" rtlCol="false" tIns="0" lIns="0" bIns="0" rIns="0">
            <a:spAutoFit/>
          </a:bodyPr>
          <a:lstStyle/>
          <a:p>
            <a:pPr algn="just">
              <a:lnSpc>
                <a:spcPts val="2800"/>
              </a:lnSpc>
            </a:pPr>
            <a:r>
              <a:rPr lang="en-US" sz="2000">
                <a:solidFill>
                  <a:srgbClr val="343434"/>
                </a:solidFill>
                <a:latin typeface="Poppins"/>
                <a:ea typeface="Poppins"/>
                <a:cs typeface="Poppins"/>
                <a:sym typeface="Poppins"/>
              </a:rPr>
              <a:t>Selecting the most influential features, training the machine learning model with the cleaned data, and evaluating the model's performance to obtain the best prediction results.</a:t>
            </a:r>
          </a:p>
        </p:txBody>
      </p:sp>
      <p:sp>
        <p:nvSpPr>
          <p:cNvPr name="TextBox 24" id="24"/>
          <p:cNvSpPr txBox="true"/>
          <p:nvPr/>
        </p:nvSpPr>
        <p:spPr>
          <a:xfrm rot="0">
            <a:off x="7270016" y="6213248"/>
            <a:ext cx="2826973" cy="1001443"/>
          </a:xfrm>
          <a:prstGeom prst="rect">
            <a:avLst/>
          </a:prstGeom>
        </p:spPr>
        <p:txBody>
          <a:bodyPr anchor="t" rtlCol="false" tIns="0" lIns="0" bIns="0" rIns="0">
            <a:spAutoFit/>
          </a:bodyPr>
          <a:lstStyle/>
          <a:p>
            <a:pPr algn="ctr">
              <a:lnSpc>
                <a:spcPts val="3801"/>
              </a:lnSpc>
            </a:pPr>
            <a:r>
              <a:rPr lang="en-US" sz="3801" b="true">
                <a:solidFill>
                  <a:srgbClr val="FFFFFF"/>
                </a:solidFill>
                <a:latin typeface="Coco Gothic Bold"/>
                <a:ea typeface="Coco Gothic Bold"/>
                <a:cs typeface="Coco Gothic Bold"/>
                <a:sym typeface="Coco Gothic Bold"/>
              </a:rPr>
              <a:t>Data Cleaning</a:t>
            </a:r>
          </a:p>
        </p:txBody>
      </p:sp>
      <p:sp>
        <p:nvSpPr>
          <p:cNvPr name="TextBox 25" id="25"/>
          <p:cNvSpPr txBox="true"/>
          <p:nvPr/>
        </p:nvSpPr>
        <p:spPr>
          <a:xfrm rot="0">
            <a:off x="8198552" y="7599118"/>
            <a:ext cx="2826973" cy="1001443"/>
          </a:xfrm>
          <a:prstGeom prst="rect">
            <a:avLst/>
          </a:prstGeom>
        </p:spPr>
        <p:txBody>
          <a:bodyPr anchor="t" rtlCol="false" tIns="0" lIns="0" bIns="0" rIns="0">
            <a:spAutoFit/>
          </a:bodyPr>
          <a:lstStyle/>
          <a:p>
            <a:pPr algn="ctr">
              <a:lnSpc>
                <a:spcPts val="3801"/>
              </a:lnSpc>
            </a:pPr>
            <a:r>
              <a:rPr lang="en-US" sz="3801" b="true">
                <a:solidFill>
                  <a:srgbClr val="FFFFFF"/>
                </a:solidFill>
                <a:latin typeface="Coco Gothic Bold"/>
                <a:ea typeface="Coco Gothic Bold"/>
                <a:cs typeface="Coco Gothic Bold"/>
                <a:sym typeface="Coco Gothic Bold"/>
              </a:rPr>
              <a:t>Model Building</a:t>
            </a:r>
          </a:p>
        </p:txBody>
      </p:sp>
      <p:sp>
        <p:nvSpPr>
          <p:cNvPr name="Freeform 26" id="26"/>
          <p:cNvSpPr/>
          <p:nvPr/>
        </p:nvSpPr>
        <p:spPr>
          <a:xfrm flipH="false" flipV="false" rot="0">
            <a:off x="1967293" y="410160"/>
            <a:ext cx="716053" cy="716053"/>
          </a:xfrm>
          <a:custGeom>
            <a:avLst/>
            <a:gdLst/>
            <a:ahLst/>
            <a:cxnLst/>
            <a:rect r="r" b="b" t="t" l="l"/>
            <a:pathLst>
              <a:path h="716053" w="716053">
                <a:moveTo>
                  <a:pt x="0" y="0"/>
                </a:moveTo>
                <a:lnTo>
                  <a:pt x="716053" y="0"/>
                </a:lnTo>
                <a:lnTo>
                  <a:pt x="716053" y="716053"/>
                </a:lnTo>
                <a:lnTo>
                  <a:pt x="0" y="716053"/>
                </a:lnTo>
                <a:lnTo>
                  <a:pt x="0" y="0"/>
                </a:lnTo>
                <a:close/>
              </a:path>
            </a:pathLst>
          </a:custGeom>
          <a:blipFill>
            <a:blip r:embed="rId10"/>
            <a:stretch>
              <a:fillRect l="0" t="0" r="0" b="0"/>
            </a:stretch>
          </a:blipFill>
        </p:spPr>
      </p:sp>
      <p:sp>
        <p:nvSpPr>
          <p:cNvPr name="Freeform 27" id="27"/>
          <p:cNvSpPr/>
          <p:nvPr/>
        </p:nvSpPr>
        <p:spPr>
          <a:xfrm flipH="false" flipV="false" rot="0">
            <a:off x="642029" y="410160"/>
            <a:ext cx="1145685" cy="716053"/>
          </a:xfrm>
          <a:custGeom>
            <a:avLst/>
            <a:gdLst/>
            <a:ahLst/>
            <a:cxnLst/>
            <a:rect r="r" b="b" t="t" l="l"/>
            <a:pathLst>
              <a:path h="716053" w="1145685">
                <a:moveTo>
                  <a:pt x="0" y="0"/>
                </a:moveTo>
                <a:lnTo>
                  <a:pt x="1145685" y="0"/>
                </a:lnTo>
                <a:lnTo>
                  <a:pt x="1145685" y="716053"/>
                </a:lnTo>
                <a:lnTo>
                  <a:pt x="0" y="716053"/>
                </a:lnTo>
                <a:lnTo>
                  <a:pt x="0" y="0"/>
                </a:lnTo>
                <a:close/>
              </a:path>
            </a:pathLst>
          </a:custGeom>
          <a:blipFill>
            <a:blip r:embed="rId11"/>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72763" y="9925307"/>
            <a:ext cx="19685815" cy="764942"/>
            <a:chOff x="0" y="0"/>
            <a:chExt cx="5184741" cy="201466"/>
          </a:xfrm>
        </p:grpSpPr>
        <p:sp>
          <p:nvSpPr>
            <p:cNvPr name="Freeform 3" id="3"/>
            <p:cNvSpPr/>
            <p:nvPr/>
          </p:nvSpPr>
          <p:spPr>
            <a:xfrm flipH="false" flipV="false" rot="0">
              <a:off x="0" y="0"/>
              <a:ext cx="5184742" cy="201466"/>
            </a:xfrm>
            <a:custGeom>
              <a:avLst/>
              <a:gdLst/>
              <a:ahLst/>
              <a:cxnLst/>
              <a:rect r="r" b="b" t="t" l="l"/>
              <a:pathLst>
                <a:path h="201466" w="5184742">
                  <a:moveTo>
                    <a:pt x="0" y="0"/>
                  </a:moveTo>
                  <a:lnTo>
                    <a:pt x="5184742" y="0"/>
                  </a:lnTo>
                  <a:lnTo>
                    <a:pt x="5184742" y="201466"/>
                  </a:lnTo>
                  <a:lnTo>
                    <a:pt x="0" y="201466"/>
                  </a:lnTo>
                  <a:close/>
                </a:path>
              </a:pathLst>
            </a:custGeom>
            <a:solidFill>
              <a:srgbClr val="2B7E56"/>
            </a:solidFill>
          </p:spPr>
        </p:sp>
        <p:sp>
          <p:nvSpPr>
            <p:cNvPr name="TextBox 4" id="4"/>
            <p:cNvSpPr txBox="true"/>
            <p:nvPr/>
          </p:nvSpPr>
          <p:spPr>
            <a:xfrm>
              <a:off x="0" y="-47625"/>
              <a:ext cx="5184741" cy="249091"/>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698908" y="-602373"/>
            <a:ext cx="19685815" cy="964066"/>
            <a:chOff x="0" y="0"/>
            <a:chExt cx="5184741" cy="253910"/>
          </a:xfrm>
        </p:grpSpPr>
        <p:sp>
          <p:nvSpPr>
            <p:cNvPr name="Freeform 6" id="6"/>
            <p:cNvSpPr/>
            <p:nvPr/>
          </p:nvSpPr>
          <p:spPr>
            <a:xfrm flipH="false" flipV="false" rot="0">
              <a:off x="0" y="0"/>
              <a:ext cx="5184742" cy="253910"/>
            </a:xfrm>
            <a:custGeom>
              <a:avLst/>
              <a:gdLst/>
              <a:ahLst/>
              <a:cxnLst/>
              <a:rect r="r" b="b" t="t" l="l"/>
              <a:pathLst>
                <a:path h="253910" w="5184742">
                  <a:moveTo>
                    <a:pt x="0" y="0"/>
                  </a:moveTo>
                  <a:lnTo>
                    <a:pt x="5184742" y="0"/>
                  </a:lnTo>
                  <a:lnTo>
                    <a:pt x="5184742" y="253910"/>
                  </a:lnTo>
                  <a:lnTo>
                    <a:pt x="0" y="253910"/>
                  </a:lnTo>
                  <a:close/>
                </a:path>
              </a:pathLst>
            </a:custGeom>
            <a:solidFill>
              <a:srgbClr val="2B7E56"/>
            </a:solidFill>
          </p:spPr>
        </p:sp>
        <p:sp>
          <p:nvSpPr>
            <p:cNvPr name="TextBox 7" id="7"/>
            <p:cNvSpPr txBox="true"/>
            <p:nvPr/>
          </p:nvSpPr>
          <p:spPr>
            <a:xfrm>
              <a:off x="0" y="-47625"/>
              <a:ext cx="5184741" cy="301535"/>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007896" y="9303132"/>
            <a:ext cx="3245450" cy="374650"/>
            <a:chOff x="0" y="0"/>
            <a:chExt cx="4327267" cy="499533"/>
          </a:xfrm>
        </p:grpSpPr>
        <p:sp>
          <p:nvSpPr>
            <p:cNvPr name="TextBox 9" id="9"/>
            <p:cNvSpPr txBox="true"/>
            <p:nvPr/>
          </p:nvSpPr>
          <p:spPr>
            <a:xfrm rot="0">
              <a:off x="0" y="20382"/>
              <a:ext cx="3493131" cy="406699"/>
            </a:xfrm>
            <a:prstGeom prst="rect">
              <a:avLst/>
            </a:prstGeom>
          </p:spPr>
          <p:txBody>
            <a:bodyPr anchor="t" rtlCol="false" tIns="0" lIns="0" bIns="0" rIns="0">
              <a:spAutoFit/>
            </a:bodyPr>
            <a:lstStyle/>
            <a:p>
              <a:pPr algn="l">
                <a:lnSpc>
                  <a:spcPts val="2416"/>
                </a:lnSpc>
              </a:pPr>
            </a:p>
          </p:txBody>
        </p:sp>
        <p:sp>
          <p:nvSpPr>
            <p:cNvPr name="TextBox 10" id="10"/>
            <p:cNvSpPr txBox="true"/>
            <p:nvPr/>
          </p:nvSpPr>
          <p:spPr>
            <a:xfrm rot="0">
              <a:off x="3530953" y="-66675"/>
              <a:ext cx="796314" cy="566208"/>
            </a:xfrm>
            <a:prstGeom prst="rect">
              <a:avLst/>
            </a:prstGeom>
          </p:spPr>
          <p:txBody>
            <a:bodyPr anchor="t" rtlCol="false" tIns="0" lIns="0" bIns="0" rIns="0">
              <a:spAutoFit/>
            </a:bodyPr>
            <a:lstStyle/>
            <a:p>
              <a:pPr algn="ctr">
                <a:lnSpc>
                  <a:spcPts val="3499"/>
                </a:lnSpc>
              </a:pPr>
              <a:r>
                <a:rPr lang="en-US" b="true" sz="2499">
                  <a:solidFill>
                    <a:srgbClr val="343434"/>
                  </a:solidFill>
                  <a:latin typeface="Coco Gothic Heavy"/>
                  <a:ea typeface="Coco Gothic Heavy"/>
                  <a:cs typeface="Coco Gothic Heavy"/>
                  <a:sym typeface="Coco Gothic Heavy"/>
                </a:rPr>
                <a:t>06</a:t>
              </a:r>
            </a:p>
          </p:txBody>
        </p:sp>
        <p:sp>
          <p:nvSpPr>
            <p:cNvPr name="AutoShape 11" id="11"/>
            <p:cNvSpPr/>
            <p:nvPr/>
          </p:nvSpPr>
          <p:spPr>
            <a:xfrm>
              <a:off x="3493131" y="20147"/>
              <a:ext cx="0" cy="405967"/>
            </a:xfrm>
            <a:prstGeom prst="line">
              <a:avLst/>
            </a:prstGeom>
            <a:ln cap="flat" w="50800">
              <a:solidFill>
                <a:srgbClr val="DCD0C0"/>
              </a:solidFill>
              <a:prstDash val="solid"/>
              <a:headEnd type="none" len="sm" w="sm"/>
              <a:tailEnd type="none" len="sm" w="sm"/>
            </a:ln>
          </p:spPr>
        </p:sp>
      </p:grpSp>
      <p:sp>
        <p:nvSpPr>
          <p:cNvPr name="Freeform 12" id="12"/>
          <p:cNvSpPr/>
          <p:nvPr/>
        </p:nvSpPr>
        <p:spPr>
          <a:xfrm flipH="false" flipV="false" rot="0">
            <a:off x="1967293" y="410160"/>
            <a:ext cx="716053" cy="716053"/>
          </a:xfrm>
          <a:custGeom>
            <a:avLst/>
            <a:gdLst/>
            <a:ahLst/>
            <a:cxnLst/>
            <a:rect r="r" b="b" t="t" l="l"/>
            <a:pathLst>
              <a:path h="716053" w="716053">
                <a:moveTo>
                  <a:pt x="0" y="0"/>
                </a:moveTo>
                <a:lnTo>
                  <a:pt x="716053" y="0"/>
                </a:lnTo>
                <a:lnTo>
                  <a:pt x="716053" y="716053"/>
                </a:lnTo>
                <a:lnTo>
                  <a:pt x="0" y="716053"/>
                </a:lnTo>
                <a:lnTo>
                  <a:pt x="0" y="0"/>
                </a:lnTo>
                <a:close/>
              </a:path>
            </a:pathLst>
          </a:custGeom>
          <a:blipFill>
            <a:blip r:embed="rId2"/>
            <a:stretch>
              <a:fillRect l="0" t="0" r="0" b="0"/>
            </a:stretch>
          </a:blipFill>
        </p:spPr>
      </p:sp>
      <p:sp>
        <p:nvSpPr>
          <p:cNvPr name="Freeform 13" id="13"/>
          <p:cNvSpPr/>
          <p:nvPr/>
        </p:nvSpPr>
        <p:spPr>
          <a:xfrm flipH="false" flipV="false" rot="0">
            <a:off x="642029" y="410160"/>
            <a:ext cx="1145685" cy="716053"/>
          </a:xfrm>
          <a:custGeom>
            <a:avLst/>
            <a:gdLst/>
            <a:ahLst/>
            <a:cxnLst/>
            <a:rect r="r" b="b" t="t" l="l"/>
            <a:pathLst>
              <a:path h="716053" w="1145685">
                <a:moveTo>
                  <a:pt x="0" y="0"/>
                </a:moveTo>
                <a:lnTo>
                  <a:pt x="1145685" y="0"/>
                </a:lnTo>
                <a:lnTo>
                  <a:pt x="1145685" y="716053"/>
                </a:lnTo>
                <a:lnTo>
                  <a:pt x="0" y="716053"/>
                </a:lnTo>
                <a:lnTo>
                  <a:pt x="0" y="0"/>
                </a:lnTo>
                <a:close/>
              </a:path>
            </a:pathLst>
          </a:custGeom>
          <a:blipFill>
            <a:blip r:embed="rId3"/>
            <a:stretch>
              <a:fillRect l="0" t="0" r="0" b="0"/>
            </a:stretch>
          </a:blipFill>
        </p:spPr>
      </p:sp>
      <p:sp>
        <p:nvSpPr>
          <p:cNvPr name="Freeform 14" id="14"/>
          <p:cNvSpPr/>
          <p:nvPr/>
        </p:nvSpPr>
        <p:spPr>
          <a:xfrm flipH="false" flipV="false" rot="0">
            <a:off x="1736112" y="1579603"/>
            <a:ext cx="6021150" cy="3713233"/>
          </a:xfrm>
          <a:custGeom>
            <a:avLst/>
            <a:gdLst/>
            <a:ahLst/>
            <a:cxnLst/>
            <a:rect r="r" b="b" t="t" l="l"/>
            <a:pathLst>
              <a:path h="3713233" w="6021150">
                <a:moveTo>
                  <a:pt x="0" y="0"/>
                </a:moveTo>
                <a:lnTo>
                  <a:pt x="6021150" y="0"/>
                </a:lnTo>
                <a:lnTo>
                  <a:pt x="6021150" y="3713233"/>
                </a:lnTo>
                <a:lnTo>
                  <a:pt x="0" y="3713233"/>
                </a:lnTo>
                <a:lnTo>
                  <a:pt x="0" y="0"/>
                </a:lnTo>
                <a:close/>
              </a:path>
            </a:pathLst>
          </a:custGeom>
          <a:blipFill>
            <a:blip r:embed="rId4"/>
            <a:stretch>
              <a:fillRect l="0" t="0" r="0" b="0"/>
            </a:stretch>
          </a:blipFill>
        </p:spPr>
      </p:sp>
      <p:sp>
        <p:nvSpPr>
          <p:cNvPr name="Freeform 15" id="15"/>
          <p:cNvSpPr/>
          <p:nvPr/>
        </p:nvSpPr>
        <p:spPr>
          <a:xfrm flipH="false" flipV="false" rot="0">
            <a:off x="2157362" y="5482066"/>
            <a:ext cx="5178650" cy="4010296"/>
          </a:xfrm>
          <a:custGeom>
            <a:avLst/>
            <a:gdLst/>
            <a:ahLst/>
            <a:cxnLst/>
            <a:rect r="r" b="b" t="t" l="l"/>
            <a:pathLst>
              <a:path h="4010296" w="5178650">
                <a:moveTo>
                  <a:pt x="0" y="0"/>
                </a:moveTo>
                <a:lnTo>
                  <a:pt x="5178650" y="0"/>
                </a:lnTo>
                <a:lnTo>
                  <a:pt x="5178650" y="4010296"/>
                </a:lnTo>
                <a:lnTo>
                  <a:pt x="0" y="4010296"/>
                </a:lnTo>
                <a:lnTo>
                  <a:pt x="0" y="0"/>
                </a:lnTo>
                <a:close/>
              </a:path>
            </a:pathLst>
          </a:custGeom>
          <a:blipFill>
            <a:blip r:embed="rId5"/>
            <a:stretch>
              <a:fillRect l="0" t="0" r="0" b="0"/>
            </a:stretch>
          </a:blipFill>
        </p:spPr>
      </p:sp>
      <p:sp>
        <p:nvSpPr>
          <p:cNvPr name="TextBox 16" id="16"/>
          <p:cNvSpPr txBox="true"/>
          <p:nvPr/>
        </p:nvSpPr>
        <p:spPr>
          <a:xfrm rot="0">
            <a:off x="13168197" y="4356238"/>
            <a:ext cx="3846870" cy="349250"/>
          </a:xfrm>
          <a:prstGeom prst="rect">
            <a:avLst/>
          </a:prstGeom>
        </p:spPr>
        <p:txBody>
          <a:bodyPr anchor="t" rtlCol="false" tIns="0" lIns="0" bIns="0" rIns="0">
            <a:spAutoFit/>
          </a:bodyPr>
          <a:lstStyle/>
          <a:p>
            <a:pPr algn="ctr">
              <a:lnSpc>
                <a:spcPts val="2499"/>
              </a:lnSpc>
            </a:pPr>
            <a:r>
              <a:rPr lang="en-US" b="true" sz="2499">
                <a:solidFill>
                  <a:srgbClr val="FFFFFF"/>
                </a:solidFill>
                <a:latin typeface="Coco Gothic Bold"/>
                <a:ea typeface="Coco Gothic Bold"/>
                <a:cs typeface="Coco Gothic Bold"/>
                <a:sym typeface="Coco Gothic Bold"/>
              </a:rPr>
              <a:t>METODE SATU</a:t>
            </a:r>
          </a:p>
        </p:txBody>
      </p:sp>
      <p:sp>
        <p:nvSpPr>
          <p:cNvPr name="TextBox 17" id="17"/>
          <p:cNvSpPr txBox="true"/>
          <p:nvPr/>
        </p:nvSpPr>
        <p:spPr>
          <a:xfrm rot="0">
            <a:off x="7757262" y="2621926"/>
            <a:ext cx="8138647" cy="1780867"/>
          </a:xfrm>
          <a:prstGeom prst="rect">
            <a:avLst/>
          </a:prstGeom>
        </p:spPr>
        <p:txBody>
          <a:bodyPr anchor="t" rtlCol="false" tIns="0" lIns="0" bIns="0" rIns="0">
            <a:spAutoFit/>
          </a:bodyPr>
          <a:lstStyle/>
          <a:p>
            <a:pPr algn="just">
              <a:lnSpc>
                <a:spcPts val="2820"/>
              </a:lnSpc>
            </a:pPr>
            <a:r>
              <a:rPr lang="en-US" sz="2014">
                <a:solidFill>
                  <a:srgbClr val="343434"/>
                </a:solidFill>
                <a:latin typeface="Poppins"/>
                <a:ea typeface="Poppins"/>
                <a:cs typeface="Poppins"/>
                <a:sym typeface="Poppins"/>
              </a:rPr>
              <a:t>A total of 8.07% of clients had difficulty repaying their loans, while 91.93% of customers were able to repay their loans smoothly. Although the proportion of defaults is relatively small, this is still important to note as it can affect business risk.</a:t>
            </a:r>
          </a:p>
          <a:p>
            <a:pPr algn="just">
              <a:lnSpc>
                <a:spcPts val="2820"/>
              </a:lnSpc>
            </a:pPr>
          </a:p>
        </p:txBody>
      </p:sp>
      <p:sp>
        <p:nvSpPr>
          <p:cNvPr name="TextBox 18" id="18"/>
          <p:cNvSpPr txBox="true"/>
          <p:nvPr/>
        </p:nvSpPr>
        <p:spPr>
          <a:xfrm rot="0">
            <a:off x="4912302" y="682348"/>
            <a:ext cx="13078155" cy="897255"/>
          </a:xfrm>
          <a:prstGeom prst="rect">
            <a:avLst/>
          </a:prstGeom>
        </p:spPr>
        <p:txBody>
          <a:bodyPr anchor="t" rtlCol="false" tIns="0" lIns="0" bIns="0" rIns="0">
            <a:spAutoFit/>
          </a:bodyPr>
          <a:lstStyle/>
          <a:p>
            <a:pPr algn="ctr">
              <a:lnSpc>
                <a:spcPts val="6660"/>
              </a:lnSpc>
            </a:pPr>
            <a:r>
              <a:rPr lang="en-US" sz="6000" b="true">
                <a:solidFill>
                  <a:srgbClr val="28873C"/>
                </a:solidFill>
                <a:latin typeface="Coco Gothic Bold"/>
                <a:ea typeface="Coco Gothic Bold"/>
                <a:cs typeface="Coco Gothic Bold"/>
                <a:sym typeface="Coco Gothic Bold"/>
              </a:rPr>
              <a:t>BUSINESS INSIGHT</a:t>
            </a:r>
          </a:p>
        </p:txBody>
      </p:sp>
      <p:sp>
        <p:nvSpPr>
          <p:cNvPr name="TextBox 19" id="19"/>
          <p:cNvSpPr txBox="true"/>
          <p:nvPr/>
        </p:nvSpPr>
        <p:spPr>
          <a:xfrm rot="0">
            <a:off x="7757262" y="6069668"/>
            <a:ext cx="8138647" cy="2135844"/>
          </a:xfrm>
          <a:prstGeom prst="rect">
            <a:avLst/>
          </a:prstGeom>
        </p:spPr>
        <p:txBody>
          <a:bodyPr anchor="t" rtlCol="false" tIns="0" lIns="0" bIns="0" rIns="0">
            <a:spAutoFit/>
          </a:bodyPr>
          <a:lstStyle/>
          <a:p>
            <a:pPr algn="just">
              <a:lnSpc>
                <a:spcPts val="2820"/>
              </a:lnSpc>
            </a:pPr>
            <a:r>
              <a:rPr lang="en-US" sz="2014">
                <a:solidFill>
                  <a:srgbClr val="343434"/>
                </a:solidFill>
                <a:latin typeface="Poppins"/>
                <a:ea typeface="Poppins"/>
                <a:cs typeface="Poppins"/>
                <a:sym typeface="Poppins"/>
              </a:rPr>
              <a:t>The client base is dominated by women (61.23%), but they also contribute to a higher proportion of defaults (4.61%) compared to men (3.46%). This shows that although women dominate the number of customers, the risk of default in this group is slightly higher.</a:t>
            </a:r>
          </a:p>
          <a:p>
            <a:pPr algn="just">
              <a:lnSpc>
                <a:spcPts val="282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72763" y="9925307"/>
            <a:ext cx="19685815" cy="764942"/>
            <a:chOff x="0" y="0"/>
            <a:chExt cx="5184741" cy="201466"/>
          </a:xfrm>
        </p:grpSpPr>
        <p:sp>
          <p:nvSpPr>
            <p:cNvPr name="Freeform 3" id="3"/>
            <p:cNvSpPr/>
            <p:nvPr/>
          </p:nvSpPr>
          <p:spPr>
            <a:xfrm flipH="false" flipV="false" rot="0">
              <a:off x="0" y="0"/>
              <a:ext cx="5184742" cy="201466"/>
            </a:xfrm>
            <a:custGeom>
              <a:avLst/>
              <a:gdLst/>
              <a:ahLst/>
              <a:cxnLst/>
              <a:rect r="r" b="b" t="t" l="l"/>
              <a:pathLst>
                <a:path h="201466" w="5184742">
                  <a:moveTo>
                    <a:pt x="0" y="0"/>
                  </a:moveTo>
                  <a:lnTo>
                    <a:pt x="5184742" y="0"/>
                  </a:lnTo>
                  <a:lnTo>
                    <a:pt x="5184742" y="201466"/>
                  </a:lnTo>
                  <a:lnTo>
                    <a:pt x="0" y="201466"/>
                  </a:lnTo>
                  <a:close/>
                </a:path>
              </a:pathLst>
            </a:custGeom>
            <a:solidFill>
              <a:srgbClr val="2B7E56"/>
            </a:solidFill>
          </p:spPr>
        </p:sp>
        <p:sp>
          <p:nvSpPr>
            <p:cNvPr name="TextBox 4" id="4"/>
            <p:cNvSpPr txBox="true"/>
            <p:nvPr/>
          </p:nvSpPr>
          <p:spPr>
            <a:xfrm>
              <a:off x="0" y="-47625"/>
              <a:ext cx="5184741" cy="249091"/>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698908" y="-602373"/>
            <a:ext cx="19685815" cy="964066"/>
            <a:chOff x="0" y="0"/>
            <a:chExt cx="5184741" cy="253910"/>
          </a:xfrm>
        </p:grpSpPr>
        <p:sp>
          <p:nvSpPr>
            <p:cNvPr name="Freeform 6" id="6"/>
            <p:cNvSpPr/>
            <p:nvPr/>
          </p:nvSpPr>
          <p:spPr>
            <a:xfrm flipH="false" flipV="false" rot="0">
              <a:off x="0" y="0"/>
              <a:ext cx="5184742" cy="253910"/>
            </a:xfrm>
            <a:custGeom>
              <a:avLst/>
              <a:gdLst/>
              <a:ahLst/>
              <a:cxnLst/>
              <a:rect r="r" b="b" t="t" l="l"/>
              <a:pathLst>
                <a:path h="253910" w="5184742">
                  <a:moveTo>
                    <a:pt x="0" y="0"/>
                  </a:moveTo>
                  <a:lnTo>
                    <a:pt x="5184742" y="0"/>
                  </a:lnTo>
                  <a:lnTo>
                    <a:pt x="5184742" y="253910"/>
                  </a:lnTo>
                  <a:lnTo>
                    <a:pt x="0" y="253910"/>
                  </a:lnTo>
                  <a:close/>
                </a:path>
              </a:pathLst>
            </a:custGeom>
            <a:solidFill>
              <a:srgbClr val="2B7E56"/>
            </a:solidFill>
          </p:spPr>
        </p:sp>
        <p:sp>
          <p:nvSpPr>
            <p:cNvPr name="TextBox 7" id="7"/>
            <p:cNvSpPr txBox="true"/>
            <p:nvPr/>
          </p:nvSpPr>
          <p:spPr>
            <a:xfrm>
              <a:off x="0" y="-47625"/>
              <a:ext cx="5184741" cy="301535"/>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007896" y="9303132"/>
            <a:ext cx="3245450" cy="374650"/>
            <a:chOff x="0" y="0"/>
            <a:chExt cx="4327267" cy="499533"/>
          </a:xfrm>
        </p:grpSpPr>
        <p:sp>
          <p:nvSpPr>
            <p:cNvPr name="TextBox 9" id="9"/>
            <p:cNvSpPr txBox="true"/>
            <p:nvPr/>
          </p:nvSpPr>
          <p:spPr>
            <a:xfrm rot="0">
              <a:off x="0" y="20382"/>
              <a:ext cx="3493131" cy="406699"/>
            </a:xfrm>
            <a:prstGeom prst="rect">
              <a:avLst/>
            </a:prstGeom>
          </p:spPr>
          <p:txBody>
            <a:bodyPr anchor="t" rtlCol="false" tIns="0" lIns="0" bIns="0" rIns="0">
              <a:spAutoFit/>
            </a:bodyPr>
            <a:lstStyle/>
            <a:p>
              <a:pPr algn="l">
                <a:lnSpc>
                  <a:spcPts val="2416"/>
                </a:lnSpc>
              </a:pPr>
            </a:p>
          </p:txBody>
        </p:sp>
        <p:sp>
          <p:nvSpPr>
            <p:cNvPr name="TextBox 10" id="10"/>
            <p:cNvSpPr txBox="true"/>
            <p:nvPr/>
          </p:nvSpPr>
          <p:spPr>
            <a:xfrm rot="0">
              <a:off x="3530953" y="-66675"/>
              <a:ext cx="796314" cy="566208"/>
            </a:xfrm>
            <a:prstGeom prst="rect">
              <a:avLst/>
            </a:prstGeom>
          </p:spPr>
          <p:txBody>
            <a:bodyPr anchor="t" rtlCol="false" tIns="0" lIns="0" bIns="0" rIns="0">
              <a:spAutoFit/>
            </a:bodyPr>
            <a:lstStyle/>
            <a:p>
              <a:pPr algn="ctr">
                <a:lnSpc>
                  <a:spcPts val="3499"/>
                </a:lnSpc>
              </a:pPr>
              <a:r>
                <a:rPr lang="en-US" b="true" sz="2499">
                  <a:solidFill>
                    <a:srgbClr val="343434"/>
                  </a:solidFill>
                  <a:latin typeface="Coco Gothic Heavy"/>
                  <a:ea typeface="Coco Gothic Heavy"/>
                  <a:cs typeface="Coco Gothic Heavy"/>
                  <a:sym typeface="Coco Gothic Heavy"/>
                </a:rPr>
                <a:t>07</a:t>
              </a:r>
            </a:p>
          </p:txBody>
        </p:sp>
        <p:sp>
          <p:nvSpPr>
            <p:cNvPr name="AutoShape 11" id="11"/>
            <p:cNvSpPr/>
            <p:nvPr/>
          </p:nvSpPr>
          <p:spPr>
            <a:xfrm>
              <a:off x="3493131" y="20147"/>
              <a:ext cx="0" cy="405967"/>
            </a:xfrm>
            <a:prstGeom prst="line">
              <a:avLst/>
            </a:prstGeom>
            <a:ln cap="flat" w="50800">
              <a:solidFill>
                <a:srgbClr val="DCD0C0"/>
              </a:solidFill>
              <a:prstDash val="solid"/>
              <a:headEnd type="none" len="sm" w="sm"/>
              <a:tailEnd type="none" len="sm" w="sm"/>
            </a:ln>
          </p:spPr>
        </p:sp>
      </p:grpSp>
      <p:sp>
        <p:nvSpPr>
          <p:cNvPr name="Freeform 12" id="12"/>
          <p:cNvSpPr/>
          <p:nvPr/>
        </p:nvSpPr>
        <p:spPr>
          <a:xfrm flipH="false" flipV="false" rot="0">
            <a:off x="1967293" y="410160"/>
            <a:ext cx="716053" cy="716053"/>
          </a:xfrm>
          <a:custGeom>
            <a:avLst/>
            <a:gdLst/>
            <a:ahLst/>
            <a:cxnLst/>
            <a:rect r="r" b="b" t="t" l="l"/>
            <a:pathLst>
              <a:path h="716053" w="716053">
                <a:moveTo>
                  <a:pt x="0" y="0"/>
                </a:moveTo>
                <a:lnTo>
                  <a:pt x="716053" y="0"/>
                </a:lnTo>
                <a:lnTo>
                  <a:pt x="716053" y="716053"/>
                </a:lnTo>
                <a:lnTo>
                  <a:pt x="0" y="716053"/>
                </a:lnTo>
                <a:lnTo>
                  <a:pt x="0" y="0"/>
                </a:lnTo>
                <a:close/>
              </a:path>
            </a:pathLst>
          </a:custGeom>
          <a:blipFill>
            <a:blip r:embed="rId2"/>
            <a:stretch>
              <a:fillRect l="0" t="0" r="0" b="0"/>
            </a:stretch>
          </a:blipFill>
        </p:spPr>
      </p:sp>
      <p:sp>
        <p:nvSpPr>
          <p:cNvPr name="Freeform 13" id="13"/>
          <p:cNvSpPr/>
          <p:nvPr/>
        </p:nvSpPr>
        <p:spPr>
          <a:xfrm flipH="false" flipV="false" rot="0">
            <a:off x="642029" y="410160"/>
            <a:ext cx="1145685" cy="716053"/>
          </a:xfrm>
          <a:custGeom>
            <a:avLst/>
            <a:gdLst/>
            <a:ahLst/>
            <a:cxnLst/>
            <a:rect r="r" b="b" t="t" l="l"/>
            <a:pathLst>
              <a:path h="716053" w="1145685">
                <a:moveTo>
                  <a:pt x="0" y="0"/>
                </a:moveTo>
                <a:lnTo>
                  <a:pt x="1145685" y="0"/>
                </a:lnTo>
                <a:lnTo>
                  <a:pt x="1145685" y="716053"/>
                </a:lnTo>
                <a:lnTo>
                  <a:pt x="0" y="716053"/>
                </a:lnTo>
                <a:lnTo>
                  <a:pt x="0" y="0"/>
                </a:lnTo>
                <a:close/>
              </a:path>
            </a:pathLst>
          </a:custGeom>
          <a:blipFill>
            <a:blip r:embed="rId3"/>
            <a:stretch>
              <a:fillRect l="0" t="0" r="0" b="0"/>
            </a:stretch>
          </a:blipFill>
        </p:spPr>
      </p:sp>
      <p:sp>
        <p:nvSpPr>
          <p:cNvPr name="Freeform 14" id="14"/>
          <p:cNvSpPr/>
          <p:nvPr/>
        </p:nvSpPr>
        <p:spPr>
          <a:xfrm flipH="false" flipV="false" rot="0">
            <a:off x="1214871" y="1501908"/>
            <a:ext cx="6346380" cy="3910957"/>
          </a:xfrm>
          <a:custGeom>
            <a:avLst/>
            <a:gdLst/>
            <a:ahLst/>
            <a:cxnLst/>
            <a:rect r="r" b="b" t="t" l="l"/>
            <a:pathLst>
              <a:path h="3910957" w="6346380">
                <a:moveTo>
                  <a:pt x="0" y="0"/>
                </a:moveTo>
                <a:lnTo>
                  <a:pt x="6346381" y="0"/>
                </a:lnTo>
                <a:lnTo>
                  <a:pt x="6346381" y="3910957"/>
                </a:lnTo>
                <a:lnTo>
                  <a:pt x="0" y="3910957"/>
                </a:lnTo>
                <a:lnTo>
                  <a:pt x="0" y="0"/>
                </a:lnTo>
                <a:close/>
              </a:path>
            </a:pathLst>
          </a:custGeom>
          <a:blipFill>
            <a:blip r:embed="rId4"/>
            <a:stretch>
              <a:fillRect l="0" t="0" r="0" b="0"/>
            </a:stretch>
          </a:blipFill>
        </p:spPr>
      </p:sp>
      <p:sp>
        <p:nvSpPr>
          <p:cNvPr name="Freeform 15" id="15"/>
          <p:cNvSpPr/>
          <p:nvPr/>
        </p:nvSpPr>
        <p:spPr>
          <a:xfrm flipH="false" flipV="false" rot="0">
            <a:off x="2325320" y="5460490"/>
            <a:ext cx="5173965" cy="4293591"/>
          </a:xfrm>
          <a:custGeom>
            <a:avLst/>
            <a:gdLst/>
            <a:ahLst/>
            <a:cxnLst/>
            <a:rect r="r" b="b" t="t" l="l"/>
            <a:pathLst>
              <a:path h="4293591" w="5173965">
                <a:moveTo>
                  <a:pt x="0" y="0"/>
                </a:moveTo>
                <a:lnTo>
                  <a:pt x="5173965" y="0"/>
                </a:lnTo>
                <a:lnTo>
                  <a:pt x="5173965" y="4293590"/>
                </a:lnTo>
                <a:lnTo>
                  <a:pt x="0" y="4293590"/>
                </a:lnTo>
                <a:lnTo>
                  <a:pt x="0" y="0"/>
                </a:lnTo>
                <a:close/>
              </a:path>
            </a:pathLst>
          </a:custGeom>
          <a:blipFill>
            <a:blip r:embed="rId5"/>
            <a:stretch>
              <a:fillRect l="0" t="-1109" r="-9322" b="0"/>
            </a:stretch>
          </a:blipFill>
        </p:spPr>
      </p:sp>
      <p:sp>
        <p:nvSpPr>
          <p:cNvPr name="TextBox 16" id="16"/>
          <p:cNvSpPr txBox="true"/>
          <p:nvPr/>
        </p:nvSpPr>
        <p:spPr>
          <a:xfrm rot="0">
            <a:off x="13168197" y="4356238"/>
            <a:ext cx="3846870" cy="349250"/>
          </a:xfrm>
          <a:prstGeom prst="rect">
            <a:avLst/>
          </a:prstGeom>
        </p:spPr>
        <p:txBody>
          <a:bodyPr anchor="t" rtlCol="false" tIns="0" lIns="0" bIns="0" rIns="0">
            <a:spAutoFit/>
          </a:bodyPr>
          <a:lstStyle/>
          <a:p>
            <a:pPr algn="ctr">
              <a:lnSpc>
                <a:spcPts val="2499"/>
              </a:lnSpc>
            </a:pPr>
            <a:r>
              <a:rPr lang="en-US" b="true" sz="2499">
                <a:solidFill>
                  <a:srgbClr val="FFFFFF"/>
                </a:solidFill>
                <a:latin typeface="Coco Gothic Bold"/>
                <a:ea typeface="Coco Gothic Bold"/>
                <a:cs typeface="Coco Gothic Bold"/>
                <a:sym typeface="Coco Gothic Bold"/>
              </a:rPr>
              <a:t>METODE SATU</a:t>
            </a:r>
          </a:p>
        </p:txBody>
      </p:sp>
      <p:sp>
        <p:nvSpPr>
          <p:cNvPr name="TextBox 17" id="17"/>
          <p:cNvSpPr txBox="true"/>
          <p:nvPr/>
        </p:nvSpPr>
        <p:spPr>
          <a:xfrm rot="0">
            <a:off x="7757262" y="2183401"/>
            <a:ext cx="8138647" cy="2490821"/>
          </a:xfrm>
          <a:prstGeom prst="rect">
            <a:avLst/>
          </a:prstGeom>
        </p:spPr>
        <p:txBody>
          <a:bodyPr anchor="t" rtlCol="false" tIns="0" lIns="0" bIns="0" rIns="0">
            <a:spAutoFit/>
          </a:bodyPr>
          <a:lstStyle/>
          <a:p>
            <a:pPr algn="just">
              <a:lnSpc>
                <a:spcPts val="2820"/>
              </a:lnSpc>
            </a:pPr>
            <a:r>
              <a:rPr lang="en-US" sz="2014">
                <a:solidFill>
                  <a:srgbClr val="343434"/>
                </a:solidFill>
                <a:latin typeface="Poppins"/>
                <a:ea typeface="Poppins"/>
                <a:cs typeface="Poppins"/>
                <a:sym typeface="Poppins"/>
              </a:rPr>
              <a:t>The majority of clients come from the Laborers group (23.37%), followed by Sales staff (13.74%) and Core staff (12.24%). Although Laborers dominate the number of customers who are able to repay their loans, this group also has a large proportion who have difficulty repaying. Meanwhile, Managers (9.49%) and Drivers (7.81%) also contribute a significant proportion with relatively more stable payment distributions.</a:t>
            </a:r>
          </a:p>
        </p:txBody>
      </p:sp>
      <p:sp>
        <p:nvSpPr>
          <p:cNvPr name="TextBox 18" id="18"/>
          <p:cNvSpPr txBox="true"/>
          <p:nvPr/>
        </p:nvSpPr>
        <p:spPr>
          <a:xfrm rot="0">
            <a:off x="4912302" y="682348"/>
            <a:ext cx="13078155" cy="897255"/>
          </a:xfrm>
          <a:prstGeom prst="rect">
            <a:avLst/>
          </a:prstGeom>
        </p:spPr>
        <p:txBody>
          <a:bodyPr anchor="t" rtlCol="false" tIns="0" lIns="0" bIns="0" rIns="0">
            <a:spAutoFit/>
          </a:bodyPr>
          <a:lstStyle/>
          <a:p>
            <a:pPr algn="ctr">
              <a:lnSpc>
                <a:spcPts val="6660"/>
              </a:lnSpc>
            </a:pPr>
            <a:r>
              <a:rPr lang="en-US" sz="6000" b="true">
                <a:solidFill>
                  <a:srgbClr val="28873C"/>
                </a:solidFill>
                <a:latin typeface="Coco Gothic Bold"/>
                <a:ea typeface="Coco Gothic Bold"/>
                <a:cs typeface="Coco Gothic Bold"/>
                <a:sym typeface="Coco Gothic Bold"/>
              </a:rPr>
              <a:t>BUSINESS INSIGHT</a:t>
            </a:r>
          </a:p>
        </p:txBody>
      </p:sp>
      <p:sp>
        <p:nvSpPr>
          <p:cNvPr name="TextBox 19" id="19"/>
          <p:cNvSpPr txBox="true"/>
          <p:nvPr/>
        </p:nvSpPr>
        <p:spPr>
          <a:xfrm rot="0">
            <a:off x="7757262" y="6069668"/>
            <a:ext cx="8138647" cy="2135844"/>
          </a:xfrm>
          <a:prstGeom prst="rect">
            <a:avLst/>
          </a:prstGeom>
        </p:spPr>
        <p:txBody>
          <a:bodyPr anchor="t" rtlCol="false" tIns="0" lIns="0" bIns="0" rIns="0">
            <a:spAutoFit/>
          </a:bodyPr>
          <a:lstStyle/>
          <a:p>
            <a:pPr algn="just">
              <a:lnSpc>
                <a:spcPts val="2820"/>
              </a:lnSpc>
            </a:pPr>
            <a:r>
              <a:rPr lang="en-US" sz="2014">
                <a:solidFill>
                  <a:srgbClr val="343434"/>
                </a:solidFill>
                <a:latin typeface="Poppins"/>
                <a:ea typeface="Poppins"/>
                <a:cs typeface="Poppins"/>
                <a:sym typeface="Poppins"/>
              </a:rPr>
              <a:t>Most clients come from secondary/secondary special education (64.67%), which also recorded the highest proportion of repayment difficulties (6.35%). Meanwhile, the higher education group ranked second (23.04%) with a lower level of payment difficulties (1.30%).</a:t>
            </a:r>
          </a:p>
          <a:p>
            <a:pPr algn="just">
              <a:lnSpc>
                <a:spcPts val="282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72763" y="9925307"/>
            <a:ext cx="19685815" cy="758963"/>
            <a:chOff x="0" y="0"/>
            <a:chExt cx="5184741" cy="199891"/>
          </a:xfrm>
        </p:grpSpPr>
        <p:sp>
          <p:nvSpPr>
            <p:cNvPr name="Freeform 3" id="3"/>
            <p:cNvSpPr/>
            <p:nvPr/>
          </p:nvSpPr>
          <p:spPr>
            <a:xfrm flipH="false" flipV="false" rot="0">
              <a:off x="0" y="0"/>
              <a:ext cx="5184742" cy="199891"/>
            </a:xfrm>
            <a:custGeom>
              <a:avLst/>
              <a:gdLst/>
              <a:ahLst/>
              <a:cxnLst/>
              <a:rect r="r" b="b" t="t" l="l"/>
              <a:pathLst>
                <a:path h="199891" w="5184742">
                  <a:moveTo>
                    <a:pt x="0" y="0"/>
                  </a:moveTo>
                  <a:lnTo>
                    <a:pt x="5184742" y="0"/>
                  </a:lnTo>
                  <a:lnTo>
                    <a:pt x="5184742" y="199891"/>
                  </a:lnTo>
                  <a:lnTo>
                    <a:pt x="0" y="199891"/>
                  </a:lnTo>
                  <a:close/>
                </a:path>
              </a:pathLst>
            </a:custGeom>
            <a:solidFill>
              <a:srgbClr val="2B7E56"/>
            </a:solidFill>
          </p:spPr>
        </p:sp>
        <p:sp>
          <p:nvSpPr>
            <p:cNvPr name="TextBox 4" id="4"/>
            <p:cNvSpPr txBox="true"/>
            <p:nvPr/>
          </p:nvSpPr>
          <p:spPr>
            <a:xfrm>
              <a:off x="0" y="-47625"/>
              <a:ext cx="5184741" cy="247516"/>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698908" y="-534367"/>
            <a:ext cx="19685815" cy="896059"/>
            <a:chOff x="0" y="0"/>
            <a:chExt cx="5184741" cy="235999"/>
          </a:xfrm>
        </p:grpSpPr>
        <p:sp>
          <p:nvSpPr>
            <p:cNvPr name="Freeform 6" id="6"/>
            <p:cNvSpPr/>
            <p:nvPr/>
          </p:nvSpPr>
          <p:spPr>
            <a:xfrm flipH="false" flipV="false" rot="0">
              <a:off x="0" y="0"/>
              <a:ext cx="5184742" cy="235999"/>
            </a:xfrm>
            <a:custGeom>
              <a:avLst/>
              <a:gdLst/>
              <a:ahLst/>
              <a:cxnLst/>
              <a:rect r="r" b="b" t="t" l="l"/>
              <a:pathLst>
                <a:path h="235999" w="5184742">
                  <a:moveTo>
                    <a:pt x="0" y="0"/>
                  </a:moveTo>
                  <a:lnTo>
                    <a:pt x="5184742" y="0"/>
                  </a:lnTo>
                  <a:lnTo>
                    <a:pt x="5184742" y="235999"/>
                  </a:lnTo>
                  <a:lnTo>
                    <a:pt x="0" y="235999"/>
                  </a:lnTo>
                  <a:close/>
                </a:path>
              </a:pathLst>
            </a:custGeom>
            <a:solidFill>
              <a:srgbClr val="2B7E56"/>
            </a:solidFill>
          </p:spPr>
        </p:sp>
        <p:sp>
          <p:nvSpPr>
            <p:cNvPr name="TextBox 7" id="7"/>
            <p:cNvSpPr txBox="true"/>
            <p:nvPr/>
          </p:nvSpPr>
          <p:spPr>
            <a:xfrm>
              <a:off x="0" y="-47625"/>
              <a:ext cx="5184741" cy="283624"/>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007896" y="9303132"/>
            <a:ext cx="3245450" cy="374650"/>
            <a:chOff x="0" y="0"/>
            <a:chExt cx="4327267" cy="499533"/>
          </a:xfrm>
        </p:grpSpPr>
        <p:sp>
          <p:nvSpPr>
            <p:cNvPr name="TextBox 9" id="9"/>
            <p:cNvSpPr txBox="true"/>
            <p:nvPr/>
          </p:nvSpPr>
          <p:spPr>
            <a:xfrm rot="0">
              <a:off x="0" y="20382"/>
              <a:ext cx="3493131" cy="406699"/>
            </a:xfrm>
            <a:prstGeom prst="rect">
              <a:avLst/>
            </a:prstGeom>
          </p:spPr>
          <p:txBody>
            <a:bodyPr anchor="t" rtlCol="false" tIns="0" lIns="0" bIns="0" rIns="0">
              <a:spAutoFit/>
            </a:bodyPr>
            <a:lstStyle/>
            <a:p>
              <a:pPr algn="l">
                <a:lnSpc>
                  <a:spcPts val="2416"/>
                </a:lnSpc>
              </a:pPr>
            </a:p>
          </p:txBody>
        </p:sp>
        <p:sp>
          <p:nvSpPr>
            <p:cNvPr name="TextBox 10" id="10"/>
            <p:cNvSpPr txBox="true"/>
            <p:nvPr/>
          </p:nvSpPr>
          <p:spPr>
            <a:xfrm rot="0">
              <a:off x="3530953" y="-66675"/>
              <a:ext cx="796314" cy="566208"/>
            </a:xfrm>
            <a:prstGeom prst="rect">
              <a:avLst/>
            </a:prstGeom>
          </p:spPr>
          <p:txBody>
            <a:bodyPr anchor="t" rtlCol="false" tIns="0" lIns="0" bIns="0" rIns="0">
              <a:spAutoFit/>
            </a:bodyPr>
            <a:lstStyle/>
            <a:p>
              <a:pPr algn="ctr">
                <a:lnSpc>
                  <a:spcPts val="3499"/>
                </a:lnSpc>
              </a:pPr>
              <a:r>
                <a:rPr lang="en-US" b="true" sz="2499">
                  <a:solidFill>
                    <a:srgbClr val="343434"/>
                  </a:solidFill>
                  <a:latin typeface="Coco Gothic Heavy"/>
                  <a:ea typeface="Coco Gothic Heavy"/>
                  <a:cs typeface="Coco Gothic Heavy"/>
                  <a:sym typeface="Coco Gothic Heavy"/>
                </a:rPr>
                <a:t>08</a:t>
              </a:r>
            </a:p>
          </p:txBody>
        </p:sp>
        <p:sp>
          <p:nvSpPr>
            <p:cNvPr name="AutoShape 11" id="11"/>
            <p:cNvSpPr/>
            <p:nvPr/>
          </p:nvSpPr>
          <p:spPr>
            <a:xfrm>
              <a:off x="3493131" y="20147"/>
              <a:ext cx="0" cy="405967"/>
            </a:xfrm>
            <a:prstGeom prst="line">
              <a:avLst/>
            </a:prstGeom>
            <a:ln cap="flat" w="50800">
              <a:solidFill>
                <a:srgbClr val="DCD0C0"/>
              </a:solidFill>
              <a:prstDash val="solid"/>
              <a:headEnd type="none" len="sm" w="sm"/>
              <a:tailEnd type="none" len="sm" w="sm"/>
            </a:ln>
          </p:spPr>
        </p:sp>
      </p:grpSp>
      <p:sp>
        <p:nvSpPr>
          <p:cNvPr name="Freeform 12" id="12"/>
          <p:cNvSpPr/>
          <p:nvPr/>
        </p:nvSpPr>
        <p:spPr>
          <a:xfrm flipH="true" flipV="false" rot="5400000">
            <a:off x="-193886" y="2322565"/>
            <a:ext cx="2445171" cy="1124779"/>
          </a:xfrm>
          <a:custGeom>
            <a:avLst/>
            <a:gdLst/>
            <a:ahLst/>
            <a:cxnLst/>
            <a:rect r="r" b="b" t="t" l="l"/>
            <a:pathLst>
              <a:path h="1124779" w="2445171">
                <a:moveTo>
                  <a:pt x="2445172" y="0"/>
                </a:moveTo>
                <a:lnTo>
                  <a:pt x="0" y="0"/>
                </a:lnTo>
                <a:lnTo>
                  <a:pt x="0" y="1124779"/>
                </a:lnTo>
                <a:lnTo>
                  <a:pt x="2445172" y="1124779"/>
                </a:lnTo>
                <a:lnTo>
                  <a:pt x="244517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true" flipV="false" rot="-5400000">
            <a:off x="15253905" y="6135352"/>
            <a:ext cx="4087306" cy="1471430"/>
          </a:xfrm>
          <a:custGeom>
            <a:avLst/>
            <a:gdLst/>
            <a:ahLst/>
            <a:cxnLst/>
            <a:rect r="r" b="b" t="t" l="l"/>
            <a:pathLst>
              <a:path h="1471430" w="4087306">
                <a:moveTo>
                  <a:pt x="4087306" y="0"/>
                </a:moveTo>
                <a:lnTo>
                  <a:pt x="0" y="0"/>
                </a:lnTo>
                <a:lnTo>
                  <a:pt x="0" y="1471430"/>
                </a:lnTo>
                <a:lnTo>
                  <a:pt x="4087306" y="1471430"/>
                </a:lnTo>
                <a:lnTo>
                  <a:pt x="408730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967293" y="410160"/>
            <a:ext cx="716053" cy="716053"/>
          </a:xfrm>
          <a:custGeom>
            <a:avLst/>
            <a:gdLst/>
            <a:ahLst/>
            <a:cxnLst/>
            <a:rect r="r" b="b" t="t" l="l"/>
            <a:pathLst>
              <a:path h="716053" w="716053">
                <a:moveTo>
                  <a:pt x="0" y="0"/>
                </a:moveTo>
                <a:lnTo>
                  <a:pt x="716053" y="0"/>
                </a:lnTo>
                <a:lnTo>
                  <a:pt x="716053" y="716053"/>
                </a:lnTo>
                <a:lnTo>
                  <a:pt x="0" y="716053"/>
                </a:lnTo>
                <a:lnTo>
                  <a:pt x="0" y="0"/>
                </a:lnTo>
                <a:close/>
              </a:path>
            </a:pathLst>
          </a:custGeom>
          <a:blipFill>
            <a:blip r:embed="rId6"/>
            <a:stretch>
              <a:fillRect l="0" t="0" r="0" b="0"/>
            </a:stretch>
          </a:blipFill>
        </p:spPr>
      </p:sp>
      <p:sp>
        <p:nvSpPr>
          <p:cNvPr name="Freeform 15" id="15"/>
          <p:cNvSpPr/>
          <p:nvPr/>
        </p:nvSpPr>
        <p:spPr>
          <a:xfrm flipH="false" flipV="false" rot="0">
            <a:off x="642029" y="410160"/>
            <a:ext cx="1145685" cy="716053"/>
          </a:xfrm>
          <a:custGeom>
            <a:avLst/>
            <a:gdLst/>
            <a:ahLst/>
            <a:cxnLst/>
            <a:rect r="r" b="b" t="t" l="l"/>
            <a:pathLst>
              <a:path h="716053" w="1145685">
                <a:moveTo>
                  <a:pt x="0" y="0"/>
                </a:moveTo>
                <a:lnTo>
                  <a:pt x="1145685" y="0"/>
                </a:lnTo>
                <a:lnTo>
                  <a:pt x="1145685" y="716053"/>
                </a:lnTo>
                <a:lnTo>
                  <a:pt x="0" y="716053"/>
                </a:lnTo>
                <a:lnTo>
                  <a:pt x="0" y="0"/>
                </a:lnTo>
                <a:close/>
              </a:path>
            </a:pathLst>
          </a:custGeom>
          <a:blipFill>
            <a:blip r:embed="rId7"/>
            <a:stretch>
              <a:fillRect l="0" t="0" r="0" b="0"/>
            </a:stretch>
          </a:blipFill>
        </p:spPr>
      </p:sp>
      <p:graphicFrame>
        <p:nvGraphicFramePr>
          <p:cNvPr name="Table 16" id="16"/>
          <p:cNvGraphicFramePr>
            <a:graphicFrameLocks noGrp="true"/>
          </p:cNvGraphicFramePr>
          <p:nvPr/>
        </p:nvGraphicFramePr>
        <p:xfrm>
          <a:off x="1967293" y="2067520"/>
          <a:ext cx="14067989" cy="5716664"/>
        </p:xfrm>
        <a:graphic>
          <a:graphicData uri="http://schemas.openxmlformats.org/drawingml/2006/table">
            <a:tbl>
              <a:tblPr/>
              <a:tblGrid>
                <a:gridCol w="3598855"/>
                <a:gridCol w="1903414"/>
                <a:gridCol w="1768428"/>
                <a:gridCol w="1852917"/>
                <a:gridCol w="1519151"/>
                <a:gridCol w="1809343"/>
                <a:gridCol w="1615882"/>
              </a:tblGrid>
              <a:tr h="1284914">
                <a:tc>
                  <a:txBody>
                    <a:bodyPr anchor="t" rtlCol="false"/>
                    <a:lstStyle/>
                    <a:p>
                      <a:pPr algn="ctr">
                        <a:lnSpc>
                          <a:spcPts val="3919"/>
                        </a:lnSpc>
                        <a:defRPr/>
                      </a:pPr>
                      <a:r>
                        <a:rPr lang="en-US" sz="2799" b="true">
                          <a:solidFill>
                            <a:srgbClr val="000000"/>
                          </a:solidFill>
                          <a:latin typeface="Coco Gothic Bold"/>
                          <a:ea typeface="Coco Gothic Bold"/>
                          <a:cs typeface="Coco Gothic Bold"/>
                          <a:sym typeface="Coco Gothic Bold"/>
                        </a:rPr>
                        <a:t>ML MODEL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58B96D"/>
                    </a:solidFill>
                  </a:tcPr>
                </a:tc>
                <a:tc>
                  <a:txBody>
                    <a:bodyPr anchor="t" rtlCol="false"/>
                    <a:lstStyle/>
                    <a:p>
                      <a:pPr algn="ctr">
                        <a:lnSpc>
                          <a:spcPts val="2659"/>
                        </a:lnSpc>
                        <a:defRPr/>
                      </a:pPr>
                      <a:r>
                        <a:rPr lang="en-US" sz="1899" b="true">
                          <a:solidFill>
                            <a:srgbClr val="000000"/>
                          </a:solidFill>
                          <a:latin typeface="Coco Gothic Bold"/>
                          <a:ea typeface="Coco Gothic Bold"/>
                          <a:cs typeface="Coco Gothic Bold"/>
                          <a:sym typeface="Coco Gothic Bold"/>
                        </a:rPr>
                        <a:t>ACCURACY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58B96D"/>
                    </a:solidFill>
                  </a:tcPr>
                </a:tc>
                <a:tc>
                  <a:txBody>
                    <a:bodyPr anchor="t" rtlCol="false"/>
                    <a:lstStyle/>
                    <a:p>
                      <a:pPr algn="ctr">
                        <a:lnSpc>
                          <a:spcPts val="2659"/>
                        </a:lnSpc>
                        <a:defRPr/>
                      </a:pPr>
                      <a:r>
                        <a:rPr lang="en-US" sz="1899" b="true">
                          <a:solidFill>
                            <a:srgbClr val="000000"/>
                          </a:solidFill>
                          <a:latin typeface="Coco Gothic Bold"/>
                          <a:ea typeface="Coco Gothic Bold"/>
                          <a:cs typeface="Coco Gothic Bold"/>
                          <a:sym typeface="Coco Gothic Bold"/>
                        </a:rPr>
                        <a:t>F1-SCORE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58B96D"/>
                    </a:solidFill>
                  </a:tcPr>
                </a:tc>
                <a:tc>
                  <a:txBody>
                    <a:bodyPr anchor="t" rtlCol="false"/>
                    <a:lstStyle/>
                    <a:p>
                      <a:pPr algn="ctr">
                        <a:lnSpc>
                          <a:spcPts val="2659"/>
                        </a:lnSpc>
                        <a:defRPr/>
                      </a:pPr>
                      <a:r>
                        <a:rPr lang="en-US" sz="1899" b="true">
                          <a:solidFill>
                            <a:srgbClr val="000000"/>
                          </a:solidFill>
                          <a:latin typeface="Coco Gothic Bold"/>
                          <a:ea typeface="Coco Gothic Bold"/>
                          <a:cs typeface="Coco Gothic Bold"/>
                          <a:sym typeface="Coco Gothic Bold"/>
                        </a:rPr>
                        <a:t>PRECISION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58B96D"/>
                    </a:solidFill>
                  </a:tcPr>
                </a:tc>
                <a:tc>
                  <a:txBody>
                    <a:bodyPr anchor="t" rtlCol="false"/>
                    <a:lstStyle/>
                    <a:p>
                      <a:pPr algn="ctr">
                        <a:lnSpc>
                          <a:spcPts val="2659"/>
                        </a:lnSpc>
                        <a:defRPr/>
                      </a:pPr>
                      <a:r>
                        <a:rPr lang="en-US" sz="1899" b="true">
                          <a:solidFill>
                            <a:srgbClr val="000000"/>
                          </a:solidFill>
                          <a:latin typeface="Coco Gothic Bold"/>
                          <a:ea typeface="Coco Gothic Bold"/>
                          <a:cs typeface="Coco Gothic Bold"/>
                          <a:sym typeface="Coco Gothic Bold"/>
                        </a:rPr>
                        <a:t>RECALL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58B96D"/>
                    </a:solidFill>
                  </a:tcPr>
                </a:tc>
                <a:tc>
                  <a:txBody>
                    <a:bodyPr anchor="t" rtlCol="false"/>
                    <a:lstStyle/>
                    <a:p>
                      <a:pPr algn="ctr">
                        <a:lnSpc>
                          <a:spcPts val="2659"/>
                        </a:lnSpc>
                        <a:defRPr/>
                      </a:pPr>
                      <a:r>
                        <a:rPr lang="en-US" sz="1899" b="true">
                          <a:solidFill>
                            <a:srgbClr val="000000"/>
                          </a:solidFill>
                          <a:latin typeface="Coco Gothic Bold"/>
                          <a:ea typeface="Coco Gothic Bold"/>
                          <a:cs typeface="Coco Gothic Bold"/>
                          <a:sym typeface="Coco Gothic Bold"/>
                        </a:rPr>
                        <a:t>ROC-AUC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58B96D"/>
                    </a:solidFill>
                  </a:tcPr>
                </a:tc>
                <a:tc>
                  <a:txBody>
                    <a:bodyPr anchor="t" rtlCol="false"/>
                    <a:lstStyle/>
                    <a:p>
                      <a:pPr algn="ctr">
                        <a:lnSpc>
                          <a:spcPts val="2659"/>
                        </a:lnSpc>
                        <a:defRPr/>
                      </a:pPr>
                      <a:r>
                        <a:rPr lang="en-US" sz="1899" b="true">
                          <a:solidFill>
                            <a:srgbClr val="000000"/>
                          </a:solidFill>
                          <a:latin typeface="Coco Gothic Bold"/>
                          <a:ea typeface="Coco Gothic Bold"/>
                          <a:cs typeface="Coco Gothic Bold"/>
                          <a:sym typeface="Coco Gothic Bold"/>
                        </a:rPr>
                        <a:t>MCC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58B96D"/>
                    </a:solidFill>
                  </a:tcPr>
                </a:tc>
              </a:tr>
              <a:tr h="1037277">
                <a:tc>
                  <a:txBody>
                    <a:bodyPr anchor="t" rtlCol="false"/>
                    <a:lstStyle/>
                    <a:p>
                      <a:pPr algn="ctr">
                        <a:lnSpc>
                          <a:spcPts val="2659"/>
                        </a:lnSpc>
                        <a:defRPr/>
                      </a:pPr>
                      <a:r>
                        <a:rPr lang="en-US" sz="1899" b="true">
                          <a:solidFill>
                            <a:srgbClr val="000000"/>
                          </a:solidFill>
                          <a:latin typeface="Coco Gothic Bold"/>
                          <a:ea typeface="Coco Gothic Bold"/>
                          <a:cs typeface="Coco Gothic Bold"/>
                          <a:sym typeface="Coco Gothic Bold"/>
                        </a:rPr>
                        <a:t>LOGISTIC REGRESSION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Coco Gothic Bold"/>
                          <a:ea typeface="Coco Gothic Bold"/>
                          <a:cs typeface="Coco Gothic Bold"/>
                          <a:sym typeface="Coco Gothic Bold"/>
                        </a:rPr>
                        <a:t>0.608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Coco Gothic Bold"/>
                          <a:ea typeface="Coco Gothic Bold"/>
                          <a:cs typeface="Coco Gothic Bold"/>
                          <a:sym typeface="Coco Gothic Bold"/>
                        </a:rPr>
                        <a:t>0.700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Coco Gothic Bold"/>
                          <a:ea typeface="Coco Gothic Bold"/>
                          <a:cs typeface="Coco Gothic Bold"/>
                          <a:sym typeface="Coco Gothic Bold"/>
                        </a:rPr>
                        <a:t>0.880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Coco Gothic Bold"/>
                          <a:ea typeface="Coco Gothic Bold"/>
                          <a:cs typeface="Coco Gothic Bold"/>
                          <a:sym typeface="Coco Gothic Bold"/>
                        </a:rPr>
                        <a:t>0.610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Coco Gothic Bold"/>
                          <a:ea typeface="Coco Gothic Bold"/>
                          <a:cs typeface="Coco Gothic Bold"/>
                          <a:sym typeface="Coco Gothic Bold"/>
                        </a:rPr>
                        <a:t>0.645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Coco Gothic Bold"/>
                          <a:ea typeface="Coco Gothic Bold"/>
                          <a:cs typeface="Coco Gothic Bold"/>
                          <a:sym typeface="Coco Gothic Bold"/>
                        </a:rPr>
                        <a:t>0.118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42447">
                <a:tc>
                  <a:txBody>
                    <a:bodyPr anchor="t" rtlCol="false"/>
                    <a:lstStyle/>
                    <a:p>
                      <a:pPr algn="ctr">
                        <a:lnSpc>
                          <a:spcPts val="2659"/>
                        </a:lnSpc>
                        <a:defRPr/>
                      </a:pPr>
                      <a:r>
                        <a:rPr lang="en-US" sz="1899" b="true">
                          <a:solidFill>
                            <a:srgbClr val="000000"/>
                          </a:solidFill>
                          <a:latin typeface="Coco Gothic Bold"/>
                          <a:ea typeface="Coco Gothic Bold"/>
                          <a:cs typeface="Coco Gothic Bold"/>
                          <a:sym typeface="Coco Gothic Bold"/>
                        </a:rPr>
                        <a:t>K-NEIGHBORS CLASSIFIER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Coco Gothic Bold"/>
                          <a:ea typeface="Coco Gothic Bold"/>
                          <a:cs typeface="Coco Gothic Bold"/>
                          <a:sym typeface="Coco Gothic Bold"/>
                        </a:rPr>
                        <a:t>0.701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Coco Gothic Bold"/>
                          <a:ea typeface="Coco Gothic Bold"/>
                          <a:cs typeface="Coco Gothic Bold"/>
                          <a:sym typeface="Coco Gothic Bold"/>
                        </a:rPr>
                        <a:t>0.770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Coco Gothic Bold"/>
                          <a:ea typeface="Coco Gothic Bold"/>
                          <a:cs typeface="Coco Gothic Bold"/>
                          <a:sym typeface="Coco Gothic Bold"/>
                        </a:rPr>
                        <a:t>0.860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Coco Gothic Bold"/>
                          <a:ea typeface="Coco Gothic Bold"/>
                          <a:cs typeface="Coco Gothic Bold"/>
                          <a:sym typeface="Coco Gothic Bold"/>
                        </a:rPr>
                        <a:t>0.70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Coco Gothic Bold"/>
                          <a:ea typeface="Coco Gothic Bold"/>
                          <a:cs typeface="Coco Gothic Bold"/>
                          <a:sym typeface="Coco Gothic Bold"/>
                        </a:rPr>
                        <a:t>0.551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Coco Gothic Bold"/>
                          <a:ea typeface="Coco Gothic Bold"/>
                          <a:cs typeface="Coco Gothic Bold"/>
                          <a:sym typeface="Coco Gothic Bold"/>
                        </a:rPr>
                        <a:t>0.040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6013">
                <a:tc>
                  <a:txBody>
                    <a:bodyPr anchor="t" rtlCol="false"/>
                    <a:lstStyle/>
                    <a:p>
                      <a:pPr algn="ctr">
                        <a:lnSpc>
                          <a:spcPts val="2659"/>
                        </a:lnSpc>
                        <a:defRPr/>
                      </a:pPr>
                      <a:r>
                        <a:rPr lang="en-US" sz="1899" b="true">
                          <a:solidFill>
                            <a:srgbClr val="000000"/>
                          </a:solidFill>
                          <a:latin typeface="Coco Gothic Bold"/>
                          <a:ea typeface="Coco Gothic Bold"/>
                          <a:cs typeface="Coco Gothic Bold"/>
                          <a:sym typeface="Coco Gothic Bold"/>
                        </a:rPr>
                        <a:t>RANDOM FOREST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Coco Gothic Bold"/>
                          <a:ea typeface="Coco Gothic Bold"/>
                          <a:cs typeface="Coco Gothic Bold"/>
                          <a:sym typeface="Coco Gothic Bold"/>
                        </a:rPr>
                        <a:t>0.909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Coco Gothic Bold"/>
                          <a:ea typeface="Coco Gothic Bold"/>
                          <a:cs typeface="Coco Gothic Bold"/>
                          <a:sym typeface="Coco Gothic Bold"/>
                        </a:rPr>
                        <a:t>0.880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Coco Gothic Bold"/>
                          <a:ea typeface="Coco Gothic Bold"/>
                          <a:cs typeface="Coco Gothic Bold"/>
                          <a:sym typeface="Coco Gothic Bold"/>
                        </a:rPr>
                        <a:t>0.860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Coco Gothic Bold"/>
                          <a:ea typeface="Coco Gothic Bold"/>
                          <a:cs typeface="Coco Gothic Bold"/>
                          <a:sym typeface="Coco Gothic Bold"/>
                        </a:rPr>
                        <a:t>0.910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Coco Gothic Bold"/>
                          <a:ea typeface="Coco Gothic Bold"/>
                          <a:cs typeface="Coco Gothic Bold"/>
                          <a:sym typeface="Coco Gothic Bold"/>
                        </a:rPr>
                        <a:t>0.605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Coco Gothic Bold"/>
                          <a:ea typeface="Coco Gothic Bold"/>
                          <a:cs typeface="Coco Gothic Bold"/>
                          <a:sym typeface="Coco Gothic Bold"/>
                        </a:rPr>
                        <a:t>0.034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6013">
                <a:tc>
                  <a:txBody>
                    <a:bodyPr anchor="t" rtlCol="false"/>
                    <a:lstStyle/>
                    <a:p>
                      <a:pPr algn="ctr">
                        <a:lnSpc>
                          <a:spcPts val="2659"/>
                        </a:lnSpc>
                        <a:defRPr/>
                      </a:pPr>
                      <a:r>
                        <a:rPr lang="en-US" sz="1899" b="true">
                          <a:solidFill>
                            <a:srgbClr val="000000"/>
                          </a:solidFill>
                          <a:latin typeface="Coco Gothic Bold"/>
                          <a:ea typeface="Coco Gothic Bold"/>
                          <a:cs typeface="Coco Gothic Bold"/>
                          <a:sym typeface="Coco Gothic Bold"/>
                        </a:rPr>
                        <a:t>DECISION TREE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Coco Gothic Bold"/>
                          <a:ea typeface="Coco Gothic Bold"/>
                          <a:cs typeface="Coco Gothic Bold"/>
                          <a:sym typeface="Coco Gothic Bold"/>
                        </a:rPr>
                        <a:t>0.814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Coco Gothic Bold"/>
                          <a:ea typeface="Coco Gothic Bold"/>
                          <a:cs typeface="Coco Gothic Bold"/>
                          <a:sym typeface="Coco Gothic Bold"/>
                        </a:rPr>
                        <a:t>0.830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Coco Gothic Bold"/>
                          <a:ea typeface="Coco Gothic Bold"/>
                          <a:cs typeface="Coco Gothic Bold"/>
                          <a:sym typeface="Coco Gothic Bold"/>
                        </a:rPr>
                        <a:t>0.860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Coco Gothic Bold"/>
                          <a:ea typeface="Coco Gothic Bold"/>
                          <a:cs typeface="Coco Gothic Bold"/>
                          <a:sym typeface="Coco Gothic Bold"/>
                        </a:rPr>
                        <a:t>0.810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Coco Gothic Bold"/>
                          <a:ea typeface="Coco Gothic Bold"/>
                          <a:cs typeface="Coco Gothic Bold"/>
                          <a:sym typeface="Coco Gothic Bold"/>
                        </a:rPr>
                        <a:t>0.516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Coco Gothic Bold"/>
                          <a:ea typeface="Coco Gothic Bold"/>
                          <a:cs typeface="Coco Gothic Bold"/>
                          <a:sym typeface="Coco Gothic Bold"/>
                        </a:rPr>
                        <a:t>0.026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7" id="17"/>
          <p:cNvSpPr txBox="true"/>
          <p:nvPr/>
        </p:nvSpPr>
        <p:spPr>
          <a:xfrm rot="0">
            <a:off x="2683346" y="8224475"/>
            <a:ext cx="12089904" cy="1332865"/>
          </a:xfrm>
          <a:prstGeom prst="rect">
            <a:avLst/>
          </a:prstGeom>
        </p:spPr>
        <p:txBody>
          <a:bodyPr anchor="t" rtlCol="false" tIns="0" lIns="0" bIns="0" rIns="0">
            <a:spAutoFit/>
          </a:bodyPr>
          <a:lstStyle/>
          <a:p>
            <a:pPr algn="ctr">
              <a:lnSpc>
                <a:spcPts val="2659"/>
              </a:lnSpc>
              <a:spcBef>
                <a:spcPct val="0"/>
              </a:spcBef>
            </a:pPr>
            <a:r>
              <a:rPr lang="en-US" sz="1899">
                <a:solidFill>
                  <a:srgbClr val="343434"/>
                </a:solidFill>
                <a:latin typeface="Coco Gothic"/>
                <a:ea typeface="Coco Gothic"/>
                <a:cs typeface="Coco Gothic"/>
                <a:sym typeface="Coco Gothic"/>
              </a:rPr>
              <a:t>Based on the evaluation results, the Random Forest model showed the best performance compared to other models. This proves that Random Forest is most effective in identifying customers who are able to make repayments and predicting potential credit problems, thereby supporting improved accuracy in assessing borrower eligibility.</a:t>
            </a:r>
          </a:p>
        </p:txBody>
      </p:sp>
      <p:sp>
        <p:nvSpPr>
          <p:cNvPr name="TextBox 18" id="18"/>
          <p:cNvSpPr txBox="true"/>
          <p:nvPr/>
        </p:nvSpPr>
        <p:spPr>
          <a:xfrm rot="0">
            <a:off x="7468818" y="798790"/>
            <a:ext cx="13078155" cy="897255"/>
          </a:xfrm>
          <a:prstGeom prst="rect">
            <a:avLst/>
          </a:prstGeom>
        </p:spPr>
        <p:txBody>
          <a:bodyPr anchor="t" rtlCol="false" tIns="0" lIns="0" bIns="0" rIns="0">
            <a:spAutoFit/>
          </a:bodyPr>
          <a:lstStyle/>
          <a:p>
            <a:pPr algn="ctr">
              <a:lnSpc>
                <a:spcPts val="6660"/>
              </a:lnSpc>
            </a:pPr>
            <a:r>
              <a:rPr lang="en-US" sz="6000" b="true">
                <a:solidFill>
                  <a:srgbClr val="28873C"/>
                </a:solidFill>
                <a:latin typeface="Coco Gothic Bold"/>
                <a:ea typeface="Coco Gothic Bold"/>
                <a:cs typeface="Coco Gothic Bold"/>
                <a:sym typeface="Coco Gothic Bold"/>
              </a:rPr>
              <a:t>MODEL BUILDING</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B7E56"/>
        </a:solidFill>
      </p:bgPr>
    </p:bg>
    <p:spTree>
      <p:nvGrpSpPr>
        <p:cNvPr id="1" name=""/>
        <p:cNvGrpSpPr/>
        <p:nvPr/>
      </p:nvGrpSpPr>
      <p:grpSpPr>
        <a:xfrm>
          <a:off x="0" y="0"/>
          <a:ext cx="0" cy="0"/>
          <a:chOff x="0" y="0"/>
          <a:chExt cx="0" cy="0"/>
        </a:xfrm>
      </p:grpSpPr>
      <p:grpSp>
        <p:nvGrpSpPr>
          <p:cNvPr name="Group 2" id="2"/>
          <p:cNvGrpSpPr/>
          <p:nvPr/>
        </p:nvGrpSpPr>
        <p:grpSpPr>
          <a:xfrm rot="0">
            <a:off x="14007896" y="9303132"/>
            <a:ext cx="3245450" cy="374650"/>
            <a:chOff x="0" y="0"/>
            <a:chExt cx="4327267" cy="499533"/>
          </a:xfrm>
        </p:grpSpPr>
        <p:sp>
          <p:nvSpPr>
            <p:cNvPr name="TextBox 3" id="3"/>
            <p:cNvSpPr txBox="true"/>
            <p:nvPr/>
          </p:nvSpPr>
          <p:spPr>
            <a:xfrm rot="0">
              <a:off x="0" y="20382"/>
              <a:ext cx="3493131" cy="406699"/>
            </a:xfrm>
            <a:prstGeom prst="rect">
              <a:avLst/>
            </a:prstGeom>
          </p:spPr>
          <p:txBody>
            <a:bodyPr anchor="t" rtlCol="false" tIns="0" lIns="0" bIns="0" rIns="0">
              <a:spAutoFit/>
            </a:bodyPr>
            <a:lstStyle/>
            <a:p>
              <a:pPr algn="l">
                <a:lnSpc>
                  <a:spcPts val="2416"/>
                </a:lnSpc>
              </a:pPr>
            </a:p>
          </p:txBody>
        </p:sp>
        <p:sp>
          <p:nvSpPr>
            <p:cNvPr name="TextBox 4" id="4"/>
            <p:cNvSpPr txBox="true"/>
            <p:nvPr/>
          </p:nvSpPr>
          <p:spPr>
            <a:xfrm rot="0">
              <a:off x="3530953" y="-66675"/>
              <a:ext cx="796314" cy="566208"/>
            </a:xfrm>
            <a:prstGeom prst="rect">
              <a:avLst/>
            </a:prstGeom>
          </p:spPr>
          <p:txBody>
            <a:bodyPr anchor="t" rtlCol="false" tIns="0" lIns="0" bIns="0" rIns="0">
              <a:spAutoFit/>
            </a:bodyPr>
            <a:lstStyle/>
            <a:p>
              <a:pPr algn="ctr">
                <a:lnSpc>
                  <a:spcPts val="3499"/>
                </a:lnSpc>
              </a:pPr>
              <a:r>
                <a:rPr lang="en-US" b="true" sz="2499">
                  <a:solidFill>
                    <a:srgbClr val="FFFFFF"/>
                  </a:solidFill>
                  <a:latin typeface="Coco Gothic Heavy"/>
                  <a:ea typeface="Coco Gothic Heavy"/>
                  <a:cs typeface="Coco Gothic Heavy"/>
                  <a:sym typeface="Coco Gothic Heavy"/>
                </a:rPr>
                <a:t>09</a:t>
              </a:r>
            </a:p>
          </p:txBody>
        </p:sp>
        <p:sp>
          <p:nvSpPr>
            <p:cNvPr name="AutoShape 5" id="5"/>
            <p:cNvSpPr/>
            <p:nvPr/>
          </p:nvSpPr>
          <p:spPr>
            <a:xfrm>
              <a:off x="3493131" y="20147"/>
              <a:ext cx="0" cy="405967"/>
            </a:xfrm>
            <a:prstGeom prst="line">
              <a:avLst/>
            </a:prstGeom>
            <a:ln cap="flat" w="50800">
              <a:solidFill>
                <a:srgbClr val="FFFFFF"/>
              </a:solidFill>
              <a:prstDash val="solid"/>
              <a:headEnd type="none" len="sm" w="sm"/>
              <a:tailEnd type="none" len="sm" w="sm"/>
            </a:ln>
          </p:spPr>
        </p:sp>
      </p:grpSp>
      <p:grpSp>
        <p:nvGrpSpPr>
          <p:cNvPr name="Group 6" id="6"/>
          <p:cNvGrpSpPr/>
          <p:nvPr/>
        </p:nvGrpSpPr>
        <p:grpSpPr>
          <a:xfrm rot="0">
            <a:off x="1210263" y="2173856"/>
            <a:ext cx="7315553" cy="3148008"/>
            <a:chOff x="0" y="0"/>
            <a:chExt cx="9754071" cy="4197344"/>
          </a:xfrm>
        </p:grpSpPr>
        <p:grpSp>
          <p:nvGrpSpPr>
            <p:cNvPr name="Group 7" id="7"/>
            <p:cNvGrpSpPr/>
            <p:nvPr/>
          </p:nvGrpSpPr>
          <p:grpSpPr>
            <a:xfrm rot="0">
              <a:off x="0" y="0"/>
              <a:ext cx="1271565" cy="1271565"/>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 id="9"/>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1379002"/>
              <a:ext cx="9754071" cy="2818341"/>
            </a:xfrm>
            <a:prstGeom prst="rect">
              <a:avLst/>
            </a:prstGeom>
          </p:spPr>
          <p:txBody>
            <a:bodyPr anchor="t" rtlCol="false" tIns="0" lIns="0" bIns="0" rIns="0">
              <a:spAutoFit/>
            </a:bodyPr>
            <a:lstStyle/>
            <a:p>
              <a:pPr algn="just">
                <a:lnSpc>
                  <a:spcPts val="2800"/>
                </a:lnSpc>
              </a:pPr>
              <a:r>
                <a:rPr lang="en-US" sz="2000">
                  <a:solidFill>
                    <a:srgbClr val="FFFFFF"/>
                  </a:solidFill>
                  <a:latin typeface="Poppins"/>
                  <a:ea typeface="Poppins"/>
                  <a:cs typeface="Poppins"/>
                  <a:sym typeface="Poppins"/>
                </a:rPr>
                <a:t>Use the model's predictions to refine the credit scoring process, enabling more targeted lending decisions. The model can also help distinguish between high- and low-risk customers more accurately, ultimately improving the quality of the company's credit portfolio and supporting sustainable business growth.</a:t>
              </a:r>
            </a:p>
          </p:txBody>
        </p:sp>
      </p:grpSp>
      <p:sp>
        <p:nvSpPr>
          <p:cNvPr name="TextBox 11" id="11"/>
          <p:cNvSpPr txBox="true"/>
          <p:nvPr/>
        </p:nvSpPr>
        <p:spPr>
          <a:xfrm rot="0">
            <a:off x="10594486" y="3555772"/>
            <a:ext cx="2216624" cy="368300"/>
          </a:xfrm>
          <a:prstGeom prst="rect">
            <a:avLst/>
          </a:prstGeom>
        </p:spPr>
        <p:txBody>
          <a:bodyPr anchor="t" rtlCol="false" tIns="0" lIns="0" bIns="0" rIns="0">
            <a:spAutoFit/>
          </a:bodyPr>
          <a:lstStyle/>
          <a:p>
            <a:pPr algn="just">
              <a:lnSpc>
                <a:spcPts val="2800"/>
              </a:lnSpc>
            </a:pPr>
          </a:p>
        </p:txBody>
      </p:sp>
      <p:sp>
        <p:nvSpPr>
          <p:cNvPr name="Freeform 12" id="12"/>
          <p:cNvSpPr/>
          <p:nvPr/>
        </p:nvSpPr>
        <p:spPr>
          <a:xfrm flipH="false" flipV="false" rot="0">
            <a:off x="10980065" y="8485918"/>
            <a:ext cx="3662089" cy="3602164"/>
          </a:xfrm>
          <a:custGeom>
            <a:avLst/>
            <a:gdLst/>
            <a:ahLst/>
            <a:cxnLst/>
            <a:rect r="r" b="b" t="t" l="l"/>
            <a:pathLst>
              <a:path h="3602164" w="3662089">
                <a:moveTo>
                  <a:pt x="0" y="0"/>
                </a:moveTo>
                <a:lnTo>
                  <a:pt x="3662089" y="0"/>
                </a:lnTo>
                <a:lnTo>
                  <a:pt x="3662089" y="3602164"/>
                </a:lnTo>
                <a:lnTo>
                  <a:pt x="0" y="36021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5400000">
            <a:off x="14063217" y="-1788352"/>
            <a:ext cx="3045889" cy="6114011"/>
          </a:xfrm>
          <a:custGeom>
            <a:avLst/>
            <a:gdLst/>
            <a:ahLst/>
            <a:cxnLst/>
            <a:rect r="r" b="b" t="t" l="l"/>
            <a:pathLst>
              <a:path h="6114011" w="3045889">
                <a:moveTo>
                  <a:pt x="0" y="0"/>
                </a:moveTo>
                <a:lnTo>
                  <a:pt x="3045889" y="0"/>
                </a:lnTo>
                <a:lnTo>
                  <a:pt x="3045889" y="6114011"/>
                </a:lnTo>
                <a:lnTo>
                  <a:pt x="0" y="6114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2560629" y="824788"/>
            <a:ext cx="11395882" cy="897255"/>
          </a:xfrm>
          <a:prstGeom prst="rect">
            <a:avLst/>
          </a:prstGeom>
        </p:spPr>
        <p:txBody>
          <a:bodyPr anchor="t" rtlCol="false" tIns="0" lIns="0" bIns="0" rIns="0">
            <a:spAutoFit/>
          </a:bodyPr>
          <a:lstStyle/>
          <a:p>
            <a:pPr algn="ctr">
              <a:lnSpc>
                <a:spcPts val="6660"/>
              </a:lnSpc>
            </a:pPr>
            <a:r>
              <a:rPr lang="en-US" sz="6000">
                <a:solidFill>
                  <a:srgbClr val="FFFFFF"/>
                </a:solidFill>
                <a:latin typeface="Coco Gothic"/>
                <a:ea typeface="Coco Gothic"/>
                <a:cs typeface="Coco Gothic"/>
                <a:sym typeface="Coco Gothic"/>
              </a:rPr>
              <a:t>Bussiness Recommandation</a:t>
            </a:r>
          </a:p>
        </p:txBody>
      </p:sp>
      <p:sp>
        <p:nvSpPr>
          <p:cNvPr name="Freeform 15" id="15"/>
          <p:cNvSpPr/>
          <p:nvPr/>
        </p:nvSpPr>
        <p:spPr>
          <a:xfrm flipH="false" flipV="false" rot="0">
            <a:off x="1967293" y="410160"/>
            <a:ext cx="716053" cy="716053"/>
          </a:xfrm>
          <a:custGeom>
            <a:avLst/>
            <a:gdLst/>
            <a:ahLst/>
            <a:cxnLst/>
            <a:rect r="r" b="b" t="t" l="l"/>
            <a:pathLst>
              <a:path h="716053" w="716053">
                <a:moveTo>
                  <a:pt x="0" y="0"/>
                </a:moveTo>
                <a:lnTo>
                  <a:pt x="716053" y="0"/>
                </a:lnTo>
                <a:lnTo>
                  <a:pt x="716053" y="716053"/>
                </a:lnTo>
                <a:lnTo>
                  <a:pt x="0" y="716053"/>
                </a:lnTo>
                <a:lnTo>
                  <a:pt x="0" y="0"/>
                </a:lnTo>
                <a:close/>
              </a:path>
            </a:pathLst>
          </a:custGeom>
          <a:blipFill>
            <a:blip r:embed="rId6"/>
            <a:stretch>
              <a:fillRect l="0" t="0" r="0" b="0"/>
            </a:stretch>
          </a:blipFill>
        </p:spPr>
      </p:sp>
      <p:sp>
        <p:nvSpPr>
          <p:cNvPr name="Freeform 16" id="16"/>
          <p:cNvSpPr/>
          <p:nvPr/>
        </p:nvSpPr>
        <p:spPr>
          <a:xfrm flipH="false" flipV="false" rot="0">
            <a:off x="642029" y="410160"/>
            <a:ext cx="1145685" cy="716053"/>
          </a:xfrm>
          <a:custGeom>
            <a:avLst/>
            <a:gdLst/>
            <a:ahLst/>
            <a:cxnLst/>
            <a:rect r="r" b="b" t="t" l="l"/>
            <a:pathLst>
              <a:path h="716053" w="1145685">
                <a:moveTo>
                  <a:pt x="0" y="0"/>
                </a:moveTo>
                <a:lnTo>
                  <a:pt x="1145685" y="0"/>
                </a:lnTo>
                <a:lnTo>
                  <a:pt x="1145685" y="716053"/>
                </a:lnTo>
                <a:lnTo>
                  <a:pt x="0" y="716053"/>
                </a:lnTo>
                <a:lnTo>
                  <a:pt x="0" y="0"/>
                </a:lnTo>
                <a:close/>
              </a:path>
            </a:pathLst>
          </a:custGeom>
          <a:blipFill>
            <a:blip r:embed="rId7"/>
            <a:stretch>
              <a:fillRect l="0" t="0" r="0" b="0"/>
            </a:stretch>
          </a:blipFill>
        </p:spPr>
      </p:sp>
      <p:sp>
        <p:nvSpPr>
          <p:cNvPr name="TextBox 17" id="17"/>
          <p:cNvSpPr txBox="true"/>
          <p:nvPr/>
        </p:nvSpPr>
        <p:spPr>
          <a:xfrm rot="0">
            <a:off x="2309908" y="2536233"/>
            <a:ext cx="5116264" cy="332740"/>
          </a:xfrm>
          <a:prstGeom prst="rect">
            <a:avLst/>
          </a:prstGeom>
        </p:spPr>
        <p:txBody>
          <a:bodyPr anchor="t" rtlCol="false" tIns="0" lIns="0" bIns="0" rIns="0">
            <a:spAutoFit/>
          </a:bodyPr>
          <a:lstStyle/>
          <a:p>
            <a:pPr algn="l">
              <a:lnSpc>
                <a:spcPts val="2659"/>
              </a:lnSpc>
              <a:spcBef>
                <a:spcPct val="0"/>
              </a:spcBef>
            </a:pPr>
            <a:r>
              <a:rPr lang="en-US" b="true" sz="1899">
                <a:solidFill>
                  <a:srgbClr val="FFFFFF"/>
                </a:solidFill>
                <a:latin typeface="Coco Gothic Bold"/>
                <a:ea typeface="Coco Gothic Bold"/>
                <a:cs typeface="Coco Gothic Bold"/>
                <a:sym typeface="Coco Gothic Bold"/>
              </a:rPr>
              <a:t>Improving Cr</a:t>
            </a:r>
            <a:r>
              <a:rPr lang="en-US" b="true" sz="1899">
                <a:solidFill>
                  <a:srgbClr val="FFFFFF"/>
                </a:solidFill>
                <a:latin typeface="Coco Gothic Bold"/>
                <a:ea typeface="Coco Gothic Bold"/>
                <a:cs typeface="Coco Gothic Bold"/>
                <a:sym typeface="Coco Gothic Bold"/>
              </a:rPr>
              <a:t>edit Assessment Quality</a:t>
            </a:r>
          </a:p>
        </p:txBody>
      </p:sp>
      <p:grpSp>
        <p:nvGrpSpPr>
          <p:cNvPr name="Group 18" id="18"/>
          <p:cNvGrpSpPr/>
          <p:nvPr/>
        </p:nvGrpSpPr>
        <p:grpSpPr>
          <a:xfrm rot="0">
            <a:off x="9413553" y="2173856"/>
            <a:ext cx="7315553" cy="3500433"/>
            <a:chOff x="0" y="0"/>
            <a:chExt cx="9754071" cy="4667244"/>
          </a:xfrm>
        </p:grpSpPr>
        <p:grpSp>
          <p:nvGrpSpPr>
            <p:cNvPr name="Group 19" id="19"/>
            <p:cNvGrpSpPr/>
            <p:nvPr/>
          </p:nvGrpSpPr>
          <p:grpSpPr>
            <a:xfrm rot="0">
              <a:off x="0" y="0"/>
              <a:ext cx="1271565" cy="1271565"/>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1" id="21"/>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0" y="1379002"/>
              <a:ext cx="9754071" cy="3288241"/>
            </a:xfrm>
            <a:prstGeom prst="rect">
              <a:avLst/>
            </a:prstGeom>
          </p:spPr>
          <p:txBody>
            <a:bodyPr anchor="t" rtlCol="false" tIns="0" lIns="0" bIns="0" rIns="0">
              <a:spAutoFit/>
            </a:bodyPr>
            <a:lstStyle/>
            <a:p>
              <a:pPr algn="just">
                <a:lnSpc>
                  <a:spcPts val="2800"/>
                </a:lnSpc>
              </a:pPr>
              <a:r>
                <a:rPr lang="en-US" sz="2000">
                  <a:solidFill>
                    <a:srgbClr val="FFFFFF"/>
                  </a:solidFill>
                  <a:latin typeface="Poppins"/>
                  <a:ea typeface="Poppins"/>
                  <a:cs typeface="Poppins"/>
                  <a:sym typeface="Poppins"/>
                </a:rPr>
                <a:t>Monitor the model's performance regularly to ensure the consistency of prediction results. If there are changes in customer behavior or market trends, perform retraining to keep the model relevant. This approach ensures that the company's risk management strategy remains adaptive and effective in supporting long-term business objectives.</a:t>
              </a:r>
            </a:p>
          </p:txBody>
        </p:sp>
      </p:grpSp>
      <p:sp>
        <p:nvSpPr>
          <p:cNvPr name="TextBox 23" id="23"/>
          <p:cNvSpPr txBox="true"/>
          <p:nvPr/>
        </p:nvSpPr>
        <p:spPr>
          <a:xfrm rot="0">
            <a:off x="10513198" y="2536233"/>
            <a:ext cx="5116264" cy="332740"/>
          </a:xfrm>
          <a:prstGeom prst="rect">
            <a:avLst/>
          </a:prstGeom>
        </p:spPr>
        <p:txBody>
          <a:bodyPr anchor="t" rtlCol="false" tIns="0" lIns="0" bIns="0" rIns="0">
            <a:spAutoFit/>
          </a:bodyPr>
          <a:lstStyle/>
          <a:p>
            <a:pPr algn="l">
              <a:lnSpc>
                <a:spcPts val="2659"/>
              </a:lnSpc>
              <a:spcBef>
                <a:spcPct val="0"/>
              </a:spcBef>
            </a:pPr>
            <a:r>
              <a:rPr lang="en-US" b="true" sz="1899">
                <a:solidFill>
                  <a:srgbClr val="FFFFFF"/>
                </a:solidFill>
                <a:latin typeface="Coco Gothic Bold"/>
                <a:ea typeface="Coco Gothic Bold"/>
                <a:cs typeface="Coco Gothic Bold"/>
                <a:sym typeface="Coco Gothic Bold"/>
              </a:rPr>
              <a:t>Regular Monitor</a:t>
            </a:r>
            <a:r>
              <a:rPr lang="en-US" b="true" sz="1899">
                <a:solidFill>
                  <a:srgbClr val="FFFFFF"/>
                </a:solidFill>
                <a:latin typeface="Coco Gothic Bold"/>
                <a:ea typeface="Coco Gothic Bold"/>
                <a:cs typeface="Coco Gothic Bold"/>
                <a:sym typeface="Coco Gothic Bold"/>
              </a:rPr>
              <a:t>ing and Validation</a:t>
            </a:r>
          </a:p>
        </p:txBody>
      </p:sp>
      <p:sp>
        <p:nvSpPr>
          <p:cNvPr name="TextBox 24" id="24"/>
          <p:cNvSpPr txBox="true"/>
          <p:nvPr/>
        </p:nvSpPr>
        <p:spPr>
          <a:xfrm rot="0">
            <a:off x="-1982329" y="2536233"/>
            <a:ext cx="7315553" cy="332740"/>
          </a:xfrm>
          <a:prstGeom prst="rect">
            <a:avLst/>
          </a:prstGeom>
        </p:spPr>
        <p:txBody>
          <a:bodyPr anchor="t" rtlCol="false" tIns="0" lIns="0" bIns="0" rIns="0">
            <a:spAutoFit/>
          </a:bodyPr>
          <a:lstStyle/>
          <a:p>
            <a:pPr algn="ctr">
              <a:lnSpc>
                <a:spcPts val="2659"/>
              </a:lnSpc>
              <a:spcBef>
                <a:spcPct val="0"/>
              </a:spcBef>
            </a:pPr>
            <a:r>
              <a:rPr lang="en-US" b="true" sz="1899">
                <a:solidFill>
                  <a:srgbClr val="000000"/>
                </a:solidFill>
                <a:latin typeface="Coco Gothic Heavy"/>
                <a:ea typeface="Coco Gothic Heavy"/>
                <a:cs typeface="Coco Gothic Heavy"/>
                <a:sym typeface="Coco Gothic Heavy"/>
              </a:rPr>
              <a:t>01.</a:t>
            </a:r>
          </a:p>
        </p:txBody>
      </p:sp>
      <p:sp>
        <p:nvSpPr>
          <p:cNvPr name="TextBox 25" id="25"/>
          <p:cNvSpPr txBox="true"/>
          <p:nvPr/>
        </p:nvSpPr>
        <p:spPr>
          <a:xfrm rot="0">
            <a:off x="9605563" y="2536233"/>
            <a:ext cx="447794" cy="332740"/>
          </a:xfrm>
          <a:prstGeom prst="rect">
            <a:avLst/>
          </a:prstGeom>
        </p:spPr>
        <p:txBody>
          <a:bodyPr anchor="t" rtlCol="false" tIns="0" lIns="0" bIns="0" rIns="0">
            <a:spAutoFit/>
          </a:bodyPr>
          <a:lstStyle/>
          <a:p>
            <a:pPr algn="ctr">
              <a:lnSpc>
                <a:spcPts val="2659"/>
              </a:lnSpc>
              <a:spcBef>
                <a:spcPct val="0"/>
              </a:spcBef>
            </a:pPr>
            <a:r>
              <a:rPr lang="en-US" b="true" sz="1899">
                <a:solidFill>
                  <a:srgbClr val="000000"/>
                </a:solidFill>
                <a:latin typeface="Coco Gothic Heavy"/>
                <a:ea typeface="Coco Gothic Heavy"/>
                <a:cs typeface="Coco Gothic Heavy"/>
                <a:sym typeface="Coco Gothic Heavy"/>
              </a:rPr>
              <a:t>02.</a:t>
            </a:r>
          </a:p>
        </p:txBody>
      </p:sp>
      <p:grpSp>
        <p:nvGrpSpPr>
          <p:cNvPr name="Group 26" id="26"/>
          <p:cNvGrpSpPr/>
          <p:nvPr/>
        </p:nvGrpSpPr>
        <p:grpSpPr>
          <a:xfrm rot="0">
            <a:off x="1157480" y="5769538"/>
            <a:ext cx="7315553" cy="3500433"/>
            <a:chOff x="0" y="0"/>
            <a:chExt cx="9754071" cy="4667244"/>
          </a:xfrm>
        </p:grpSpPr>
        <p:grpSp>
          <p:nvGrpSpPr>
            <p:cNvPr name="Group 27" id="27"/>
            <p:cNvGrpSpPr/>
            <p:nvPr/>
          </p:nvGrpSpPr>
          <p:grpSpPr>
            <a:xfrm rot="0">
              <a:off x="0" y="0"/>
              <a:ext cx="1271565" cy="1271565"/>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9" id="29"/>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0" y="1379002"/>
              <a:ext cx="9754071" cy="3288241"/>
            </a:xfrm>
            <a:prstGeom prst="rect">
              <a:avLst/>
            </a:prstGeom>
          </p:spPr>
          <p:txBody>
            <a:bodyPr anchor="t" rtlCol="false" tIns="0" lIns="0" bIns="0" rIns="0">
              <a:spAutoFit/>
            </a:bodyPr>
            <a:lstStyle/>
            <a:p>
              <a:pPr algn="just">
                <a:lnSpc>
                  <a:spcPts val="2800"/>
                </a:lnSpc>
              </a:pPr>
              <a:r>
                <a:rPr lang="en-US" sz="2000">
                  <a:solidFill>
                    <a:srgbClr val="FFFFFF"/>
                  </a:solidFill>
                  <a:latin typeface="Poppins"/>
                  <a:ea typeface="Poppins"/>
                  <a:cs typeface="Poppins"/>
                  <a:sym typeface="Poppins"/>
                </a:rPr>
                <a:t>Customer groups such as laborers and sales staff, as well as customers with a secondary education, have a higher proportion of defaults. Companies can adjust limits and interest rates and provide financial education programs for these at-risk groups, while customers with more stable occupations or education receive more flexible credit facilities.</a:t>
              </a:r>
            </a:p>
          </p:txBody>
        </p:sp>
      </p:grpSp>
      <p:sp>
        <p:nvSpPr>
          <p:cNvPr name="TextBox 31" id="31"/>
          <p:cNvSpPr txBox="true"/>
          <p:nvPr/>
        </p:nvSpPr>
        <p:spPr>
          <a:xfrm rot="0">
            <a:off x="2257125" y="6131916"/>
            <a:ext cx="6215909" cy="332740"/>
          </a:xfrm>
          <a:prstGeom prst="rect">
            <a:avLst/>
          </a:prstGeom>
        </p:spPr>
        <p:txBody>
          <a:bodyPr anchor="t" rtlCol="false" tIns="0" lIns="0" bIns="0" rIns="0">
            <a:spAutoFit/>
          </a:bodyPr>
          <a:lstStyle/>
          <a:p>
            <a:pPr algn="l">
              <a:lnSpc>
                <a:spcPts val="2659"/>
              </a:lnSpc>
              <a:spcBef>
                <a:spcPct val="0"/>
              </a:spcBef>
            </a:pPr>
            <a:r>
              <a:rPr lang="en-US" b="true" sz="1899">
                <a:solidFill>
                  <a:srgbClr val="FFFFFF"/>
                </a:solidFill>
                <a:latin typeface="Coco Gothic Bold"/>
                <a:ea typeface="Coco Gothic Bold"/>
                <a:cs typeface="Coco Gothic Bold"/>
                <a:sym typeface="Coco Gothic Bold"/>
              </a:rPr>
              <a:t>Strateg</a:t>
            </a:r>
            <a:r>
              <a:rPr lang="en-US" b="true" sz="1899">
                <a:solidFill>
                  <a:srgbClr val="FFFFFF"/>
                </a:solidFill>
                <a:latin typeface="Coco Gothic Bold"/>
                <a:ea typeface="Coco Gothic Bold"/>
                <a:cs typeface="Coco Gothic Bold"/>
                <a:sym typeface="Coco Gothic Bold"/>
              </a:rPr>
              <a:t>ies Based on Occupation and Education</a:t>
            </a:r>
          </a:p>
        </p:txBody>
      </p:sp>
      <p:sp>
        <p:nvSpPr>
          <p:cNvPr name="TextBox 32" id="32"/>
          <p:cNvSpPr txBox="true"/>
          <p:nvPr/>
        </p:nvSpPr>
        <p:spPr>
          <a:xfrm rot="0">
            <a:off x="-2035111" y="6131916"/>
            <a:ext cx="7315553" cy="332740"/>
          </a:xfrm>
          <a:prstGeom prst="rect">
            <a:avLst/>
          </a:prstGeom>
        </p:spPr>
        <p:txBody>
          <a:bodyPr anchor="t" rtlCol="false" tIns="0" lIns="0" bIns="0" rIns="0">
            <a:spAutoFit/>
          </a:bodyPr>
          <a:lstStyle/>
          <a:p>
            <a:pPr algn="ctr">
              <a:lnSpc>
                <a:spcPts val="2659"/>
              </a:lnSpc>
              <a:spcBef>
                <a:spcPct val="0"/>
              </a:spcBef>
            </a:pPr>
            <a:r>
              <a:rPr lang="en-US" b="true" sz="1899">
                <a:solidFill>
                  <a:srgbClr val="000000"/>
                </a:solidFill>
                <a:latin typeface="Coco Gothic Heavy"/>
                <a:ea typeface="Coco Gothic Heavy"/>
                <a:cs typeface="Coco Gothic Heavy"/>
                <a:sym typeface="Coco Gothic Heavy"/>
              </a:rPr>
              <a:t>03.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DAGxt99zBZk</dc:identifier>
  <dcterms:modified xsi:type="dcterms:W3CDTF">2011-08-01T06:04:30Z</dcterms:modified>
  <cp:revision>1</cp:revision>
  <dc:title>Coklat Putih Geometris Sederhana Seminar Proposal Presentasi</dc:title>
</cp:coreProperties>
</file>