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5"/>
            </a:lvl1pPr>
            <a:lvl2pPr lvl="1" algn="ctr">
              <a:spcBef>
                <a:spcPts val="0"/>
              </a:spcBef>
              <a:buSzPct val="100000"/>
              <a:defRPr sz="6935"/>
            </a:lvl2pPr>
            <a:lvl3pPr lvl="2" algn="ctr">
              <a:spcBef>
                <a:spcPts val="0"/>
              </a:spcBef>
              <a:buSzPct val="100000"/>
              <a:defRPr sz="6935"/>
            </a:lvl3pPr>
            <a:lvl4pPr lvl="3" algn="ctr">
              <a:spcBef>
                <a:spcPts val="0"/>
              </a:spcBef>
              <a:buSzPct val="100000"/>
              <a:defRPr sz="6935"/>
            </a:lvl4pPr>
            <a:lvl5pPr lvl="4" algn="ctr">
              <a:spcBef>
                <a:spcPts val="0"/>
              </a:spcBef>
              <a:buSzPct val="100000"/>
              <a:defRPr sz="6935"/>
            </a:lvl5pPr>
            <a:lvl6pPr lvl="5" algn="ctr">
              <a:spcBef>
                <a:spcPts val="0"/>
              </a:spcBef>
              <a:buSzPct val="100000"/>
              <a:defRPr sz="6935"/>
            </a:lvl6pPr>
            <a:lvl7pPr lvl="6" algn="ctr">
              <a:spcBef>
                <a:spcPts val="0"/>
              </a:spcBef>
              <a:buSzPct val="100000"/>
              <a:defRPr sz="6935"/>
            </a:lvl7pPr>
            <a:lvl8pPr lvl="7" algn="ctr">
              <a:spcBef>
                <a:spcPts val="0"/>
              </a:spcBef>
              <a:buSzPct val="100000"/>
              <a:defRPr sz="6935"/>
            </a:lvl8pPr>
            <a:lvl9pPr lvl="8" algn="ctr">
              <a:spcBef>
                <a:spcPts val="0"/>
              </a:spcBef>
              <a:buSzPct val="100000"/>
              <a:defRPr sz="6935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6167" y="10052"/>
            <a:ext cx="12192000" cy="151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622300" y="139700"/>
            <a:ext cx="10786800" cy="11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4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622300" y="1657700"/>
            <a:ext cx="10786800" cy="4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2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096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4384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048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6576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2672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876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253463" y="6410392"/>
            <a:ext cx="829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78408" y="305183"/>
            <a:ext cx="3013600" cy="8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7192" y="6148532"/>
            <a:ext cx="1735139" cy="58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5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5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5"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hub.com/angular/angular" TargetMode="Externa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angularjs.blogspot.jp/2016/12/ok-let-me-explain-its-going-to-be.html" TargetMode="Externa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hyperlink" Target="http://www.imooc.com/learn/15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hyperlink" Target="https://www.bennadel.com/blog/2439-my-experience-with-angularjs---the-super-heroic-javascript-mvw-framework.htm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hyperlink" Target="http://git.oschina.net/mumu-osc/Nice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5347423" y="1047812"/>
            <a:ext cx="6524000" cy="1486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3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5347423" y="2678122"/>
            <a:ext cx="6524000" cy="59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2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课程大纲</a:t>
            </a:r>
            <a:endParaRPr lang="en-GB" sz="2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347423" y="3398345"/>
            <a:ext cx="6524000" cy="59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2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2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2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272757"/>
            <a:ext cx="12192001" cy="259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2113915" y="1436370"/>
            <a:ext cx="2927985" cy="290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16200" y="1810233"/>
            <a:ext cx="3959599" cy="39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25055" y="1711472"/>
            <a:ext cx="11107600" cy="115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4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4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525055" y="3010525"/>
            <a:ext cx="11107600" cy="74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2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22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525055" y="4048750"/>
            <a:ext cx="11107600" cy="74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22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22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22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15600" y="961725"/>
            <a:ext cx="11360800" cy="496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260000"/>
              </a:lnSpc>
              <a:spcBef>
                <a:spcPts val="1400"/>
              </a:spcBef>
              <a:buNone/>
            </a:pPr>
            <a:r>
              <a:rPr lang="en-GB" sz="22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      此课程，包括与此课程相关的所有内容（包含而不仅限于PPT、源代码、视频）都是</a:t>
            </a:r>
            <a:r>
              <a:rPr lang="en-GB" sz="22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完全开源免费</a:t>
            </a:r>
            <a:r>
              <a:rPr lang="en-GB" sz="22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的，您可以随意转发、使用，但不得对此课程相关的任何内容进行修改，尤其不能向</a:t>
            </a:r>
            <a:r>
              <a:rPr lang="en-GB" sz="2200">
                <a:solidFill>
                  <a:srgbClr val="151515"/>
                </a:solidFill>
                <a:latin typeface="微软雅黑" panose="020B0503020204020204" charset="-122"/>
                <a:ea typeface="微软雅黑" panose="020B0503020204020204" charset="-122"/>
              </a:rPr>
              <a:t>课程的观众收取任何费用。</a:t>
            </a:r>
            <a:endParaRPr lang="en-GB" sz="2200">
              <a:solidFill>
                <a:srgbClr val="15151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特别解释：浏览器兼容性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78667" y="2330600"/>
            <a:ext cx="9434667" cy="235866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15600" y="5439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https://github.com/angular/angular</a:t>
            </a:r>
            <a:endParaRPr lang="en-GB" sz="180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特别解释：关于版本号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466090" y="5547995"/>
            <a:ext cx="11259820" cy="52895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400"/>
              </a:spcBef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只是语义化版本号而已，没有颠覆性变化。</a:t>
            </a:r>
            <a:endParaRPr lang="en-GB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6052" y="1485033"/>
            <a:ext cx="5759899" cy="38879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15616" y="59980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http://angularjs.blogspot.jp/2016/12/ok-let-me-explain-its-going-to-be.html</a:t>
            </a:r>
            <a:endParaRPr lang="en-GB" sz="180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关于Angular 1.x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22283" y="4296467"/>
            <a:ext cx="10786800" cy="816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indent="457200" algn="ctr" rtl="0">
              <a:spcBef>
                <a:spcPts val="1400"/>
              </a:spcBef>
              <a:buNone/>
            </a:pPr>
            <a:r>
              <a:rPr lang="en-GB" sz="1800" u="sng">
                <a:solidFill>
                  <a:srgbClr val="0097A7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http://www.imooc.com/learn/156</a:t>
            </a:r>
            <a:endParaRPr lang="en-GB" sz="1800" u="sng">
              <a:solidFill>
                <a:srgbClr val="0097A7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21616" y="2278933"/>
            <a:ext cx="10348765" cy="17308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6090" y="5334000"/>
            <a:ext cx="11259820" cy="60007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400"/>
              </a:spcBef>
              <a:buNone/>
            </a:pP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如果您需要学习Angular 1.x，请点击以上视频教程，完全免费的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课程定位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Shape 100"/>
          <p:cNvSpPr txBox="1"/>
          <p:nvPr>
            <p:ph type="body" idx="1"/>
          </p:nvPr>
        </p:nvSpPr>
        <p:spPr>
          <a:xfrm>
            <a:off x="415600" y="1692000"/>
            <a:ext cx="11360800" cy="4196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内容版本：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Angular 2.0+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适合对象：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初中级开发者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时间安排：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一共分10个小节，每个小节45分钟，整体共8小时左右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目标愿景：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让你用</a:t>
            </a:r>
            <a:r>
              <a:rPr lang="en-GB" sz="22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最少的时间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掌握Angular2.0的基本用法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课程大纲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Shape 106"/>
          <p:cNvSpPr txBox="1"/>
          <p:nvPr>
            <p:ph type="body" idx="1"/>
          </p:nvPr>
        </p:nvSpPr>
        <p:spPr>
          <a:xfrm>
            <a:off x="415290" y="944880"/>
            <a:ext cx="11360785" cy="5734685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第一节：1小时快速上手</a:t>
            </a:r>
            <a:endParaRPr lang="en-GB" sz="1400" b="1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第二节：搭建开发环境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lvl="1" indent="0" rtl="0">
              <a:lnSpc>
                <a:spcPct val="80000"/>
              </a:lnSpc>
              <a:spcBef>
                <a:spcPts val="0"/>
              </a:spcBef>
              <a:buClr>
                <a:srgbClr val="474747"/>
              </a:buClr>
              <a:buSzPct val="100000"/>
              <a:buFont typeface="Wingdings" panose="05000000000000000000" charset="0"/>
            </a:pPr>
            <a:r>
              <a:rPr lang="en-GB" sz="14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Angular-CLI、webpack</a:t>
            </a:r>
            <a:endParaRPr lang="en-GB" sz="14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第三节：组件与指令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lvl="1" indent="0" rtl="0">
              <a:lnSpc>
                <a:spcPct val="80000"/>
              </a:lnSpc>
              <a:spcBef>
                <a:spcPts val="0"/>
              </a:spcBef>
              <a:buClr>
                <a:srgbClr val="474747"/>
              </a:buClr>
              <a:buSzPct val="100000"/>
              <a:buFont typeface="Wingdings" panose="05000000000000000000" charset="0"/>
            </a:pPr>
            <a:r>
              <a:rPr lang="en-GB" sz="14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组件与指令、模板、数据绑定与事件绑定、组件间通讯、生命周期、动效、服务、管道</a:t>
            </a:r>
            <a:endParaRPr lang="en-GB" sz="16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第四节：模块与共享模块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第五节：路由与动态加载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lvl="1" algn="l" rtl="0">
              <a:lnSpc>
                <a:spcPct val="80000"/>
              </a:lnSpc>
              <a:spcBef>
                <a:spcPts val="0"/>
              </a:spcBef>
              <a:buClr>
                <a:srgbClr val="474747"/>
              </a:buClr>
              <a:buSzPct val="100000"/>
              <a:buFont typeface="Wingdings" panose="05000000000000000000" charset="0"/>
            </a:pPr>
            <a:r>
              <a:rPr lang="en-GB" sz="14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基本用法、多层嵌套、动态加载模块、路由守卫</a:t>
            </a:r>
            <a:endParaRPr lang="en-GB" sz="14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第六节：表单与数据校验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第七节：与服务端通讯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marR="0" lvl="1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474747"/>
              </a:buClr>
              <a:buSzPct val="100000"/>
              <a:buFont typeface="Wingdings" panose="05000000000000000000" charset="0"/>
            </a:pPr>
            <a:r>
              <a:rPr lang="en-GB" sz="14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Observable与RxJS</a:t>
            </a:r>
            <a:endParaRPr lang="en-GB" sz="14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第八节：i18n</a:t>
            </a:r>
            <a:endParaRPr lang="en-GB" sz="1400" b="1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第九节：前端自动化测试</a:t>
            </a:r>
            <a:endParaRPr lang="en-GB" sz="1400" b="1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>
              <a:lnSpc>
                <a:spcPct val="8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第十节：高阶内容</a:t>
            </a:r>
            <a:endParaRPr lang="en-GB" sz="1865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marR="0" lvl="1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474747"/>
              </a:buClr>
              <a:buSzPct val="100000"/>
              <a:buFont typeface="Wingdings" panose="05000000000000000000" charset="0"/>
            </a:pPr>
            <a:r>
              <a:rPr lang="en-GB" sz="14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WebWorker、ServiceWorker、SEO与Universal、ionic、PWA</a:t>
            </a:r>
            <a:endParaRPr lang="en-GB" sz="14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62349" y="1209232"/>
            <a:ext cx="4690965" cy="48459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学习Angular2是一种什么样的体验？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73633" y="6021400"/>
            <a:ext cx="11268400" cy="53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注意：视频内容可能会做微调，难度是逐步加大的，尽量不要跳</a:t>
            </a:r>
            <a:endParaRPr lang="en-GB" sz="22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42200" y="5933500"/>
            <a:ext cx="11107600" cy="74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80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44933" y="1458567"/>
            <a:ext cx="5702144" cy="44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/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Wingdings</vt:lpstr>
      <vt:lpstr>simple-light-2</vt:lpstr>
      <vt:lpstr>Angular2.0视频教程</vt:lpstr>
      <vt:lpstr>版权声明</vt:lpstr>
      <vt:lpstr>特别解释：浏览器兼容性</vt:lpstr>
      <vt:lpstr>特别解释：关于版本号</vt:lpstr>
      <vt:lpstr>关于Angular 1.x</vt:lpstr>
      <vt:lpstr>课程定位</vt:lpstr>
      <vt:lpstr>课程大纲</vt:lpstr>
      <vt:lpstr>学习Angular2是一种什么样的体验？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Angular2.0视频教程</dc:title>
  <dc:creator/>
  <cp:lastModifiedBy>zhangxf10</cp:lastModifiedBy>
  <cp:revision>88</cp:revision>
  <dcterms:created xsi:type="dcterms:W3CDTF">2017-02-08T06:03:00Z</dcterms:created>
  <dcterms:modified xsi:type="dcterms:W3CDTF">2017-02-09T06:48:30Z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