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9" r:id="rId4"/>
    <p:sldId id="288" r:id="rId5"/>
    <p:sldId id="271" r:id="rId6"/>
    <p:sldId id="272" r:id="rId7"/>
    <p:sldId id="273" r:id="rId8"/>
    <p:sldId id="286" r:id="rId9"/>
    <p:sldId id="290" r:id="rId10"/>
    <p:sldId id="291" r:id="rId11"/>
    <p:sldId id="284" r:id="rId12"/>
    <p:sldId id="293" r:id="rId13"/>
    <p:sldId id="297" r:id="rId14"/>
    <p:sldId id="280" r:id="rId15"/>
    <p:sldId id="296" r:id="rId16"/>
    <p:sldId id="28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4C468-0455-4BAE-BD20-1AAC56591129}" v="2" dt="2019-09-11T21:12:43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3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pei Yan" userId="a12b1dbe-d58f-460e-ad06-a8153aa572e5" providerId="ADAL" clId="{C6F4C468-0455-4BAE-BD20-1AAC56591129}"/>
    <pc:docChg chg="undo custSel modSld">
      <pc:chgData name="Zhipei Yan" userId="a12b1dbe-d58f-460e-ad06-a8153aa572e5" providerId="ADAL" clId="{C6F4C468-0455-4BAE-BD20-1AAC56591129}" dt="2019-09-11T21:14:26.523" v="103" actId="20577"/>
      <pc:docMkLst>
        <pc:docMk/>
      </pc:docMkLst>
      <pc:sldChg chg="modSp">
        <pc:chgData name="Zhipei Yan" userId="a12b1dbe-d58f-460e-ad06-a8153aa572e5" providerId="ADAL" clId="{C6F4C468-0455-4BAE-BD20-1AAC56591129}" dt="2019-09-11T21:14:26.523" v="103" actId="20577"/>
        <pc:sldMkLst>
          <pc:docMk/>
          <pc:sldMk cId="1959392288" sldId="256"/>
        </pc:sldMkLst>
        <pc:spChg chg="mod">
          <ac:chgData name="Zhipei Yan" userId="a12b1dbe-d58f-460e-ad06-a8153aa572e5" providerId="ADAL" clId="{C6F4C468-0455-4BAE-BD20-1AAC56591129}" dt="2019-09-11T21:14:26.523" v="103" actId="20577"/>
          <ac:spMkLst>
            <pc:docMk/>
            <pc:sldMk cId="1959392288" sldId="256"/>
            <ac:spMk id="3" creationId="{58F28566-7819-2A44-8B02-BCA5AF224666}"/>
          </ac:spMkLst>
        </pc:spChg>
      </pc:sldChg>
      <pc:sldChg chg="modSp">
        <pc:chgData name="Zhipei Yan" userId="a12b1dbe-d58f-460e-ad06-a8153aa572e5" providerId="ADAL" clId="{C6F4C468-0455-4BAE-BD20-1AAC56591129}" dt="2019-09-11T21:13:25.357" v="57" actId="108"/>
        <pc:sldMkLst>
          <pc:docMk/>
          <pc:sldMk cId="216412682" sldId="280"/>
        </pc:sldMkLst>
        <pc:spChg chg="mod">
          <ac:chgData name="Zhipei Yan" userId="a12b1dbe-d58f-460e-ad06-a8153aa572e5" providerId="ADAL" clId="{C6F4C468-0455-4BAE-BD20-1AAC56591129}" dt="2019-09-11T21:13:25.357" v="57" actId="108"/>
          <ac:spMkLst>
            <pc:docMk/>
            <pc:sldMk cId="216412682" sldId="280"/>
            <ac:spMk id="7" creationId="{D7344C81-4078-5F41-BD97-541E252D2202}"/>
          </ac:spMkLst>
        </pc:spChg>
      </pc:sldChg>
      <pc:sldChg chg="modSp">
        <pc:chgData name="Zhipei Yan" userId="a12b1dbe-d58f-460e-ad06-a8153aa572e5" providerId="ADAL" clId="{C6F4C468-0455-4BAE-BD20-1AAC56591129}" dt="2019-09-11T21:13:17.285" v="56" actId="108"/>
        <pc:sldMkLst>
          <pc:docMk/>
          <pc:sldMk cId="674527125" sldId="281"/>
        </pc:sldMkLst>
        <pc:spChg chg="mod">
          <ac:chgData name="Zhipei Yan" userId="a12b1dbe-d58f-460e-ad06-a8153aa572e5" providerId="ADAL" clId="{C6F4C468-0455-4BAE-BD20-1AAC56591129}" dt="2019-09-11T21:13:17.285" v="56" actId="108"/>
          <ac:spMkLst>
            <pc:docMk/>
            <pc:sldMk cId="674527125" sldId="281"/>
            <ac:spMk id="6" creationId="{E3B5FCA2-B664-0744-BAD1-7EBCCB90CB19}"/>
          </ac:spMkLst>
        </pc:spChg>
      </pc:sldChg>
      <pc:sldChg chg="addSp modSp">
        <pc:chgData name="Zhipei Yan" userId="a12b1dbe-d58f-460e-ad06-a8153aa572e5" providerId="ADAL" clId="{C6F4C468-0455-4BAE-BD20-1AAC56591129}" dt="2019-09-11T20:57:58.132" v="52" actId="20577"/>
        <pc:sldMkLst>
          <pc:docMk/>
          <pc:sldMk cId="1606245514" sldId="291"/>
        </pc:sldMkLst>
        <pc:graphicFrameChg chg="add mod modGraphic">
          <ac:chgData name="Zhipei Yan" userId="a12b1dbe-d58f-460e-ad06-a8153aa572e5" providerId="ADAL" clId="{C6F4C468-0455-4BAE-BD20-1AAC56591129}" dt="2019-09-11T20:57:58.132" v="52" actId="20577"/>
          <ac:graphicFrameMkLst>
            <pc:docMk/>
            <pc:sldMk cId="1606245514" sldId="291"/>
            <ac:graphicFrameMk id="3" creationId="{0E78F9FC-7DA3-4DA7-91C1-04AC157F2359}"/>
          </ac:graphicFrameMkLst>
        </pc:graphicFrameChg>
        <pc:graphicFrameChg chg="mod modGraphic">
          <ac:chgData name="Zhipei Yan" userId="a12b1dbe-d58f-460e-ad06-a8153aa572e5" providerId="ADAL" clId="{C6F4C468-0455-4BAE-BD20-1AAC56591129}" dt="2019-09-11T20:46:28.846" v="2" actId="1076"/>
          <ac:graphicFrameMkLst>
            <pc:docMk/>
            <pc:sldMk cId="1606245514" sldId="291"/>
            <ac:graphicFrameMk id="13" creationId="{0F681A75-72AB-E742-A14F-03C73C38BA93}"/>
          </ac:graphicFrameMkLst>
        </pc:graphicFrameChg>
      </pc:sldChg>
      <pc:sldChg chg="modSp">
        <pc:chgData name="Zhipei Yan" userId="a12b1dbe-d58f-460e-ad06-a8153aa572e5" providerId="ADAL" clId="{C6F4C468-0455-4BAE-BD20-1AAC56591129}" dt="2019-09-11T21:13:48.563" v="65" actId="108"/>
        <pc:sldMkLst>
          <pc:docMk/>
          <pc:sldMk cId="3235127305" sldId="293"/>
        </pc:sldMkLst>
        <pc:spChg chg="mod">
          <ac:chgData name="Zhipei Yan" userId="a12b1dbe-d58f-460e-ad06-a8153aa572e5" providerId="ADAL" clId="{C6F4C468-0455-4BAE-BD20-1AAC56591129}" dt="2019-09-11T21:13:48.563" v="65" actId="108"/>
          <ac:spMkLst>
            <pc:docMk/>
            <pc:sldMk cId="3235127305" sldId="293"/>
            <ac:spMk id="6" creationId="{EDD2CA04-083C-4842-837A-CCCD420F84DA}"/>
          </ac:spMkLst>
        </pc:spChg>
      </pc:sldChg>
      <pc:sldChg chg="modSp">
        <pc:chgData name="Zhipei Yan" userId="a12b1dbe-d58f-460e-ad06-a8153aa572e5" providerId="ADAL" clId="{C6F4C468-0455-4BAE-BD20-1AAC56591129}" dt="2019-09-11T21:13:05.025" v="53" actId="108"/>
        <pc:sldMkLst>
          <pc:docMk/>
          <pc:sldMk cId="1337027023" sldId="296"/>
        </pc:sldMkLst>
        <pc:spChg chg="mod">
          <ac:chgData name="Zhipei Yan" userId="a12b1dbe-d58f-460e-ad06-a8153aa572e5" providerId="ADAL" clId="{C6F4C468-0455-4BAE-BD20-1AAC56591129}" dt="2019-09-11T21:13:05.025" v="53" actId="108"/>
          <ac:spMkLst>
            <pc:docMk/>
            <pc:sldMk cId="1337027023" sldId="296"/>
            <ac:spMk id="7" creationId="{D7344C81-4078-5F41-BD97-541E252D2202}"/>
          </ac:spMkLst>
        </pc:spChg>
      </pc:sldChg>
      <pc:sldChg chg="modSp">
        <pc:chgData name="Zhipei Yan" userId="a12b1dbe-d58f-460e-ad06-a8153aa572e5" providerId="ADAL" clId="{C6F4C468-0455-4BAE-BD20-1AAC56591129}" dt="2019-09-11T21:13:36.807" v="60" actId="108"/>
        <pc:sldMkLst>
          <pc:docMk/>
          <pc:sldMk cId="961721803" sldId="297"/>
        </pc:sldMkLst>
        <pc:spChg chg="mod">
          <ac:chgData name="Zhipei Yan" userId="a12b1dbe-d58f-460e-ad06-a8153aa572e5" providerId="ADAL" clId="{C6F4C468-0455-4BAE-BD20-1AAC56591129}" dt="2019-09-11T21:13:36.807" v="60" actId="108"/>
          <ac:spMkLst>
            <pc:docMk/>
            <pc:sldMk cId="961721803" sldId="297"/>
            <ac:spMk id="6" creationId="{EDD2CA04-083C-4842-837A-CCCD420F84D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4420-6680-5A4A-BA00-6BB98AE23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9DC34-7918-094E-8EAD-6232BB8E9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BE971-EA79-7143-8589-89B98361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D7505-A282-A148-84F1-A7DECD98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2534-4A21-E346-A35D-FEAAB5EA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C622-ABBE-1042-A5C9-D48A76FA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7DDAA-D8F9-E344-8C5C-D2FF9D592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C9D3-E75C-1048-8806-ED79EA52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3834-991E-DB4D-B2F4-63914CB9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DE082-FE96-084E-BD15-5C1DC408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8A8EF-C74C-DD43-AA9A-A7DB42937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D72BC-070A-0249-B70E-00A85A7AB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31F-19C5-2742-9059-035C66A6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4249-EC60-9B4F-A4B4-B637BF88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7F603-1F8D-8545-84F4-9B3C85D1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8E98-C2BB-F24A-A341-F6DCE626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F424-8977-384D-9C92-8BB1C8C6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878A-1ACC-624A-A376-F30D008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ECE3-A167-5643-BE56-58580ECB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1D121-D74C-6644-9006-F50A41C1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4A23-A1B1-B441-BCA0-EE3D2945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6F04-001F-5446-947E-0E212740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3D02-E19E-0D48-969E-53AB2C60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5C1F-E714-034C-8E8B-529800DF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E3A3-C61C-DD4E-A20B-70CE9417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2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067E-FDCE-BF47-951B-68397BAB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0041-C918-CF4E-AD00-6CDBF43B4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9FFD7-269D-7647-AF14-7A7B1FFF4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ACB0A-14D0-B14A-B37B-5A78CC4A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25E21-C53D-B444-936C-D82158D0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317B8-CE41-4546-AEB2-D1B48176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A60E-B993-A54B-B57F-DACBF138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E1FED-068D-B64E-B44C-EAAB2432B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3119F-50A5-6242-98D8-EAA98D7A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A3BC-12CE-8D4A-A793-F16C1DEA6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B6091-4310-C94F-ACAA-E9642D593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9CC88-2728-F04C-A0FC-52BAEA91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94117-F370-8A47-995E-7D9605F5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A2810-A4CB-B74C-807F-379F56EA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2D75-A84E-D14B-B9DF-E206DBDF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3AC67-7C49-244D-8620-570BD4FB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C747-5058-6B4A-A4D5-D6DEA9FF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CC53-1A22-2241-82CE-59EE8090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00BC5-20D1-D34F-A7F8-78C1C799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FE014-BF99-A24F-BBD1-12F50280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F4B9-D760-F145-A231-44169A41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4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2239-DF3E-DB4D-ABA2-082F5EE2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E542-1D08-B24A-A112-748BB74B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77417-D156-214B-A19A-C9FA85EDB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CE93-151D-1A4C-8FCB-7D05AAAF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B4EC7-3D09-D443-80EC-146B3503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FB18-31CC-9E44-8636-74317D16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B014-158C-E042-AAC2-C7DB0F09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5D5D2-3E20-5E4A-8875-4280D3632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A0B55-BC10-5043-A235-F689E6346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2CD5-5263-9B4B-ABFF-F0F5B9C3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7615B-59DE-1440-832D-2E8197FB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76BF5-DE06-8A45-876D-E010599A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26ECB-4AB1-A54E-A861-C3772D93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E6EFC-8FA3-2D4F-9DD0-179BFD59F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DB40-64F4-CA40-9D82-C6A8A8FD9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5892-CAB5-E94A-AB9D-8C9D6015584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C7C9-F166-E04B-A6E2-BCC606F57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8CAA-8F28-6E45-9FCD-39F86E95E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tamu.edu/~yanzp/courses/csce221/notes/Lab3_UIN_First_Last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3D62-98B9-7542-A941-8B23B5817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916" y="562708"/>
            <a:ext cx="9854084" cy="2171403"/>
          </a:xfrm>
        </p:spPr>
        <p:txBody>
          <a:bodyPr>
            <a:normAutofit/>
          </a:bodyPr>
          <a:lstStyle/>
          <a:p>
            <a:r>
              <a:rPr lang="en-US" dirty="0"/>
              <a:t>CSCE-221</a:t>
            </a:r>
            <a:br>
              <a:rPr lang="en-US" dirty="0"/>
            </a:br>
            <a:r>
              <a:rPr lang="en-US" dirty="0"/>
              <a:t>Asymptotic Analysis of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28566-7819-2A44-8B02-BCA5AF22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3880"/>
            <a:ext cx="9144000" cy="2699800"/>
          </a:xfrm>
        </p:spPr>
        <p:txBody>
          <a:bodyPr>
            <a:normAutofit/>
          </a:bodyPr>
          <a:lstStyle/>
          <a:p>
            <a:r>
              <a:rPr lang="en-US" sz="4000" dirty="0"/>
              <a:t>Emil Thomas</a:t>
            </a:r>
          </a:p>
          <a:p>
            <a:r>
              <a:rPr lang="en-US" sz="4000" dirty="0"/>
              <a:t>01/31/19</a:t>
            </a:r>
          </a:p>
          <a:p>
            <a:r>
              <a:rPr lang="en-US" sz="4000" dirty="0"/>
              <a:t>Edited by Zhipei Yan</a:t>
            </a:r>
          </a:p>
          <a:p>
            <a:r>
              <a:rPr lang="en-US" sz="4000"/>
              <a:t>2019.09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44528-97A9-834A-A1B2-A2A290312949}"/>
              </a:ext>
            </a:extLst>
          </p:cNvPr>
          <p:cNvSpPr txBox="1"/>
          <p:nvPr/>
        </p:nvSpPr>
        <p:spPr>
          <a:xfrm>
            <a:off x="8458332" y="6519446"/>
            <a:ext cx="3777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Source</a:t>
            </a:r>
            <a:r>
              <a:rPr lang="en-US" dirty="0"/>
              <a:t> : Based on Prof </a:t>
            </a:r>
            <a:r>
              <a:rPr lang="en-US" dirty="0" err="1"/>
              <a:t>Lupoli’s</a:t>
            </a:r>
            <a:r>
              <a:rPr lang="en-US" dirty="0"/>
              <a:t> Notes </a:t>
            </a:r>
          </a:p>
        </p:txBody>
      </p:sp>
    </p:spTree>
    <p:extLst>
      <p:ext uri="{BB962C8B-B14F-4D97-AF65-F5344CB8AC3E}">
        <p14:creationId xmlns:p14="http://schemas.microsoft.com/office/powerpoint/2010/main" val="195939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C715-6CAC-BF4C-A2EF-08092021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82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/>
              <a:t>Beware of dependency in nested loops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F681A75-72AB-E742-A14F-03C73C38BA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113931"/>
                  </p:ext>
                </p:extLst>
              </p:nvPr>
            </p:nvGraphicFramePr>
            <p:xfrm>
              <a:off x="3809935" y="1879119"/>
              <a:ext cx="7739380" cy="371375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739380">
                      <a:extLst>
                        <a:ext uri="{9D8B030D-6E8A-4147-A177-3AD203B41FA5}">
                          <a16:colId xmlns:a16="http://schemas.microsoft.com/office/drawing/2014/main" val="819877902"/>
                        </a:ext>
                      </a:extLst>
                    </a:gridCol>
                  </a:tblGrid>
                  <a:tr h="18384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For loops Example #2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95554162"/>
                      </a:ext>
                    </a:extLst>
                  </a:tr>
                  <a:tr h="1936405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for(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0;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&lt; n;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++)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{	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	for (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= 0; </a:t>
                          </a:r>
                          <a:r>
                            <a:rPr lang="en-US" sz="1800" b="1" kern="1200" dirty="0">
                              <a:solidFill>
                                <a:srgbClr val="C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 &lt; </a:t>
                          </a:r>
                          <a:r>
                            <a:rPr lang="en-US" sz="1800" b="1" kern="1200" dirty="0" err="1">
                              <a:solidFill>
                                <a:srgbClr val="C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; 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j++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) // this loop does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	{                           // depend on the other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		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		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cout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&lt;&lt; "looped" &lt;&lt;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endl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		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	}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}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75000"/>
                            <a:alpha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0105911"/>
                      </a:ext>
                    </a:extLst>
                  </a:tr>
                  <a:tr h="42191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Total Iterations =</a:t>
                          </a:r>
                          <a:r>
                            <a:rPr lang="en-US" sz="18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  <m: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a:rPr lang="en-US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 No. of operations inside = 1, so </a:t>
                          </a: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kumimoji="0" lang="en-US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75000"/>
                            <a:alpha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66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F681A75-72AB-E742-A14F-03C73C38BA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113931"/>
                  </p:ext>
                </p:extLst>
              </p:nvPr>
            </p:nvGraphicFramePr>
            <p:xfrm>
              <a:off x="3809935" y="1879119"/>
              <a:ext cx="7739380" cy="371375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739380">
                      <a:extLst>
                        <a:ext uri="{9D8B030D-6E8A-4147-A177-3AD203B41FA5}">
                          <a16:colId xmlns:a16="http://schemas.microsoft.com/office/drawing/2014/main" val="81987790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For loops Example #2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95554162"/>
                      </a:ext>
                    </a:extLst>
                  </a:tr>
                  <a:tr h="298704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for(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0;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&lt; n;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++)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{	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	for (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= 0; </a:t>
                          </a:r>
                          <a:r>
                            <a:rPr lang="en-US" sz="1800" b="1" kern="1200" dirty="0">
                              <a:solidFill>
                                <a:srgbClr val="C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 &lt; </a:t>
                          </a:r>
                          <a:r>
                            <a:rPr lang="en-US" sz="1800" b="1" kern="1200" dirty="0" err="1">
                              <a:solidFill>
                                <a:srgbClr val="C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; 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j++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) // this loop does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	{                           // depend on the other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		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		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cout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&lt;&lt; "looped" &lt;&lt;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endl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		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	}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	}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chemeClr val="accent2">
                            <a:lumMod val="75000"/>
                            <a:alpha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0105911"/>
                      </a:ext>
                    </a:extLst>
                  </a:tr>
                  <a:tr h="4219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9" t="-802899" r="-315" b="-144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6617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8F9FC-7DA3-4DA7-91C1-04AC157F2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24335"/>
              </p:ext>
            </p:extLst>
          </p:nvPr>
        </p:nvGraphicFramePr>
        <p:xfrm>
          <a:off x="307702" y="2644261"/>
          <a:ext cx="43513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77">
                  <a:extLst>
                    <a:ext uri="{9D8B030D-6E8A-4147-A177-3AD203B41FA5}">
                      <a16:colId xmlns:a16="http://schemas.microsoft.com/office/drawing/2014/main" val="4081936265"/>
                    </a:ext>
                  </a:extLst>
                </a:gridCol>
                <a:gridCol w="870277">
                  <a:extLst>
                    <a:ext uri="{9D8B030D-6E8A-4147-A177-3AD203B41FA5}">
                      <a16:colId xmlns:a16="http://schemas.microsoft.com/office/drawing/2014/main" val="3466613037"/>
                    </a:ext>
                  </a:extLst>
                </a:gridCol>
                <a:gridCol w="870277">
                  <a:extLst>
                    <a:ext uri="{9D8B030D-6E8A-4147-A177-3AD203B41FA5}">
                      <a16:colId xmlns:a16="http://schemas.microsoft.com/office/drawing/2014/main" val="2201709494"/>
                    </a:ext>
                  </a:extLst>
                </a:gridCol>
                <a:gridCol w="870277">
                  <a:extLst>
                    <a:ext uri="{9D8B030D-6E8A-4147-A177-3AD203B41FA5}">
                      <a16:colId xmlns:a16="http://schemas.microsoft.com/office/drawing/2014/main" val="364683445"/>
                    </a:ext>
                  </a:extLst>
                </a:gridCol>
                <a:gridCol w="870277">
                  <a:extLst>
                    <a:ext uri="{9D8B030D-6E8A-4147-A177-3AD203B41FA5}">
                      <a16:colId xmlns:a16="http://schemas.microsoft.com/office/drawing/2014/main" val="200488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5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5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3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6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0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24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C715-6CAC-BF4C-A2EF-08092021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003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For Loops Analysis, Example 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582D0-8D57-F141-9EE3-A0AD8692D739}"/>
              </a:ext>
            </a:extLst>
          </p:cNvPr>
          <p:cNvSpPr/>
          <p:nvPr/>
        </p:nvSpPr>
        <p:spPr>
          <a:xfrm>
            <a:off x="2527300" y="1564566"/>
            <a:ext cx="6845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sum1 = 0;</a:t>
            </a:r>
            <a:endParaRPr lang="en-US" sz="2800" dirty="0"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</a:t>
            </a:r>
            <a:r>
              <a:rPr lang="en-US" sz="2400" b="1" dirty="0">
                <a:solidFill>
                  <a:srgbClr val="7F0055"/>
                </a:solidFill>
                <a:ea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(k = 1; k &lt; n; k *= 2) {</a:t>
            </a:r>
            <a:endParaRPr lang="en-US" sz="2800" dirty="0"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	</a:t>
            </a:r>
            <a:r>
              <a:rPr lang="en-US" sz="2400" b="1" dirty="0">
                <a:solidFill>
                  <a:srgbClr val="7F0055"/>
                </a:solidFill>
                <a:ea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(j = 0; j &lt; n;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) {</a:t>
            </a:r>
            <a:endParaRPr lang="en-US" sz="2800" dirty="0"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sum1++;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32DCE-CF7C-2545-8BBD-320816E5EDDD}"/>
              </a:ext>
            </a:extLst>
          </p:cNvPr>
          <p:cNvSpPr txBox="1"/>
          <p:nvPr/>
        </p:nvSpPr>
        <p:spPr>
          <a:xfrm>
            <a:off x="1993900" y="4459789"/>
            <a:ext cx="767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Outer loop runs log(n)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each of these runs, the inner loop runs n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Loop variable k and j does not depend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 total iterations = n * log(n)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No. of operations executed inside the loop  = 1 or O(1)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 total complexity = O(n log(n))</a:t>
            </a:r>
          </a:p>
        </p:txBody>
      </p:sp>
    </p:spTree>
    <p:extLst>
      <p:ext uri="{BB962C8B-B14F-4D97-AF65-F5344CB8AC3E}">
        <p14:creationId xmlns:p14="http://schemas.microsoft.com/office/powerpoint/2010/main" val="259941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1733-8FD1-414A-BAE5-0DD0CCE9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Lab discussion of Example 4</a:t>
            </a:r>
            <a:br>
              <a:rPr lang="en-US" dirty="0"/>
            </a:br>
            <a:r>
              <a:rPr lang="en-US" sz="3600" dirty="0"/>
              <a:t>Find the Big-O for the code !!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2CA04-083C-4842-837A-CCCD420F84DA}"/>
              </a:ext>
            </a:extLst>
          </p:cNvPr>
          <p:cNvSpPr/>
          <p:nvPr/>
        </p:nvSpPr>
        <p:spPr>
          <a:xfrm>
            <a:off x="2095500" y="2527300"/>
            <a:ext cx="8001000" cy="3151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sum1 = 0;</a:t>
            </a:r>
            <a:endParaRPr lang="en-US" sz="2800" dirty="0"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</a:t>
            </a:r>
            <a:r>
              <a:rPr lang="en-US" sz="2400" b="1" dirty="0">
                <a:solidFill>
                  <a:srgbClr val="7F0055"/>
                </a:solidFill>
                <a:ea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= n; 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&gt; 0;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/= 2) {</a:t>
            </a:r>
            <a:endParaRPr lang="en-US" sz="2800" dirty="0"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	</a:t>
            </a:r>
            <a:r>
              <a:rPr lang="en-US" sz="2400" b="1" dirty="0">
                <a:solidFill>
                  <a:srgbClr val="7F0055"/>
                </a:solidFill>
                <a:ea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(j = 1; j &lt; n; j *= 2) {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		</a:t>
            </a:r>
            <a:r>
              <a:rPr lang="en-US" sz="2400" b="1" dirty="0">
                <a:solidFill>
                  <a:srgbClr val="7F0055"/>
                </a:solidFill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(k = 0; k &lt; n; k += 2) {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sum1++;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2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1733-8FD1-414A-BAE5-0DD0CCE9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Lab discussion of Example 4</a:t>
            </a:r>
            <a:br>
              <a:rPr lang="en-US" dirty="0"/>
            </a:br>
            <a:r>
              <a:rPr lang="en-US" sz="3600" dirty="0"/>
              <a:t>Find the Big-O for the code !!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2CA04-083C-4842-837A-CCCD420F84DA}"/>
              </a:ext>
            </a:extLst>
          </p:cNvPr>
          <p:cNvSpPr/>
          <p:nvPr/>
        </p:nvSpPr>
        <p:spPr>
          <a:xfrm>
            <a:off x="1955800" y="1690688"/>
            <a:ext cx="8001000" cy="3151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sum1 = 0;</a:t>
            </a:r>
            <a:endParaRPr lang="en-US" sz="2800" dirty="0"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</a:t>
            </a:r>
            <a:r>
              <a:rPr lang="en-US" sz="2400" b="1" dirty="0">
                <a:solidFill>
                  <a:srgbClr val="7F0055"/>
                </a:solidFill>
                <a:ea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= n; 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&gt; 0;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/= 2) {</a:t>
            </a:r>
            <a:endParaRPr lang="en-US" sz="2800" dirty="0"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	</a:t>
            </a:r>
            <a:r>
              <a:rPr lang="en-US" sz="2400" b="1" dirty="0">
                <a:solidFill>
                  <a:srgbClr val="7F0055"/>
                </a:solidFill>
                <a:ea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(j = 1; j &lt; n; j *= 2) {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		</a:t>
            </a:r>
            <a:r>
              <a:rPr lang="en-US" sz="2400" b="1" dirty="0">
                <a:solidFill>
                  <a:srgbClr val="7F0055"/>
                </a:solidFill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(k = 0; k &lt; n; k+ = 2) {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//Const. no. of operations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D71C53-406F-464E-A9A5-40C9D96D36D9}"/>
                  </a:ext>
                </a:extLst>
              </p:cNvPr>
              <p:cNvSpPr txBox="1"/>
              <p:nvPr/>
            </p:nvSpPr>
            <p:spPr>
              <a:xfrm>
                <a:off x="2669233" y="5219795"/>
                <a:ext cx="8483600" cy="1330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 and j loop runs log(n) times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k loop runs n times, no dependency among loops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No. of operations executed inside the loop is O(1)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 total complexity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D71C53-406F-464E-A9A5-40C9D96D3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233" y="5219795"/>
                <a:ext cx="8483600" cy="1330429"/>
              </a:xfrm>
              <a:prstGeom prst="rect">
                <a:avLst/>
              </a:prstGeom>
              <a:blipFill>
                <a:blip r:embed="rId2"/>
                <a:stretch>
                  <a:fillRect l="-598" t="-1887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72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CD1A-C9B6-6647-A9B6-EF84CF44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In Lab Discussion 2 (Tricky)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344C81-4078-5F41-BD97-541E252D2202}"/>
              </a:ext>
            </a:extLst>
          </p:cNvPr>
          <p:cNvSpPr/>
          <p:nvPr/>
        </p:nvSpPr>
        <p:spPr>
          <a:xfrm>
            <a:off x="1993900" y="1549400"/>
            <a:ext cx="863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sum1 = 0;</a:t>
            </a:r>
            <a:endParaRPr lang="en-US" sz="2800" dirty="0"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</a:t>
            </a:r>
            <a:r>
              <a:rPr lang="en-US" sz="2400" b="1" dirty="0">
                <a:solidFill>
                  <a:srgbClr val="7F0055"/>
                </a:solidFill>
                <a:ea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= n; 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&gt; 0;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--) {</a:t>
            </a:r>
            <a:endParaRPr lang="en-US" sz="2800" dirty="0"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	</a:t>
            </a:r>
            <a:r>
              <a:rPr lang="en-US" sz="2400" b="1" dirty="0">
                <a:solidFill>
                  <a:srgbClr val="7F0055"/>
                </a:solidFill>
                <a:ea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(j = 1; j &lt; n; j *= 2) {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		</a:t>
            </a:r>
            <a:r>
              <a:rPr lang="en-US" sz="2400" b="1" dirty="0">
                <a:solidFill>
                  <a:srgbClr val="7F0055"/>
                </a:solidFill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(k = 0; k &lt; j; k++) {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sum1++;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1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CD1A-C9B6-6647-A9B6-EF84CF44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-220663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In Lab Discussion 2 (Tricky)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344C81-4078-5F41-BD97-541E252D2202}"/>
              </a:ext>
            </a:extLst>
          </p:cNvPr>
          <p:cNvSpPr/>
          <p:nvPr/>
        </p:nvSpPr>
        <p:spPr>
          <a:xfrm>
            <a:off x="1993900" y="1066800"/>
            <a:ext cx="863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sum1 = 0;</a:t>
            </a:r>
            <a:endParaRPr lang="en-US" sz="2800" dirty="0"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</a:t>
            </a:r>
            <a:r>
              <a:rPr lang="en-US" sz="2400" b="1" dirty="0">
                <a:solidFill>
                  <a:srgbClr val="7F0055"/>
                </a:solidFill>
                <a:ea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= n; 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&gt; 0;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--) {</a:t>
            </a:r>
            <a:endParaRPr lang="en-US" sz="2800" dirty="0"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	</a:t>
            </a:r>
            <a:r>
              <a:rPr lang="en-US" sz="2400" b="1" dirty="0">
                <a:solidFill>
                  <a:srgbClr val="7F0055"/>
                </a:solidFill>
                <a:ea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(j = 1; j &lt; n; j *= 2) {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		</a:t>
            </a:r>
            <a:r>
              <a:rPr lang="en-US" sz="2400" b="1" dirty="0">
                <a:solidFill>
                  <a:srgbClr val="7F0055"/>
                </a:solidFill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(k = 0; k &lt; j; k++) {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sum1++;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E48C97-4B16-DC47-929F-14D733E4FEA9}"/>
                  </a:ext>
                </a:extLst>
              </p:cNvPr>
              <p:cNvSpPr txBox="1"/>
              <p:nvPr/>
            </p:nvSpPr>
            <p:spPr>
              <a:xfrm>
                <a:off x="2578100" y="4521200"/>
                <a:ext cx="8483600" cy="2253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Outer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 loop runs n times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j loop runs (m = log(n)) times, and k loop runs </a:t>
                </a:r>
                <a:r>
                  <a:rPr lang="en-US" sz="2000" dirty="0" err="1"/>
                  <a:t>upto</a:t>
                </a:r>
                <a:r>
                  <a:rPr lang="en-US" sz="2000" dirty="0"/>
                  <a:t> j times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Loop variable j and k depend each other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two inner loops (j and k) together go round 1 + 2 + 4 + . . . + 2</a:t>
                </a:r>
                <a:r>
                  <a:rPr lang="en-US" sz="2000" baseline="30000" dirty="0"/>
                  <a:t>m−1</a:t>
                </a:r>
                <a:r>
                  <a:rPr lang="en-US" sz="2000" dirty="0"/>
                  <a:t> = 2</a:t>
                </a:r>
                <a:r>
                  <a:rPr lang="en-US" sz="2000" baseline="30000" dirty="0"/>
                  <a:t>m</a:t>
                </a:r>
                <a:r>
                  <a:rPr lang="en-US" sz="2000" dirty="0"/>
                  <a:t> − 1 ≈ n times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No. of operations executed inside the loop  = 1 or O(1)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 total complexity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E48C97-4B16-DC47-929F-14D733E4F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0" y="4521200"/>
                <a:ext cx="8483600" cy="2253759"/>
              </a:xfrm>
              <a:prstGeom prst="rect">
                <a:avLst/>
              </a:prstGeom>
              <a:blipFill>
                <a:blip r:embed="rId2"/>
                <a:stretch>
                  <a:fillRect l="-448" t="-1124" b="-3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02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5F83-4A4B-EB45-91A1-2A06217A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33" y="-462607"/>
            <a:ext cx="10515600" cy="1325563"/>
          </a:xfrm>
        </p:spPr>
        <p:txBody>
          <a:bodyPr/>
          <a:lstStyle/>
          <a:p>
            <a:pPr algn="ctr" fontAlgn="base"/>
            <a:r>
              <a:rPr lang="en-US" dirty="0"/>
              <a:t>Successive inner loops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B5FCA2-B664-0744-BAD1-7EBCCB90CB19}"/>
              </a:ext>
            </a:extLst>
          </p:cNvPr>
          <p:cNvSpPr/>
          <p:nvPr/>
        </p:nvSpPr>
        <p:spPr>
          <a:xfrm>
            <a:off x="1257300" y="634356"/>
            <a:ext cx="934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sum1 = 0;</a:t>
            </a:r>
            <a:endParaRPr lang="en-US" sz="2800" dirty="0"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</a:t>
            </a:r>
            <a:r>
              <a:rPr lang="en-US" sz="2400" b="1" dirty="0">
                <a:solidFill>
                  <a:srgbClr val="7F0055"/>
                </a:solidFill>
                <a:ea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bound  = 1;  bound &lt; n;  bound *= 2) {</a:t>
            </a:r>
            <a:endParaRPr lang="en-US" sz="2800" dirty="0"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	</a:t>
            </a:r>
            <a:r>
              <a:rPr lang="en-US" sz="2400" b="1" dirty="0">
                <a:solidFill>
                  <a:srgbClr val="7F0055"/>
                </a:solidFill>
                <a:ea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&lt; n;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++) {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		</a:t>
            </a:r>
            <a:r>
              <a:rPr lang="en-US" sz="2400" b="1" dirty="0">
                <a:solidFill>
                  <a:srgbClr val="7F0055"/>
                </a:solidFill>
              </a:rPr>
              <a:t>for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 (j = 0; j &lt; n; j += 2) {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// O(1) operations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}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				for (k= 1; k &lt; n; k *= 2) {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//constant no. of operations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}</a:t>
            </a:r>
          </a:p>
          <a:p>
            <a:endParaRPr lang="en-US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DCF49B-1BDD-0A4E-A7F1-3445EBC7D57F}"/>
                  </a:ext>
                </a:extLst>
              </p:cNvPr>
              <p:cNvSpPr txBox="1"/>
              <p:nvPr/>
            </p:nvSpPr>
            <p:spPr>
              <a:xfrm>
                <a:off x="2669233" y="5219795"/>
                <a:ext cx="8483600" cy="163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Outer loop runs log(n) times,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loop runs n times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j and k loop are successive loops, j loop : n times, k loop log(n) times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Dominant is O(n) times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No. of operations executed inside the loop is O(1)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 total complexity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DCF49B-1BDD-0A4E-A7F1-3445EBC7D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233" y="5219795"/>
                <a:ext cx="8483600" cy="1638205"/>
              </a:xfrm>
              <a:prstGeom prst="rect">
                <a:avLst/>
              </a:prstGeom>
              <a:blipFill>
                <a:blip r:embed="rId2"/>
                <a:stretch>
                  <a:fillRect l="-598" t="-1538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52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2C20-A283-A24E-A31B-443BC470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8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Exercise(Handout) &amp; Google Survey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4AD99D-4DB0-5648-B3A4-C907492A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054" y="2900798"/>
            <a:ext cx="10145066" cy="21836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Exercise </a:t>
            </a:r>
            <a:r>
              <a:rPr lang="en-US" sz="3200" dirty="0">
                <a:hlinkClick r:id="rId2"/>
              </a:rPr>
              <a:t>here</a:t>
            </a:r>
            <a:r>
              <a:rPr lang="en-US" sz="3200" dirty="0"/>
              <a:t> if not printed</a:t>
            </a:r>
          </a:p>
          <a:p>
            <a:pPr marL="0" indent="0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34A1E4BE-E507-FD47-88FE-FF1786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07E26C-076F-8E46-8462-4DC14C762FD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6CC64C7-FE1C-DF46-91E4-03A4A4F96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What is Algorithmic Complexity</a:t>
            </a:r>
            <a:endParaRPr lang="en-US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F146C52E-159C-F148-B4AD-AD85FD8AB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94588"/>
            <a:ext cx="10515600" cy="4351338"/>
          </a:xfrm>
        </p:spPr>
        <p:txBody>
          <a:bodyPr/>
          <a:lstStyle/>
          <a:p>
            <a:r>
              <a:rPr lang="en-US" dirty="0"/>
              <a:t>How fast or slow particular algorithm performs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Usually measured as a function of input size  (n)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909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329DD424-91A4-944C-8E23-7BB005AE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7E9FEB-3CBE-3E41-95CC-B906702F4E6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EDF689D-F6A6-9145-8B17-D77E03C7B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7571" y="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How to efficiently measure the time complexity?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3C33CA0-4C1A-C649-9689-3C7FA804F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258" y="1728525"/>
            <a:ext cx="11766620" cy="4810387"/>
          </a:xfrm>
        </p:spPr>
        <p:txBody>
          <a:bodyPr>
            <a:normAutofit/>
          </a:bodyPr>
          <a:lstStyle/>
          <a:p>
            <a:pPr lvl="1"/>
            <a:r>
              <a:rPr lang="en-US" altLang="en-US" dirty="0"/>
              <a:t>Does just profiling (timing ) works ? Why?</a:t>
            </a:r>
          </a:p>
          <a:p>
            <a:pPr lvl="2"/>
            <a:r>
              <a:rPr lang="en-US" altLang="en-US" dirty="0"/>
              <a:t>Measure should be independent of hardware details(processor, cache </a:t>
            </a:r>
            <a:r>
              <a:rPr lang="en-US" altLang="en-US" dirty="0" err="1"/>
              <a:t>etc</a:t>
            </a:r>
            <a:r>
              <a:rPr lang="en-US" altLang="en-US" dirty="0"/>
              <a:t>)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How about different patterns of inputs of same size?</a:t>
            </a:r>
          </a:p>
          <a:p>
            <a:pPr lvl="2"/>
            <a:r>
              <a:rPr lang="en-US" altLang="en-US" dirty="0"/>
              <a:t>Best Case, Worst case, Average case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The Best way to measure is to do it theoretically using asymptotic analysis (</a:t>
            </a:r>
            <a:r>
              <a:rPr lang="en-US" altLang="en-US" dirty="0" err="1"/>
              <a:t>i.e</a:t>
            </a:r>
            <a:r>
              <a:rPr lang="en-US" altLang="en-US" dirty="0"/>
              <a:t> Big-O)</a:t>
            </a:r>
          </a:p>
          <a:p>
            <a:pPr lvl="3"/>
            <a:r>
              <a:rPr lang="en-US" altLang="en-US" sz="2000" dirty="0"/>
              <a:t>means, for very large problem size</a:t>
            </a:r>
          </a:p>
        </p:txBody>
      </p:sp>
    </p:spTree>
    <p:extLst>
      <p:ext uri="{BB962C8B-B14F-4D97-AF65-F5344CB8AC3E}">
        <p14:creationId xmlns:p14="http://schemas.microsoft.com/office/powerpoint/2010/main" val="332381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9D4F-C810-6140-8BA8-FE60C23C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587" y="500062"/>
            <a:ext cx="10515600" cy="1325563"/>
          </a:xfrm>
        </p:spPr>
        <p:txBody>
          <a:bodyPr>
            <a:normAutofit/>
          </a:bodyPr>
          <a:lstStyle/>
          <a:p>
            <a:pPr algn="ctr" fontAlgn="base"/>
            <a:r>
              <a:rPr lang="en-US" dirty="0"/>
              <a:t>Why do we care about runtimes?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42DB-D173-3F4A-B42B-865C2ABD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you imagine if Facebook took a minute to log in!!</a:t>
            </a:r>
            <a:endParaRPr lang="en-US" sz="4000" dirty="0"/>
          </a:p>
          <a:p>
            <a:pPr lvl="0"/>
            <a:r>
              <a:rPr lang="en-US" dirty="0"/>
              <a:t>finding clever ways to do the exact same thing but in shorter time will yield results, and happier clients</a:t>
            </a:r>
          </a:p>
          <a:p>
            <a:pPr lvl="0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5082C1-5E35-544F-8A2C-EAF24A114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66278"/>
              </p:ext>
            </p:extLst>
          </p:nvPr>
        </p:nvGraphicFramePr>
        <p:xfrm>
          <a:off x="2192020" y="3151188"/>
          <a:ext cx="6995160" cy="32918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011659">
                  <a:extLst>
                    <a:ext uri="{9D8B030D-6E8A-4147-A177-3AD203B41FA5}">
                      <a16:colId xmlns:a16="http://schemas.microsoft.com/office/drawing/2014/main" val="2128057993"/>
                    </a:ext>
                  </a:extLst>
                </a:gridCol>
                <a:gridCol w="2983501">
                  <a:extLst>
                    <a:ext uri="{9D8B030D-6E8A-4147-A177-3AD203B41FA5}">
                      <a16:colId xmlns:a16="http://schemas.microsoft.com/office/drawing/2014/main" val="267818223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The eye ball test just to get the point across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09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D3D3D3"/>
                          </a:highlight>
                        </a:rPr>
                        <a:t>Summation Algorithm 1</a:t>
                      </a:r>
                      <a:endParaRPr lang="en-US" sz="1800" b="1" dirty="0">
                        <a:solidFill>
                          <a:srgbClr val="4F6228"/>
                        </a:solidFill>
                        <a:effectLst/>
                        <a:latin typeface="Arial Black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D3D3D3"/>
                          </a:highlight>
                        </a:rPr>
                        <a:t>Summation Algo. 2</a:t>
                      </a:r>
                      <a:endParaRPr lang="en-US" sz="1800" b="1">
                        <a:solidFill>
                          <a:srgbClr val="4F6228"/>
                        </a:solidFill>
                        <a:effectLst/>
                        <a:latin typeface="Arial Black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23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sum1(</a:t>
                      </a: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N)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{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</a:t>
                      </a: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s = 0;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for(</a:t>
                      </a: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 = 1; 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 &lt;= N; 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++)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{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	s = s + 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;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}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return s;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}</a:t>
                      </a:r>
                      <a:endParaRPr lang="en-US" sz="2200" dirty="0">
                        <a:effectLst/>
                        <a:latin typeface="Arial Black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sum2(</a:t>
                      </a: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N)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{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</a:t>
                      </a: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s = 0;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s = N * (N + 1)/2;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return s;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}</a:t>
                      </a:r>
                      <a:endParaRPr lang="en-US" sz="2200" dirty="0">
                        <a:effectLst/>
                        <a:latin typeface="Arial Black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82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E0C212E9-B670-8B4D-A495-A2C9BB9D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C14779-54A0-D940-B335-90243A7C617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CBE926B-A05B-9B4F-90C2-17A44D73C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492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Basic Idea : Count the no. of operations</a:t>
            </a:r>
            <a:br>
              <a:rPr lang="en-US" altLang="en-US" dirty="0"/>
            </a:br>
            <a:r>
              <a:rPr lang="en-US" altLang="en-US" dirty="0"/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D3BFA-0C64-9C48-97F1-9A67520A2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47048"/>
              </p:ext>
            </p:extLst>
          </p:nvPr>
        </p:nvGraphicFramePr>
        <p:xfrm>
          <a:off x="99025" y="3432562"/>
          <a:ext cx="4691698" cy="165434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345849">
                  <a:extLst>
                    <a:ext uri="{9D8B030D-6E8A-4147-A177-3AD203B41FA5}">
                      <a16:colId xmlns:a16="http://schemas.microsoft.com/office/drawing/2014/main" val="3908920532"/>
                    </a:ext>
                  </a:extLst>
                </a:gridCol>
                <a:gridCol w="2345849">
                  <a:extLst>
                    <a:ext uri="{9D8B030D-6E8A-4147-A177-3AD203B41FA5}">
                      <a16:colId xmlns:a16="http://schemas.microsoft.com/office/drawing/2014/main" val="851023698"/>
                    </a:ext>
                  </a:extLst>
                </a:gridCol>
              </a:tblGrid>
              <a:tr h="27572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10729"/>
                  </a:ext>
                </a:extLst>
              </a:tr>
              <a:tr h="11028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count;</a:t>
                      </a:r>
                    </a:p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 average;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count;             0</a:t>
                      </a:r>
                    </a:p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 average;      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3505031"/>
                  </a:ext>
                </a:extLst>
              </a:tr>
              <a:tr h="2757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operations = 0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27772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D6B8895-15C5-C149-8B35-C12090516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7002" y="1641639"/>
            <a:ext cx="459574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Analysis 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don’t count at all (not worth counting)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than assignment!!!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A86CE-204E-9E46-B132-55A7AE1BAC5C}"/>
              </a:ext>
            </a:extLst>
          </p:cNvPr>
          <p:cNvSpPr/>
          <p:nvPr/>
        </p:nvSpPr>
        <p:spPr>
          <a:xfrm>
            <a:off x="5422900" y="1687804"/>
            <a:ext cx="65405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Assignments/Increment/return/Math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ymbol" pitchFamily="2" charset="2"/>
              </a:rPr>
              <a:t>are considered 1 “unit” per each occurrence</a:t>
            </a:r>
            <a:endParaRPr lang="en-US" sz="2800" dirty="0">
              <a:effectLst/>
              <a:latin typeface="Arial Black" panose="020B0604020202020204" pitchFamily="34" charset="0"/>
              <a:ea typeface="Calibri" panose="020F0502020204030204" pitchFamily="34" charset="0"/>
              <a:cs typeface="Symbol" pitchFamily="2" charset="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228AAE-222E-9C46-A781-DCD89E339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97537"/>
              </p:ext>
            </p:extLst>
          </p:nvPr>
        </p:nvGraphicFramePr>
        <p:xfrm>
          <a:off x="5233670" y="2888134"/>
          <a:ext cx="6753860" cy="2743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542174">
                  <a:extLst>
                    <a:ext uri="{9D8B030D-6E8A-4147-A177-3AD203B41FA5}">
                      <a16:colId xmlns:a16="http://schemas.microsoft.com/office/drawing/2014/main" val="3834063576"/>
                    </a:ext>
                  </a:extLst>
                </a:gridCol>
                <a:gridCol w="3211686">
                  <a:extLst>
                    <a:ext uri="{9D8B030D-6E8A-4147-A177-3AD203B41FA5}">
                      <a16:colId xmlns:a16="http://schemas.microsoft.com/office/drawing/2014/main" val="449485914"/>
                    </a:ext>
                  </a:extLst>
                </a:gridCol>
              </a:tblGrid>
              <a:tr h="240364">
                <a:tc grid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Assignments</a:t>
                      </a:r>
                      <a:endParaRPr lang="en-US" sz="18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4029"/>
                  </a:ext>
                </a:extLst>
              </a:tr>
              <a:tr h="192291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  count = 1;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i</a:t>
                      </a:r>
                      <a:r>
                        <a:rPr lang="en-US" sz="1800" kern="1200" dirty="0">
                          <a:effectLst/>
                        </a:rPr>
                        <a:t> = </a:t>
                      </a:r>
                      <a:r>
                        <a:rPr lang="en-US" sz="1800" kern="1200" dirty="0" err="1">
                          <a:effectLst/>
                        </a:rPr>
                        <a:t>i</a:t>
                      </a:r>
                      <a:r>
                        <a:rPr lang="en-US" sz="1800" kern="1200" dirty="0">
                          <a:effectLst/>
                        </a:rPr>
                        <a:t> + 1; 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  // declaration + assignment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  return counter; 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 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  count = 1;           1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  </a:t>
                      </a:r>
                      <a:r>
                        <a:rPr lang="en-US" sz="1800" kern="1200" dirty="0" err="1">
                          <a:effectLst/>
                        </a:rPr>
                        <a:t>i</a:t>
                      </a:r>
                      <a:r>
                        <a:rPr lang="en-US" sz="1800" kern="1200" dirty="0">
                          <a:effectLst/>
                        </a:rPr>
                        <a:t> = </a:t>
                      </a:r>
                      <a:r>
                        <a:rPr lang="en-US" sz="1800" kern="1200" dirty="0" err="1">
                          <a:effectLst/>
                        </a:rPr>
                        <a:t>i</a:t>
                      </a:r>
                      <a:r>
                        <a:rPr lang="en-US" sz="1800" kern="1200" dirty="0">
                          <a:effectLst/>
                        </a:rPr>
                        <a:t> + 1;     0 + 1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  // declaration + assignment 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  return counter;      1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3878529"/>
                  </a:ext>
                </a:extLst>
              </a:tr>
              <a:tr h="240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operations = 1 or O(1)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53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35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75F7442E-5838-2141-A117-4A19F2DE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27B513-0A17-8841-9284-B91BD2D3398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117847B-7B64-C347-BDDD-468A756DB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814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 </a:t>
            </a:r>
            <a:r>
              <a:rPr lang="en-US" sz="4000" dirty="0"/>
              <a:t>Analysis</a:t>
            </a:r>
            <a:r>
              <a:rPr lang="en-US" dirty="0"/>
              <a:t> – For loops (Part 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C3296-CA17-214F-90F8-B1B20592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running time of a for loop is at MOST the run time of the statements INSIDE the loop (including tests) </a:t>
            </a:r>
            <a:r>
              <a:rPr lang="en-US" sz="2400" b="1" i="1" u="sng" dirty="0"/>
              <a:t>TIMES</a:t>
            </a:r>
            <a:r>
              <a:rPr lang="en-US" sz="2400" dirty="0"/>
              <a:t> the number iterations </a:t>
            </a:r>
          </a:p>
          <a:p>
            <a:pPr lvl="0"/>
            <a:r>
              <a:rPr lang="en-US" sz="2400" dirty="0"/>
              <a:t>variable “n” is used for calculations in loops</a:t>
            </a:r>
          </a:p>
          <a:p>
            <a:pPr lvl="1"/>
            <a:r>
              <a:rPr lang="en-US" sz="2000" dirty="0"/>
              <a:t>remember, your answer will have an “n” somewhere in it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3AFF17-E475-1D43-923A-A745BA87A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02583"/>
              </p:ext>
            </p:extLst>
          </p:nvPr>
        </p:nvGraphicFramePr>
        <p:xfrm>
          <a:off x="2598420" y="4081463"/>
          <a:ext cx="6995160" cy="2095500"/>
        </p:xfrm>
        <a:graphic>
          <a:graphicData uri="http://schemas.openxmlformats.org/drawingml/2006/table">
            <a:tbl>
              <a:tblPr firstRow="1" firstCol="1" bandRow="1"/>
              <a:tblGrid>
                <a:gridCol w="6995160">
                  <a:extLst>
                    <a:ext uri="{9D8B030D-6E8A-4147-A177-3AD203B41FA5}">
                      <a16:colId xmlns:a16="http://schemas.microsoft.com/office/drawing/2014/main" val="620515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loops Example #1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9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	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0;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&lt; n;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++)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	{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		count +=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}</a:t>
                      </a:r>
                      <a:endParaRPr lang="en-US" sz="3200" dirty="0">
                        <a:effectLst/>
                        <a:latin typeface="Arial Black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200" dirty="0">
                        <a:effectLst/>
                        <a:latin typeface="Arial Black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21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  <a:latin typeface="Arial Black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 of Iterations : n, No. of operations = 1, Total = O(n)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74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06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CD1A-C9B6-6647-A9B6-EF84CF44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8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Code </a:t>
            </a:r>
            <a:r>
              <a:rPr lang="en-US" sz="4000" dirty="0"/>
              <a:t>Analysis</a:t>
            </a:r>
            <a:r>
              <a:rPr lang="en-US" dirty="0"/>
              <a:t> – For loops (Part 2)</a:t>
            </a:r>
            <a:endParaRPr lang="en-US" dirty="0">
              <a:latin typeface="Arial Black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DEA6-19C4-594F-BAB3-3AFA780B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7"/>
            <a:ext cx="10515600" cy="4351338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303C3-56A8-0848-A323-1D6B818F201A}"/>
              </a:ext>
            </a:extLst>
          </p:cNvPr>
          <p:cNvSpPr/>
          <p:nvPr/>
        </p:nvSpPr>
        <p:spPr>
          <a:xfrm>
            <a:off x="685800" y="1223833"/>
            <a:ext cx="93599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ymbol" pitchFamily="2" charset="2"/>
              </a:rPr>
              <a:t>watch </a:t>
            </a:r>
            <a:r>
              <a:rPr lang="en-US" b="1" i="1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ymbol" pitchFamily="2" charset="2"/>
              </a:rPr>
              <a:t>incrementation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ymbol" pitchFamily="2" charset="2"/>
              </a:rPr>
              <a:t> portion</a:t>
            </a:r>
            <a:endParaRPr lang="en-US" sz="2400" dirty="0">
              <a:latin typeface="Arial Black" panose="020B0604020202020204" pitchFamily="34" charset="0"/>
              <a:ea typeface="Calibri" panose="020F0502020204030204" pitchFamily="34" charset="0"/>
              <a:cs typeface="Symbol" pitchFamily="2" charset="2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applications where the incrementation will be other than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endParaRPr lang="en-US" sz="2400" dirty="0">
              <a:latin typeface="Arial Black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Wingdings" pitchFamily="2" charset="2"/>
              </a:rPr>
              <a:t>j += 1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Wingdings" pitchFamily="2" charset="2"/>
              </a:rPr>
              <a:t>will equal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Wingdings" pitchFamily="2" charset="2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Wingdings" pitchFamily="2" charset="2"/>
              </a:rPr>
              <a:t> for that loop (or -= too )</a:t>
            </a:r>
            <a:endParaRPr lang="en-US" sz="2400" dirty="0">
              <a:latin typeface="Arial Black" panose="020B0604020202020204" pitchFamily="34" charset="0"/>
              <a:ea typeface="Calibri" panose="020F0502020204030204" pitchFamily="34" charset="0"/>
              <a:cs typeface="Wingdings" pitchFamily="2" charset="2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ymbol" pitchFamily="2" charset="2"/>
              </a:rPr>
              <a:t>j = j + 1</a:t>
            </a:r>
            <a:endParaRPr lang="en-US" sz="2400" dirty="0">
              <a:latin typeface="Arial Black" panose="020B0604020202020204" pitchFamily="34" charset="0"/>
              <a:ea typeface="Calibri" panose="020F0502020204030204" pitchFamily="34" charset="0"/>
              <a:cs typeface="Symbol" pitchFamily="2" charset="2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Wingdings" pitchFamily="2" charset="2"/>
              </a:rPr>
              <a:t>j *= 2  will equal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Wingdings" pitchFamily="2" charset="2"/>
              </a:rPr>
              <a:t>log</a:t>
            </a:r>
            <a:r>
              <a:rPr lang="en-US" baseline="-25000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Wingdings" pitchFamily="2" charset="2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Wingdings" pitchFamily="2" charset="2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Wingdings" pitchFamily="2" charset="2"/>
              </a:rPr>
              <a:t> for that loop </a:t>
            </a:r>
            <a:endParaRPr lang="en-US" sz="2400" dirty="0">
              <a:latin typeface="Arial Black" panose="020B0604020202020204" pitchFamily="34" charset="0"/>
              <a:ea typeface="Calibri" panose="020F0502020204030204" pitchFamily="34" charset="0"/>
              <a:cs typeface="Wingdings" pitchFamily="2" charset="2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ymbol" pitchFamily="2" charset="2"/>
              </a:rPr>
              <a:t>j != 0</a:t>
            </a:r>
            <a:endParaRPr lang="en-US" sz="2400" dirty="0">
              <a:latin typeface="Arial Black" panose="020B0604020202020204" pitchFamily="34" charset="0"/>
              <a:ea typeface="Calibri" panose="020F0502020204030204" pitchFamily="34" charset="0"/>
              <a:cs typeface="Symbol" pitchFamily="2" charset="2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ymbol" pitchFamily="2" charset="2"/>
              </a:rPr>
              <a:t>j = j * 2</a:t>
            </a:r>
            <a:endParaRPr lang="en-US" sz="2400" dirty="0">
              <a:latin typeface="Arial Black" panose="020B0604020202020204" pitchFamily="34" charset="0"/>
              <a:ea typeface="Calibri" panose="020F0502020204030204" pitchFamily="34" charset="0"/>
              <a:cs typeface="Symbol" pitchFamily="2" charset="2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Wingdings" pitchFamily="2" charset="2"/>
              </a:rPr>
              <a:t>j /= 2  will equal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Wingdings" pitchFamily="2" charset="2"/>
              </a:rPr>
              <a:t>log</a:t>
            </a:r>
            <a:r>
              <a:rPr lang="en-US" baseline="-25000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Wingdings" pitchFamily="2" charset="2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Wingdings" pitchFamily="2" charset="2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Wingdings" pitchFamily="2" charset="2"/>
              </a:rPr>
              <a:t> for that loop </a:t>
            </a:r>
            <a:endParaRPr lang="en-US" sz="2400" dirty="0">
              <a:latin typeface="Arial Black" panose="020B0604020202020204" pitchFamily="34" charset="0"/>
              <a:ea typeface="Calibri" panose="020F0502020204030204" pitchFamily="34" charset="0"/>
              <a:cs typeface="Wingdings" pitchFamily="2" charset="2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ymbol" pitchFamily="2" charset="2"/>
              </a:rPr>
              <a:t>j != 0</a:t>
            </a:r>
            <a:endParaRPr lang="en-US" sz="2400" dirty="0">
              <a:latin typeface="Arial Black" panose="020B0604020202020204" pitchFamily="34" charset="0"/>
              <a:ea typeface="Calibri" panose="020F0502020204030204" pitchFamily="34" charset="0"/>
              <a:cs typeface="Symbol" pitchFamily="2" charset="2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ymbol" pitchFamily="2" charset="2"/>
              </a:rPr>
              <a:t>j = j / 2</a:t>
            </a:r>
            <a:endParaRPr lang="en-US" sz="2400" dirty="0">
              <a:latin typeface="Arial Black" panose="020B0604020202020204" pitchFamily="34" charset="0"/>
              <a:ea typeface="Calibri" panose="020F0502020204030204" pitchFamily="34" charset="0"/>
              <a:cs typeface="Symbol" pitchFamily="2" charset="2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ymbol" pitchFamily="2" charset="2"/>
              </a:rPr>
              <a:t>usually wants to approach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ymbol" pitchFamily="2" charset="2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ymbol" pitchFamily="2" charset="2"/>
              </a:rPr>
              <a:t> 0</a:t>
            </a:r>
            <a:endParaRPr lang="en-US" sz="2400" dirty="0">
              <a:latin typeface="Arial Black" panose="020B0604020202020204" pitchFamily="34" charset="0"/>
              <a:ea typeface="Calibri" panose="020F0502020204030204" pitchFamily="34" charset="0"/>
              <a:cs typeface="Symbol" pitchFamily="2" charset="2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ymbol" pitchFamily="2" charset="2"/>
              </a:rPr>
              <a:t>j &gt; 0; j \= 2</a:t>
            </a:r>
            <a:endParaRPr lang="en-US" sz="2400" dirty="0">
              <a:effectLst/>
              <a:latin typeface="Arial Black" panose="020B0604020202020204" pitchFamily="34" charset="0"/>
              <a:ea typeface="Calibri" panose="020F0502020204030204" pitchFamily="34" charset="0"/>
              <a:cs typeface="Symbol" pitchFamily="2" charset="2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8CDF56-7B1A-F64D-8EE2-CD6549EB0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17369"/>
              </p:ext>
            </p:extLst>
          </p:nvPr>
        </p:nvGraphicFramePr>
        <p:xfrm>
          <a:off x="5196840" y="4488180"/>
          <a:ext cx="6995160" cy="2369820"/>
        </p:xfrm>
        <a:graphic>
          <a:graphicData uri="http://schemas.openxmlformats.org/drawingml/2006/table">
            <a:tbl>
              <a:tblPr firstRow="1" firstCol="1" bandRow="1"/>
              <a:tblGrid>
                <a:gridCol w="6995160">
                  <a:extLst>
                    <a:ext uri="{9D8B030D-6E8A-4147-A177-3AD203B41FA5}">
                      <a16:colId xmlns:a16="http://schemas.microsoft.com/office/drawing/2014/main" val="620515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loops Example #2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9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	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1;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&lt; n;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*= 2)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	{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		count +=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}</a:t>
                      </a:r>
                      <a:endParaRPr lang="en-US" sz="3200" dirty="0">
                        <a:effectLst/>
                        <a:latin typeface="Arial Black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200" dirty="0">
                        <a:effectLst/>
                        <a:latin typeface="Arial Black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21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  <a:latin typeface="Arial Black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 of Iterations : log(n), No. of operations = 1, Total = O(log(n))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74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95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904468CA-0FA5-2047-91C6-D5B05A14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C5C8F8-EFDF-B841-8A95-D325508B4C8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4A873D4-89A8-094E-8160-7BAECF8E5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6234" y="60329"/>
            <a:ext cx="10607566" cy="1169381"/>
          </a:xfrm>
        </p:spPr>
        <p:txBody>
          <a:bodyPr>
            <a:norm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What’s the difference in log bases?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7893CF9-5EDC-2445-96B0-BF5C152230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481398"/>
              </p:ext>
            </p:extLst>
          </p:nvPr>
        </p:nvGraphicFramePr>
        <p:xfrm>
          <a:off x="746234" y="2618889"/>
          <a:ext cx="3327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1930400" imgH="419100" progId="PBrush">
                  <p:embed/>
                </p:oleObj>
              </mc:Choice>
              <mc:Fallback>
                <p:oleObj r:id="rId3" imgW="1930400" imgH="41910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7893CF9-5EDC-2445-96B0-BF5C15223009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234" y="2618889"/>
                        <a:ext cx="3327400" cy="698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0D0D36D7-E208-684D-8B05-4A22ECC9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34" y="1127434"/>
            <a:ext cx="909973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rgbClr val="22222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 base determines how many children the node can have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higher the base, the more children, the higher/faster the growth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989C888-513E-B643-8C57-C20FEE9CCB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421735"/>
              </p:ext>
            </p:extLst>
          </p:nvPr>
        </p:nvGraphicFramePr>
        <p:xfrm>
          <a:off x="2080766" y="3468757"/>
          <a:ext cx="3327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1930400" imgH="419100" progId="PBrush">
                  <p:embed/>
                </p:oleObj>
              </mc:Choice>
              <mc:Fallback>
                <p:oleObj r:id="rId5" imgW="1930400" imgH="419100" progId="PBrush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989C888-513E-B643-8C57-C20FEE9CCBAA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766" y="3468757"/>
                        <a:ext cx="3327400" cy="698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AA4AE33-FB22-5C4A-A569-ED9A7CAD3A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119216"/>
              </p:ext>
            </p:extLst>
          </p:nvPr>
        </p:nvGraphicFramePr>
        <p:xfrm>
          <a:off x="2080766" y="3468757"/>
          <a:ext cx="3352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6" imgW="1955800" imgH="711200" progId="PBrush">
                  <p:embed/>
                </p:oleObj>
              </mc:Choice>
              <mc:Fallback>
                <p:oleObj r:id="rId6" imgW="1955800" imgH="711200" progId="PBrush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AA4AE33-FB22-5C4A-A569-ED9A7CAD3A12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766" y="3468757"/>
                        <a:ext cx="3352800" cy="1219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82AA903-2A17-0D4B-8790-FBBA3B0CB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496543"/>
              </p:ext>
            </p:extLst>
          </p:nvPr>
        </p:nvGraphicFramePr>
        <p:xfrm>
          <a:off x="3454400" y="3228489"/>
          <a:ext cx="3327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8" imgW="1930400" imgH="419100" progId="PBrush">
                  <p:embed/>
                </p:oleObj>
              </mc:Choice>
              <mc:Fallback>
                <p:oleObj r:id="rId8" imgW="1930400" imgH="419100" progId="PBrush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82AA903-2A17-0D4B-8790-FBBA3B0CB028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228489"/>
                        <a:ext cx="3327400" cy="698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624425B-36EC-A04F-9C2A-391C3E526D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578987"/>
              </p:ext>
            </p:extLst>
          </p:nvPr>
        </p:nvGraphicFramePr>
        <p:xfrm>
          <a:off x="3454400" y="3228489"/>
          <a:ext cx="3352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9" imgW="1955800" imgH="711200" progId="PBrush">
                  <p:embed/>
                </p:oleObj>
              </mc:Choice>
              <mc:Fallback>
                <p:oleObj r:id="rId9" imgW="1955800" imgH="711200" progId="PBrush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5624425B-36EC-A04F-9C2A-391C3E526D8F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228489"/>
                        <a:ext cx="3352800" cy="1219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8422349-66E4-4E45-8877-83078C472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62822"/>
              </p:ext>
            </p:extLst>
          </p:nvPr>
        </p:nvGraphicFramePr>
        <p:xfrm>
          <a:off x="1813109" y="2545659"/>
          <a:ext cx="7584891" cy="3191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9847">
                  <a:extLst>
                    <a:ext uri="{9D8B030D-6E8A-4147-A177-3AD203B41FA5}">
                      <a16:colId xmlns:a16="http://schemas.microsoft.com/office/drawing/2014/main" val="1779384913"/>
                    </a:ext>
                  </a:extLst>
                </a:gridCol>
                <a:gridCol w="3123837">
                  <a:extLst>
                    <a:ext uri="{9D8B030D-6E8A-4147-A177-3AD203B41FA5}">
                      <a16:colId xmlns:a16="http://schemas.microsoft.com/office/drawing/2014/main" val="1416512022"/>
                    </a:ext>
                  </a:extLst>
                </a:gridCol>
                <a:gridCol w="3611207">
                  <a:extLst>
                    <a:ext uri="{9D8B030D-6E8A-4147-A177-3AD203B41FA5}">
                      <a16:colId xmlns:a16="http://schemas.microsoft.com/office/drawing/2014/main" val="2288831693"/>
                    </a:ext>
                  </a:extLst>
                </a:gridCol>
              </a:tblGrid>
              <a:tr h="2357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Level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 *= 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 *= 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6101184"/>
                  </a:ext>
                </a:extLst>
              </a:tr>
              <a:tr h="23574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28443427"/>
                  </a:ext>
                </a:extLst>
              </a:tr>
              <a:tr h="23574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9920781"/>
                  </a:ext>
                </a:extLst>
              </a:tr>
              <a:tr h="23574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2650103"/>
                  </a:ext>
                </a:extLst>
              </a:tr>
              <a:tr h="23574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3334341"/>
                  </a:ext>
                </a:extLst>
              </a:tr>
              <a:tr h="23574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4096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8441276"/>
                  </a:ext>
                </a:extLst>
              </a:tr>
              <a:tr h="23574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32768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161267"/>
                  </a:ext>
                </a:extLst>
              </a:tr>
              <a:tr h="23574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262144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7095559"/>
                  </a:ext>
                </a:extLst>
              </a:tr>
              <a:tr h="41491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2097152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1093636"/>
                  </a:ext>
                </a:extLst>
              </a:tr>
              <a:tr h="76452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*=2)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*=8)</a:t>
                      </a:r>
                      <a:r>
                        <a:rPr lang="en-US" sz="1100" dirty="0">
                          <a:effectLst/>
                        </a:rPr>
                        <a:t> 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6536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8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1733-8FD1-414A-BAE5-0DD0CCE9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28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Code Analysis – Nested loops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FA6B73-D0B3-9D42-8CF0-CAE2F0D72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26801"/>
              </p:ext>
            </p:extLst>
          </p:nvPr>
        </p:nvGraphicFramePr>
        <p:xfrm>
          <a:off x="2644438" y="3195044"/>
          <a:ext cx="7739380" cy="3713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39380">
                  <a:extLst>
                    <a:ext uri="{9D8B030D-6E8A-4147-A177-3AD203B41FA5}">
                      <a16:colId xmlns:a16="http://schemas.microsoft.com/office/drawing/2014/main" val="819877902"/>
                    </a:ext>
                  </a:extLst>
                </a:gridCol>
              </a:tblGrid>
              <a:tr h="1838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loops Example #1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54162"/>
                  </a:ext>
                </a:extLst>
              </a:tr>
              <a:tr h="19364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for(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{	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for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 = 0; j &lt; n;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 // this loop does not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{                           // depend on the other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&lt;&lt; "looped" &lt;&lt;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105911"/>
                  </a:ext>
                </a:extLst>
              </a:tr>
              <a:tr h="4219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Iterations = n * n. No. of operations inside = 1, so O(n^2)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866175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89E38E5-DED3-624D-956C-ED380308C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1348385"/>
            <a:ext cx="10777181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Analyze these inner loop to outer loop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running time determined by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of all sizes of all the loops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if an inner loop depends on an outer one, then they must be considered together!!!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2" charset="2"/>
              <a:buChar char="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Look for a variables being used in another loop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4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</TotalTime>
  <Words>983</Words>
  <Application>Microsoft Office PowerPoint</Application>
  <PresentationFormat>Widescreen</PresentationFormat>
  <Paragraphs>276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Cambria Math</vt:lpstr>
      <vt:lpstr>Consolas</vt:lpstr>
      <vt:lpstr>Courier New</vt:lpstr>
      <vt:lpstr>Symbol</vt:lpstr>
      <vt:lpstr>Times New Roman</vt:lpstr>
      <vt:lpstr>Wingdings</vt:lpstr>
      <vt:lpstr>Office Theme</vt:lpstr>
      <vt:lpstr>CSCE-221 Asymptotic Analysis of Code</vt:lpstr>
      <vt:lpstr>What is Algorithmic Complexity</vt:lpstr>
      <vt:lpstr>How to efficiently measure the time complexity?</vt:lpstr>
      <vt:lpstr>Why do we care about runtimes?</vt:lpstr>
      <vt:lpstr>Basic Idea : Count the no. of operations  </vt:lpstr>
      <vt:lpstr>Code Analysis – For loops (Part 1)</vt:lpstr>
      <vt:lpstr>Code Analysis – For loops (Part 2)</vt:lpstr>
      <vt:lpstr>What’s the difference in log bases?</vt:lpstr>
      <vt:lpstr>Code Analysis – Nested loops</vt:lpstr>
      <vt:lpstr>Beware of dependency in nested loops</vt:lpstr>
      <vt:lpstr>For Loops Analysis, Example 3</vt:lpstr>
      <vt:lpstr>In Lab discussion of Example 4 Find the Big-O for the code !!</vt:lpstr>
      <vt:lpstr>In Lab discussion of Example 4 Find the Big-O for the code !!</vt:lpstr>
      <vt:lpstr>In Lab Discussion 2 (Tricky)</vt:lpstr>
      <vt:lpstr>In Lab Discussion 2 (Tricky)</vt:lpstr>
      <vt:lpstr>Successive inner loops</vt:lpstr>
      <vt:lpstr>Exercise(Handout) &amp; Google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CSCE-221 Makefile Introduction</dc:title>
  <dc:creator>Emil Thomas</dc:creator>
  <cp:lastModifiedBy>Zhipei Yan</cp:lastModifiedBy>
  <cp:revision>90</cp:revision>
  <dcterms:created xsi:type="dcterms:W3CDTF">2019-01-14T04:44:01Z</dcterms:created>
  <dcterms:modified xsi:type="dcterms:W3CDTF">2019-09-11T21:14:27Z</dcterms:modified>
</cp:coreProperties>
</file>