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87" r:id="rId3"/>
    <p:sldId id="286" r:id="rId4"/>
    <p:sldId id="288" r:id="rId5"/>
    <p:sldId id="290" r:id="rId6"/>
    <p:sldId id="289" r:id="rId7"/>
    <p:sldId id="281" r:id="rId8"/>
    <p:sldId id="291" r:id="rId9"/>
    <p:sldId id="292" r:id="rId10"/>
    <p:sldId id="293" r:id="rId11"/>
    <p:sldId id="295" r:id="rId12"/>
    <p:sldId id="294" r:id="rId13"/>
    <p:sldId id="283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11A24-55BA-48DB-BBE7-9F7D2236A3C7}" v="4" dt="2019-11-14T07:30:22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0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pei Yan" userId="a12b1dbe-d58f-460e-ad06-a8153aa572e5" providerId="ADAL" clId="{EE511A24-55BA-48DB-BBE7-9F7D2236A3C7}"/>
    <pc:docChg chg="undo modSld">
      <pc:chgData name="Zhipei Yan" userId="a12b1dbe-d58f-460e-ad06-a8153aa572e5" providerId="ADAL" clId="{EE511A24-55BA-48DB-BBE7-9F7D2236A3C7}" dt="2019-11-14T07:30:22.713" v="10" actId="20577"/>
      <pc:docMkLst>
        <pc:docMk/>
      </pc:docMkLst>
      <pc:sldChg chg="modSp">
        <pc:chgData name="Zhipei Yan" userId="a12b1dbe-d58f-460e-ad06-a8153aa572e5" providerId="ADAL" clId="{EE511A24-55BA-48DB-BBE7-9F7D2236A3C7}" dt="2019-11-14T07:30:22.713" v="10" actId="20577"/>
        <pc:sldMkLst>
          <pc:docMk/>
          <pc:sldMk cId="3114719542" sldId="283"/>
        </pc:sldMkLst>
        <pc:spChg chg="mod">
          <ac:chgData name="Zhipei Yan" userId="a12b1dbe-d58f-460e-ad06-a8153aa572e5" providerId="ADAL" clId="{EE511A24-55BA-48DB-BBE7-9F7D2236A3C7}" dt="2019-11-14T07:25:02.557" v="0" actId="20577"/>
          <ac:spMkLst>
            <pc:docMk/>
            <pc:sldMk cId="3114719542" sldId="283"/>
            <ac:spMk id="2" creationId="{4C7C2C20-A283-A24E-A31B-443BC4706DCB}"/>
          </ac:spMkLst>
        </pc:spChg>
        <pc:spChg chg="mod">
          <ac:chgData name="Zhipei Yan" userId="a12b1dbe-d58f-460e-ad06-a8153aa572e5" providerId="ADAL" clId="{EE511A24-55BA-48DB-BBE7-9F7D2236A3C7}" dt="2019-11-14T07:30:22.713" v="10" actId="20577"/>
          <ac:spMkLst>
            <pc:docMk/>
            <pc:sldMk cId="3114719542" sldId="283"/>
            <ac:spMk id="3" creationId="{680E7624-59B7-F046-910A-D7004733CE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744F-3877-2146-9A21-74B74387E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355C0-2748-A648-9392-57156767E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57B3-EA36-E142-B314-BEA881BE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E225-4BAB-DF44-A89C-184FA7CDD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F05-B655-074A-A92D-9D102334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782B-7110-D34D-8B09-71AAD074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7873-3A20-894A-9B7B-6DC94D30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1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3D8F-891C-DF4D-A38D-CED1A6C3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46F06-8F1A-8B40-B4CA-461E362E5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4838-9467-E848-85C0-6A6216EB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E225-4BAB-DF44-A89C-184FA7CDD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F1CE-46DE-C54C-9BA3-512986EB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36E78-D2EC-0D46-9884-CD64EE4D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7873-3A20-894A-9B7B-6DC94D30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A7B4F-55EB-764D-B477-BD356CE34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CB967-6397-D045-AF99-7565C46F9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9C48-6486-9C4B-8C93-7DECC629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E225-4BAB-DF44-A89C-184FA7CDD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FA4E-3C72-CF43-AAC9-9565227E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CC1F-29B5-7B4C-A107-AD759A12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7873-3A20-894A-9B7B-6DC94D30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0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2F7A-A046-264A-9DDD-DD9CAB6E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D398-85BF-8148-967A-5BE74916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330DB-991B-7144-9A55-744537F9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E225-4BAB-DF44-A89C-184FA7CDD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89C7-091A-9A47-BDFE-D5D1CC56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7260-5A9B-EA43-B42F-294EAC38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7873-3A20-894A-9B7B-6DC94D30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2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8B46-F915-8942-9177-6CB2AC69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4C4D7-DED6-744F-B88D-5A598FB2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39F04-AE7A-0949-9450-18BD41E1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E225-4BAB-DF44-A89C-184FA7CDD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93794-75EC-AA42-82EA-2507302A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4687-FC96-1B4F-A2DA-37AAE77C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7873-3A20-894A-9B7B-6DC94D30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A34D-579F-1840-9FC9-CF2B3382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9C2-8BC8-9F42-B954-4750DCC6D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B6C6-ABD8-2148-863E-09299B28A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6798C-B880-A243-A17A-0E1CC19D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E225-4BAB-DF44-A89C-184FA7CDD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5602-46E3-D343-A320-5E28D4FF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42B3E-D913-CB48-BE0D-748A2BFC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7873-3A20-894A-9B7B-6DC94D30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4065-24CB-264D-9D44-28E2E0A7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FFC52-1F63-4F4C-BDD1-C2004B82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93D89-A7A7-694D-AE05-FE7DEA9D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53F72-ADBA-C843-A4A6-BF5159536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9EF59-5FD7-6149-98FD-63F14FE76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40576-8E70-BE4A-B6A2-73CB296A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E225-4BAB-DF44-A89C-184FA7CDD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5CB0F-F30C-4A45-9B7C-44839987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EE20D-9415-F640-BF78-E72E1825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7873-3A20-894A-9B7B-6DC94D30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6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A482-6930-A748-8D7F-BA0B0684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6A99F-B347-B347-B94B-A28D2E3F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E225-4BAB-DF44-A89C-184FA7CDD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18174-9B82-8241-80B1-B821B347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E1292-3B33-A749-BE8B-5DCA694D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7873-3A20-894A-9B7B-6DC94D30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2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D23E0-8D3F-9049-922C-41B9CA7D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E225-4BAB-DF44-A89C-184FA7CDD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8445A-B764-DF45-97A8-684A4C37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5C650-9EC7-1244-B2C9-2B8D66D8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7873-3A20-894A-9B7B-6DC94D30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8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816F-5AB9-E442-A6AD-0B71CE5A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C364-CAB0-3B44-8962-BCED49E4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B16B-90C3-ED42-8C66-C26161F19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7531D-FE55-EA41-98E4-3EF262D9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E225-4BAB-DF44-A89C-184FA7CDD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821F-43EE-7345-A2DE-FEA7E6C1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F6488-BEBF-314B-9668-229D9942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7873-3A20-894A-9B7B-6DC94D30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5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AAC9-21DE-0E4A-B9D6-BB971A01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6B9BB-25BD-F347-86AA-CB7C00B31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BBD21-85CE-E047-BB4F-D6461C71F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FED2-CD90-0E4A-8A78-F477C86D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E225-4BAB-DF44-A89C-184FA7CDD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5A41-1772-5C41-8925-0C99F59B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A465F-3124-B649-A0D6-57F0C926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7873-3A20-894A-9B7B-6DC94D30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92E42-8A39-DE46-BC77-F6FF9E33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ABE32-2568-9943-9A31-BCAE121F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410A-AC43-1643-BD9A-42FA89336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E225-4BAB-DF44-A89C-184FA7CDD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6BF2E-5966-444F-87DA-2D6C5313E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AA6F-8542-2D4B-B5DA-50011493F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7873-3A20-894A-9B7B-6DC94D30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9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tamu.edu/~yanzp/courses/csce221/notes/Lab12_UIN_First_Last.doc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3D62-98B9-7542-A941-8B23B5817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893"/>
            <a:ext cx="9144000" cy="2152218"/>
          </a:xfrm>
        </p:spPr>
        <p:txBody>
          <a:bodyPr/>
          <a:lstStyle/>
          <a:p>
            <a:r>
              <a:rPr lang="en-US" dirty="0"/>
              <a:t>CSCE-221</a:t>
            </a:r>
            <a:br>
              <a:rPr lang="en-US" dirty="0"/>
            </a:br>
            <a:r>
              <a:rPr lang="en-US" dirty="0"/>
              <a:t> Hashing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28566-7819-2A44-8B02-BCA5AF22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38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Emil Thomas</a:t>
            </a:r>
          </a:p>
          <a:p>
            <a:r>
              <a:rPr lang="en-US" sz="4000" dirty="0"/>
              <a:t>04/10/19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44528-97A9-834A-A1B2-A2A290312949}"/>
              </a:ext>
            </a:extLst>
          </p:cNvPr>
          <p:cNvSpPr txBox="1"/>
          <p:nvPr/>
        </p:nvSpPr>
        <p:spPr>
          <a:xfrm>
            <a:off x="2043096" y="6129338"/>
            <a:ext cx="5630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Based on Prof. Shawn </a:t>
            </a:r>
            <a:r>
              <a:rPr lang="en-US" sz="2400" dirty="0" err="1"/>
              <a:t>Lupoli’s</a:t>
            </a:r>
            <a:r>
              <a:rPr lang="en-US" sz="2400" dirty="0"/>
              <a:t> Notes(TAMU)</a:t>
            </a:r>
          </a:p>
        </p:txBody>
      </p:sp>
    </p:spTree>
    <p:extLst>
      <p:ext uri="{BB962C8B-B14F-4D97-AF65-F5344CB8AC3E}">
        <p14:creationId xmlns:p14="http://schemas.microsoft.com/office/powerpoint/2010/main" val="181855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4D92-FF73-4D74-8C58-CBBA1058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sz="3200" dirty="0">
                <a:solidFill>
                  <a:prstClr val="black"/>
                </a:solidFill>
              </a:rPr>
              <a:t>Hash Function Example3 (</a:t>
            </a:r>
            <a:r>
              <a:rPr lang="en-US" sz="3200" dirty="0">
                <a:solidFill>
                  <a:srgbClr val="FF0000"/>
                </a:solidFill>
              </a:rPr>
              <a:t>Good</a:t>
            </a:r>
            <a:r>
              <a:rPr lang="en-US" sz="3200" dirty="0">
                <a:solidFill>
                  <a:prstClr val="black"/>
                </a:solidFill>
              </a:rPr>
              <a:t>)</a:t>
            </a:r>
            <a:br>
              <a:rPr lang="en-US" sz="3200" dirty="0">
                <a:solidFill>
                  <a:prstClr val="black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6E4E-8804-430E-99F3-3E0B344F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48" y="1471448"/>
            <a:ext cx="11088414" cy="4403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unsigned int hash(const std::string &amp;key, unsigned int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TableSIZE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unsigned int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hashval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for(int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key.size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(); ++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hashval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127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hashval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+ key[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]) %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16908799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hashval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%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TableSIZE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40C7-8AC6-4156-9D27-8B23E5F4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Designing a Hash Table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C474-4C1D-4C52-9BC6-C93E3426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possible size of data set</a:t>
            </a:r>
            <a:endParaRPr lang="en-US" sz="1800" dirty="0"/>
          </a:p>
          <a:p>
            <a:r>
              <a:rPr lang="en-US" dirty="0"/>
              <a:t>Does the data size grow?</a:t>
            </a:r>
            <a:endParaRPr lang="en-US" sz="1800" dirty="0"/>
          </a:p>
          <a:p>
            <a:r>
              <a:rPr lang="en-US" dirty="0"/>
              <a:t>Determine possible N with 20% compression</a:t>
            </a:r>
            <a:endParaRPr lang="en-US" sz="1800" dirty="0"/>
          </a:p>
          <a:p>
            <a:r>
              <a:rPr lang="en-US" dirty="0"/>
              <a:t>Determine load factor</a:t>
            </a:r>
          </a:p>
        </p:txBody>
      </p:sp>
    </p:spTree>
    <p:extLst>
      <p:ext uri="{BB962C8B-B14F-4D97-AF65-F5344CB8AC3E}">
        <p14:creationId xmlns:p14="http://schemas.microsoft.com/office/powerpoint/2010/main" val="417412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CAC4-4A25-4089-AB1C-DA853C67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always use a hash table?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1CB3-ECAF-4CA0-9AF2-30D5B9ED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support ordered output. (No </a:t>
            </a:r>
            <a:r>
              <a:rPr lang="en-US" dirty="0" err="1"/>
              <a:t>findMin</a:t>
            </a:r>
            <a:r>
              <a:rPr lang="en-US" dirty="0"/>
              <a:t> or </a:t>
            </a:r>
            <a:r>
              <a:rPr lang="en-US" dirty="0" err="1"/>
              <a:t>findMax</a:t>
            </a:r>
            <a:r>
              <a:rPr lang="en-US" dirty="0"/>
              <a:t>)</a:t>
            </a:r>
          </a:p>
          <a:p>
            <a:r>
              <a:rPr lang="en-US" dirty="0"/>
              <a:t>Does not support finding  all elements in a given range</a:t>
            </a:r>
          </a:p>
          <a:p>
            <a:r>
              <a:rPr lang="en-US" dirty="0"/>
              <a:t>How to design the hash function is not always clear.</a:t>
            </a:r>
          </a:p>
          <a:p>
            <a:r>
              <a:rPr lang="en-US" dirty="0"/>
              <a:t>Too many duplicate keys (O(N) complexity to find all of its values)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1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2C20-A283-A24E-A31B-443BC470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8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&amp;&amp;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7624-59B7-F046-910A-D7004733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2" y="3124037"/>
            <a:ext cx="11498316" cy="238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  <a:hlinkClick r:id="rId2"/>
              </a:rPr>
              <a:t>http://people.tamu.edu/~yanzp/courses/csce221/notes/Lab12_UIN_First_Last.docx</a:t>
            </a:r>
            <a:endParaRPr lang="en-US" sz="2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0" indent="0">
              <a:buNone/>
            </a:pP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11471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FF2-8717-3444-AF9E-ADDC5727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2" y="451945"/>
            <a:ext cx="11834648" cy="12912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C192-6F98-644D-8876-AA8BA0F6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9727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356E-2EFF-4476-AD87-9795014A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with string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1965-856B-42D9-9FD4-C006034F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is to use string-valued keys in hash table</a:t>
            </a:r>
          </a:p>
          <a:p>
            <a:r>
              <a:rPr lang="en-US" dirty="0"/>
              <a:t>Most real world keys would be strings</a:t>
            </a:r>
          </a:p>
          <a:p>
            <a:r>
              <a:rPr lang="en-US" dirty="0"/>
              <a:t>The challenge is to come up with good hash function</a:t>
            </a:r>
          </a:p>
          <a:p>
            <a:r>
              <a:rPr lang="en-US" dirty="0"/>
              <a:t>Done in TWO Steps:</a:t>
            </a:r>
          </a:p>
          <a:p>
            <a:pPr lvl="1"/>
            <a:r>
              <a:rPr lang="en-US" dirty="0"/>
              <a:t>Use the characters in the string to compute an integer</a:t>
            </a:r>
          </a:p>
          <a:p>
            <a:pPr lvl="1"/>
            <a:r>
              <a:rPr lang="en-US" dirty="0"/>
              <a:t>Take the above integer % TABLESIZE</a:t>
            </a:r>
          </a:p>
          <a:p>
            <a:pPr lvl="1"/>
            <a:endParaRPr lang="en-US" dirty="0"/>
          </a:p>
          <a:p>
            <a:r>
              <a:rPr lang="en-US" dirty="0"/>
              <a:t>Each Character has an decimal value corresponding to its ASCII code.</a:t>
            </a:r>
          </a:p>
        </p:txBody>
      </p:sp>
    </p:spTree>
    <p:extLst>
      <p:ext uri="{BB962C8B-B14F-4D97-AF65-F5344CB8AC3E}">
        <p14:creationId xmlns:p14="http://schemas.microsoft.com/office/powerpoint/2010/main" val="224982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4BAB-A5D0-40A9-BA19-1AE13D78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55" y="25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Ascii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7CCF6C-4D26-40DE-B28E-18D700B00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296" y="1206856"/>
            <a:ext cx="5652527" cy="5409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D8E34-1B59-4B86-858A-45284D769F67}"/>
              </a:ext>
            </a:extLst>
          </p:cNvPr>
          <p:cNvSpPr txBox="1"/>
          <p:nvPr/>
        </p:nvSpPr>
        <p:spPr>
          <a:xfrm>
            <a:off x="9443545" y="6542691"/>
            <a:ext cx="256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Source : ibm.com, cmu.cs.edu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A467C-1AB7-4825-9E90-2D786C13F7BA}"/>
              </a:ext>
            </a:extLst>
          </p:cNvPr>
          <p:cNvSpPr/>
          <p:nvPr/>
        </p:nvSpPr>
        <p:spPr>
          <a:xfrm>
            <a:off x="7094483" y="4691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'5' has the int value 53</a:t>
            </a:r>
          </a:p>
          <a:p>
            <a:r>
              <a:rPr lang="en-US" dirty="0"/>
              <a:t>if we write '5'-'0' it evaluates to 53-48, or the int 5</a:t>
            </a:r>
          </a:p>
          <a:p>
            <a:r>
              <a:rPr lang="en-US" dirty="0"/>
              <a:t>if we write char c = 'B'+32; then c stores 'b'</a:t>
            </a:r>
          </a:p>
        </p:txBody>
      </p:sp>
    </p:spTree>
    <p:extLst>
      <p:ext uri="{BB962C8B-B14F-4D97-AF65-F5344CB8AC3E}">
        <p14:creationId xmlns:p14="http://schemas.microsoft.com/office/powerpoint/2010/main" val="366894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2490-A319-4E5E-9CBE-83777E61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Hash Function Example1 (</a:t>
            </a:r>
            <a:r>
              <a:rPr lang="en-US" sz="3200" dirty="0">
                <a:solidFill>
                  <a:srgbClr val="FF0000"/>
                </a:solidFill>
              </a:rPr>
              <a:t>BAD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Sum all the characters in the string % TABLESIZE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0E29F5-C4D3-4B82-B96E-16EA4447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83" y="1755229"/>
            <a:ext cx="11056883" cy="4421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unsigned int hash(const std::string &amp;key, unsigned int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TableSIZE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unsigned int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hashval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for(int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key.size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(); ++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hashval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+=   key[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hashval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%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TableSIZE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3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2490-A319-4E5E-9CBE-83777E61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Hash Function Example1 (</a:t>
            </a:r>
            <a:r>
              <a:rPr lang="en-US" sz="3200" dirty="0">
                <a:solidFill>
                  <a:srgbClr val="FF0000"/>
                </a:solidFill>
              </a:rPr>
              <a:t>BAD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Sum all the characters in the string % TABLESIZE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496A3F-1C3B-401E-857A-31A76AC97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580" y="1405731"/>
            <a:ext cx="5505317" cy="564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2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34AC-2282-45B6-98FA-C653F546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summing 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FD5C-153B-4541-A3F7-F67D92D7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1083" cy="4527878"/>
          </a:xfrm>
        </p:spPr>
        <p:txBody>
          <a:bodyPr/>
          <a:lstStyle/>
          <a:p>
            <a:r>
              <a:rPr lang="en-US" dirty="0"/>
              <a:t>If the table size is LARGE (N), many strings that are smaller will be placed in the first half of the table! </a:t>
            </a:r>
          </a:p>
          <a:p>
            <a:r>
              <a:rPr lang="en-US" dirty="0"/>
              <a:t>Will there be any values at 0?</a:t>
            </a:r>
          </a:p>
          <a:p>
            <a:r>
              <a:rPr lang="en-US" dirty="0"/>
              <a:t>What would the MIN value for a 3 CAPITAL letter word?</a:t>
            </a:r>
          </a:p>
          <a:p>
            <a:r>
              <a:rPr lang="en-US" dirty="0"/>
              <a:t>What would the MAX value for a 3 CAPITAL letter word?</a:t>
            </a:r>
          </a:p>
          <a:p>
            <a:r>
              <a:rPr lang="en-US" dirty="0"/>
              <a:t>Would distribution be uniform?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C332-5640-EC43-AFFC-FD6D9394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Discussion in Lab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244F4-5AE5-4BB7-BFED-6334C459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98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DB75-89BC-430B-9919-5746C0BB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" y="68317"/>
            <a:ext cx="11729545" cy="151874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Bad hash codes on Strings (English Words)</a:t>
            </a:r>
            <a:b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79C969-9CBB-4B0E-B003-7B29DE4056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23697" y="1690689"/>
          <a:ext cx="8770882" cy="4534948"/>
        </p:xfrm>
        <a:graphic>
          <a:graphicData uri="http://schemas.openxmlformats.org/drawingml/2006/table">
            <a:tbl>
              <a:tblPr firstRow="1" firstCol="1" bandRow="1"/>
              <a:tblGrid>
                <a:gridCol w="8770882">
                  <a:extLst>
                    <a:ext uri="{9D8B030D-6E8A-4147-A177-3AD203B41FA5}">
                      <a16:colId xmlns:a16="http://schemas.microsoft.com/office/drawing/2014/main" val="4118372934"/>
                    </a:ext>
                  </a:extLst>
                </a:gridCol>
              </a:tblGrid>
              <a:tr h="2641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14" marR="629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934841"/>
                  </a:ext>
                </a:extLst>
              </a:tr>
              <a:tr h="4270844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some letters come up more than  other in our English Dictionary example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few </a:t>
                      </a:r>
                      <a:r>
                        <a:rPr lang="en-US" sz="1500" b="1" i="1" u="sng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bad hash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codes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 ASCII value of characters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143000" marR="0" lvl="2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words are short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143000" marR="0" lvl="2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w/ 70000 buckets, there will be many collisions since most will only fit the first 500 or so buckets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143000" marR="0" lvl="2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adding just does not thinking about the order the letters appear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143000" marR="0" lvl="2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pat, apt, tap, all collide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choose first 3 letters of a word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143000" marR="0" lvl="2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26^3 buckets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143000" marR="0" lvl="2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biases in English words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600200" marR="0" lvl="3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like “pre-“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143000" marR="0" lvl="2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but no words with some other letters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600200" marR="0" lvl="3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like “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xzq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143000" marR="0" lvl="2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will not have an even distribution of key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371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14" marR="629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43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5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4D92-FF73-4D74-8C58-CBBA1058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sz="3200" dirty="0">
                <a:solidFill>
                  <a:prstClr val="black"/>
                </a:solidFill>
              </a:rPr>
              <a:t>Hash Function Example2 (</a:t>
            </a:r>
            <a:r>
              <a:rPr lang="en-US" sz="3200" dirty="0">
                <a:solidFill>
                  <a:srgbClr val="FF0000"/>
                </a:solidFill>
              </a:rPr>
              <a:t>Good</a:t>
            </a:r>
            <a:r>
              <a:rPr lang="en-US" sz="3200" dirty="0">
                <a:solidFill>
                  <a:prstClr val="black"/>
                </a:solidFill>
              </a:rPr>
              <a:t>)</a:t>
            </a:r>
            <a:br>
              <a:rPr lang="en-US" sz="3200" dirty="0">
                <a:solidFill>
                  <a:prstClr val="black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6E4E-8804-430E-99F3-3E0B344F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unsigned int hash(const std::string &amp;key, unsigned int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TableSIZE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unsigned int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hashval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for(int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key.size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(); ++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hashval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37 * 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hashval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+ key[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hashval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%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TableSIZE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6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631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Wingdings</vt:lpstr>
      <vt:lpstr>Office Theme</vt:lpstr>
      <vt:lpstr>CSCE-221  Hashing Strings</vt:lpstr>
      <vt:lpstr>Hashing with string keys</vt:lpstr>
      <vt:lpstr>Ascii Table</vt:lpstr>
      <vt:lpstr>Hash Function Example1 (BAD) Sum all the characters in the string % TABLESIZE</vt:lpstr>
      <vt:lpstr>Hash Function Example1 (BAD) Sum all the characters in the string % TABLESIZE</vt:lpstr>
      <vt:lpstr>Issues with summing hash function</vt:lpstr>
      <vt:lpstr>Discussion in Lab    </vt:lpstr>
      <vt:lpstr>Bad hash codes on Strings (English Words) </vt:lpstr>
      <vt:lpstr>Hash Function Example2 (Good) </vt:lpstr>
      <vt:lpstr>Hash Function Example3 (Good) </vt:lpstr>
      <vt:lpstr>Designing a Hash Table </vt:lpstr>
      <vt:lpstr>Why not always use a hash table? </vt:lpstr>
      <vt:lpstr>Exercise &amp;&amp; Survey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CSCE-221 Advanced Makefile</dc:title>
  <dc:creator>Emil Thomas</dc:creator>
  <cp:lastModifiedBy>Zhipei Yan</cp:lastModifiedBy>
  <cp:revision>42</cp:revision>
  <dcterms:created xsi:type="dcterms:W3CDTF">2019-03-20T21:48:50Z</dcterms:created>
  <dcterms:modified xsi:type="dcterms:W3CDTF">2019-11-14T07:30:28Z</dcterms:modified>
</cp:coreProperties>
</file>