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0" r:id="rId6"/>
    <p:sldId id="262" r:id="rId7"/>
    <p:sldId id="259" r:id="rId8"/>
    <p:sldId id="263" r:id="rId9"/>
    <p:sldId id="267" r:id="rId10"/>
    <p:sldId id="264" r:id="rId11"/>
    <p:sldId id="265" r:id="rId12"/>
    <p:sldId id="266" r:id="rId13"/>
    <p:sldId id="268"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9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1ABB4D-9DC7-4CEE-857B-CEBEBC546A7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7C6659D-174C-44AB-B125-E4EE81D861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FE1BC51-48AE-487F-945B-36F29D33D2A9}"/>
              </a:ext>
            </a:extLst>
          </p:cNvPr>
          <p:cNvSpPr>
            <a:spLocks noGrp="1"/>
          </p:cNvSpPr>
          <p:nvPr>
            <p:ph type="dt" sz="half" idx="10"/>
          </p:nvPr>
        </p:nvSpPr>
        <p:spPr/>
        <p:txBody>
          <a:bodyPr/>
          <a:lstStyle/>
          <a:p>
            <a:fld id="{79D24C61-C1EC-487B-9191-DCE2CA532C55}" type="datetimeFigureOut">
              <a:rPr lang="zh-CN" altLang="en-US" smtClean="0"/>
              <a:t>2019/5/5</a:t>
            </a:fld>
            <a:endParaRPr lang="zh-CN" altLang="en-US"/>
          </a:p>
        </p:txBody>
      </p:sp>
      <p:sp>
        <p:nvSpPr>
          <p:cNvPr id="5" name="页脚占位符 4">
            <a:extLst>
              <a:ext uri="{FF2B5EF4-FFF2-40B4-BE49-F238E27FC236}">
                <a16:creationId xmlns:a16="http://schemas.microsoft.com/office/drawing/2014/main" id="{3451C7D4-71D9-4913-9E33-547C4908666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261A9FE-CF1E-4922-B204-1A8B840604CD}"/>
              </a:ext>
            </a:extLst>
          </p:cNvPr>
          <p:cNvSpPr>
            <a:spLocks noGrp="1"/>
          </p:cNvSpPr>
          <p:nvPr>
            <p:ph type="sldNum" sz="quarter" idx="12"/>
          </p:nvPr>
        </p:nvSpPr>
        <p:spPr/>
        <p:txBody>
          <a:bodyPr/>
          <a:lstStyle/>
          <a:p>
            <a:fld id="{4D489F71-25B6-4DF0-BAED-0D4B6191997F}" type="slidenum">
              <a:rPr lang="zh-CN" altLang="en-US" smtClean="0"/>
              <a:t>‹#›</a:t>
            </a:fld>
            <a:endParaRPr lang="zh-CN" altLang="en-US"/>
          </a:p>
        </p:txBody>
      </p:sp>
    </p:spTree>
    <p:extLst>
      <p:ext uri="{BB962C8B-B14F-4D97-AF65-F5344CB8AC3E}">
        <p14:creationId xmlns:p14="http://schemas.microsoft.com/office/powerpoint/2010/main" val="3640542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B4DE2B-89A2-431A-9A83-4BA27D26681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C268E29-C099-480C-9C91-9881F03B996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488A961-5000-4D77-B7C0-B4C9E4853B19}"/>
              </a:ext>
            </a:extLst>
          </p:cNvPr>
          <p:cNvSpPr>
            <a:spLocks noGrp="1"/>
          </p:cNvSpPr>
          <p:nvPr>
            <p:ph type="dt" sz="half" idx="10"/>
          </p:nvPr>
        </p:nvSpPr>
        <p:spPr/>
        <p:txBody>
          <a:bodyPr/>
          <a:lstStyle/>
          <a:p>
            <a:fld id="{79D24C61-C1EC-487B-9191-DCE2CA532C55}" type="datetimeFigureOut">
              <a:rPr lang="zh-CN" altLang="en-US" smtClean="0"/>
              <a:t>2019/5/5</a:t>
            </a:fld>
            <a:endParaRPr lang="zh-CN" altLang="en-US"/>
          </a:p>
        </p:txBody>
      </p:sp>
      <p:sp>
        <p:nvSpPr>
          <p:cNvPr id="5" name="页脚占位符 4">
            <a:extLst>
              <a:ext uri="{FF2B5EF4-FFF2-40B4-BE49-F238E27FC236}">
                <a16:creationId xmlns:a16="http://schemas.microsoft.com/office/drawing/2014/main" id="{A085EBC3-4651-4F64-82DB-24C5421F2FA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A62E64B-393C-420B-AE2C-A0F5896313F8}"/>
              </a:ext>
            </a:extLst>
          </p:cNvPr>
          <p:cNvSpPr>
            <a:spLocks noGrp="1"/>
          </p:cNvSpPr>
          <p:nvPr>
            <p:ph type="sldNum" sz="quarter" idx="12"/>
          </p:nvPr>
        </p:nvSpPr>
        <p:spPr/>
        <p:txBody>
          <a:bodyPr/>
          <a:lstStyle/>
          <a:p>
            <a:fld id="{4D489F71-25B6-4DF0-BAED-0D4B6191997F}" type="slidenum">
              <a:rPr lang="zh-CN" altLang="en-US" smtClean="0"/>
              <a:t>‹#›</a:t>
            </a:fld>
            <a:endParaRPr lang="zh-CN" altLang="en-US"/>
          </a:p>
        </p:txBody>
      </p:sp>
    </p:spTree>
    <p:extLst>
      <p:ext uri="{BB962C8B-B14F-4D97-AF65-F5344CB8AC3E}">
        <p14:creationId xmlns:p14="http://schemas.microsoft.com/office/powerpoint/2010/main" val="561639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F24802F-3894-4B45-8FFA-DA3744BFB1A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A3CEAD0-26D5-49C0-B706-07289B18FAF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49423A9-F5F2-4DE9-A755-E6CDC9970347}"/>
              </a:ext>
            </a:extLst>
          </p:cNvPr>
          <p:cNvSpPr>
            <a:spLocks noGrp="1"/>
          </p:cNvSpPr>
          <p:nvPr>
            <p:ph type="dt" sz="half" idx="10"/>
          </p:nvPr>
        </p:nvSpPr>
        <p:spPr/>
        <p:txBody>
          <a:bodyPr/>
          <a:lstStyle/>
          <a:p>
            <a:fld id="{79D24C61-C1EC-487B-9191-DCE2CA532C55}" type="datetimeFigureOut">
              <a:rPr lang="zh-CN" altLang="en-US" smtClean="0"/>
              <a:t>2019/5/5</a:t>
            </a:fld>
            <a:endParaRPr lang="zh-CN" altLang="en-US"/>
          </a:p>
        </p:txBody>
      </p:sp>
      <p:sp>
        <p:nvSpPr>
          <p:cNvPr id="5" name="页脚占位符 4">
            <a:extLst>
              <a:ext uri="{FF2B5EF4-FFF2-40B4-BE49-F238E27FC236}">
                <a16:creationId xmlns:a16="http://schemas.microsoft.com/office/drawing/2014/main" id="{B71C42AD-5A63-40EA-AA74-9A12C462408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A6BBF4C-C88E-4039-AA3F-854647B521CE}"/>
              </a:ext>
            </a:extLst>
          </p:cNvPr>
          <p:cNvSpPr>
            <a:spLocks noGrp="1"/>
          </p:cNvSpPr>
          <p:nvPr>
            <p:ph type="sldNum" sz="quarter" idx="12"/>
          </p:nvPr>
        </p:nvSpPr>
        <p:spPr/>
        <p:txBody>
          <a:bodyPr/>
          <a:lstStyle/>
          <a:p>
            <a:fld id="{4D489F71-25B6-4DF0-BAED-0D4B6191997F}" type="slidenum">
              <a:rPr lang="zh-CN" altLang="en-US" smtClean="0"/>
              <a:t>‹#›</a:t>
            </a:fld>
            <a:endParaRPr lang="zh-CN" altLang="en-US"/>
          </a:p>
        </p:txBody>
      </p:sp>
    </p:spTree>
    <p:extLst>
      <p:ext uri="{BB962C8B-B14F-4D97-AF65-F5344CB8AC3E}">
        <p14:creationId xmlns:p14="http://schemas.microsoft.com/office/powerpoint/2010/main" val="1573983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8AB49F-BA61-4383-9CFF-F21ECE3FED0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021B9A9-8906-4946-BF04-94550E57A3D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7617725-A094-4F26-95B4-0848543B6453}"/>
              </a:ext>
            </a:extLst>
          </p:cNvPr>
          <p:cNvSpPr>
            <a:spLocks noGrp="1"/>
          </p:cNvSpPr>
          <p:nvPr>
            <p:ph type="dt" sz="half" idx="10"/>
          </p:nvPr>
        </p:nvSpPr>
        <p:spPr/>
        <p:txBody>
          <a:bodyPr/>
          <a:lstStyle/>
          <a:p>
            <a:fld id="{79D24C61-C1EC-487B-9191-DCE2CA532C55}" type="datetimeFigureOut">
              <a:rPr lang="zh-CN" altLang="en-US" smtClean="0"/>
              <a:t>2019/5/5</a:t>
            </a:fld>
            <a:endParaRPr lang="zh-CN" altLang="en-US"/>
          </a:p>
        </p:txBody>
      </p:sp>
      <p:sp>
        <p:nvSpPr>
          <p:cNvPr id="5" name="页脚占位符 4">
            <a:extLst>
              <a:ext uri="{FF2B5EF4-FFF2-40B4-BE49-F238E27FC236}">
                <a16:creationId xmlns:a16="http://schemas.microsoft.com/office/drawing/2014/main" id="{9ADC8BB0-4790-4DA5-90D1-1F6CBE994A2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616E4EE-02E7-48AC-809A-2B89ED65681A}"/>
              </a:ext>
            </a:extLst>
          </p:cNvPr>
          <p:cNvSpPr>
            <a:spLocks noGrp="1"/>
          </p:cNvSpPr>
          <p:nvPr>
            <p:ph type="sldNum" sz="quarter" idx="12"/>
          </p:nvPr>
        </p:nvSpPr>
        <p:spPr/>
        <p:txBody>
          <a:bodyPr/>
          <a:lstStyle/>
          <a:p>
            <a:fld id="{4D489F71-25B6-4DF0-BAED-0D4B6191997F}" type="slidenum">
              <a:rPr lang="zh-CN" altLang="en-US" smtClean="0"/>
              <a:t>‹#›</a:t>
            </a:fld>
            <a:endParaRPr lang="zh-CN" altLang="en-US"/>
          </a:p>
        </p:txBody>
      </p:sp>
    </p:spTree>
    <p:extLst>
      <p:ext uri="{BB962C8B-B14F-4D97-AF65-F5344CB8AC3E}">
        <p14:creationId xmlns:p14="http://schemas.microsoft.com/office/powerpoint/2010/main" val="3898138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DC1741-DE49-4D10-9672-18B72B9322B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6606746-BED7-4440-8CEB-379F76D18D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30931B2-29B6-4D7D-83B4-CF4B480C4CA7}"/>
              </a:ext>
            </a:extLst>
          </p:cNvPr>
          <p:cNvSpPr>
            <a:spLocks noGrp="1"/>
          </p:cNvSpPr>
          <p:nvPr>
            <p:ph type="dt" sz="half" idx="10"/>
          </p:nvPr>
        </p:nvSpPr>
        <p:spPr/>
        <p:txBody>
          <a:bodyPr/>
          <a:lstStyle/>
          <a:p>
            <a:fld id="{79D24C61-C1EC-487B-9191-DCE2CA532C55}" type="datetimeFigureOut">
              <a:rPr lang="zh-CN" altLang="en-US" smtClean="0"/>
              <a:t>2019/5/5</a:t>
            </a:fld>
            <a:endParaRPr lang="zh-CN" altLang="en-US"/>
          </a:p>
        </p:txBody>
      </p:sp>
      <p:sp>
        <p:nvSpPr>
          <p:cNvPr id="5" name="页脚占位符 4">
            <a:extLst>
              <a:ext uri="{FF2B5EF4-FFF2-40B4-BE49-F238E27FC236}">
                <a16:creationId xmlns:a16="http://schemas.microsoft.com/office/drawing/2014/main" id="{FC7A5839-2793-4BE8-BAE6-536A0D5618A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05E35A6-13DA-4ADD-95B9-D8066E54286E}"/>
              </a:ext>
            </a:extLst>
          </p:cNvPr>
          <p:cNvSpPr>
            <a:spLocks noGrp="1"/>
          </p:cNvSpPr>
          <p:nvPr>
            <p:ph type="sldNum" sz="quarter" idx="12"/>
          </p:nvPr>
        </p:nvSpPr>
        <p:spPr/>
        <p:txBody>
          <a:bodyPr/>
          <a:lstStyle/>
          <a:p>
            <a:fld id="{4D489F71-25B6-4DF0-BAED-0D4B6191997F}" type="slidenum">
              <a:rPr lang="zh-CN" altLang="en-US" smtClean="0"/>
              <a:t>‹#›</a:t>
            </a:fld>
            <a:endParaRPr lang="zh-CN" altLang="en-US"/>
          </a:p>
        </p:txBody>
      </p:sp>
    </p:spTree>
    <p:extLst>
      <p:ext uri="{BB962C8B-B14F-4D97-AF65-F5344CB8AC3E}">
        <p14:creationId xmlns:p14="http://schemas.microsoft.com/office/powerpoint/2010/main" val="3827195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68ECE5-838D-4366-80B8-FD72BCB967A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DB11BF5-443C-46D4-9D89-8BECA192CB7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3553886-D7DC-4439-9984-B3737CD7506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99D73F8-1F02-4623-B9BA-CC4DDC7E5660}"/>
              </a:ext>
            </a:extLst>
          </p:cNvPr>
          <p:cNvSpPr>
            <a:spLocks noGrp="1"/>
          </p:cNvSpPr>
          <p:nvPr>
            <p:ph type="dt" sz="half" idx="10"/>
          </p:nvPr>
        </p:nvSpPr>
        <p:spPr/>
        <p:txBody>
          <a:bodyPr/>
          <a:lstStyle/>
          <a:p>
            <a:fld id="{79D24C61-C1EC-487B-9191-DCE2CA532C55}" type="datetimeFigureOut">
              <a:rPr lang="zh-CN" altLang="en-US" smtClean="0"/>
              <a:t>2019/5/5</a:t>
            </a:fld>
            <a:endParaRPr lang="zh-CN" altLang="en-US"/>
          </a:p>
        </p:txBody>
      </p:sp>
      <p:sp>
        <p:nvSpPr>
          <p:cNvPr id="6" name="页脚占位符 5">
            <a:extLst>
              <a:ext uri="{FF2B5EF4-FFF2-40B4-BE49-F238E27FC236}">
                <a16:creationId xmlns:a16="http://schemas.microsoft.com/office/drawing/2014/main" id="{1CC09CAC-2DD3-47BC-9C92-2611910489B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3C54086-AA37-4267-88F5-372209FE98D3}"/>
              </a:ext>
            </a:extLst>
          </p:cNvPr>
          <p:cNvSpPr>
            <a:spLocks noGrp="1"/>
          </p:cNvSpPr>
          <p:nvPr>
            <p:ph type="sldNum" sz="quarter" idx="12"/>
          </p:nvPr>
        </p:nvSpPr>
        <p:spPr/>
        <p:txBody>
          <a:bodyPr/>
          <a:lstStyle/>
          <a:p>
            <a:fld id="{4D489F71-25B6-4DF0-BAED-0D4B6191997F}" type="slidenum">
              <a:rPr lang="zh-CN" altLang="en-US" smtClean="0"/>
              <a:t>‹#›</a:t>
            </a:fld>
            <a:endParaRPr lang="zh-CN" altLang="en-US"/>
          </a:p>
        </p:txBody>
      </p:sp>
    </p:spTree>
    <p:extLst>
      <p:ext uri="{BB962C8B-B14F-4D97-AF65-F5344CB8AC3E}">
        <p14:creationId xmlns:p14="http://schemas.microsoft.com/office/powerpoint/2010/main" val="2109887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0839C5-6BFC-43BF-B492-2EF8C57EE1A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B42EB8E-4E42-456D-AB12-BDEC894581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BC7CEDF-2445-49B3-9164-AA139D439F2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C9EFB5A-B24A-4E21-BC1A-8C9C3EAA3B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33F13F2-05ED-4376-9422-80D0C6F10600}"/>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8EE97FC-B3DB-4B39-B694-ACD9FF478A24}"/>
              </a:ext>
            </a:extLst>
          </p:cNvPr>
          <p:cNvSpPr>
            <a:spLocks noGrp="1"/>
          </p:cNvSpPr>
          <p:nvPr>
            <p:ph type="dt" sz="half" idx="10"/>
          </p:nvPr>
        </p:nvSpPr>
        <p:spPr/>
        <p:txBody>
          <a:bodyPr/>
          <a:lstStyle/>
          <a:p>
            <a:fld id="{79D24C61-C1EC-487B-9191-DCE2CA532C55}" type="datetimeFigureOut">
              <a:rPr lang="zh-CN" altLang="en-US" smtClean="0"/>
              <a:t>2019/5/5</a:t>
            </a:fld>
            <a:endParaRPr lang="zh-CN" altLang="en-US"/>
          </a:p>
        </p:txBody>
      </p:sp>
      <p:sp>
        <p:nvSpPr>
          <p:cNvPr id="8" name="页脚占位符 7">
            <a:extLst>
              <a:ext uri="{FF2B5EF4-FFF2-40B4-BE49-F238E27FC236}">
                <a16:creationId xmlns:a16="http://schemas.microsoft.com/office/drawing/2014/main" id="{2EAC1E1F-51E7-4B48-8047-54C62428410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845BDDA-ED7C-477B-9096-CE7926B99BA5}"/>
              </a:ext>
            </a:extLst>
          </p:cNvPr>
          <p:cNvSpPr>
            <a:spLocks noGrp="1"/>
          </p:cNvSpPr>
          <p:nvPr>
            <p:ph type="sldNum" sz="quarter" idx="12"/>
          </p:nvPr>
        </p:nvSpPr>
        <p:spPr/>
        <p:txBody>
          <a:bodyPr/>
          <a:lstStyle/>
          <a:p>
            <a:fld id="{4D489F71-25B6-4DF0-BAED-0D4B6191997F}" type="slidenum">
              <a:rPr lang="zh-CN" altLang="en-US" smtClean="0"/>
              <a:t>‹#›</a:t>
            </a:fld>
            <a:endParaRPr lang="zh-CN" altLang="en-US"/>
          </a:p>
        </p:txBody>
      </p:sp>
    </p:spTree>
    <p:extLst>
      <p:ext uri="{BB962C8B-B14F-4D97-AF65-F5344CB8AC3E}">
        <p14:creationId xmlns:p14="http://schemas.microsoft.com/office/powerpoint/2010/main" val="4203324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C11CE1-CEA0-4672-9C1D-135E118BDB2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9272ED6-29AF-4B86-889E-C2FB87C6D806}"/>
              </a:ext>
            </a:extLst>
          </p:cNvPr>
          <p:cNvSpPr>
            <a:spLocks noGrp="1"/>
          </p:cNvSpPr>
          <p:nvPr>
            <p:ph type="dt" sz="half" idx="10"/>
          </p:nvPr>
        </p:nvSpPr>
        <p:spPr/>
        <p:txBody>
          <a:bodyPr/>
          <a:lstStyle/>
          <a:p>
            <a:fld id="{79D24C61-C1EC-487B-9191-DCE2CA532C55}" type="datetimeFigureOut">
              <a:rPr lang="zh-CN" altLang="en-US" smtClean="0"/>
              <a:t>2019/5/5</a:t>
            </a:fld>
            <a:endParaRPr lang="zh-CN" altLang="en-US"/>
          </a:p>
        </p:txBody>
      </p:sp>
      <p:sp>
        <p:nvSpPr>
          <p:cNvPr id="4" name="页脚占位符 3">
            <a:extLst>
              <a:ext uri="{FF2B5EF4-FFF2-40B4-BE49-F238E27FC236}">
                <a16:creationId xmlns:a16="http://schemas.microsoft.com/office/drawing/2014/main" id="{016246B0-D5E7-4982-A6D7-3899EC15DB1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8FC31AD-62BB-46B9-87C6-8E52D72A16DF}"/>
              </a:ext>
            </a:extLst>
          </p:cNvPr>
          <p:cNvSpPr>
            <a:spLocks noGrp="1"/>
          </p:cNvSpPr>
          <p:nvPr>
            <p:ph type="sldNum" sz="quarter" idx="12"/>
          </p:nvPr>
        </p:nvSpPr>
        <p:spPr/>
        <p:txBody>
          <a:bodyPr/>
          <a:lstStyle/>
          <a:p>
            <a:fld id="{4D489F71-25B6-4DF0-BAED-0D4B6191997F}" type="slidenum">
              <a:rPr lang="zh-CN" altLang="en-US" smtClean="0"/>
              <a:t>‹#›</a:t>
            </a:fld>
            <a:endParaRPr lang="zh-CN" altLang="en-US"/>
          </a:p>
        </p:txBody>
      </p:sp>
    </p:spTree>
    <p:extLst>
      <p:ext uri="{BB962C8B-B14F-4D97-AF65-F5344CB8AC3E}">
        <p14:creationId xmlns:p14="http://schemas.microsoft.com/office/powerpoint/2010/main" val="3257085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8A722EA-07A4-4346-949E-CF906FA734B6}"/>
              </a:ext>
            </a:extLst>
          </p:cNvPr>
          <p:cNvSpPr>
            <a:spLocks noGrp="1"/>
          </p:cNvSpPr>
          <p:nvPr>
            <p:ph type="dt" sz="half" idx="10"/>
          </p:nvPr>
        </p:nvSpPr>
        <p:spPr/>
        <p:txBody>
          <a:bodyPr/>
          <a:lstStyle/>
          <a:p>
            <a:fld id="{79D24C61-C1EC-487B-9191-DCE2CA532C55}" type="datetimeFigureOut">
              <a:rPr lang="zh-CN" altLang="en-US" smtClean="0"/>
              <a:t>2019/5/5</a:t>
            </a:fld>
            <a:endParaRPr lang="zh-CN" altLang="en-US"/>
          </a:p>
        </p:txBody>
      </p:sp>
      <p:sp>
        <p:nvSpPr>
          <p:cNvPr id="3" name="页脚占位符 2">
            <a:extLst>
              <a:ext uri="{FF2B5EF4-FFF2-40B4-BE49-F238E27FC236}">
                <a16:creationId xmlns:a16="http://schemas.microsoft.com/office/drawing/2014/main" id="{EB0DC653-A489-4CFA-8997-13305F81412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7931C4A-B98F-46F0-A4B8-439C9E117577}"/>
              </a:ext>
            </a:extLst>
          </p:cNvPr>
          <p:cNvSpPr>
            <a:spLocks noGrp="1"/>
          </p:cNvSpPr>
          <p:nvPr>
            <p:ph type="sldNum" sz="quarter" idx="12"/>
          </p:nvPr>
        </p:nvSpPr>
        <p:spPr/>
        <p:txBody>
          <a:bodyPr/>
          <a:lstStyle/>
          <a:p>
            <a:fld id="{4D489F71-25B6-4DF0-BAED-0D4B6191997F}" type="slidenum">
              <a:rPr lang="zh-CN" altLang="en-US" smtClean="0"/>
              <a:t>‹#›</a:t>
            </a:fld>
            <a:endParaRPr lang="zh-CN" altLang="en-US"/>
          </a:p>
        </p:txBody>
      </p:sp>
    </p:spTree>
    <p:extLst>
      <p:ext uri="{BB962C8B-B14F-4D97-AF65-F5344CB8AC3E}">
        <p14:creationId xmlns:p14="http://schemas.microsoft.com/office/powerpoint/2010/main" val="3414056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348C51-76BE-4085-BF23-75AE08CACF8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25AB548-45C2-42E0-AE53-3627313A23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70422D2-2BE7-4FE4-8A5B-054C809F25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3BDCB04-1B6F-4917-984C-48B2BFCA9703}"/>
              </a:ext>
            </a:extLst>
          </p:cNvPr>
          <p:cNvSpPr>
            <a:spLocks noGrp="1"/>
          </p:cNvSpPr>
          <p:nvPr>
            <p:ph type="dt" sz="half" idx="10"/>
          </p:nvPr>
        </p:nvSpPr>
        <p:spPr/>
        <p:txBody>
          <a:bodyPr/>
          <a:lstStyle/>
          <a:p>
            <a:fld id="{79D24C61-C1EC-487B-9191-DCE2CA532C55}" type="datetimeFigureOut">
              <a:rPr lang="zh-CN" altLang="en-US" smtClean="0"/>
              <a:t>2019/5/5</a:t>
            </a:fld>
            <a:endParaRPr lang="zh-CN" altLang="en-US"/>
          </a:p>
        </p:txBody>
      </p:sp>
      <p:sp>
        <p:nvSpPr>
          <p:cNvPr id="6" name="页脚占位符 5">
            <a:extLst>
              <a:ext uri="{FF2B5EF4-FFF2-40B4-BE49-F238E27FC236}">
                <a16:creationId xmlns:a16="http://schemas.microsoft.com/office/drawing/2014/main" id="{E2407C29-E815-4F55-93FA-173B8CE8C1B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0AA2708-C216-4469-9BC2-997C7B2AFC09}"/>
              </a:ext>
            </a:extLst>
          </p:cNvPr>
          <p:cNvSpPr>
            <a:spLocks noGrp="1"/>
          </p:cNvSpPr>
          <p:nvPr>
            <p:ph type="sldNum" sz="quarter" idx="12"/>
          </p:nvPr>
        </p:nvSpPr>
        <p:spPr/>
        <p:txBody>
          <a:bodyPr/>
          <a:lstStyle/>
          <a:p>
            <a:fld id="{4D489F71-25B6-4DF0-BAED-0D4B6191997F}" type="slidenum">
              <a:rPr lang="zh-CN" altLang="en-US" smtClean="0"/>
              <a:t>‹#›</a:t>
            </a:fld>
            <a:endParaRPr lang="zh-CN" altLang="en-US"/>
          </a:p>
        </p:txBody>
      </p:sp>
    </p:spTree>
    <p:extLst>
      <p:ext uri="{BB962C8B-B14F-4D97-AF65-F5344CB8AC3E}">
        <p14:creationId xmlns:p14="http://schemas.microsoft.com/office/powerpoint/2010/main" val="447624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5969D4-B6DD-4621-9D1D-6A2EFF530C8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393FF4E-C5F9-4448-AFB3-3EFCBA6E8C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4CED661-407B-4678-A421-F91A238020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6A84BDC-30E8-4BF6-9B41-355B026E9392}"/>
              </a:ext>
            </a:extLst>
          </p:cNvPr>
          <p:cNvSpPr>
            <a:spLocks noGrp="1"/>
          </p:cNvSpPr>
          <p:nvPr>
            <p:ph type="dt" sz="half" idx="10"/>
          </p:nvPr>
        </p:nvSpPr>
        <p:spPr/>
        <p:txBody>
          <a:bodyPr/>
          <a:lstStyle/>
          <a:p>
            <a:fld id="{79D24C61-C1EC-487B-9191-DCE2CA532C55}" type="datetimeFigureOut">
              <a:rPr lang="zh-CN" altLang="en-US" smtClean="0"/>
              <a:t>2019/5/5</a:t>
            </a:fld>
            <a:endParaRPr lang="zh-CN" altLang="en-US"/>
          </a:p>
        </p:txBody>
      </p:sp>
      <p:sp>
        <p:nvSpPr>
          <p:cNvPr id="6" name="页脚占位符 5">
            <a:extLst>
              <a:ext uri="{FF2B5EF4-FFF2-40B4-BE49-F238E27FC236}">
                <a16:creationId xmlns:a16="http://schemas.microsoft.com/office/drawing/2014/main" id="{F6BE3B25-73C1-42F2-83B3-236A538AF61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EF96B96-5ED6-425D-986F-F83BE9B65B72}"/>
              </a:ext>
            </a:extLst>
          </p:cNvPr>
          <p:cNvSpPr>
            <a:spLocks noGrp="1"/>
          </p:cNvSpPr>
          <p:nvPr>
            <p:ph type="sldNum" sz="quarter" idx="12"/>
          </p:nvPr>
        </p:nvSpPr>
        <p:spPr/>
        <p:txBody>
          <a:bodyPr/>
          <a:lstStyle/>
          <a:p>
            <a:fld id="{4D489F71-25B6-4DF0-BAED-0D4B6191997F}" type="slidenum">
              <a:rPr lang="zh-CN" altLang="en-US" smtClean="0"/>
              <a:t>‹#›</a:t>
            </a:fld>
            <a:endParaRPr lang="zh-CN" altLang="en-US"/>
          </a:p>
        </p:txBody>
      </p:sp>
    </p:spTree>
    <p:extLst>
      <p:ext uri="{BB962C8B-B14F-4D97-AF65-F5344CB8AC3E}">
        <p14:creationId xmlns:p14="http://schemas.microsoft.com/office/powerpoint/2010/main" val="3814760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7E783F0-6D7B-48DA-A25D-80D4EA0195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19E2BE6-6FC5-4C21-B095-7F15734461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987A6CE-C6F2-492D-9E89-EBD4B2FFE8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D24C61-C1EC-487B-9191-DCE2CA532C55}" type="datetimeFigureOut">
              <a:rPr lang="zh-CN" altLang="en-US" smtClean="0"/>
              <a:t>2019/5/5</a:t>
            </a:fld>
            <a:endParaRPr lang="zh-CN" altLang="en-US"/>
          </a:p>
        </p:txBody>
      </p:sp>
      <p:sp>
        <p:nvSpPr>
          <p:cNvPr id="5" name="页脚占位符 4">
            <a:extLst>
              <a:ext uri="{FF2B5EF4-FFF2-40B4-BE49-F238E27FC236}">
                <a16:creationId xmlns:a16="http://schemas.microsoft.com/office/drawing/2014/main" id="{D5CD32C6-6D48-455C-A3DC-E9E2A7B5ED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9AD2ECD-1151-4ACC-AB49-5B033FF815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489F71-25B6-4DF0-BAED-0D4B6191997F}" type="slidenum">
              <a:rPr lang="zh-CN" altLang="en-US" smtClean="0"/>
              <a:t>‹#›</a:t>
            </a:fld>
            <a:endParaRPr lang="zh-CN" altLang="en-US"/>
          </a:p>
        </p:txBody>
      </p:sp>
    </p:spTree>
    <p:extLst>
      <p:ext uri="{BB962C8B-B14F-4D97-AF65-F5344CB8AC3E}">
        <p14:creationId xmlns:p14="http://schemas.microsoft.com/office/powerpoint/2010/main" val="40654797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E228F2-A3ED-45F6-A083-E6E727F93D93}"/>
              </a:ext>
            </a:extLst>
          </p:cNvPr>
          <p:cNvSpPr>
            <a:spLocks noGrp="1"/>
          </p:cNvSpPr>
          <p:nvPr>
            <p:ph type="ctrTitle"/>
          </p:nvPr>
        </p:nvSpPr>
        <p:spPr/>
        <p:txBody>
          <a:bodyPr/>
          <a:lstStyle/>
          <a:p>
            <a:r>
              <a:rPr lang="zh-CN" altLang="en-US" dirty="0"/>
              <a:t>浅谈</a:t>
            </a:r>
            <a:r>
              <a:rPr lang="en-US" altLang="zh-CN" dirty="0"/>
              <a:t>oracle </a:t>
            </a:r>
            <a:r>
              <a:rPr lang="en-US" altLang="zh-CN" dirty="0" err="1"/>
              <a:t>sql</a:t>
            </a:r>
            <a:r>
              <a:rPr lang="zh-CN" altLang="en-US" dirty="0"/>
              <a:t>优化</a:t>
            </a:r>
          </a:p>
        </p:txBody>
      </p:sp>
      <p:sp>
        <p:nvSpPr>
          <p:cNvPr id="3" name="副标题 2">
            <a:extLst>
              <a:ext uri="{FF2B5EF4-FFF2-40B4-BE49-F238E27FC236}">
                <a16:creationId xmlns:a16="http://schemas.microsoft.com/office/drawing/2014/main" id="{BFEF0740-FEE0-46E4-A676-435502519C05}"/>
              </a:ext>
            </a:extLst>
          </p:cNvPr>
          <p:cNvSpPr>
            <a:spLocks noGrp="1"/>
          </p:cNvSpPr>
          <p:nvPr>
            <p:ph type="subTitle" idx="1"/>
          </p:nvPr>
        </p:nvSpPr>
        <p:spPr>
          <a:xfrm>
            <a:off x="1524000" y="3602038"/>
            <a:ext cx="9144000" cy="1655762"/>
          </a:xfrm>
        </p:spPr>
        <p:txBody>
          <a:bodyPr>
            <a:normAutofit/>
          </a:bodyPr>
          <a:lstStyle/>
          <a:p>
            <a:pPr algn="l"/>
            <a:endParaRPr lang="en-US" altLang="zh-CN" dirty="0"/>
          </a:p>
          <a:p>
            <a:pPr marL="4000500" lvl="8" indent="-342900" algn="l">
              <a:buFont typeface="Arial" panose="020B0604020202020204" pitchFamily="34" charset="0"/>
              <a:buChar char="•"/>
            </a:pPr>
            <a:r>
              <a:rPr lang="zh-CN" altLang="en-US" dirty="0"/>
              <a:t>影响查询效率的几个因素</a:t>
            </a:r>
            <a:r>
              <a:rPr lang="en-US" altLang="zh-CN" dirty="0"/>
              <a:t>	</a:t>
            </a:r>
          </a:p>
          <a:p>
            <a:pPr marL="4000500" lvl="8" indent="-342900" algn="l">
              <a:buFont typeface="Arial" panose="020B0604020202020204" pitchFamily="34" charset="0"/>
              <a:buChar char="•"/>
            </a:pPr>
            <a:r>
              <a:rPr lang="zh-CN" altLang="en-US" dirty="0"/>
              <a:t>查询的相关原理</a:t>
            </a:r>
            <a:r>
              <a:rPr lang="en-US" altLang="zh-CN" dirty="0"/>
              <a:t>	</a:t>
            </a:r>
          </a:p>
          <a:p>
            <a:pPr marL="4000500" lvl="8" indent="-342900" algn="l">
              <a:buFont typeface="Arial" panose="020B0604020202020204" pitchFamily="34" charset="0"/>
              <a:buChar char="•"/>
            </a:pPr>
            <a:r>
              <a:rPr lang="zh-CN" altLang="en-US" dirty="0"/>
              <a:t>执行计划</a:t>
            </a:r>
            <a:r>
              <a:rPr lang="en-US" altLang="zh-CN" dirty="0"/>
              <a:t>		</a:t>
            </a:r>
          </a:p>
          <a:p>
            <a:pPr marL="4000500" lvl="8" indent="-342900" algn="l">
              <a:buFont typeface="Arial" panose="020B0604020202020204" pitchFamily="34" charset="0"/>
              <a:buChar char="•"/>
            </a:pPr>
            <a:r>
              <a:rPr lang="zh-CN" altLang="en-US" dirty="0"/>
              <a:t>关于优化的一些建议</a:t>
            </a:r>
          </a:p>
        </p:txBody>
      </p:sp>
    </p:spTree>
    <p:extLst>
      <p:ext uri="{BB962C8B-B14F-4D97-AF65-F5344CB8AC3E}">
        <p14:creationId xmlns:p14="http://schemas.microsoft.com/office/powerpoint/2010/main" val="345729367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97EF18-F5FE-4FC4-9946-DBBA5633003B}"/>
              </a:ext>
            </a:extLst>
          </p:cNvPr>
          <p:cNvSpPr>
            <a:spLocks noGrp="1"/>
          </p:cNvSpPr>
          <p:nvPr>
            <p:ph type="title"/>
          </p:nvPr>
        </p:nvSpPr>
        <p:spPr/>
        <p:txBody>
          <a:bodyPr/>
          <a:lstStyle/>
          <a:p>
            <a:r>
              <a:rPr lang="zh-CN" altLang="en-US" dirty="0"/>
              <a:t>如何查看执行顺序</a:t>
            </a:r>
          </a:p>
        </p:txBody>
      </p:sp>
      <p:sp>
        <p:nvSpPr>
          <p:cNvPr id="3" name="内容占位符 2">
            <a:extLst>
              <a:ext uri="{FF2B5EF4-FFF2-40B4-BE49-F238E27FC236}">
                <a16:creationId xmlns:a16="http://schemas.microsoft.com/office/drawing/2014/main" id="{4BEEC65D-722D-490C-A685-09E061CFA39D}"/>
              </a:ext>
            </a:extLst>
          </p:cNvPr>
          <p:cNvSpPr>
            <a:spLocks noGrp="1"/>
          </p:cNvSpPr>
          <p:nvPr>
            <p:ph idx="1"/>
          </p:nvPr>
        </p:nvSpPr>
        <p:spPr/>
        <p:txBody>
          <a:bodyPr/>
          <a:lstStyle/>
          <a:p>
            <a:pPr marL="0" indent="0">
              <a:buNone/>
            </a:pPr>
            <a:r>
              <a:rPr lang="zh-CN" altLang="en-US" dirty="0"/>
              <a:t>执行计划是由很多步骤组成的，步骤之间有一定的执行顺序。每个步骤都有一个编号。</a:t>
            </a:r>
            <a:endParaRPr lang="en-US" altLang="zh-CN" dirty="0"/>
          </a:p>
          <a:p>
            <a:pPr marL="0" indent="0">
              <a:buNone/>
            </a:pPr>
            <a:r>
              <a:rPr lang="zh-CN" altLang="en-US" dirty="0"/>
              <a:t>步骤之间存在父子关系。父子关系是通过缩进来体现的。子节点会较父节点向右缩进。</a:t>
            </a:r>
            <a:endParaRPr lang="en-US" altLang="zh-CN" dirty="0"/>
          </a:p>
          <a:p>
            <a:pPr marL="0" indent="0">
              <a:buNone/>
            </a:pPr>
            <a:r>
              <a:rPr lang="zh-CN" altLang="en-US" dirty="0"/>
              <a:t>父子节点之间的缩进构成了一个树形图。真正执行顺序是从树形顶部开始，自上而下、自左向右寻找，直到到达某个节点（这个节点没有子节点），首先执行此节点。此后执行此节点同级的节点，执行顺序从上而下。在树形结构中，如果某个节点还有子节点，则先执行子节点；执行结果不断上移到父节点，直到汇总到顶级节点。</a:t>
            </a:r>
          </a:p>
        </p:txBody>
      </p:sp>
    </p:spTree>
    <p:extLst>
      <p:ext uri="{BB962C8B-B14F-4D97-AF65-F5344CB8AC3E}">
        <p14:creationId xmlns:p14="http://schemas.microsoft.com/office/powerpoint/2010/main" val="979306902"/>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6ECCEE0-5E6A-41B5-BCD8-4C4C75EC7A24}"/>
              </a:ext>
            </a:extLst>
          </p:cNvPr>
          <p:cNvSpPr>
            <a:spLocks noGrp="1"/>
          </p:cNvSpPr>
          <p:nvPr>
            <p:ph idx="1"/>
          </p:nvPr>
        </p:nvSpPr>
        <p:spPr/>
        <p:txBody>
          <a:bodyPr>
            <a:normAutofit/>
          </a:bodyPr>
          <a:lstStyle/>
          <a:p>
            <a:pPr marL="0" indent="0">
              <a:buNone/>
            </a:pPr>
            <a:r>
              <a:rPr lang="zh-CN" altLang="en-US" sz="2000" dirty="0"/>
              <a:t>如图所示</a:t>
            </a:r>
            <a:r>
              <a:rPr lang="en-US" altLang="zh-CN" sz="2000" dirty="0"/>
              <a:t>,</a:t>
            </a:r>
            <a:r>
              <a:rPr lang="zh-CN" altLang="en-US" sz="2000" dirty="0"/>
              <a:t>按照自上而下、自左向右的顺序，找到第一个</a:t>
            </a:r>
            <a:endParaRPr lang="en-US" altLang="zh-CN" sz="2000" dirty="0"/>
          </a:p>
          <a:p>
            <a:pPr marL="0" indent="0">
              <a:buNone/>
            </a:pPr>
            <a:r>
              <a:rPr lang="zh-CN" altLang="en-US" sz="2000" dirty="0"/>
              <a:t>没有子节点的节点就是节点</a:t>
            </a:r>
            <a:r>
              <a:rPr lang="en-US" altLang="zh-CN" sz="2000" dirty="0"/>
              <a:t>2</a:t>
            </a:r>
            <a:r>
              <a:rPr lang="zh-CN" altLang="en-US" sz="2000" dirty="0"/>
              <a:t>，执行此节点；然后自上而下</a:t>
            </a:r>
            <a:endParaRPr lang="en-US" altLang="zh-CN" sz="2000" dirty="0"/>
          </a:p>
          <a:p>
            <a:pPr marL="0" indent="0">
              <a:buNone/>
            </a:pPr>
            <a:r>
              <a:rPr lang="zh-CN" altLang="en-US" sz="2000" dirty="0"/>
              <a:t>找到节点</a:t>
            </a:r>
            <a:r>
              <a:rPr lang="en-US" altLang="zh-CN" sz="2000" dirty="0"/>
              <a:t>3.</a:t>
            </a:r>
            <a:r>
              <a:rPr lang="zh-CN" altLang="en-US" sz="2000" dirty="0"/>
              <a:t>因为节点</a:t>
            </a:r>
            <a:r>
              <a:rPr lang="en-US" altLang="zh-CN" sz="2000" dirty="0"/>
              <a:t>3</a:t>
            </a:r>
            <a:r>
              <a:rPr lang="zh-CN" altLang="en-US" sz="2000" dirty="0"/>
              <a:t>还有子节点，因此先执行这些子节点。</a:t>
            </a:r>
            <a:endParaRPr lang="en-US" altLang="zh-CN" sz="2000" dirty="0"/>
          </a:p>
          <a:p>
            <a:pPr marL="0" indent="0">
              <a:buNone/>
            </a:pPr>
            <a:r>
              <a:rPr lang="zh-CN" altLang="en-US" sz="2000" dirty="0"/>
              <a:t>以此类推，整个执行顺序就是</a:t>
            </a:r>
            <a:r>
              <a:rPr lang="en-US" altLang="zh-CN" sz="2000" dirty="0"/>
              <a:t>2-4-5-3-1.</a:t>
            </a:r>
            <a:endParaRPr lang="zh-CN" altLang="en-US" sz="2000" dirty="0"/>
          </a:p>
        </p:txBody>
      </p:sp>
      <p:pic>
        <p:nvPicPr>
          <p:cNvPr id="6" name="图片 5">
            <a:extLst>
              <a:ext uri="{FF2B5EF4-FFF2-40B4-BE49-F238E27FC236}">
                <a16:creationId xmlns:a16="http://schemas.microsoft.com/office/drawing/2014/main" id="{0AC0CD0A-8D43-44B5-82D1-C045E1F108C8}"/>
              </a:ext>
            </a:extLst>
          </p:cNvPr>
          <p:cNvPicPr>
            <a:picLocks noChangeAspect="1"/>
          </p:cNvPicPr>
          <p:nvPr/>
        </p:nvPicPr>
        <p:blipFill>
          <a:blip r:embed="rId2"/>
          <a:stretch>
            <a:fillRect/>
          </a:stretch>
        </p:blipFill>
        <p:spPr>
          <a:xfrm>
            <a:off x="7694129" y="1825625"/>
            <a:ext cx="3562350" cy="3476625"/>
          </a:xfrm>
          <a:prstGeom prst="rect">
            <a:avLst/>
          </a:prstGeom>
        </p:spPr>
      </p:pic>
    </p:spTree>
    <p:extLst>
      <p:ext uri="{BB962C8B-B14F-4D97-AF65-F5344CB8AC3E}">
        <p14:creationId xmlns:p14="http://schemas.microsoft.com/office/powerpoint/2010/main" val="3548061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8928D-53D1-4CAB-9BBA-06670D7284A6}"/>
              </a:ext>
            </a:extLst>
          </p:cNvPr>
          <p:cNvSpPr>
            <a:spLocks noGrp="1"/>
          </p:cNvSpPr>
          <p:nvPr>
            <p:ph type="title"/>
          </p:nvPr>
        </p:nvSpPr>
        <p:spPr/>
        <p:txBody>
          <a:bodyPr/>
          <a:lstStyle/>
          <a:p>
            <a:r>
              <a:rPr lang="zh-CN" altLang="en-US" dirty="0"/>
              <a:t>样例</a:t>
            </a:r>
          </a:p>
        </p:txBody>
      </p:sp>
      <p:sp>
        <p:nvSpPr>
          <p:cNvPr id="3" name="内容占位符 2">
            <a:extLst>
              <a:ext uri="{FF2B5EF4-FFF2-40B4-BE49-F238E27FC236}">
                <a16:creationId xmlns:a16="http://schemas.microsoft.com/office/drawing/2014/main" id="{40EE756F-94A8-4E62-9820-FF5307C454FB}"/>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6517548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4E2CF6-AF5A-46B9-88F7-10D669F67B9C}"/>
              </a:ext>
            </a:extLst>
          </p:cNvPr>
          <p:cNvSpPr>
            <a:spLocks noGrp="1"/>
          </p:cNvSpPr>
          <p:nvPr>
            <p:ph type="title"/>
          </p:nvPr>
        </p:nvSpPr>
        <p:spPr/>
        <p:txBody>
          <a:bodyPr/>
          <a:lstStyle/>
          <a:p>
            <a:r>
              <a:rPr lang="zh-CN" altLang="en-US" dirty="0"/>
              <a:t>关于优化的一些建议</a:t>
            </a:r>
          </a:p>
        </p:txBody>
      </p:sp>
      <p:sp>
        <p:nvSpPr>
          <p:cNvPr id="3" name="内容占位符 2">
            <a:extLst>
              <a:ext uri="{FF2B5EF4-FFF2-40B4-BE49-F238E27FC236}">
                <a16:creationId xmlns:a16="http://schemas.microsoft.com/office/drawing/2014/main" id="{7428A0B4-9479-4B14-BECA-4AA36BC27EDA}"/>
              </a:ext>
            </a:extLst>
          </p:cNvPr>
          <p:cNvSpPr>
            <a:spLocks noGrp="1"/>
          </p:cNvSpPr>
          <p:nvPr>
            <p:ph idx="1"/>
          </p:nvPr>
        </p:nvSpPr>
        <p:spPr>
          <a:xfrm>
            <a:off x="715617" y="1351722"/>
            <a:ext cx="10638183" cy="4825241"/>
          </a:xfrm>
        </p:spPr>
        <p:txBody>
          <a:bodyPr>
            <a:normAutofit/>
          </a:bodyPr>
          <a:lstStyle/>
          <a:p>
            <a:r>
              <a:rPr lang="zh-CN" altLang="en-US" sz="1400" dirty="0"/>
              <a:t>尽量避免全表扫描</a:t>
            </a:r>
            <a:endParaRPr lang="en-US" altLang="zh-CN" sz="1400" dirty="0"/>
          </a:p>
          <a:p>
            <a:r>
              <a:rPr lang="en-US" altLang="zh-CN" sz="1400" dirty="0"/>
              <a:t>Where</a:t>
            </a:r>
            <a:r>
              <a:rPr lang="zh-CN" altLang="en-US" sz="1400" dirty="0"/>
              <a:t>子句中的连接顺序</a:t>
            </a:r>
          </a:p>
          <a:p>
            <a:pPr marL="0" indent="0">
              <a:buNone/>
            </a:pPr>
            <a:r>
              <a:rPr lang="en-US" altLang="zh-CN" sz="1400" dirty="0"/>
              <a:t>	Oracle</a:t>
            </a:r>
            <a:r>
              <a:rPr lang="zh-CN" altLang="en-US" sz="1400" dirty="0"/>
              <a:t>采用自下而上的顺序解析</a:t>
            </a:r>
            <a:r>
              <a:rPr lang="en-US" altLang="zh-CN" sz="1400" dirty="0"/>
              <a:t>WHERE</a:t>
            </a:r>
            <a:r>
              <a:rPr lang="zh-CN" altLang="en-US" sz="1400" dirty="0"/>
              <a:t>子句。 根据这个原理</a:t>
            </a:r>
            <a:r>
              <a:rPr lang="en-US" altLang="zh-CN" sz="1400" dirty="0"/>
              <a:t>,</a:t>
            </a:r>
            <a:r>
              <a:rPr lang="zh-CN" altLang="en-US" sz="1400" dirty="0"/>
              <a:t>表之间的连接必须写在其他</a:t>
            </a:r>
            <a:r>
              <a:rPr lang="en-US" altLang="zh-CN" sz="1400" dirty="0"/>
              <a:t>WHERE</a:t>
            </a:r>
            <a:r>
              <a:rPr lang="zh-CN" altLang="en-US" sz="1400" dirty="0"/>
              <a:t>条件之前，那些可以过滤掉最大数量记录的条件必须写在</a:t>
            </a:r>
            <a:r>
              <a:rPr lang="en-US" altLang="zh-CN" sz="1400" dirty="0"/>
              <a:t>WHERE</a:t>
            </a:r>
            <a:r>
              <a:rPr lang="zh-CN" altLang="en-US" sz="1400" dirty="0"/>
              <a:t>子句的末尾。</a:t>
            </a:r>
            <a:endParaRPr lang="en-US" altLang="zh-CN" sz="1400" dirty="0"/>
          </a:p>
          <a:p>
            <a:pPr marL="0" indent="0">
              <a:buNone/>
            </a:pPr>
            <a:endParaRPr lang="en-US" altLang="zh-CN" sz="1400" dirty="0"/>
          </a:p>
          <a:p>
            <a:pPr marL="0" indent="0">
              <a:buNone/>
            </a:pPr>
            <a:endParaRPr lang="en-US" altLang="zh-CN" sz="1400" dirty="0"/>
          </a:p>
          <a:p>
            <a:r>
              <a:rPr lang="en-US" altLang="zh-CN" sz="1400" dirty="0"/>
              <a:t>SELECT</a:t>
            </a:r>
            <a:r>
              <a:rPr lang="zh-CN" altLang="en-US" sz="1400" dirty="0"/>
              <a:t>子句中避免使用“*”</a:t>
            </a:r>
          </a:p>
          <a:p>
            <a:pPr marL="0" indent="0">
              <a:buNone/>
            </a:pPr>
            <a:r>
              <a:rPr lang="en-US" altLang="zh-CN" sz="1400" dirty="0"/>
              <a:t>Oracle</a:t>
            </a:r>
            <a:r>
              <a:rPr lang="zh-CN" altLang="en-US" sz="1400" dirty="0"/>
              <a:t>在解析</a:t>
            </a:r>
            <a:r>
              <a:rPr lang="en-US" altLang="zh-CN" sz="1400" dirty="0"/>
              <a:t>SQL</a:t>
            </a:r>
            <a:r>
              <a:rPr lang="zh-CN" altLang="en-US" sz="1400" dirty="0"/>
              <a:t>语句的时候，对于“*”将通过查询数据库字典来将其转换成对应的列名。</a:t>
            </a:r>
          </a:p>
          <a:p>
            <a:pPr marL="0" indent="0">
              <a:buNone/>
            </a:pPr>
            <a:r>
              <a:rPr lang="zh-CN" altLang="en-US" sz="1400" dirty="0"/>
              <a:t>如果在</a:t>
            </a:r>
            <a:r>
              <a:rPr lang="en-US" altLang="zh-CN" sz="1400" dirty="0"/>
              <a:t>Select</a:t>
            </a:r>
            <a:r>
              <a:rPr lang="zh-CN" altLang="en-US" sz="1400" dirty="0"/>
              <a:t>子句中需要列出所有的</a:t>
            </a:r>
            <a:r>
              <a:rPr lang="en-US" altLang="zh-CN" sz="1400" dirty="0"/>
              <a:t>Column</a:t>
            </a:r>
            <a:r>
              <a:rPr lang="zh-CN" altLang="en-US" sz="1400" dirty="0"/>
              <a:t>时，建议列出所有的</a:t>
            </a:r>
            <a:r>
              <a:rPr lang="en-US" altLang="zh-CN" sz="1400" dirty="0"/>
              <a:t>Column</a:t>
            </a:r>
            <a:r>
              <a:rPr lang="zh-CN" altLang="en-US" sz="1400" dirty="0"/>
              <a:t>名称，而不是简单的用“*”来替代，这样可以减少多于的数据库查询开销。</a:t>
            </a:r>
          </a:p>
          <a:p>
            <a:r>
              <a:rPr lang="zh-CN" altLang="en-US" sz="1400" dirty="0"/>
              <a:t>减少访问数据库的次数</a:t>
            </a:r>
            <a:endParaRPr lang="en-US" altLang="zh-CN" sz="1400" dirty="0"/>
          </a:p>
          <a:p>
            <a:pPr marL="0" indent="0">
              <a:lnSpc>
                <a:spcPct val="100000"/>
              </a:lnSpc>
              <a:buNone/>
            </a:pPr>
            <a:r>
              <a:rPr lang="zh-CN" altLang="en-US" sz="1400" dirty="0"/>
              <a:t>当执行每条</a:t>
            </a:r>
            <a:r>
              <a:rPr lang="en-US" altLang="zh-CN" sz="1400" dirty="0"/>
              <a:t>SQL</a:t>
            </a:r>
            <a:r>
              <a:rPr lang="zh-CN" altLang="en-US" sz="1400" dirty="0"/>
              <a:t>语句时</a:t>
            </a:r>
            <a:r>
              <a:rPr lang="en-US" altLang="zh-CN" sz="1400" dirty="0"/>
              <a:t>, ORACLE</a:t>
            </a:r>
            <a:r>
              <a:rPr lang="zh-CN" altLang="en-US" sz="1400" dirty="0"/>
              <a:t>在内部执行了许多工作：  解析</a:t>
            </a:r>
            <a:r>
              <a:rPr lang="en-US" altLang="zh-CN" sz="1400" dirty="0"/>
              <a:t>SQL</a:t>
            </a:r>
            <a:r>
              <a:rPr lang="zh-CN" altLang="en-US" sz="1400" dirty="0"/>
              <a:t>语句 </a:t>
            </a:r>
            <a:r>
              <a:rPr lang="en-US" altLang="zh-CN" sz="1400" dirty="0"/>
              <a:t>&gt; </a:t>
            </a:r>
            <a:r>
              <a:rPr lang="zh-CN" altLang="en-US" sz="1400" dirty="0"/>
              <a:t>生成执行计划</a:t>
            </a:r>
            <a:r>
              <a:rPr lang="en-US" altLang="zh-CN" sz="1400" dirty="0"/>
              <a:t>&gt; </a:t>
            </a:r>
            <a:r>
              <a:rPr lang="zh-CN" altLang="en-US" sz="1400" dirty="0"/>
              <a:t>绑定变量 </a:t>
            </a:r>
            <a:r>
              <a:rPr lang="en-US" altLang="zh-CN" sz="1400" dirty="0"/>
              <a:t>&gt; </a:t>
            </a:r>
            <a:r>
              <a:rPr lang="zh-CN" altLang="en-US" sz="1400" dirty="0"/>
              <a:t>读数据块等等</a:t>
            </a:r>
          </a:p>
          <a:p>
            <a:pPr marL="0" indent="0">
              <a:lnSpc>
                <a:spcPct val="100000"/>
              </a:lnSpc>
              <a:buNone/>
            </a:pPr>
            <a:r>
              <a:rPr lang="zh-CN" altLang="en-US" sz="1400" dirty="0"/>
              <a:t>由此可见</a:t>
            </a:r>
            <a:r>
              <a:rPr lang="en-US" altLang="zh-CN" sz="1400" dirty="0"/>
              <a:t>, </a:t>
            </a:r>
            <a:r>
              <a:rPr lang="zh-CN" altLang="en-US" sz="1400" dirty="0"/>
              <a:t>减少访问数据库的次数 </a:t>
            </a:r>
            <a:r>
              <a:rPr lang="en-US" altLang="zh-CN" sz="1400" dirty="0"/>
              <a:t>, </a:t>
            </a:r>
            <a:r>
              <a:rPr lang="zh-CN" altLang="en-US" sz="1400" dirty="0"/>
              <a:t>就能实际上减少</a:t>
            </a:r>
            <a:r>
              <a:rPr lang="en-US" altLang="zh-CN" sz="1400" dirty="0"/>
              <a:t>ORACLE</a:t>
            </a:r>
            <a:r>
              <a:rPr lang="zh-CN" altLang="en-US" sz="1400" dirty="0"/>
              <a:t>的工作量。</a:t>
            </a:r>
          </a:p>
          <a:p>
            <a:r>
              <a:rPr lang="zh-CN" altLang="en-US" sz="1400" dirty="0"/>
              <a:t>使用</a:t>
            </a:r>
            <a:r>
              <a:rPr lang="en-US" altLang="zh-CN" sz="1400" dirty="0"/>
              <a:t>Truncate</a:t>
            </a:r>
            <a:r>
              <a:rPr lang="zh-CN" altLang="en-US" sz="1400" dirty="0"/>
              <a:t>而非</a:t>
            </a:r>
            <a:r>
              <a:rPr lang="en-US" altLang="zh-CN" sz="1400" dirty="0"/>
              <a:t>Delete</a:t>
            </a:r>
            <a:endParaRPr lang="zh-CN" altLang="en-US" sz="1400" dirty="0"/>
          </a:p>
          <a:p>
            <a:endParaRPr lang="zh-CN" altLang="en-US" sz="1400" dirty="0"/>
          </a:p>
        </p:txBody>
      </p:sp>
      <p:sp>
        <p:nvSpPr>
          <p:cNvPr id="4" name="Rectangle 1">
            <a:extLst>
              <a:ext uri="{FF2B5EF4-FFF2-40B4-BE49-F238E27FC236}">
                <a16:creationId xmlns:a16="http://schemas.microsoft.com/office/drawing/2014/main" id="{A5129412-1249-4A9D-A532-64E064217927}"/>
              </a:ext>
            </a:extLst>
          </p:cNvPr>
          <p:cNvSpPr>
            <a:spLocks noChangeArrowheads="1"/>
          </p:cNvSpPr>
          <p:nvPr/>
        </p:nvSpPr>
        <p:spPr bwMode="auto">
          <a:xfrm>
            <a:off x="1020417" y="2508008"/>
            <a:ext cx="9803840" cy="169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/*低效,执行时间156.3秒*/</a:t>
            </a:r>
            <a:r>
              <a:rPr kumimoji="0" lang="zh-CN" altLang="zh-CN"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zh-CN" altLang="zh-CN"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SELECT</a:t>
            </a:r>
            <a:r>
              <a:rPr kumimoji="0" lang="zh-CN" altLang="zh-CN"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zh-CN" altLang="zh-CN"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FROM</a:t>
            </a:r>
            <a:r>
              <a:rPr kumimoji="0" lang="zh-CN" altLang="zh-CN"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EMP E </a:t>
            </a:r>
            <a:r>
              <a:rPr kumimoji="0" lang="zh-CN" altLang="zh-CN"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WHERE</a:t>
            </a:r>
            <a:r>
              <a:rPr kumimoji="0" lang="zh-CN" altLang="zh-CN"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SAL </a:t>
            </a:r>
            <a:r>
              <a:rPr kumimoji="0" lang="zh-CN" altLang="zh-CN"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&gt;</a:t>
            </a:r>
            <a:r>
              <a:rPr kumimoji="0" lang="zh-CN" altLang="zh-CN"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zh-CN" altLang="zh-CN" sz="900" b="1"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50000</a:t>
            </a:r>
            <a:r>
              <a:rPr kumimoji="0" lang="zh-CN" altLang="zh-CN"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zh-CN" altLang="zh-CN"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AND</a:t>
            </a:r>
            <a:r>
              <a:rPr kumimoji="0" lang="zh-CN" altLang="zh-CN"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JOB </a:t>
            </a:r>
            <a:r>
              <a:rPr kumimoji="0" lang="zh-CN" altLang="zh-CN"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r>
              <a:rPr kumimoji="0" lang="zh-CN" altLang="zh-CN"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‘MANAGER’ </a:t>
            </a:r>
            <a:r>
              <a:rPr kumimoji="0" lang="zh-CN" altLang="zh-CN"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AND</a:t>
            </a:r>
            <a:r>
              <a:rPr kumimoji="0" lang="zh-CN" altLang="zh-CN"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zh-CN" altLang="zh-CN" sz="900" b="1"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25</a:t>
            </a:r>
            <a:r>
              <a:rPr kumimoji="0" lang="zh-CN" altLang="zh-CN"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zh-CN" altLang="zh-CN"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&lt;</a:t>
            </a:r>
            <a:r>
              <a:rPr kumimoji="0" lang="zh-CN" altLang="zh-CN"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zh-CN" altLang="zh-CN"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SELECT</a:t>
            </a:r>
            <a:r>
              <a:rPr kumimoji="0" lang="zh-CN" altLang="zh-CN"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zh-CN" altLang="zh-CN" sz="900" b="0" i="0" u="none" strike="noStrike" cap="none" normalizeH="0" baseline="0" dirty="0">
                <a:ln>
                  <a:noFill/>
                </a:ln>
                <a:solidFill>
                  <a:srgbClr val="FF00FF"/>
                </a:solidFill>
                <a:effectLst/>
                <a:latin typeface="Courier New" panose="02070309020205020404" pitchFamily="49" charset="0"/>
                <a:cs typeface="Courier New" panose="02070309020205020404" pitchFamily="49" charset="0"/>
              </a:rPr>
              <a:t>COUNT</a:t>
            </a:r>
            <a:r>
              <a:rPr kumimoji="0" lang="zh-CN" altLang="zh-CN"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zh-CN" altLang="zh-CN"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r>
              <a:rPr kumimoji="0" lang="zh-CN" altLang="zh-CN"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zh-CN" altLang="zh-CN"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FROM</a:t>
            </a:r>
            <a:r>
              <a:rPr kumimoji="0" lang="zh-CN" altLang="zh-CN"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EMP </a:t>
            </a:r>
            <a:r>
              <a:rPr kumimoji="0" lang="zh-CN" altLang="zh-CN"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WHERE</a:t>
            </a:r>
            <a:r>
              <a:rPr kumimoji="0" lang="zh-CN" altLang="zh-CN"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MGR </a:t>
            </a:r>
            <a:r>
              <a:rPr kumimoji="0" lang="zh-CN" altLang="zh-CN"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r>
              <a:rPr kumimoji="0" lang="zh-CN" altLang="zh-CN"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E.EMPNO)</a:t>
            </a:r>
            <a:r>
              <a:rPr kumimoji="0" lang="zh-CN" altLang="zh-CN" sz="11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95F1FACF-51C3-48BD-BCE1-B236B9F3353E}"/>
              </a:ext>
            </a:extLst>
          </p:cNvPr>
          <p:cNvSpPr>
            <a:spLocks noChangeArrowheads="1"/>
          </p:cNvSpPr>
          <p:nvPr/>
        </p:nvSpPr>
        <p:spPr bwMode="auto">
          <a:xfrm>
            <a:off x="1020417" y="2828511"/>
            <a:ext cx="9803840" cy="169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/*高效,执行时间10.6秒*/</a:t>
            </a:r>
            <a:r>
              <a:rPr kumimoji="0" lang="zh-CN" altLang="zh-CN"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zh-CN" altLang="zh-CN"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SELECT</a:t>
            </a:r>
            <a:r>
              <a:rPr kumimoji="0" lang="zh-CN" altLang="zh-CN"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zh-CN" altLang="zh-CN"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FROM</a:t>
            </a:r>
            <a:r>
              <a:rPr kumimoji="0" lang="zh-CN" altLang="zh-CN"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EMP E </a:t>
            </a:r>
            <a:r>
              <a:rPr kumimoji="0" lang="zh-CN" altLang="zh-CN"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WHERE</a:t>
            </a:r>
            <a:r>
              <a:rPr kumimoji="0" lang="zh-CN" altLang="zh-CN"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zh-CN" altLang="zh-CN" sz="900" b="1"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25</a:t>
            </a:r>
            <a:r>
              <a:rPr kumimoji="0" lang="zh-CN" altLang="zh-CN"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zh-CN" altLang="zh-CN"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&lt;</a:t>
            </a:r>
            <a:r>
              <a:rPr kumimoji="0" lang="zh-CN" altLang="zh-CN"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zh-CN" altLang="zh-CN"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SELECT</a:t>
            </a:r>
            <a:r>
              <a:rPr kumimoji="0" lang="zh-CN" altLang="zh-CN"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zh-CN" altLang="zh-CN" sz="900" b="0" i="0" u="none" strike="noStrike" cap="none" normalizeH="0" baseline="0" dirty="0">
                <a:ln>
                  <a:noFill/>
                </a:ln>
                <a:solidFill>
                  <a:srgbClr val="FF00FF"/>
                </a:solidFill>
                <a:effectLst/>
                <a:latin typeface="Courier New" panose="02070309020205020404" pitchFamily="49" charset="0"/>
                <a:cs typeface="Courier New" panose="02070309020205020404" pitchFamily="49" charset="0"/>
              </a:rPr>
              <a:t>COUNT</a:t>
            </a:r>
            <a:r>
              <a:rPr kumimoji="0" lang="zh-CN" altLang="zh-CN"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zh-CN" altLang="zh-CN"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r>
              <a:rPr kumimoji="0" lang="zh-CN" altLang="zh-CN"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zh-CN" altLang="zh-CN"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FROM</a:t>
            </a:r>
            <a:r>
              <a:rPr kumimoji="0" lang="zh-CN" altLang="zh-CN"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EMP </a:t>
            </a:r>
            <a:r>
              <a:rPr kumimoji="0" lang="zh-CN" altLang="zh-CN"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WHERE</a:t>
            </a:r>
            <a:r>
              <a:rPr kumimoji="0" lang="zh-CN" altLang="zh-CN"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MGR</a:t>
            </a:r>
            <a:r>
              <a:rPr kumimoji="0" lang="zh-CN" altLang="zh-CN"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r>
              <a:rPr kumimoji="0" lang="zh-CN" altLang="zh-CN"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E.EMPNO) </a:t>
            </a:r>
            <a:r>
              <a:rPr kumimoji="0" lang="zh-CN" altLang="zh-CN"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AND</a:t>
            </a:r>
            <a:r>
              <a:rPr kumimoji="0" lang="zh-CN" altLang="zh-CN"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SAL </a:t>
            </a:r>
            <a:r>
              <a:rPr kumimoji="0" lang="zh-CN" altLang="zh-CN"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&gt;</a:t>
            </a:r>
            <a:r>
              <a:rPr kumimoji="0" lang="zh-CN" altLang="zh-CN"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zh-CN" altLang="zh-CN" sz="900" b="1"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50000</a:t>
            </a:r>
            <a:r>
              <a:rPr kumimoji="0" lang="zh-CN" altLang="zh-CN"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zh-CN" altLang="zh-CN"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AND</a:t>
            </a:r>
            <a:r>
              <a:rPr kumimoji="0" lang="zh-CN" altLang="zh-CN"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JOB </a:t>
            </a:r>
            <a:r>
              <a:rPr kumimoji="0" lang="zh-CN" altLang="zh-CN"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r>
              <a:rPr kumimoji="0" lang="zh-CN" altLang="zh-CN"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‘MANAGER’</a:t>
            </a:r>
            <a:r>
              <a:rPr kumimoji="0" lang="zh-CN" altLang="zh-CN" sz="11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13885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81EFE0-52AE-4C0A-9533-8B2733A0E122}"/>
              </a:ext>
            </a:extLst>
          </p:cNvPr>
          <p:cNvSpPr>
            <a:spLocks noGrp="1"/>
          </p:cNvSpPr>
          <p:nvPr>
            <p:ph type="title"/>
          </p:nvPr>
        </p:nvSpPr>
        <p:spPr>
          <a:xfrm>
            <a:off x="838200" y="322922"/>
            <a:ext cx="10515600" cy="1325563"/>
          </a:xfrm>
        </p:spPr>
        <p:txBody>
          <a:bodyPr/>
          <a:lstStyle/>
          <a:p>
            <a:r>
              <a:rPr lang="zh-CN" altLang="en-US" dirty="0"/>
              <a:t>影响查询效率的几个因素</a:t>
            </a:r>
          </a:p>
        </p:txBody>
      </p:sp>
      <p:sp>
        <p:nvSpPr>
          <p:cNvPr id="3" name="内容占位符 2">
            <a:extLst>
              <a:ext uri="{FF2B5EF4-FFF2-40B4-BE49-F238E27FC236}">
                <a16:creationId xmlns:a16="http://schemas.microsoft.com/office/drawing/2014/main" id="{9B75C09F-702C-438E-A2AC-AC6997C46488}"/>
              </a:ext>
            </a:extLst>
          </p:cNvPr>
          <p:cNvSpPr>
            <a:spLocks noGrp="1"/>
          </p:cNvSpPr>
          <p:nvPr>
            <p:ph idx="1"/>
          </p:nvPr>
        </p:nvSpPr>
        <p:spPr/>
        <p:txBody>
          <a:bodyPr/>
          <a:lstStyle/>
          <a:p>
            <a:pPr marL="0" indent="0">
              <a:buNone/>
            </a:pPr>
            <a:r>
              <a:rPr lang="zh-CN" altLang="en-US" dirty="0"/>
              <a:t>在测试环境看似毫无性能问题的</a:t>
            </a:r>
            <a:r>
              <a:rPr lang="en-US" altLang="zh-CN" dirty="0"/>
              <a:t>SQL</a:t>
            </a:r>
            <a:r>
              <a:rPr lang="zh-CN" altLang="en-US" dirty="0"/>
              <a:t>语句</a:t>
            </a:r>
            <a:r>
              <a:rPr lang="en-US" altLang="zh-CN" dirty="0"/>
              <a:t>,</a:t>
            </a:r>
            <a:r>
              <a:rPr lang="zh-CN" altLang="en-US" dirty="0"/>
              <a:t>上线后随着数据量不断的增长</a:t>
            </a:r>
            <a:r>
              <a:rPr lang="en-US" altLang="zh-CN" dirty="0"/>
              <a:t>,</a:t>
            </a:r>
            <a:r>
              <a:rPr lang="zh-CN" altLang="en-US" dirty="0"/>
              <a:t>原本看似可能变得越来越慢</a:t>
            </a:r>
            <a:r>
              <a:rPr lang="en-US" altLang="zh-CN" dirty="0"/>
              <a:t>,</a:t>
            </a:r>
            <a:r>
              <a:rPr lang="zh-CN" altLang="en-US" dirty="0"/>
              <a:t>最终引发一些生产问题。主要有以下几点</a:t>
            </a:r>
            <a:r>
              <a:rPr lang="en-US" altLang="zh-CN" dirty="0"/>
              <a:t>,</a:t>
            </a:r>
            <a:r>
              <a:rPr lang="zh-CN" altLang="en-US" dirty="0"/>
              <a:t>会最终影响到查询效率</a:t>
            </a:r>
            <a:endParaRPr lang="en-US" altLang="zh-CN" dirty="0"/>
          </a:p>
          <a:p>
            <a:r>
              <a:rPr lang="zh-CN" altLang="en-US" dirty="0"/>
              <a:t>糟糕的表结构设计带来的影响</a:t>
            </a:r>
            <a:endParaRPr lang="en-US" altLang="zh-CN" dirty="0"/>
          </a:p>
          <a:p>
            <a:r>
              <a:rPr lang="zh-CN" altLang="en-US" dirty="0"/>
              <a:t>不合理的索引、字段等设计</a:t>
            </a:r>
            <a:endParaRPr lang="en-US" altLang="zh-CN" dirty="0"/>
          </a:p>
          <a:p>
            <a:r>
              <a:rPr lang="zh-CN" altLang="en-US" dirty="0"/>
              <a:t>不合理的</a:t>
            </a:r>
            <a:r>
              <a:rPr lang="en-US" altLang="zh-CN" dirty="0"/>
              <a:t>SQL</a:t>
            </a:r>
            <a:r>
              <a:rPr lang="zh-CN" altLang="en-US" dirty="0"/>
              <a:t>、函数运用等</a:t>
            </a:r>
            <a:endParaRPr lang="en-US" altLang="zh-CN" dirty="0"/>
          </a:p>
        </p:txBody>
      </p:sp>
    </p:spTree>
    <p:extLst>
      <p:ext uri="{BB962C8B-B14F-4D97-AF65-F5344CB8AC3E}">
        <p14:creationId xmlns:p14="http://schemas.microsoft.com/office/powerpoint/2010/main" val="391500978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DDF5E3-D5EA-4513-A8D2-B8548F6147EC}"/>
              </a:ext>
            </a:extLst>
          </p:cNvPr>
          <p:cNvSpPr>
            <a:spLocks noGrp="1"/>
          </p:cNvSpPr>
          <p:nvPr>
            <p:ph type="title"/>
          </p:nvPr>
        </p:nvSpPr>
        <p:spPr/>
        <p:txBody>
          <a:bodyPr/>
          <a:lstStyle/>
          <a:p>
            <a:r>
              <a:rPr lang="zh-CN" altLang="en-US" dirty="0"/>
              <a:t>查询的相关原理</a:t>
            </a:r>
          </a:p>
        </p:txBody>
      </p:sp>
      <p:sp>
        <p:nvSpPr>
          <p:cNvPr id="3" name="内容占位符 2">
            <a:extLst>
              <a:ext uri="{FF2B5EF4-FFF2-40B4-BE49-F238E27FC236}">
                <a16:creationId xmlns:a16="http://schemas.microsoft.com/office/drawing/2014/main" id="{5C6F29B9-2BA5-4F64-BFF9-4CDD473D76FF}"/>
              </a:ext>
            </a:extLst>
          </p:cNvPr>
          <p:cNvSpPr>
            <a:spLocks noGrp="1"/>
          </p:cNvSpPr>
          <p:nvPr>
            <p:ph idx="1"/>
          </p:nvPr>
        </p:nvSpPr>
        <p:spPr/>
        <p:txBody>
          <a:bodyPr>
            <a:normAutofit fontScale="92500"/>
          </a:bodyPr>
          <a:lstStyle/>
          <a:p>
            <a:r>
              <a:rPr lang="zh-CN" altLang="en-US" dirty="0"/>
              <a:t>优化器是数据库最核心的功能</a:t>
            </a:r>
            <a:r>
              <a:rPr lang="en-US" altLang="zh-CN" dirty="0"/>
              <a:t>,</a:t>
            </a:r>
            <a:r>
              <a:rPr lang="zh-CN" altLang="en-US" dirty="0"/>
              <a:t>也是最复杂的一部分</a:t>
            </a:r>
            <a:r>
              <a:rPr lang="en-US" altLang="zh-CN" dirty="0"/>
              <a:t>.</a:t>
            </a:r>
            <a:r>
              <a:rPr lang="zh-CN" altLang="en-US" dirty="0"/>
              <a:t>它负责将用户提交的</a:t>
            </a:r>
            <a:r>
              <a:rPr lang="en-US" altLang="zh-CN" dirty="0"/>
              <a:t>SQL</a:t>
            </a:r>
            <a:r>
              <a:rPr lang="zh-CN" altLang="en-US" dirty="0"/>
              <a:t>语句根据各种判断标准</a:t>
            </a:r>
            <a:r>
              <a:rPr lang="en-US" altLang="zh-CN" dirty="0"/>
              <a:t>,</a:t>
            </a:r>
            <a:r>
              <a:rPr lang="zh-CN" altLang="en-US" dirty="0"/>
              <a:t>制定出最优的执行计划</a:t>
            </a:r>
            <a:r>
              <a:rPr lang="en-US" altLang="zh-CN" dirty="0"/>
              <a:t>,</a:t>
            </a:r>
            <a:r>
              <a:rPr lang="zh-CN" altLang="en-US" dirty="0"/>
              <a:t>并交由执行器来执行。学习</a:t>
            </a:r>
            <a:r>
              <a:rPr lang="en-US" altLang="zh-CN" dirty="0"/>
              <a:t>SQL</a:t>
            </a:r>
            <a:r>
              <a:rPr lang="zh-CN" altLang="en-US" dirty="0"/>
              <a:t>优化</a:t>
            </a:r>
            <a:r>
              <a:rPr lang="en-US" altLang="zh-CN" dirty="0"/>
              <a:t>,</a:t>
            </a:r>
            <a:r>
              <a:rPr lang="zh-CN" altLang="en-US" dirty="0"/>
              <a:t>从本质上来讲就是学习从优化器的角度如何看待</a:t>
            </a:r>
            <a:r>
              <a:rPr lang="en-US" altLang="zh-CN" dirty="0"/>
              <a:t>SQL,</a:t>
            </a:r>
            <a:r>
              <a:rPr lang="zh-CN" altLang="en-US" dirty="0"/>
              <a:t>如何制定出更优化的执行计划。</a:t>
            </a:r>
            <a:endParaRPr lang="en-US" altLang="zh-CN" dirty="0"/>
          </a:p>
          <a:p>
            <a:endParaRPr lang="en-US" altLang="zh-CN" dirty="0"/>
          </a:p>
          <a:p>
            <a:r>
              <a:rPr lang="zh-CN" altLang="en-US" dirty="0"/>
              <a:t>基于规则的优化器（</a:t>
            </a:r>
            <a:r>
              <a:rPr lang="en-US" altLang="zh-CN" dirty="0"/>
              <a:t>Rule Based </a:t>
            </a:r>
            <a:r>
              <a:rPr lang="en-US" altLang="zh-CN" dirty="0" err="1"/>
              <a:t>Optimizer,RBO</a:t>
            </a:r>
            <a:r>
              <a:rPr lang="zh-CN" altLang="en-US" dirty="0"/>
              <a:t>）内部采用了一种规则列表</a:t>
            </a:r>
            <a:r>
              <a:rPr lang="en-US" altLang="zh-CN" dirty="0"/>
              <a:t>,</a:t>
            </a:r>
            <a:r>
              <a:rPr lang="zh-CN" altLang="en-US" dirty="0"/>
              <a:t>其中每一种规则代表一种执行路径并被赋予一个等级</a:t>
            </a:r>
            <a:r>
              <a:rPr lang="en-US" altLang="zh-CN" dirty="0"/>
              <a:t>,</a:t>
            </a:r>
            <a:r>
              <a:rPr lang="zh-CN" altLang="en-US" dirty="0"/>
              <a:t>不同等级代表不同的优先级别。等级越高的规则越会被优先采用。一共有</a:t>
            </a:r>
            <a:r>
              <a:rPr lang="en-US" altLang="zh-CN" dirty="0"/>
              <a:t>15</a:t>
            </a:r>
            <a:r>
              <a:rPr lang="zh-CN" altLang="en-US" dirty="0"/>
              <a:t>个等级</a:t>
            </a:r>
            <a:r>
              <a:rPr lang="en-US" altLang="zh-CN" dirty="0"/>
              <a:t>,</a:t>
            </a:r>
            <a:r>
              <a:rPr lang="zh-CN" altLang="en-US" dirty="0"/>
              <a:t>从等级</a:t>
            </a:r>
            <a:r>
              <a:rPr lang="en-US" altLang="zh-CN" dirty="0"/>
              <a:t>1</a:t>
            </a:r>
            <a:r>
              <a:rPr lang="zh-CN" altLang="en-US" dirty="0"/>
              <a:t>到等级</a:t>
            </a:r>
            <a:r>
              <a:rPr lang="en-US" altLang="zh-CN" dirty="0"/>
              <a:t>15</a:t>
            </a:r>
            <a:r>
              <a:rPr lang="zh-CN" altLang="en-US" dirty="0"/>
              <a:t>。基于规则的优化器在决定目标</a:t>
            </a:r>
            <a:r>
              <a:rPr lang="en-US" altLang="zh-CN" dirty="0" err="1"/>
              <a:t>sql</a:t>
            </a:r>
            <a:r>
              <a:rPr lang="zh-CN" altLang="en-US" dirty="0"/>
              <a:t>的执行计划时。如果可能的执行路径不止一条时，则</a:t>
            </a:r>
            <a:r>
              <a:rPr lang="en-US" altLang="zh-CN" dirty="0"/>
              <a:t>RBO</a:t>
            </a:r>
            <a:r>
              <a:rPr lang="zh-CN" altLang="en-US" dirty="0"/>
              <a:t>就会从该</a:t>
            </a:r>
            <a:r>
              <a:rPr lang="en-US" altLang="zh-CN" dirty="0"/>
              <a:t>SQL</a:t>
            </a:r>
            <a:r>
              <a:rPr lang="zh-CN" altLang="en-US" dirty="0"/>
              <a:t>多种可能的执行路径中选择执行效率最高的一条执行路径作为其执行计划。</a:t>
            </a:r>
            <a:endParaRPr lang="en-US" altLang="zh-CN" dirty="0"/>
          </a:p>
        </p:txBody>
      </p:sp>
    </p:spTree>
    <p:extLst>
      <p:ext uri="{BB962C8B-B14F-4D97-AF65-F5344CB8AC3E}">
        <p14:creationId xmlns:p14="http://schemas.microsoft.com/office/powerpoint/2010/main" val="198094661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a:extLst>
              <a:ext uri="{FF2B5EF4-FFF2-40B4-BE49-F238E27FC236}">
                <a16:creationId xmlns:a16="http://schemas.microsoft.com/office/drawing/2014/main" id="{C3039444-28A2-4A6C-B363-BEB658DA6100}"/>
              </a:ext>
            </a:extLst>
          </p:cNvPr>
          <p:cNvSpPr>
            <a:spLocks noGrp="1"/>
          </p:cNvSpPr>
          <p:nvPr>
            <p:ph idx="1"/>
          </p:nvPr>
        </p:nvSpPr>
        <p:spPr>
          <a:xfrm>
            <a:off x="928468" y="253218"/>
            <a:ext cx="10425332" cy="5923745"/>
          </a:xfrm>
        </p:spPr>
        <p:txBody>
          <a:bodyPr/>
          <a:lstStyle/>
          <a:p>
            <a:pPr marL="0" indent="0">
              <a:buNone/>
            </a:pPr>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marL="0" indent="0">
              <a:buNone/>
            </a:pPr>
            <a:endParaRPr lang="en-US" altLang="zh-CN" dirty="0"/>
          </a:p>
          <a:p>
            <a:endParaRPr lang="en-US" altLang="zh-CN" dirty="0"/>
          </a:p>
          <a:p>
            <a:endParaRPr lang="en-US" altLang="zh-CN" dirty="0"/>
          </a:p>
          <a:p>
            <a:r>
              <a:rPr lang="zh-CN" altLang="en-US" dirty="0"/>
              <a:t>一般场景下</a:t>
            </a:r>
            <a:r>
              <a:rPr lang="en-US" altLang="zh-CN" dirty="0"/>
              <a:t>,</a:t>
            </a:r>
            <a:r>
              <a:rPr lang="zh-CN" altLang="en-US" dirty="0"/>
              <a:t>很少会涉及到使用</a:t>
            </a:r>
            <a:r>
              <a:rPr lang="en-US" altLang="zh-CN" dirty="0"/>
              <a:t>RBO</a:t>
            </a:r>
            <a:r>
              <a:rPr lang="zh-CN" altLang="en-US" dirty="0"/>
              <a:t>的情况，随着</a:t>
            </a:r>
            <a:r>
              <a:rPr lang="en-US" altLang="zh-CN" dirty="0"/>
              <a:t>Oracle</a:t>
            </a:r>
            <a:r>
              <a:rPr lang="zh-CN" altLang="en-US" dirty="0"/>
              <a:t>自身的发展</a:t>
            </a:r>
            <a:r>
              <a:rPr lang="en-US" altLang="zh-CN" dirty="0"/>
              <a:t>,</a:t>
            </a:r>
            <a:r>
              <a:rPr lang="zh-CN" altLang="en-US" dirty="0"/>
              <a:t>，随着</a:t>
            </a:r>
            <a:r>
              <a:rPr lang="en-US" altLang="zh-CN" dirty="0"/>
              <a:t>CBO</a:t>
            </a:r>
            <a:r>
              <a:rPr lang="zh-CN" altLang="en-US" dirty="0"/>
              <a:t>优化器的逐步发展和完善</a:t>
            </a:r>
            <a:r>
              <a:rPr lang="en-US" altLang="zh-CN" dirty="0"/>
              <a:t>,RBO</a:t>
            </a:r>
            <a:r>
              <a:rPr lang="zh-CN" altLang="en-US" dirty="0"/>
              <a:t>优化器已经逐渐被淘汰</a:t>
            </a:r>
            <a:r>
              <a:rPr lang="en-US" altLang="zh-CN" dirty="0"/>
              <a:t>,CBO</a:t>
            </a:r>
            <a:r>
              <a:rPr lang="zh-CN" altLang="en-US" dirty="0"/>
              <a:t>优化器成为首先。 </a:t>
            </a:r>
          </a:p>
        </p:txBody>
      </p:sp>
      <p:pic>
        <p:nvPicPr>
          <p:cNvPr id="12" name="图片 11">
            <a:extLst>
              <a:ext uri="{FF2B5EF4-FFF2-40B4-BE49-F238E27FC236}">
                <a16:creationId xmlns:a16="http://schemas.microsoft.com/office/drawing/2014/main" id="{C6812869-EEE9-4E07-BC54-9F9ADA7A18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446" y="253218"/>
            <a:ext cx="8806375" cy="4441344"/>
          </a:xfrm>
          <a:prstGeom prst="rect">
            <a:avLst/>
          </a:prstGeom>
        </p:spPr>
      </p:pic>
    </p:spTree>
    <p:extLst>
      <p:ext uri="{BB962C8B-B14F-4D97-AF65-F5344CB8AC3E}">
        <p14:creationId xmlns:p14="http://schemas.microsoft.com/office/powerpoint/2010/main" val="3838590062"/>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9225AF2-8DB3-49FE-8340-FE3815935A1B}"/>
              </a:ext>
            </a:extLst>
          </p:cNvPr>
          <p:cNvSpPr>
            <a:spLocks noGrp="1"/>
          </p:cNvSpPr>
          <p:nvPr>
            <p:ph idx="1"/>
          </p:nvPr>
        </p:nvSpPr>
        <p:spPr>
          <a:xfrm>
            <a:off x="745587" y="858128"/>
            <a:ext cx="11282289" cy="5999871"/>
          </a:xfrm>
        </p:spPr>
        <p:txBody>
          <a:bodyPr>
            <a:normAutofit fontScale="92500"/>
          </a:bodyPr>
          <a:lstStyle/>
          <a:p>
            <a:r>
              <a:rPr lang="zh-CN" altLang="en-US" dirty="0"/>
              <a:t>基于成本的优化器</a:t>
            </a:r>
            <a:endParaRPr lang="en-US" altLang="zh-CN" dirty="0"/>
          </a:p>
          <a:p>
            <a:pPr marL="457200" lvl="1" indent="0">
              <a:buNone/>
            </a:pPr>
            <a:r>
              <a:rPr lang="en-US" altLang="zh-CN" dirty="0"/>
              <a:t>	CBO</a:t>
            </a:r>
            <a:r>
              <a:rPr lang="zh-CN" altLang="en-US" dirty="0"/>
              <a:t>选择执行计划时，以目标</a:t>
            </a:r>
            <a:r>
              <a:rPr lang="en-US" altLang="zh-CN" dirty="0"/>
              <a:t>SQL</a:t>
            </a:r>
            <a:r>
              <a:rPr lang="zh-CN" altLang="en-US" dirty="0"/>
              <a:t>成本为判断原则，</a:t>
            </a:r>
            <a:r>
              <a:rPr lang="en-US" altLang="zh-CN" dirty="0"/>
              <a:t>CBO</a:t>
            </a:r>
            <a:r>
              <a:rPr lang="zh-CN" altLang="en-US" dirty="0"/>
              <a:t>会选择一条执行成本最小的执行计划作为</a:t>
            </a:r>
            <a:r>
              <a:rPr lang="en-US" altLang="zh-CN" dirty="0"/>
              <a:t>SQL</a:t>
            </a:r>
            <a:r>
              <a:rPr lang="zh-CN" altLang="en-US" dirty="0"/>
              <a:t>的执行计划，各条执行路径的成本通过目标</a:t>
            </a:r>
            <a:r>
              <a:rPr lang="en-US" altLang="zh-CN" dirty="0"/>
              <a:t>SQL</a:t>
            </a:r>
            <a:r>
              <a:rPr lang="zh-CN" altLang="en-US" dirty="0"/>
              <a:t>语句所涉及的表、索引、列等的统计信这里的成本是</a:t>
            </a:r>
            <a:r>
              <a:rPr lang="en-US" altLang="zh-CN" dirty="0"/>
              <a:t>oracle</a:t>
            </a:r>
            <a:r>
              <a:rPr lang="zh-CN" altLang="en-US" dirty="0"/>
              <a:t>通过相关对象的统计信息计算出来的一个值，它实际上代表目标</a:t>
            </a:r>
            <a:r>
              <a:rPr lang="en-US" altLang="zh-CN" dirty="0"/>
              <a:t>SQL</a:t>
            </a:r>
            <a:r>
              <a:rPr lang="zh-CN" altLang="en-US" dirty="0"/>
              <a:t>对应执行步骤所消耗的</a:t>
            </a:r>
            <a:r>
              <a:rPr lang="en-US" altLang="zh-CN" dirty="0"/>
              <a:t>IO</a:t>
            </a:r>
            <a:r>
              <a:rPr lang="zh-CN" altLang="en-US" dirty="0"/>
              <a:t>、</a:t>
            </a:r>
            <a:r>
              <a:rPr lang="en-US" altLang="zh-CN" dirty="0"/>
              <a:t>CPU</a:t>
            </a:r>
            <a:r>
              <a:rPr lang="zh-CN" altLang="en-US" dirty="0"/>
              <a:t>、网络资源。</a:t>
            </a:r>
            <a:endParaRPr lang="en-US" altLang="zh-CN" dirty="0"/>
          </a:p>
          <a:p>
            <a:pPr marL="457200" lvl="1" indent="0">
              <a:buNone/>
            </a:pPr>
            <a:r>
              <a:rPr lang="en-US" altLang="zh-CN" dirty="0"/>
              <a:t>	</a:t>
            </a:r>
            <a:r>
              <a:rPr lang="zh-CN" altLang="en-US" dirty="0"/>
              <a:t>成本</a:t>
            </a:r>
            <a:r>
              <a:rPr lang="en-US" altLang="zh-CN" dirty="0"/>
              <a:t>;</a:t>
            </a:r>
            <a:r>
              <a:rPr lang="zh-CN" altLang="en-US" dirty="0"/>
              <a:t>是指花费在单数据块读取上的时间，加上花费在多数据块读取上的时间，再加上所需的</a:t>
            </a:r>
            <a:r>
              <a:rPr lang="en-US" altLang="zh-CN" dirty="0"/>
              <a:t>CPU</a:t>
            </a:r>
            <a:r>
              <a:rPr lang="zh-CN" altLang="en-US" dirty="0"/>
              <a:t>处理时间</a:t>
            </a:r>
            <a:r>
              <a:rPr lang="en-US" altLang="zh-CN" dirty="0"/>
              <a:t>,</a:t>
            </a:r>
            <a:r>
              <a:rPr lang="zh-CN" altLang="en-US" dirty="0"/>
              <a:t>然后将总和除以单数据块读取所花费的时间。也就是说，成本是语句的预计执行时间的总和，以单数据块读取时间单元的形式来表示</a:t>
            </a:r>
            <a:endParaRPr lang="en-US" altLang="zh-CN" dirty="0"/>
          </a:p>
          <a:p>
            <a:pPr marL="457200" lvl="1" indent="0">
              <a:buNone/>
            </a:pPr>
            <a:r>
              <a:rPr lang="en-US" altLang="zh-CN" dirty="0"/>
              <a:t>	</a:t>
            </a:r>
            <a:r>
              <a:rPr lang="zh-CN" altLang="en-US" sz="2100" dirty="0"/>
              <a:t>公式</a:t>
            </a:r>
            <a:r>
              <a:rPr lang="en-US" altLang="zh-CN" sz="2100" dirty="0"/>
              <a:t>Cost=(#SRDs * </a:t>
            </a:r>
            <a:r>
              <a:rPr lang="en-US" altLang="zh-CN" sz="2100" dirty="0" err="1"/>
              <a:t>sreadtim</a:t>
            </a:r>
            <a:r>
              <a:rPr lang="en-US" altLang="zh-CN" sz="2100" dirty="0"/>
              <a:t> + #MRDs * </a:t>
            </a:r>
            <a:r>
              <a:rPr lang="en-US" altLang="zh-CN" sz="2100" dirty="0" err="1"/>
              <a:t>mreadtim</a:t>
            </a:r>
            <a:r>
              <a:rPr lang="en-US" altLang="zh-CN" sz="2100" dirty="0"/>
              <a:t> +# </a:t>
            </a:r>
            <a:r>
              <a:rPr lang="en-US" altLang="zh-CN" sz="2100" dirty="0" err="1"/>
              <a:t>CPUCycles</a:t>
            </a:r>
            <a:r>
              <a:rPr lang="en-US" altLang="zh-CN" sz="2100" dirty="0"/>
              <a:t>/</a:t>
            </a:r>
            <a:r>
              <a:rPr lang="en-US" altLang="zh-CN" sz="2100" dirty="0" err="1"/>
              <a:t>cpuspeed</a:t>
            </a:r>
            <a:r>
              <a:rPr lang="en-US" altLang="zh-CN" sz="2100" dirty="0"/>
              <a:t>)/</a:t>
            </a:r>
            <a:r>
              <a:rPr lang="en-US" altLang="zh-CN" sz="2100" dirty="0" err="1"/>
              <a:t>sreadtim</a:t>
            </a:r>
            <a:endParaRPr lang="en-US" altLang="zh-CN" sz="2100" dirty="0"/>
          </a:p>
          <a:p>
            <a:pPr marL="457200" lvl="1" indent="0">
              <a:buNone/>
            </a:pPr>
            <a:r>
              <a:rPr lang="en-US" altLang="zh-CN" sz="2100" dirty="0"/>
              <a:t>	#SRDs</a:t>
            </a:r>
            <a:r>
              <a:rPr lang="zh-CN" altLang="en-US" sz="2100" dirty="0"/>
              <a:t>：单数据块读取的次数</a:t>
            </a:r>
            <a:endParaRPr lang="en-US" altLang="zh-CN" sz="2100" dirty="0"/>
          </a:p>
          <a:p>
            <a:pPr marL="457200" lvl="1" indent="0">
              <a:buNone/>
            </a:pPr>
            <a:r>
              <a:rPr lang="en-US" altLang="zh-CN" sz="2100" dirty="0"/>
              <a:t>	#MRDs:  </a:t>
            </a:r>
            <a:r>
              <a:rPr lang="zh-CN" altLang="en-US" sz="2100" dirty="0"/>
              <a:t>多数据块读取的次数</a:t>
            </a:r>
            <a:endParaRPr lang="en-US" altLang="zh-CN" sz="2100" dirty="0"/>
          </a:p>
          <a:p>
            <a:pPr marL="457200" lvl="1" indent="0">
              <a:buNone/>
            </a:pPr>
            <a:r>
              <a:rPr lang="en-US" altLang="zh-CN" sz="2100" dirty="0"/>
              <a:t>	#</a:t>
            </a:r>
            <a:r>
              <a:rPr lang="en-US" altLang="zh-CN" sz="2100" dirty="0" err="1"/>
              <a:t>CPUCycles</a:t>
            </a:r>
            <a:r>
              <a:rPr lang="en-US" altLang="zh-CN" sz="2100" dirty="0"/>
              <a:t>: CPU</a:t>
            </a:r>
            <a:r>
              <a:rPr lang="zh-CN" altLang="en-US" sz="2100" dirty="0"/>
              <a:t>时钟频率</a:t>
            </a:r>
            <a:endParaRPr lang="en-US" altLang="zh-CN" sz="2100" dirty="0"/>
          </a:p>
          <a:p>
            <a:pPr marL="457200" lvl="1" indent="0">
              <a:buNone/>
            </a:pPr>
            <a:r>
              <a:rPr lang="en-US" altLang="zh-CN" sz="2100" dirty="0"/>
              <a:t>	</a:t>
            </a:r>
            <a:r>
              <a:rPr lang="en-US" altLang="zh-CN" sz="2100" dirty="0" err="1"/>
              <a:t>sreadtim</a:t>
            </a:r>
            <a:r>
              <a:rPr lang="en-US" altLang="zh-CN" sz="2100" dirty="0"/>
              <a:t>:</a:t>
            </a:r>
            <a:r>
              <a:rPr lang="zh-CN" altLang="en-US" sz="2100" dirty="0"/>
              <a:t>随机读取单数据块的平均时间</a:t>
            </a:r>
            <a:endParaRPr lang="en-US" altLang="zh-CN" sz="2100" dirty="0"/>
          </a:p>
          <a:p>
            <a:pPr marL="457200" lvl="1" indent="0">
              <a:buNone/>
            </a:pPr>
            <a:r>
              <a:rPr lang="en-US" altLang="zh-CN" sz="2100" dirty="0"/>
              <a:t>	</a:t>
            </a:r>
            <a:r>
              <a:rPr lang="en-US" altLang="zh-CN" sz="2100" dirty="0" err="1"/>
              <a:t>mreadtim</a:t>
            </a:r>
            <a:r>
              <a:rPr lang="en-US" altLang="zh-CN" sz="2100" dirty="0"/>
              <a:t>:</a:t>
            </a:r>
            <a:r>
              <a:rPr lang="zh-CN" altLang="en-US" sz="2100" dirty="0"/>
              <a:t>顺序读取多数据块的平均时间</a:t>
            </a:r>
            <a:endParaRPr lang="en-US" altLang="zh-CN" sz="2100" dirty="0"/>
          </a:p>
          <a:p>
            <a:pPr marL="457200" lvl="1" indent="0">
              <a:buNone/>
            </a:pPr>
            <a:r>
              <a:rPr lang="en-US" altLang="zh-CN" sz="2100" dirty="0"/>
              <a:t>	</a:t>
            </a:r>
            <a:r>
              <a:rPr lang="en-US" altLang="zh-CN" sz="2100" dirty="0" err="1"/>
              <a:t>cpuspeed:CPU</a:t>
            </a:r>
            <a:r>
              <a:rPr lang="zh-CN" altLang="en-US" sz="2100" dirty="0"/>
              <a:t>一秒能处理的操作数</a:t>
            </a:r>
            <a:r>
              <a:rPr lang="en-US" altLang="zh-CN" sz="2100" dirty="0"/>
              <a:t>,</a:t>
            </a:r>
            <a:r>
              <a:rPr lang="zh-CN" altLang="en-US" sz="2100" dirty="0"/>
              <a:t>单位百万次</a:t>
            </a:r>
            <a:r>
              <a:rPr lang="en-US" altLang="zh-CN" sz="2100" dirty="0"/>
              <a:t>/</a:t>
            </a:r>
            <a:r>
              <a:rPr lang="zh-CN" altLang="en-US" sz="2100" dirty="0"/>
              <a:t>秒</a:t>
            </a:r>
            <a:endParaRPr lang="en-US" altLang="zh-CN" sz="2100" dirty="0"/>
          </a:p>
          <a:p>
            <a:pPr marL="457200" lvl="1" indent="0">
              <a:buNone/>
            </a:pPr>
            <a:endParaRPr lang="en-US" altLang="zh-CN" sz="2100" dirty="0"/>
          </a:p>
          <a:p>
            <a:pPr marL="457200" lvl="1" indent="0">
              <a:buNone/>
            </a:pPr>
            <a:r>
              <a:rPr lang="en-US" altLang="zh-CN" dirty="0"/>
              <a:t>	</a:t>
            </a:r>
            <a:endParaRPr lang="zh-CN" altLang="en-US" dirty="0"/>
          </a:p>
        </p:txBody>
      </p:sp>
    </p:spTree>
    <p:extLst>
      <p:ext uri="{BB962C8B-B14F-4D97-AF65-F5344CB8AC3E}">
        <p14:creationId xmlns:p14="http://schemas.microsoft.com/office/powerpoint/2010/main" val="15821399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8FE1BED-7B4B-4446-95C9-08D068DE17B9}"/>
              </a:ext>
            </a:extLst>
          </p:cNvPr>
          <p:cNvSpPr>
            <a:spLocks noGrp="1"/>
          </p:cNvSpPr>
          <p:nvPr>
            <p:ph idx="1"/>
          </p:nvPr>
        </p:nvSpPr>
        <p:spPr>
          <a:xfrm>
            <a:off x="516835" y="278296"/>
            <a:ext cx="10836965" cy="5898667"/>
          </a:xfrm>
        </p:spPr>
        <p:txBody>
          <a:bodyPr/>
          <a:lstStyle/>
          <a:p>
            <a:pPr marL="457200" lvl="1" indent="0">
              <a:buNone/>
            </a:pPr>
            <a:r>
              <a:rPr lang="zh-CN" altLang="en-US" sz="2200" dirty="0"/>
              <a:t>访问路径</a:t>
            </a:r>
            <a:r>
              <a:rPr lang="en-US" altLang="zh-CN" sz="2200" dirty="0"/>
              <a:t>:</a:t>
            </a:r>
            <a:r>
              <a:rPr lang="zh-CN" altLang="en-US" sz="2200" dirty="0"/>
              <a:t>指</a:t>
            </a:r>
            <a:r>
              <a:rPr lang="en-US" altLang="zh-CN" sz="2200" dirty="0"/>
              <a:t>SQL</a:t>
            </a:r>
            <a:r>
              <a:rPr lang="zh-CN" altLang="en-US" sz="2200" dirty="0"/>
              <a:t>语句中数据库对象的访问方式。根据访问对象的不同，可以分为表访问路径，索引访问路径等。是影响执行计划整体性能的主要因素。</a:t>
            </a:r>
            <a:endParaRPr lang="en-US" altLang="zh-CN" sz="2200" dirty="0"/>
          </a:p>
          <a:p>
            <a:pPr marL="457200" lvl="1" indent="0">
              <a:buNone/>
            </a:pPr>
            <a:r>
              <a:rPr lang="zh-CN" altLang="en-US" sz="2200" dirty="0"/>
              <a:t>统计信息</a:t>
            </a:r>
            <a:r>
              <a:rPr lang="en-US" altLang="zh-CN" sz="2200" dirty="0"/>
              <a:t>:</a:t>
            </a:r>
            <a:r>
              <a:rPr lang="zh-CN" altLang="en-US" sz="2200" dirty="0"/>
              <a:t>描述数据库中表，索引的大小，规模，数据分布状况等的一类信息。例如，表的行数，块数，平均每行的大小，索引字段的行数等，都属于统计信息。</a:t>
            </a:r>
            <a:r>
              <a:rPr lang="en-US" altLang="zh-CN" sz="2200" dirty="0"/>
              <a:t>CBO</a:t>
            </a:r>
            <a:r>
              <a:rPr lang="zh-CN" altLang="en-US" sz="2200" dirty="0"/>
              <a:t>正是根据这些统计信息数据，计算出不同访问路径下，不同</a:t>
            </a:r>
            <a:r>
              <a:rPr lang="en-US" altLang="zh-CN" sz="2200" dirty="0"/>
              <a:t>join </a:t>
            </a:r>
            <a:r>
              <a:rPr lang="zh-CN" altLang="en-US" sz="2200" dirty="0"/>
              <a:t>方式下，各种计划的成本，最后选择出成本最小的计划。</a:t>
            </a:r>
            <a:endParaRPr lang="en-US" altLang="zh-CN" sz="2200" dirty="0"/>
          </a:p>
          <a:p>
            <a:pPr marL="457200" lvl="1" indent="0">
              <a:buNone/>
            </a:pPr>
            <a:endParaRPr lang="en-US" altLang="zh-CN" sz="2200" dirty="0"/>
          </a:p>
          <a:p>
            <a:pPr marL="457200" lvl="1" indent="0">
              <a:buNone/>
            </a:pPr>
            <a:r>
              <a:rPr lang="zh-CN" altLang="en-US" sz="2200" dirty="0"/>
              <a:t>需要注意的是</a:t>
            </a:r>
            <a:r>
              <a:rPr lang="en-US" altLang="zh-CN" sz="2200" dirty="0"/>
              <a:t>,</a:t>
            </a:r>
            <a:r>
              <a:rPr lang="zh-CN" altLang="en-US" sz="2200" dirty="0"/>
              <a:t>随着</a:t>
            </a:r>
            <a:r>
              <a:rPr lang="en-US" altLang="zh-CN" sz="2200" dirty="0"/>
              <a:t>oracle</a:t>
            </a:r>
            <a:r>
              <a:rPr lang="zh-CN" altLang="en-US" sz="2200" dirty="0"/>
              <a:t>版本不断演变</a:t>
            </a:r>
            <a:r>
              <a:rPr lang="en-US" altLang="zh-CN" sz="2200" dirty="0"/>
              <a:t>,CBO</a:t>
            </a:r>
            <a:r>
              <a:rPr lang="zh-CN" altLang="en-US" sz="2200" dirty="0"/>
              <a:t>优化器越来越智能</a:t>
            </a:r>
            <a:r>
              <a:rPr lang="en-US" altLang="zh-CN" sz="2200" dirty="0"/>
              <a:t>,</a:t>
            </a:r>
            <a:r>
              <a:rPr lang="zh-CN" altLang="en-US" sz="2200" dirty="0"/>
              <a:t>但是仍然有些特殊情况会导致产生较差的执行过程</a:t>
            </a:r>
            <a:r>
              <a:rPr lang="en-US" altLang="zh-CN" sz="2200" dirty="0"/>
              <a:t>.</a:t>
            </a:r>
          </a:p>
          <a:p>
            <a:pPr marL="457200" lvl="1" indent="0">
              <a:buNone/>
            </a:pPr>
            <a:r>
              <a:rPr lang="en-US" altLang="zh-CN" sz="2200" dirty="0"/>
              <a:t>	</a:t>
            </a:r>
            <a:r>
              <a:rPr lang="zh-CN" altLang="en-US" sz="2200" dirty="0"/>
              <a:t>例如 </a:t>
            </a:r>
            <a:r>
              <a:rPr lang="en-US" altLang="zh-CN" sz="2200" dirty="0"/>
              <a:t>SQL</a:t>
            </a:r>
            <a:r>
              <a:rPr lang="zh-CN" altLang="en-US" sz="2200" dirty="0"/>
              <a:t>无关性</a:t>
            </a:r>
            <a:r>
              <a:rPr lang="en-US" altLang="zh-CN" sz="2200" dirty="0"/>
              <a:t>,CBO</a:t>
            </a:r>
            <a:r>
              <a:rPr lang="zh-CN" altLang="en-US" sz="2200" dirty="0"/>
              <a:t>认为</a:t>
            </a:r>
            <a:r>
              <a:rPr lang="en-US" altLang="zh-CN" sz="2200" dirty="0"/>
              <a:t>SQL</a:t>
            </a:r>
            <a:r>
              <a:rPr lang="zh-CN" altLang="en-US" sz="2200" dirty="0"/>
              <a:t>语句运行都是独立的，之间没有任何关系</a:t>
            </a:r>
            <a:r>
              <a:rPr lang="en-US" altLang="zh-CN" sz="2200" dirty="0"/>
              <a:t>,</a:t>
            </a:r>
            <a:r>
              <a:rPr lang="zh-CN" altLang="en-US" sz="2200" dirty="0"/>
              <a:t>但是实际运行可能是有关联的</a:t>
            </a:r>
            <a:r>
              <a:rPr lang="en-US" altLang="zh-CN" sz="2200" dirty="0"/>
              <a:t>,</a:t>
            </a:r>
            <a:r>
              <a:rPr lang="zh-CN" altLang="en-US" sz="2200" dirty="0"/>
              <a:t>假如前一条语句访问某个索引</a:t>
            </a:r>
            <a:r>
              <a:rPr lang="en-US" altLang="zh-CN" sz="2200" dirty="0"/>
              <a:t>,</a:t>
            </a:r>
            <a:r>
              <a:rPr lang="zh-CN" altLang="en-US" sz="2200" dirty="0"/>
              <a:t>则相关数据块会被缓存，后续</a:t>
            </a:r>
            <a:r>
              <a:rPr lang="en-US" altLang="zh-CN" sz="2200" dirty="0"/>
              <a:t>SQL</a:t>
            </a:r>
            <a:r>
              <a:rPr lang="zh-CN" altLang="en-US" sz="2200" dirty="0"/>
              <a:t>如果也需要访问这个索引</a:t>
            </a:r>
            <a:r>
              <a:rPr lang="en-US" altLang="zh-CN" sz="2200" dirty="0"/>
              <a:t>,</a:t>
            </a:r>
            <a:r>
              <a:rPr lang="zh-CN" altLang="en-US" sz="2200" dirty="0"/>
              <a:t>则可以 从缓存中获得，这将大大减少读取成本，但是这一点</a:t>
            </a:r>
            <a:r>
              <a:rPr lang="en-US" altLang="zh-CN" sz="2200" dirty="0"/>
              <a:t>CBO</a:t>
            </a:r>
            <a:r>
              <a:rPr lang="zh-CN" altLang="en-US" sz="2200" dirty="0"/>
              <a:t>无法感知。</a:t>
            </a:r>
            <a:endParaRPr lang="en-US" altLang="zh-CN" sz="2200" dirty="0"/>
          </a:p>
          <a:p>
            <a:pPr marL="457200" lvl="1" indent="0">
              <a:buNone/>
            </a:pPr>
            <a:r>
              <a:rPr lang="zh-CN" altLang="en-US" sz="2200" dirty="0"/>
              <a:t>数据库使用哪种优化器主要由参赛</a:t>
            </a:r>
            <a:r>
              <a:rPr lang="en-US" altLang="zh-CN" sz="2200" dirty="0" err="1"/>
              <a:t>optimizer_mode</a:t>
            </a:r>
            <a:r>
              <a:rPr lang="zh-CN" altLang="en-US" sz="2200" dirty="0"/>
              <a:t>初始化参数决定</a:t>
            </a:r>
            <a:endParaRPr lang="en-US" altLang="zh-CN" sz="2200" dirty="0"/>
          </a:p>
          <a:p>
            <a:pPr marL="457200" lvl="1" indent="0">
              <a:buNone/>
            </a:pPr>
            <a:r>
              <a:rPr lang="en-US" altLang="zh-CN" sz="1600" dirty="0"/>
              <a:t>Select name</a:t>
            </a:r>
            <a:r>
              <a:rPr lang="zh-CN" altLang="en-US" sz="1600" dirty="0"/>
              <a:t>，</a:t>
            </a:r>
            <a:r>
              <a:rPr lang="en-US" altLang="zh-CN" sz="1600" dirty="0" err="1"/>
              <a:t>value,isdefault,ismodified,description</a:t>
            </a:r>
            <a:r>
              <a:rPr lang="en-US" altLang="zh-CN" sz="1600" dirty="0"/>
              <a:t> from </a:t>
            </a:r>
            <a:r>
              <a:rPr lang="en-US" altLang="zh-CN" sz="1600" dirty="0" err="1"/>
              <a:t>v$system_parameter</a:t>
            </a:r>
            <a:r>
              <a:rPr lang="en-US" altLang="zh-CN" sz="1600" dirty="0"/>
              <a:t> Where name like ‘%</a:t>
            </a:r>
            <a:r>
              <a:rPr lang="en-US" altLang="zh-CN" sz="1600" dirty="0" err="1"/>
              <a:t>optimizer_mode</a:t>
            </a:r>
            <a:r>
              <a:rPr lang="en-US" altLang="zh-CN" sz="1600" dirty="0"/>
              <a:t>%’</a:t>
            </a:r>
            <a:endParaRPr lang="zh-CN" altLang="en-US" sz="1600" dirty="0"/>
          </a:p>
        </p:txBody>
      </p:sp>
    </p:spTree>
    <p:extLst>
      <p:ext uri="{BB962C8B-B14F-4D97-AF65-F5344CB8AC3E}">
        <p14:creationId xmlns:p14="http://schemas.microsoft.com/office/powerpoint/2010/main" val="2600181250"/>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8BCCB7-B029-4655-817D-E06442D15100}"/>
              </a:ext>
            </a:extLst>
          </p:cNvPr>
          <p:cNvSpPr>
            <a:spLocks noGrp="1"/>
          </p:cNvSpPr>
          <p:nvPr>
            <p:ph type="title"/>
          </p:nvPr>
        </p:nvSpPr>
        <p:spPr/>
        <p:txBody>
          <a:bodyPr/>
          <a:lstStyle/>
          <a:p>
            <a:r>
              <a:rPr lang="en-US" altLang="zh-CN" dirty="0"/>
              <a:t>SQL</a:t>
            </a:r>
            <a:r>
              <a:rPr lang="zh-CN" altLang="en-US" dirty="0"/>
              <a:t>语句执行过程</a:t>
            </a:r>
          </a:p>
        </p:txBody>
      </p:sp>
      <p:pic>
        <p:nvPicPr>
          <p:cNvPr id="7" name="内容占位符 6">
            <a:extLst>
              <a:ext uri="{FF2B5EF4-FFF2-40B4-BE49-F238E27FC236}">
                <a16:creationId xmlns:a16="http://schemas.microsoft.com/office/drawing/2014/main" id="{50AAE1FE-5D28-48B7-9FCC-13DC55A9C1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365670"/>
            <a:ext cx="10969487" cy="5498771"/>
          </a:xfrm>
        </p:spPr>
      </p:pic>
    </p:spTree>
    <p:extLst>
      <p:ext uri="{BB962C8B-B14F-4D97-AF65-F5344CB8AC3E}">
        <p14:creationId xmlns:p14="http://schemas.microsoft.com/office/powerpoint/2010/main" val="41353395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CC9BF6-2C8C-4FD8-A9E4-CB76BF7CC14A}"/>
              </a:ext>
            </a:extLst>
          </p:cNvPr>
          <p:cNvSpPr>
            <a:spLocks noGrp="1"/>
          </p:cNvSpPr>
          <p:nvPr>
            <p:ph type="title"/>
          </p:nvPr>
        </p:nvSpPr>
        <p:spPr/>
        <p:txBody>
          <a:bodyPr/>
          <a:lstStyle/>
          <a:p>
            <a:r>
              <a:rPr lang="zh-CN" altLang="en-US" dirty="0"/>
              <a:t>执行计划</a:t>
            </a:r>
          </a:p>
        </p:txBody>
      </p:sp>
      <p:sp>
        <p:nvSpPr>
          <p:cNvPr id="3" name="内容占位符 2">
            <a:extLst>
              <a:ext uri="{FF2B5EF4-FFF2-40B4-BE49-F238E27FC236}">
                <a16:creationId xmlns:a16="http://schemas.microsoft.com/office/drawing/2014/main" id="{5BDC25B3-CF58-448F-8CEF-F174A116FC20}"/>
              </a:ext>
            </a:extLst>
          </p:cNvPr>
          <p:cNvSpPr>
            <a:spLocks noGrp="1"/>
          </p:cNvSpPr>
          <p:nvPr>
            <p:ph idx="1"/>
          </p:nvPr>
        </p:nvSpPr>
        <p:spPr/>
        <p:txBody>
          <a:bodyPr/>
          <a:lstStyle/>
          <a:p>
            <a:r>
              <a:rPr lang="zh-CN" altLang="en-US" dirty="0"/>
              <a:t>执行计划是</a:t>
            </a:r>
            <a:r>
              <a:rPr lang="en-US" altLang="zh-CN" dirty="0"/>
              <a:t>SQL</a:t>
            </a:r>
            <a:r>
              <a:rPr lang="zh-CN" altLang="en-US" dirty="0"/>
              <a:t>优化的基础</a:t>
            </a:r>
            <a:r>
              <a:rPr lang="en-US" altLang="zh-CN" dirty="0"/>
              <a:t>,</a:t>
            </a:r>
            <a:r>
              <a:rPr lang="zh-CN" altLang="en-US" dirty="0"/>
              <a:t>只有在充分了解执行计划的基础上才能判断语句是否高效。</a:t>
            </a:r>
            <a:endParaRPr lang="en-US" altLang="zh-CN" dirty="0"/>
          </a:p>
          <a:p>
            <a:pPr marL="0" indent="0">
              <a:buNone/>
            </a:pPr>
            <a:r>
              <a:rPr lang="zh-CN" altLang="en-US" dirty="0"/>
              <a:t>数据库执行</a:t>
            </a:r>
            <a:r>
              <a:rPr lang="en-US" altLang="zh-CN" dirty="0"/>
              <a:t>SQL</a:t>
            </a:r>
            <a:r>
              <a:rPr lang="zh-CN" altLang="en-US" dirty="0"/>
              <a:t>语句是按照一定顺序、分步骤完成的。这一系列的顺序、步骤就被称为执行计划。</a:t>
            </a:r>
            <a:endParaRPr lang="en-US" altLang="zh-CN" dirty="0"/>
          </a:p>
          <a:p>
            <a:r>
              <a:rPr lang="zh-CN" altLang="en-US" dirty="0"/>
              <a:t>如何查看执行计划</a:t>
            </a:r>
            <a:endParaRPr lang="en-US" altLang="zh-CN" dirty="0"/>
          </a:p>
          <a:p>
            <a:pPr marL="0" indent="0">
              <a:buNone/>
            </a:pPr>
            <a:r>
              <a:rPr lang="en-US" altLang="zh-CN" dirty="0"/>
              <a:t>	</a:t>
            </a:r>
            <a:r>
              <a:rPr lang="zh-CN" altLang="en-US" dirty="0"/>
              <a:t>查询执行计划的方式很多</a:t>
            </a:r>
            <a:r>
              <a:rPr lang="en-US" altLang="zh-CN" dirty="0"/>
              <a:t>,</a:t>
            </a:r>
            <a:r>
              <a:rPr lang="zh-CN" altLang="en-US" dirty="0"/>
              <a:t>这里只推荐一种比较简单的</a:t>
            </a:r>
            <a:r>
              <a:rPr lang="en-US" altLang="zh-CN" dirty="0"/>
              <a:t>,</a:t>
            </a:r>
            <a:r>
              <a:rPr lang="zh-CN" altLang="en-US" dirty="0"/>
              <a:t>使用</a:t>
            </a:r>
            <a:endParaRPr lang="en-US" altLang="zh-CN" dirty="0"/>
          </a:p>
          <a:p>
            <a:pPr marL="0" indent="0">
              <a:buNone/>
            </a:pPr>
            <a:r>
              <a:rPr lang="en-US" altLang="zh-CN" dirty="0"/>
              <a:t>1.explain plan  for </a:t>
            </a:r>
            <a:r>
              <a:rPr lang="en-US" altLang="zh-CN" dirty="0" err="1"/>
              <a:t>sql</a:t>
            </a:r>
            <a:r>
              <a:rPr lang="en-US" altLang="zh-CN" dirty="0"/>
              <a:t>; </a:t>
            </a:r>
          </a:p>
          <a:p>
            <a:pPr marL="0" indent="0">
              <a:buNone/>
            </a:pPr>
            <a:r>
              <a:rPr lang="en-US" altLang="zh-CN" dirty="0"/>
              <a:t>2.select * from table(</a:t>
            </a:r>
            <a:r>
              <a:rPr lang="en-US" altLang="zh-CN" dirty="0" err="1"/>
              <a:t>dbms_xplan.display</a:t>
            </a:r>
            <a:r>
              <a:rPr lang="en-US" altLang="zh-CN" dirty="0"/>
              <a:t>) ;</a:t>
            </a:r>
          </a:p>
        </p:txBody>
      </p:sp>
    </p:spTree>
    <p:extLst>
      <p:ext uri="{BB962C8B-B14F-4D97-AF65-F5344CB8AC3E}">
        <p14:creationId xmlns:p14="http://schemas.microsoft.com/office/powerpoint/2010/main" val="171866666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内容占位符 7">
            <a:extLst>
              <a:ext uri="{FF2B5EF4-FFF2-40B4-BE49-F238E27FC236}">
                <a16:creationId xmlns:a16="http://schemas.microsoft.com/office/drawing/2014/main" id="{0608885A-8A94-4D7D-8A72-E22E5E3B632F}"/>
              </a:ext>
            </a:extLst>
          </p:cNvPr>
          <p:cNvGraphicFramePr>
            <a:graphicFrameLocks noGrp="1"/>
          </p:cNvGraphicFramePr>
          <p:nvPr>
            <p:ph idx="1"/>
            <p:extLst>
              <p:ext uri="{D42A27DB-BD31-4B8C-83A1-F6EECF244321}">
                <p14:modId xmlns:p14="http://schemas.microsoft.com/office/powerpoint/2010/main" val="3304327422"/>
              </p:ext>
            </p:extLst>
          </p:nvPr>
        </p:nvGraphicFramePr>
        <p:xfrm>
          <a:off x="0" y="-48126"/>
          <a:ext cx="13506450" cy="6954252"/>
        </p:xfrm>
        <a:graphic>
          <a:graphicData uri="http://schemas.openxmlformats.org/drawingml/2006/table">
            <a:tbl>
              <a:tblPr/>
              <a:tblGrid>
                <a:gridCol w="4791086">
                  <a:extLst>
                    <a:ext uri="{9D8B030D-6E8A-4147-A177-3AD203B41FA5}">
                      <a16:colId xmlns:a16="http://schemas.microsoft.com/office/drawing/2014/main" val="132394113"/>
                    </a:ext>
                  </a:extLst>
                </a:gridCol>
                <a:gridCol w="4743806">
                  <a:extLst>
                    <a:ext uri="{9D8B030D-6E8A-4147-A177-3AD203B41FA5}">
                      <a16:colId xmlns:a16="http://schemas.microsoft.com/office/drawing/2014/main" val="1668545890"/>
                    </a:ext>
                  </a:extLst>
                </a:gridCol>
                <a:gridCol w="3971558">
                  <a:extLst>
                    <a:ext uri="{9D8B030D-6E8A-4147-A177-3AD203B41FA5}">
                      <a16:colId xmlns:a16="http://schemas.microsoft.com/office/drawing/2014/main" val="3288231051"/>
                    </a:ext>
                  </a:extLst>
                </a:gridCol>
              </a:tblGrid>
              <a:tr h="192365">
                <a:tc>
                  <a:txBody>
                    <a:bodyPr/>
                    <a:lstStyle/>
                    <a:p>
                      <a:pPr algn="ctr" fontAlgn="ctr"/>
                      <a:r>
                        <a:rPr lang="zh-CN" altLang="en-US" sz="1400" b="0">
                          <a:solidFill>
                            <a:srgbClr val="4F4F4F"/>
                          </a:solidFill>
                          <a:effectLst/>
                        </a:rPr>
                        <a:t>获取方法</a:t>
                      </a:r>
                    </a:p>
                  </a:txBody>
                  <a:tcPr marL="28341" marR="28341" marT="28341" marB="2834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r>
                        <a:rPr lang="zh-CN" altLang="en-US" sz="1400" b="0" dirty="0">
                          <a:solidFill>
                            <a:srgbClr val="4F4F4F"/>
                          </a:solidFill>
                          <a:effectLst/>
                        </a:rPr>
                        <a:t>优点</a:t>
                      </a:r>
                    </a:p>
                  </a:txBody>
                  <a:tcPr marL="28341" marR="28341" marT="28341" marB="2834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r>
                        <a:rPr lang="zh-CN" altLang="en-US" sz="1400" b="0">
                          <a:solidFill>
                            <a:srgbClr val="4F4F4F"/>
                          </a:solidFill>
                          <a:effectLst/>
                        </a:rPr>
                        <a:t>缺点</a:t>
                      </a:r>
                    </a:p>
                  </a:txBody>
                  <a:tcPr marL="28341" marR="28341" marT="28341" marB="2834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637959635"/>
                  </a:ext>
                </a:extLst>
              </a:tr>
              <a:tr h="816695">
                <a:tc>
                  <a:txBody>
                    <a:bodyPr/>
                    <a:lstStyle/>
                    <a:p>
                      <a:pPr algn="l"/>
                      <a:r>
                        <a:rPr lang="en-US" sz="1400" b="0" dirty="0">
                          <a:solidFill>
                            <a:srgbClr val="4F4F4F"/>
                          </a:solidFill>
                          <a:effectLst/>
                          <a:latin typeface="Microsoft YaHei" panose="020B0503020204020204" pitchFamily="34" charset="-122"/>
                          <a:ea typeface="Microsoft YaHei" panose="020B0503020204020204" pitchFamily="34" charset="-122"/>
                        </a:rPr>
                        <a:t>[</a:t>
                      </a:r>
                      <a:r>
                        <a:rPr lang="en-US" sz="1400" b="0" kern="1200" dirty="0">
                          <a:solidFill>
                            <a:srgbClr val="4F4F4F"/>
                          </a:solidFill>
                          <a:effectLst/>
                          <a:latin typeface="Microsoft YaHei" panose="020B0503020204020204" pitchFamily="34" charset="-122"/>
                          <a:ea typeface="Microsoft YaHei" panose="020B0503020204020204" pitchFamily="34" charset="-122"/>
                          <a:cs typeface="+mn-cs"/>
                        </a:rPr>
                        <a:t>explain</a:t>
                      </a:r>
                      <a:r>
                        <a:rPr lang="en-US" sz="1400" b="0" dirty="0">
                          <a:solidFill>
                            <a:srgbClr val="4F4F4F"/>
                          </a:solidFill>
                          <a:effectLst/>
                          <a:latin typeface="Microsoft YaHei" panose="020B0503020204020204" pitchFamily="34" charset="-122"/>
                          <a:ea typeface="Microsoft YaHei" panose="020B0503020204020204" pitchFamily="34" charset="-122"/>
                        </a:rPr>
                        <a:t> plan for] plsql按F5</a:t>
                      </a:r>
                    </a:p>
                    <a:p>
                      <a:pPr algn="l"/>
                      <a:r>
                        <a:rPr lang="en-US" sz="1400" b="0" dirty="0">
                          <a:solidFill>
                            <a:srgbClr val="4F4F4F"/>
                          </a:solidFill>
                          <a:effectLst/>
                          <a:latin typeface="Microsoft YaHei" panose="020B0503020204020204" pitchFamily="34" charset="-122"/>
                          <a:ea typeface="Microsoft YaHei" panose="020B0503020204020204" pitchFamily="34" charset="-122"/>
                        </a:rPr>
                        <a:t> </a:t>
                      </a:r>
                    </a:p>
                    <a:p>
                      <a:pPr algn="l"/>
                      <a:r>
                        <a:rPr lang="en-US" sz="1400" b="0" dirty="0">
                          <a:solidFill>
                            <a:srgbClr val="4F4F4F"/>
                          </a:solidFill>
                          <a:effectLst/>
                          <a:latin typeface="Microsoft YaHei" panose="020B0503020204020204" pitchFamily="34" charset="-122"/>
                          <a:ea typeface="Microsoft YaHei" panose="020B0503020204020204" pitchFamily="34" charset="-122"/>
                        </a:rPr>
                        <a:t>explain plan for select * from dual;</a:t>
                      </a:r>
                    </a:p>
                    <a:p>
                      <a:pPr algn="l"/>
                      <a:r>
                        <a:rPr lang="en-US" sz="1400" b="0" dirty="0">
                          <a:solidFill>
                            <a:srgbClr val="4F4F4F"/>
                          </a:solidFill>
                          <a:effectLst/>
                          <a:latin typeface="Microsoft YaHei" panose="020B0503020204020204" pitchFamily="34" charset="-122"/>
                          <a:ea typeface="Microsoft YaHei" panose="020B0503020204020204" pitchFamily="34" charset="-122"/>
                        </a:rPr>
                        <a:t>select * from table(</a:t>
                      </a:r>
                      <a:r>
                        <a:rPr lang="en-US" sz="1400" b="0" dirty="0" err="1">
                          <a:solidFill>
                            <a:srgbClr val="4F4F4F"/>
                          </a:solidFill>
                          <a:effectLst/>
                          <a:latin typeface="Microsoft YaHei" panose="020B0503020204020204" pitchFamily="34" charset="-122"/>
                          <a:ea typeface="Microsoft YaHei" panose="020B0503020204020204" pitchFamily="34" charset="-122"/>
                        </a:rPr>
                        <a:t>dbms_xplan.display</a:t>
                      </a:r>
                      <a:r>
                        <a:rPr lang="en-US" sz="1400" b="0" dirty="0">
                          <a:solidFill>
                            <a:srgbClr val="4F4F4F"/>
                          </a:solidFill>
                          <a:effectLst/>
                          <a:latin typeface="Microsoft YaHei" panose="020B0503020204020204" pitchFamily="34" charset="-122"/>
                          <a:ea typeface="Microsoft YaHei" panose="020B0503020204020204" pitchFamily="34" charset="-122"/>
                        </a:rPr>
                        <a:t>());</a:t>
                      </a:r>
                    </a:p>
                  </a:txBody>
                  <a:tcPr marL="28341" marR="28341" marT="28341" marB="2834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a:r>
                        <a:rPr lang="zh-CN" altLang="en-US" sz="1400" b="1" dirty="0">
                          <a:solidFill>
                            <a:srgbClr val="4F4F4F"/>
                          </a:solidFill>
                          <a:effectLst/>
                        </a:rPr>
                        <a:t>无需真正执行，快捷方便</a:t>
                      </a:r>
                      <a:endParaRPr lang="zh-CN" altLang="en-US" sz="1400" b="0" dirty="0">
                        <a:solidFill>
                          <a:srgbClr val="4F4F4F"/>
                        </a:solidFill>
                        <a:effectLst/>
                      </a:endParaRPr>
                    </a:p>
                  </a:txBody>
                  <a:tcPr marL="28341" marR="28341" marT="28341" marB="2834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a:r>
                        <a:rPr lang="en-US" altLang="zh-CN" sz="1400" b="0">
                          <a:solidFill>
                            <a:srgbClr val="4F4F4F"/>
                          </a:solidFill>
                          <a:effectLst/>
                        </a:rPr>
                        <a:t>1.</a:t>
                      </a:r>
                      <a:r>
                        <a:rPr lang="zh-CN" altLang="en-US" sz="1400" b="1">
                          <a:solidFill>
                            <a:srgbClr val="4F4F4F"/>
                          </a:solidFill>
                          <a:effectLst/>
                        </a:rPr>
                        <a:t>没有输出相关统计信息</a:t>
                      </a:r>
                      <a:r>
                        <a:rPr lang="zh-CN" altLang="en-US" sz="1400" b="0">
                          <a:solidFill>
                            <a:srgbClr val="4F4F4F"/>
                          </a:solidFill>
                          <a:effectLst/>
                        </a:rPr>
                        <a:t>，例如产生了多少逻辑读，多少次物理读，多少次递归调用的情况；</a:t>
                      </a:r>
                      <a:br>
                        <a:rPr lang="zh-CN" altLang="en-US" sz="1400" b="0">
                          <a:solidFill>
                            <a:srgbClr val="4F4F4F"/>
                          </a:solidFill>
                          <a:effectLst/>
                        </a:rPr>
                      </a:br>
                      <a:r>
                        <a:rPr lang="en-US" altLang="zh-CN" sz="1400" b="0">
                          <a:solidFill>
                            <a:srgbClr val="4F4F4F"/>
                          </a:solidFill>
                          <a:effectLst/>
                        </a:rPr>
                        <a:t>2.</a:t>
                      </a:r>
                      <a:r>
                        <a:rPr lang="zh-CN" altLang="en-US" sz="1400" b="0">
                          <a:solidFill>
                            <a:srgbClr val="4F4F4F"/>
                          </a:solidFill>
                          <a:effectLst/>
                        </a:rPr>
                        <a:t>无法判断处理了多少行；</a:t>
                      </a:r>
                      <a:br>
                        <a:rPr lang="zh-CN" altLang="en-US" sz="1400" b="0">
                          <a:solidFill>
                            <a:srgbClr val="4F4F4F"/>
                          </a:solidFill>
                          <a:effectLst/>
                        </a:rPr>
                      </a:br>
                      <a:r>
                        <a:rPr lang="en-US" altLang="zh-CN" sz="1400" b="0">
                          <a:solidFill>
                            <a:srgbClr val="4F4F4F"/>
                          </a:solidFill>
                          <a:effectLst/>
                        </a:rPr>
                        <a:t>3.</a:t>
                      </a:r>
                      <a:r>
                        <a:rPr lang="zh-CN" altLang="en-US" sz="1400" b="0">
                          <a:solidFill>
                            <a:srgbClr val="4F4F4F"/>
                          </a:solidFill>
                          <a:effectLst/>
                        </a:rPr>
                        <a:t>无法判断表执行了多少次</a:t>
                      </a:r>
                    </a:p>
                  </a:txBody>
                  <a:tcPr marL="28341" marR="28341" marT="28341" marB="2834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4050199018"/>
                  </a:ext>
                </a:extLst>
              </a:tr>
              <a:tr h="816695">
                <a:tc>
                  <a:txBody>
                    <a:bodyPr/>
                    <a:lstStyle/>
                    <a:p>
                      <a:pPr algn="l"/>
                      <a:r>
                        <a:rPr lang="en-US" sz="1400" b="0" dirty="0">
                          <a:solidFill>
                            <a:srgbClr val="4F4F4F"/>
                          </a:solidFill>
                          <a:effectLst/>
                          <a:latin typeface="Microsoft YaHei" panose="020B0503020204020204" pitchFamily="34" charset="-122"/>
                          <a:ea typeface="Microsoft YaHei" panose="020B0503020204020204" pitchFamily="34" charset="-122"/>
                        </a:rPr>
                        <a:t>[set </a:t>
                      </a:r>
                      <a:r>
                        <a:rPr lang="en-US" sz="1400" b="0" dirty="0" err="1">
                          <a:solidFill>
                            <a:srgbClr val="4F4F4F"/>
                          </a:solidFill>
                          <a:effectLst/>
                          <a:latin typeface="Microsoft YaHei" panose="020B0503020204020204" pitchFamily="34" charset="-122"/>
                          <a:ea typeface="Microsoft YaHei" panose="020B0503020204020204" pitchFamily="34" charset="-122"/>
                        </a:rPr>
                        <a:t>autotrace</a:t>
                      </a:r>
                      <a:r>
                        <a:rPr lang="en-US" sz="1400" b="0" dirty="0">
                          <a:solidFill>
                            <a:srgbClr val="4F4F4F"/>
                          </a:solidFill>
                          <a:effectLst/>
                          <a:latin typeface="Microsoft YaHei" panose="020B0503020204020204" pitchFamily="34" charset="-122"/>
                          <a:ea typeface="Microsoft YaHei" panose="020B0503020204020204" pitchFamily="34" charset="-122"/>
                        </a:rPr>
                        <a:t> on]-</a:t>
                      </a:r>
                      <a:r>
                        <a:rPr lang="en-US" sz="1400" b="0" dirty="0" err="1">
                          <a:solidFill>
                            <a:srgbClr val="4F4F4F"/>
                          </a:solidFill>
                          <a:effectLst/>
                          <a:latin typeface="Microsoft YaHei" panose="020B0503020204020204" pitchFamily="34" charset="-122"/>
                          <a:ea typeface="Microsoft YaHei" panose="020B0503020204020204" pitchFamily="34" charset="-122"/>
                        </a:rPr>
                        <a:t>sql</a:t>
                      </a:r>
                      <a:r>
                        <a:rPr lang="en-US" sz="1400" b="0" dirty="0">
                          <a:solidFill>
                            <a:srgbClr val="4F4F4F"/>
                          </a:solidFill>
                          <a:effectLst/>
                          <a:latin typeface="Microsoft YaHei" panose="020B0503020204020204" pitchFamily="34" charset="-122"/>
                          <a:ea typeface="Microsoft YaHei" panose="020B0503020204020204" pitchFamily="34" charset="-122"/>
                        </a:rPr>
                        <a:t>*plus</a:t>
                      </a:r>
                    </a:p>
                    <a:p>
                      <a:pPr algn="l"/>
                      <a:r>
                        <a:rPr lang="en-US" sz="1400" b="0" dirty="0">
                          <a:solidFill>
                            <a:srgbClr val="4F4F4F"/>
                          </a:solidFill>
                          <a:effectLst/>
                          <a:latin typeface="Microsoft YaHei" panose="020B0503020204020204" pitchFamily="34" charset="-122"/>
                          <a:ea typeface="Microsoft YaHei" panose="020B0503020204020204" pitchFamily="34" charset="-122"/>
                        </a:rPr>
                        <a:t> </a:t>
                      </a:r>
                    </a:p>
                    <a:p>
                      <a:pPr algn="l"/>
                      <a:r>
                        <a:rPr lang="en-US" sz="1400" b="0" dirty="0">
                          <a:solidFill>
                            <a:srgbClr val="4F4F4F"/>
                          </a:solidFill>
                          <a:effectLst/>
                          <a:latin typeface="Microsoft YaHei" panose="020B0503020204020204" pitchFamily="34" charset="-122"/>
                          <a:ea typeface="Microsoft YaHei" panose="020B0503020204020204" pitchFamily="34" charset="-122"/>
                        </a:rPr>
                        <a:t>set </a:t>
                      </a:r>
                      <a:r>
                        <a:rPr lang="en-US" sz="1400" b="0" dirty="0" err="1">
                          <a:solidFill>
                            <a:srgbClr val="4F4F4F"/>
                          </a:solidFill>
                          <a:effectLst/>
                          <a:latin typeface="Microsoft YaHei" panose="020B0503020204020204" pitchFamily="34" charset="-122"/>
                          <a:ea typeface="Microsoft YaHei" panose="020B0503020204020204" pitchFamily="34" charset="-122"/>
                        </a:rPr>
                        <a:t>autotrace</a:t>
                      </a:r>
                      <a:r>
                        <a:rPr lang="en-US" sz="1400" b="0" dirty="0">
                          <a:solidFill>
                            <a:srgbClr val="4F4F4F"/>
                          </a:solidFill>
                          <a:effectLst/>
                          <a:latin typeface="Microsoft YaHei" panose="020B0503020204020204" pitchFamily="34" charset="-122"/>
                          <a:ea typeface="Microsoft YaHei" panose="020B0503020204020204" pitchFamily="34" charset="-122"/>
                        </a:rPr>
                        <a:t> on</a:t>
                      </a:r>
                    </a:p>
                    <a:p>
                      <a:pPr algn="l"/>
                      <a:r>
                        <a:rPr lang="en-US" sz="1400" b="0" dirty="0">
                          <a:solidFill>
                            <a:srgbClr val="4F4F4F"/>
                          </a:solidFill>
                          <a:effectLst/>
                          <a:latin typeface="Microsoft YaHei" panose="020B0503020204020204" pitchFamily="34" charset="-122"/>
                          <a:ea typeface="Microsoft YaHei" panose="020B0503020204020204" pitchFamily="34" charset="-122"/>
                        </a:rPr>
                        <a:t>select * from dual;</a:t>
                      </a:r>
                    </a:p>
                  </a:txBody>
                  <a:tcPr marL="28341" marR="28341" marT="28341" marB="2834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altLang="zh-CN" sz="1400" b="0" dirty="0">
                          <a:solidFill>
                            <a:srgbClr val="4F4F4F"/>
                          </a:solidFill>
                          <a:effectLst/>
                          <a:latin typeface="Microsoft YaHei" panose="020B0503020204020204" pitchFamily="34" charset="-122"/>
                          <a:ea typeface="Microsoft YaHei" panose="020B0503020204020204" pitchFamily="34" charset="-122"/>
                        </a:rPr>
                        <a:t>1</a:t>
                      </a:r>
                      <a:r>
                        <a:rPr lang="en-US" altLang="zh-CN" sz="1400" b="1" dirty="0">
                          <a:solidFill>
                            <a:srgbClr val="4F4F4F"/>
                          </a:solidFill>
                          <a:effectLst/>
                          <a:latin typeface="Microsoft YaHei" panose="020B0503020204020204" pitchFamily="34" charset="-122"/>
                          <a:ea typeface="Microsoft YaHei" panose="020B0503020204020204" pitchFamily="34" charset="-122"/>
                        </a:rPr>
                        <a:t>.</a:t>
                      </a:r>
                      <a:r>
                        <a:rPr lang="zh-CN" altLang="en-US" sz="1400" b="1" dirty="0">
                          <a:solidFill>
                            <a:srgbClr val="4F4F4F"/>
                          </a:solidFill>
                          <a:effectLst/>
                          <a:latin typeface="Microsoft YaHei" panose="020B0503020204020204" pitchFamily="34" charset="-122"/>
                          <a:ea typeface="Microsoft YaHei" panose="020B0503020204020204" pitchFamily="34" charset="-122"/>
                        </a:rPr>
                        <a:t>可以输出运行时的相关统计信息</a:t>
                      </a:r>
                      <a:r>
                        <a:rPr lang="zh-CN" altLang="en-US" sz="1400" b="0" dirty="0">
                          <a:solidFill>
                            <a:srgbClr val="4F4F4F"/>
                          </a:solidFill>
                          <a:effectLst/>
                          <a:latin typeface="Microsoft YaHei" panose="020B0503020204020204" pitchFamily="34" charset="-122"/>
                          <a:ea typeface="Microsoft YaHei" panose="020B0503020204020204" pitchFamily="34" charset="-122"/>
                        </a:rPr>
                        <a:t>（产生多少逻辑读、多少次递归调用、多少次物理读等）；</a:t>
                      </a:r>
                    </a:p>
                    <a:p>
                      <a:pPr algn="l"/>
                      <a:r>
                        <a:rPr lang="en-US" altLang="zh-CN" sz="1400" b="0" dirty="0">
                          <a:solidFill>
                            <a:srgbClr val="4F4F4F"/>
                          </a:solidFill>
                          <a:effectLst/>
                          <a:latin typeface="Microsoft YaHei" panose="020B0503020204020204" pitchFamily="34" charset="-122"/>
                          <a:ea typeface="Microsoft YaHei" panose="020B0503020204020204" pitchFamily="34" charset="-122"/>
                        </a:rPr>
                        <a:t>2.</a:t>
                      </a:r>
                      <a:r>
                        <a:rPr lang="zh-CN" altLang="en-US" sz="1400" b="1" dirty="0">
                          <a:solidFill>
                            <a:srgbClr val="4F4F4F"/>
                          </a:solidFill>
                          <a:effectLst/>
                          <a:latin typeface="Microsoft YaHei" panose="020B0503020204020204" pitchFamily="34" charset="-122"/>
                          <a:ea typeface="Microsoft YaHei" panose="020B0503020204020204" pitchFamily="34" charset="-122"/>
                        </a:rPr>
                        <a:t>虽然要等语句执行完才能输出执行计划，但是可以有</a:t>
                      </a:r>
                      <a:r>
                        <a:rPr lang="en-US" altLang="zh-CN" sz="1400" b="1" dirty="0" err="1">
                          <a:solidFill>
                            <a:srgbClr val="4F4F4F"/>
                          </a:solidFill>
                          <a:effectLst/>
                          <a:latin typeface="Microsoft YaHei" panose="020B0503020204020204" pitchFamily="34" charset="-122"/>
                          <a:ea typeface="Microsoft YaHei" panose="020B0503020204020204" pitchFamily="34" charset="-122"/>
                        </a:rPr>
                        <a:t>traceonly</a:t>
                      </a:r>
                      <a:r>
                        <a:rPr lang="zh-CN" altLang="en-US" sz="1400" b="1" dirty="0">
                          <a:solidFill>
                            <a:srgbClr val="4F4F4F"/>
                          </a:solidFill>
                          <a:effectLst/>
                          <a:latin typeface="Microsoft YaHei" panose="020B0503020204020204" pitchFamily="34" charset="-122"/>
                          <a:ea typeface="Microsoft YaHei" panose="020B0503020204020204" pitchFamily="34" charset="-122"/>
                        </a:rPr>
                        <a:t>开关来控制返回结果不打屏输出</a:t>
                      </a:r>
                      <a:r>
                        <a:rPr lang="zh-CN" altLang="en-US" sz="1400" b="0" dirty="0">
                          <a:solidFill>
                            <a:srgbClr val="4F4F4F"/>
                          </a:solidFill>
                          <a:effectLst/>
                          <a:latin typeface="Microsoft YaHei" panose="020B0503020204020204" pitchFamily="34" charset="-122"/>
                          <a:ea typeface="Microsoft YaHei" panose="020B0503020204020204" pitchFamily="34" charset="-122"/>
                        </a:rPr>
                        <a:t>；</a:t>
                      </a:r>
                    </a:p>
                  </a:txBody>
                  <a:tcPr marL="28341" marR="28341" marT="28341" marB="2834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altLang="zh-CN" sz="1400" b="0">
                          <a:solidFill>
                            <a:srgbClr val="4F4F4F"/>
                          </a:solidFill>
                          <a:effectLst/>
                          <a:latin typeface="Microsoft YaHei" panose="020B0503020204020204" pitchFamily="34" charset="-122"/>
                          <a:ea typeface="Microsoft YaHei" panose="020B0503020204020204" pitchFamily="34" charset="-122"/>
                        </a:rPr>
                        <a:t>1.</a:t>
                      </a:r>
                      <a:r>
                        <a:rPr lang="zh-CN" altLang="en-US" sz="1400" b="1">
                          <a:solidFill>
                            <a:srgbClr val="4F4F4F"/>
                          </a:solidFill>
                          <a:effectLst/>
                          <a:latin typeface="Microsoft YaHei" panose="020B0503020204020204" pitchFamily="34" charset="-122"/>
                          <a:ea typeface="Microsoft YaHei" panose="020B0503020204020204" pitchFamily="34" charset="-122"/>
                        </a:rPr>
                        <a:t>必须要等</a:t>
                      </a:r>
                      <a:r>
                        <a:rPr lang="en-US" altLang="zh-CN" sz="1400" b="1">
                          <a:solidFill>
                            <a:srgbClr val="4F4F4F"/>
                          </a:solidFill>
                          <a:effectLst/>
                          <a:latin typeface="Microsoft YaHei" panose="020B0503020204020204" pitchFamily="34" charset="-122"/>
                          <a:ea typeface="Microsoft YaHei" panose="020B0503020204020204" pitchFamily="34" charset="-122"/>
                        </a:rPr>
                        <a:t>SQL</a:t>
                      </a:r>
                      <a:r>
                        <a:rPr lang="zh-CN" altLang="en-US" sz="1400" b="1">
                          <a:solidFill>
                            <a:srgbClr val="4F4F4F"/>
                          </a:solidFill>
                          <a:effectLst/>
                          <a:latin typeface="Microsoft YaHei" panose="020B0503020204020204" pitchFamily="34" charset="-122"/>
                          <a:ea typeface="Microsoft YaHei" panose="020B0503020204020204" pitchFamily="34" charset="-122"/>
                        </a:rPr>
                        <a:t>语句执行完，才出结果</a:t>
                      </a:r>
                      <a:r>
                        <a:rPr lang="zh-CN" altLang="en-US" sz="1400" b="0">
                          <a:solidFill>
                            <a:srgbClr val="4F4F4F"/>
                          </a:solidFill>
                          <a:effectLst/>
                          <a:latin typeface="Microsoft YaHei" panose="020B0503020204020204" pitchFamily="34" charset="-122"/>
                          <a:ea typeface="Microsoft YaHei" panose="020B0503020204020204" pitchFamily="34" charset="-122"/>
                        </a:rPr>
                        <a:t>；</a:t>
                      </a:r>
                    </a:p>
                    <a:p>
                      <a:pPr algn="l"/>
                      <a:r>
                        <a:rPr lang="en-US" altLang="zh-CN" sz="1400" b="0">
                          <a:solidFill>
                            <a:srgbClr val="4F4F4F"/>
                          </a:solidFill>
                          <a:effectLst/>
                          <a:latin typeface="Microsoft YaHei" panose="020B0503020204020204" pitchFamily="34" charset="-122"/>
                          <a:ea typeface="Microsoft YaHei" panose="020B0503020204020204" pitchFamily="34" charset="-122"/>
                        </a:rPr>
                        <a:t>2.</a:t>
                      </a:r>
                      <a:r>
                        <a:rPr lang="zh-CN" altLang="en-US" sz="1400" b="0">
                          <a:solidFill>
                            <a:srgbClr val="4F4F4F"/>
                          </a:solidFill>
                          <a:effectLst/>
                          <a:latin typeface="Microsoft YaHei" panose="020B0503020204020204" pitchFamily="34" charset="-122"/>
                          <a:ea typeface="Microsoft YaHei" panose="020B0503020204020204" pitchFamily="34" charset="-122"/>
                        </a:rPr>
                        <a:t>无法看到表被访问了多少次；</a:t>
                      </a:r>
                    </a:p>
                  </a:txBody>
                  <a:tcPr marL="28341" marR="28341" marT="28341" marB="2834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298666204"/>
                  </a:ext>
                </a:extLst>
              </a:tr>
              <a:tr h="1128860">
                <a:tc>
                  <a:txBody>
                    <a:bodyPr/>
                    <a:lstStyle/>
                    <a:p>
                      <a:pPr algn="l"/>
                      <a:r>
                        <a:rPr lang="en-US" sz="1400" b="0" dirty="0">
                          <a:solidFill>
                            <a:srgbClr val="4F4F4F"/>
                          </a:solidFill>
                          <a:effectLst/>
                          <a:latin typeface="Microsoft YaHei" panose="020B0503020204020204" pitchFamily="34" charset="-122"/>
                          <a:ea typeface="Microsoft YaHei" panose="020B0503020204020204" pitchFamily="34" charset="-122"/>
                        </a:rPr>
                        <a:t>[</a:t>
                      </a:r>
                      <a:r>
                        <a:rPr lang="en-US" sz="1400" b="0" dirty="0" err="1">
                          <a:solidFill>
                            <a:srgbClr val="4F4F4F"/>
                          </a:solidFill>
                          <a:effectLst/>
                          <a:latin typeface="Microsoft YaHei" panose="020B0503020204020204" pitchFamily="34" charset="-122"/>
                          <a:ea typeface="Microsoft YaHei" panose="020B0503020204020204" pitchFamily="34" charset="-122"/>
                        </a:rPr>
                        <a:t>statistics_level</a:t>
                      </a:r>
                      <a:r>
                        <a:rPr lang="en-US" sz="1400" b="0" dirty="0">
                          <a:solidFill>
                            <a:srgbClr val="4F4F4F"/>
                          </a:solidFill>
                          <a:effectLst/>
                          <a:latin typeface="Microsoft YaHei" panose="020B0503020204020204" pitchFamily="34" charset="-122"/>
                          <a:ea typeface="Microsoft YaHei" panose="020B0503020204020204" pitchFamily="34" charset="-122"/>
                        </a:rPr>
                        <a:t>=all]</a:t>
                      </a:r>
                    </a:p>
                    <a:p>
                      <a:pPr algn="l"/>
                      <a:r>
                        <a:rPr lang="en-US" sz="1400" b="0" dirty="0">
                          <a:solidFill>
                            <a:srgbClr val="4F4F4F"/>
                          </a:solidFill>
                          <a:effectLst/>
                          <a:latin typeface="Microsoft YaHei" panose="020B0503020204020204" pitchFamily="34" charset="-122"/>
                          <a:ea typeface="Microsoft YaHei" panose="020B0503020204020204" pitchFamily="34" charset="-122"/>
                        </a:rPr>
                        <a:t> </a:t>
                      </a:r>
                    </a:p>
                    <a:p>
                      <a:pPr algn="l"/>
                      <a:r>
                        <a:rPr lang="en-US" sz="1400" b="0" dirty="0">
                          <a:solidFill>
                            <a:srgbClr val="4F4F4F"/>
                          </a:solidFill>
                          <a:effectLst/>
                          <a:latin typeface="Microsoft YaHei" panose="020B0503020204020204" pitchFamily="34" charset="-122"/>
                          <a:ea typeface="Microsoft YaHei" panose="020B0503020204020204" pitchFamily="34" charset="-122"/>
                        </a:rPr>
                        <a:t>alter session set </a:t>
                      </a:r>
                      <a:r>
                        <a:rPr lang="en-US" sz="1400" b="0" dirty="0" err="1">
                          <a:solidFill>
                            <a:srgbClr val="4F4F4F"/>
                          </a:solidFill>
                          <a:effectLst/>
                          <a:latin typeface="Microsoft YaHei" panose="020B0503020204020204" pitchFamily="34" charset="-122"/>
                          <a:ea typeface="Microsoft YaHei" panose="020B0503020204020204" pitchFamily="34" charset="-122"/>
                        </a:rPr>
                        <a:t>statistics_level</a:t>
                      </a:r>
                      <a:r>
                        <a:rPr lang="en-US" sz="1400" b="0" dirty="0">
                          <a:solidFill>
                            <a:srgbClr val="4F4F4F"/>
                          </a:solidFill>
                          <a:effectLst/>
                          <a:latin typeface="Microsoft YaHei" panose="020B0503020204020204" pitchFamily="34" charset="-122"/>
                          <a:ea typeface="Microsoft YaHei" panose="020B0503020204020204" pitchFamily="34" charset="-122"/>
                        </a:rPr>
                        <a:t>=all;</a:t>
                      </a:r>
                    </a:p>
                    <a:p>
                      <a:pPr algn="l"/>
                      <a:r>
                        <a:rPr lang="en-US" sz="1400" b="0" dirty="0">
                          <a:solidFill>
                            <a:srgbClr val="4F4F4F"/>
                          </a:solidFill>
                          <a:effectLst/>
                          <a:latin typeface="Microsoft YaHei" panose="020B0503020204020204" pitchFamily="34" charset="-122"/>
                          <a:ea typeface="Microsoft YaHei" panose="020B0503020204020204" pitchFamily="34" charset="-122"/>
                        </a:rPr>
                        <a:t>select * from dual;</a:t>
                      </a:r>
                    </a:p>
                    <a:p>
                      <a:pPr algn="l"/>
                      <a:r>
                        <a:rPr lang="en-US" sz="1400" b="0" dirty="0">
                          <a:solidFill>
                            <a:srgbClr val="4F4F4F"/>
                          </a:solidFill>
                          <a:effectLst/>
                          <a:latin typeface="Microsoft YaHei" panose="020B0503020204020204" pitchFamily="34" charset="-122"/>
                          <a:ea typeface="Microsoft YaHei" panose="020B0503020204020204" pitchFamily="34" charset="-122"/>
                        </a:rPr>
                        <a:t>select * from table(</a:t>
                      </a:r>
                      <a:r>
                        <a:rPr lang="en-US" sz="1400" b="0" dirty="0" err="1">
                          <a:solidFill>
                            <a:srgbClr val="4F4F4F"/>
                          </a:solidFill>
                          <a:effectLst/>
                          <a:latin typeface="Microsoft YaHei" panose="020B0503020204020204" pitchFamily="34" charset="-122"/>
                          <a:ea typeface="Microsoft YaHei" panose="020B0503020204020204" pitchFamily="34" charset="-122"/>
                        </a:rPr>
                        <a:t>dbms_xplan.display_cursor</a:t>
                      </a:r>
                      <a:r>
                        <a:rPr lang="en-US" sz="1400" b="0" dirty="0">
                          <a:solidFill>
                            <a:srgbClr val="4F4F4F"/>
                          </a:solidFill>
                          <a:effectLst/>
                          <a:latin typeface="Microsoft YaHei" panose="020B0503020204020204" pitchFamily="34" charset="-122"/>
                          <a:ea typeface="Microsoft YaHei" panose="020B0503020204020204" pitchFamily="34" charset="-122"/>
                        </a:rPr>
                        <a:t>(‘</a:t>
                      </a:r>
                      <a:r>
                        <a:rPr lang="en-US" sz="1400" b="0" dirty="0" err="1">
                          <a:solidFill>
                            <a:srgbClr val="4F4F4F"/>
                          </a:solidFill>
                          <a:effectLst/>
                          <a:latin typeface="Microsoft YaHei" panose="020B0503020204020204" pitchFamily="34" charset="-122"/>
                          <a:ea typeface="Microsoft YaHei" panose="020B0503020204020204" pitchFamily="34" charset="-122"/>
                        </a:rPr>
                        <a:t>sql_id</a:t>
                      </a:r>
                      <a:r>
                        <a:rPr lang="en-US" sz="1400" b="0" dirty="0">
                          <a:solidFill>
                            <a:srgbClr val="4F4F4F"/>
                          </a:solidFill>
                          <a:effectLst/>
                          <a:latin typeface="Microsoft YaHei" panose="020B0503020204020204" pitchFamily="34" charset="-122"/>
                          <a:ea typeface="Microsoft YaHei" panose="020B0503020204020204" pitchFamily="34" charset="-122"/>
                        </a:rPr>
                        <a:t>/hash_value’,null,'</a:t>
                      </a:r>
                      <a:r>
                        <a:rPr lang="en-US" sz="1400" b="0" dirty="0" err="1">
                          <a:solidFill>
                            <a:srgbClr val="4F4F4F"/>
                          </a:solidFill>
                          <a:effectLst/>
                          <a:latin typeface="Microsoft YaHei" panose="020B0503020204020204" pitchFamily="34" charset="-122"/>
                          <a:ea typeface="Microsoft YaHei" panose="020B0503020204020204" pitchFamily="34" charset="-122"/>
                        </a:rPr>
                        <a:t>allstats</a:t>
                      </a:r>
                      <a:r>
                        <a:rPr lang="en-US" sz="1400" b="0" dirty="0">
                          <a:solidFill>
                            <a:srgbClr val="4F4F4F"/>
                          </a:solidFill>
                          <a:effectLst/>
                          <a:latin typeface="Microsoft YaHei" panose="020B0503020204020204" pitchFamily="34" charset="-122"/>
                          <a:ea typeface="Microsoft YaHei" panose="020B0503020204020204" pitchFamily="34" charset="-122"/>
                        </a:rPr>
                        <a:t> last'));</a:t>
                      </a:r>
                    </a:p>
                  </a:txBody>
                  <a:tcPr marL="28341" marR="28341" marT="28341" marB="2834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a:r>
                        <a:rPr lang="en-US" altLang="zh-CN" sz="1400" b="0" dirty="0">
                          <a:solidFill>
                            <a:srgbClr val="4F4F4F"/>
                          </a:solidFill>
                          <a:effectLst/>
                          <a:latin typeface="Microsoft YaHei" panose="020B0503020204020204" pitchFamily="34" charset="-122"/>
                          <a:ea typeface="Microsoft YaHei" panose="020B0503020204020204" pitchFamily="34" charset="-122"/>
                        </a:rPr>
                        <a:t>1.</a:t>
                      </a:r>
                      <a:r>
                        <a:rPr lang="zh-CN" altLang="en-US" sz="1400" b="0" dirty="0">
                          <a:solidFill>
                            <a:srgbClr val="4F4F4F"/>
                          </a:solidFill>
                          <a:effectLst/>
                          <a:latin typeface="Microsoft YaHei" panose="020B0503020204020204" pitchFamily="34" charset="-122"/>
                          <a:ea typeface="Microsoft YaHei" panose="020B0503020204020204" pitchFamily="34" charset="-122"/>
                        </a:rPr>
                        <a:t>可以清晰的从</a:t>
                      </a:r>
                      <a:r>
                        <a:rPr lang="en-US" altLang="zh-CN" sz="1400" b="0" dirty="0">
                          <a:solidFill>
                            <a:srgbClr val="4F4F4F"/>
                          </a:solidFill>
                          <a:effectLst/>
                          <a:latin typeface="Microsoft YaHei" panose="020B0503020204020204" pitchFamily="34" charset="-122"/>
                          <a:ea typeface="Microsoft YaHei" panose="020B0503020204020204" pitchFamily="34" charset="-122"/>
                        </a:rPr>
                        <a:t>starts</a:t>
                      </a:r>
                      <a:r>
                        <a:rPr lang="zh-CN" altLang="en-US" sz="1400" b="0" dirty="0">
                          <a:solidFill>
                            <a:srgbClr val="4F4F4F"/>
                          </a:solidFill>
                          <a:effectLst/>
                          <a:latin typeface="Microsoft YaHei" panose="020B0503020204020204" pitchFamily="34" charset="-122"/>
                          <a:ea typeface="Microsoft YaHei" panose="020B0503020204020204" pitchFamily="34" charset="-122"/>
                        </a:rPr>
                        <a:t>得出表被访问多少次；</a:t>
                      </a:r>
                    </a:p>
                    <a:p>
                      <a:pPr algn="l"/>
                      <a:r>
                        <a:rPr lang="en-US" altLang="zh-CN" sz="1400" b="0" dirty="0">
                          <a:solidFill>
                            <a:srgbClr val="4F4F4F"/>
                          </a:solidFill>
                          <a:effectLst/>
                          <a:latin typeface="Microsoft YaHei" panose="020B0503020204020204" pitchFamily="34" charset="-122"/>
                          <a:ea typeface="Microsoft YaHei" panose="020B0503020204020204" pitchFamily="34" charset="-122"/>
                        </a:rPr>
                        <a:t>2.</a:t>
                      </a:r>
                      <a:r>
                        <a:rPr lang="zh-CN" altLang="en-US" sz="1400" b="0" dirty="0">
                          <a:solidFill>
                            <a:srgbClr val="4F4F4F"/>
                          </a:solidFill>
                          <a:effectLst/>
                          <a:latin typeface="Microsoft YaHei" panose="020B0503020204020204" pitchFamily="34" charset="-122"/>
                          <a:ea typeface="Microsoft YaHei" panose="020B0503020204020204" pitchFamily="34" charset="-122"/>
                        </a:rPr>
                        <a:t>可以从</a:t>
                      </a:r>
                      <a:r>
                        <a:rPr lang="en-US" altLang="zh-CN" sz="1400" b="0" dirty="0">
                          <a:solidFill>
                            <a:srgbClr val="4F4F4F"/>
                          </a:solidFill>
                          <a:effectLst/>
                          <a:latin typeface="Microsoft YaHei" panose="020B0503020204020204" pitchFamily="34" charset="-122"/>
                          <a:ea typeface="Microsoft YaHei" panose="020B0503020204020204" pitchFamily="34" charset="-122"/>
                        </a:rPr>
                        <a:t>E-Rows</a:t>
                      </a:r>
                      <a:r>
                        <a:rPr lang="zh-CN" altLang="en-US" sz="1400" b="0" dirty="0">
                          <a:solidFill>
                            <a:srgbClr val="4F4F4F"/>
                          </a:solidFill>
                          <a:effectLst/>
                          <a:latin typeface="Microsoft YaHei" panose="020B0503020204020204" pitchFamily="34" charset="-122"/>
                          <a:ea typeface="Microsoft YaHei" panose="020B0503020204020204" pitchFamily="34" charset="-122"/>
                        </a:rPr>
                        <a:t>和</a:t>
                      </a:r>
                      <a:r>
                        <a:rPr lang="en-US" altLang="zh-CN" sz="1400" b="0" dirty="0">
                          <a:solidFill>
                            <a:srgbClr val="4F4F4F"/>
                          </a:solidFill>
                          <a:effectLst/>
                          <a:latin typeface="Microsoft YaHei" panose="020B0503020204020204" pitchFamily="34" charset="-122"/>
                          <a:ea typeface="Microsoft YaHei" panose="020B0503020204020204" pitchFamily="34" charset="-122"/>
                        </a:rPr>
                        <a:t>A-Rows</a:t>
                      </a:r>
                      <a:r>
                        <a:rPr lang="zh-CN" altLang="en-US" sz="1400" b="0" dirty="0">
                          <a:solidFill>
                            <a:srgbClr val="4F4F4F"/>
                          </a:solidFill>
                          <a:effectLst/>
                          <a:latin typeface="Microsoft YaHei" panose="020B0503020204020204" pitchFamily="34" charset="-122"/>
                          <a:ea typeface="Microsoft YaHei" panose="020B0503020204020204" pitchFamily="34" charset="-122"/>
                        </a:rPr>
                        <a:t>得到预测的行数和真实的行数，从而可以准确判断</a:t>
                      </a:r>
                      <a:r>
                        <a:rPr lang="en-US" altLang="zh-CN" sz="1400" b="0" dirty="0">
                          <a:solidFill>
                            <a:srgbClr val="4F4F4F"/>
                          </a:solidFill>
                          <a:effectLst/>
                          <a:latin typeface="Microsoft YaHei" panose="020B0503020204020204" pitchFamily="34" charset="-122"/>
                          <a:ea typeface="Microsoft YaHei" panose="020B0503020204020204" pitchFamily="34" charset="-122"/>
                        </a:rPr>
                        <a:t>Oracle</a:t>
                      </a:r>
                      <a:r>
                        <a:rPr lang="zh-CN" altLang="en-US" sz="1400" b="0" dirty="0">
                          <a:solidFill>
                            <a:srgbClr val="4F4F4F"/>
                          </a:solidFill>
                          <a:effectLst/>
                          <a:latin typeface="Microsoft YaHei" panose="020B0503020204020204" pitchFamily="34" charset="-122"/>
                          <a:ea typeface="Microsoft YaHei" panose="020B0503020204020204" pitchFamily="34" charset="-122"/>
                        </a:rPr>
                        <a:t>评估是否准确；</a:t>
                      </a:r>
                    </a:p>
                    <a:p>
                      <a:pPr algn="l"/>
                      <a:r>
                        <a:rPr lang="en-US" altLang="zh-CN" sz="1400" b="0" dirty="0">
                          <a:solidFill>
                            <a:srgbClr val="4F4F4F"/>
                          </a:solidFill>
                          <a:effectLst/>
                          <a:latin typeface="Microsoft YaHei" panose="020B0503020204020204" pitchFamily="34" charset="-122"/>
                          <a:ea typeface="Microsoft YaHei" panose="020B0503020204020204" pitchFamily="34" charset="-122"/>
                        </a:rPr>
                        <a:t>3.</a:t>
                      </a:r>
                      <a:r>
                        <a:rPr lang="zh-CN" altLang="en-US" sz="1400" b="0" dirty="0">
                          <a:solidFill>
                            <a:srgbClr val="4F4F4F"/>
                          </a:solidFill>
                          <a:effectLst/>
                          <a:latin typeface="Microsoft YaHei" panose="020B0503020204020204" pitchFamily="34" charset="-122"/>
                          <a:ea typeface="Microsoft YaHei" panose="020B0503020204020204" pitchFamily="34" charset="-122"/>
                        </a:rPr>
                        <a:t>虽然没有准确的输出运行时的相关统计信息，但是执行计划中的</a:t>
                      </a:r>
                      <a:r>
                        <a:rPr lang="en-US" altLang="zh-CN" sz="1400" b="0" dirty="0">
                          <a:solidFill>
                            <a:srgbClr val="4F4F4F"/>
                          </a:solidFill>
                          <a:effectLst/>
                          <a:latin typeface="Microsoft YaHei" panose="020B0503020204020204" pitchFamily="34" charset="-122"/>
                          <a:ea typeface="Microsoft YaHei" panose="020B0503020204020204" pitchFamily="34" charset="-122"/>
                        </a:rPr>
                        <a:t>Buffers</a:t>
                      </a:r>
                      <a:r>
                        <a:rPr lang="zh-CN" altLang="en-US" sz="1400" b="0" dirty="0">
                          <a:solidFill>
                            <a:srgbClr val="4F4F4F"/>
                          </a:solidFill>
                          <a:effectLst/>
                          <a:latin typeface="Microsoft YaHei" panose="020B0503020204020204" pitchFamily="34" charset="-122"/>
                          <a:ea typeface="Microsoft YaHei" panose="020B0503020204020204" pitchFamily="34" charset="-122"/>
                        </a:rPr>
                        <a:t>就是真实的逻辑读的数值；</a:t>
                      </a:r>
                    </a:p>
                  </a:txBody>
                  <a:tcPr marL="28341" marR="28341" marT="28341" marB="2834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a:r>
                        <a:rPr lang="en-US" altLang="zh-CN" sz="1400" b="0">
                          <a:solidFill>
                            <a:srgbClr val="4F4F4F"/>
                          </a:solidFill>
                          <a:effectLst/>
                          <a:latin typeface="Microsoft YaHei" panose="020B0503020204020204" pitchFamily="34" charset="-122"/>
                          <a:ea typeface="Microsoft YaHei" panose="020B0503020204020204" pitchFamily="34" charset="-122"/>
                        </a:rPr>
                        <a:t>1.</a:t>
                      </a:r>
                      <a:r>
                        <a:rPr lang="zh-CN" altLang="en-US" sz="1400" b="0">
                          <a:solidFill>
                            <a:srgbClr val="4F4F4F"/>
                          </a:solidFill>
                          <a:effectLst/>
                          <a:latin typeface="Microsoft YaHei" panose="020B0503020204020204" pitchFamily="34" charset="-122"/>
                          <a:ea typeface="Microsoft YaHei" panose="020B0503020204020204" pitchFamily="34" charset="-122"/>
                        </a:rPr>
                        <a:t>必须要等执行完后才能输出结果；</a:t>
                      </a:r>
                    </a:p>
                    <a:p>
                      <a:pPr algn="l"/>
                      <a:r>
                        <a:rPr lang="en-US" altLang="zh-CN" sz="1400" b="0">
                          <a:solidFill>
                            <a:srgbClr val="4F4F4F"/>
                          </a:solidFill>
                          <a:effectLst/>
                          <a:latin typeface="Microsoft YaHei" panose="020B0503020204020204" pitchFamily="34" charset="-122"/>
                          <a:ea typeface="Microsoft YaHei" panose="020B0503020204020204" pitchFamily="34" charset="-122"/>
                        </a:rPr>
                        <a:t>2.</a:t>
                      </a:r>
                      <a:r>
                        <a:rPr lang="zh-CN" altLang="en-US" sz="1400" b="0">
                          <a:solidFill>
                            <a:srgbClr val="4F4F4F"/>
                          </a:solidFill>
                          <a:effectLst/>
                          <a:latin typeface="Microsoft YaHei" panose="020B0503020204020204" pitchFamily="34" charset="-122"/>
                          <a:ea typeface="Microsoft YaHei" panose="020B0503020204020204" pitchFamily="34" charset="-122"/>
                        </a:rPr>
                        <a:t>无法控制结果打屏输出，不像</a:t>
                      </a:r>
                      <a:r>
                        <a:rPr lang="en-US" altLang="zh-CN" sz="1400" b="0">
                          <a:solidFill>
                            <a:srgbClr val="4F4F4F"/>
                          </a:solidFill>
                          <a:effectLst/>
                          <a:latin typeface="Microsoft YaHei" panose="020B0503020204020204" pitchFamily="34" charset="-122"/>
                          <a:ea typeface="Microsoft YaHei" panose="020B0503020204020204" pitchFamily="34" charset="-122"/>
                        </a:rPr>
                        <a:t>autotrace</a:t>
                      </a:r>
                      <a:r>
                        <a:rPr lang="zh-CN" altLang="en-US" sz="1400" b="0">
                          <a:solidFill>
                            <a:srgbClr val="4F4F4F"/>
                          </a:solidFill>
                          <a:effectLst/>
                          <a:latin typeface="Microsoft YaHei" panose="020B0503020204020204" pitchFamily="34" charset="-122"/>
                          <a:ea typeface="Microsoft YaHei" panose="020B0503020204020204" pitchFamily="34" charset="-122"/>
                        </a:rPr>
                        <a:t>可以设置</a:t>
                      </a:r>
                      <a:r>
                        <a:rPr lang="en-US" altLang="zh-CN" sz="1400" b="0">
                          <a:solidFill>
                            <a:srgbClr val="4F4F4F"/>
                          </a:solidFill>
                          <a:effectLst/>
                          <a:latin typeface="Microsoft YaHei" panose="020B0503020204020204" pitchFamily="34" charset="-122"/>
                          <a:ea typeface="Microsoft YaHei" panose="020B0503020204020204" pitchFamily="34" charset="-122"/>
                        </a:rPr>
                        <a:t>traceonly</a:t>
                      </a:r>
                      <a:r>
                        <a:rPr lang="zh-CN" altLang="en-US" sz="1400" b="0">
                          <a:solidFill>
                            <a:srgbClr val="4F4F4F"/>
                          </a:solidFill>
                          <a:effectLst/>
                          <a:latin typeface="Microsoft YaHei" panose="020B0503020204020204" pitchFamily="34" charset="-122"/>
                          <a:ea typeface="Microsoft YaHei" panose="020B0503020204020204" pitchFamily="34" charset="-122"/>
                        </a:rPr>
                        <a:t>保证不输出结果；</a:t>
                      </a:r>
                    </a:p>
                    <a:p>
                      <a:pPr algn="l"/>
                      <a:r>
                        <a:rPr lang="en-US" altLang="zh-CN" sz="1400" b="0">
                          <a:solidFill>
                            <a:srgbClr val="4F4F4F"/>
                          </a:solidFill>
                          <a:effectLst/>
                          <a:latin typeface="Microsoft YaHei" panose="020B0503020204020204" pitchFamily="34" charset="-122"/>
                          <a:ea typeface="Microsoft YaHei" panose="020B0503020204020204" pitchFamily="34" charset="-122"/>
                        </a:rPr>
                        <a:t>3.</a:t>
                      </a:r>
                      <a:r>
                        <a:rPr lang="zh-CN" altLang="en-US" sz="1400" b="0">
                          <a:solidFill>
                            <a:srgbClr val="4F4F4F"/>
                          </a:solidFill>
                          <a:effectLst/>
                          <a:latin typeface="Microsoft YaHei" panose="020B0503020204020204" pitchFamily="34" charset="-122"/>
                          <a:ea typeface="Microsoft YaHei" panose="020B0503020204020204" pitchFamily="34" charset="-122"/>
                        </a:rPr>
                        <a:t>看不出递归调用，看不出物理读的数值</a:t>
                      </a:r>
                    </a:p>
                  </a:txBody>
                  <a:tcPr marL="28341" marR="28341" marT="28341" marB="2834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1675937608"/>
                  </a:ext>
                </a:extLst>
              </a:tr>
              <a:tr h="660612">
                <a:tc>
                  <a:txBody>
                    <a:bodyPr/>
                    <a:lstStyle/>
                    <a:p>
                      <a:pPr algn="l"/>
                      <a:r>
                        <a:rPr lang="en-US" sz="1400" b="0">
                          <a:solidFill>
                            <a:srgbClr val="4F4F4F"/>
                          </a:solidFill>
                          <a:effectLst/>
                          <a:latin typeface="Microsoft YaHei" panose="020B0503020204020204" pitchFamily="34" charset="-122"/>
                          <a:ea typeface="Microsoft YaHei" panose="020B0503020204020204" pitchFamily="34" charset="-122"/>
                        </a:rPr>
                        <a:t>[dbms_xplan.display_cursor]</a:t>
                      </a:r>
                    </a:p>
                    <a:p>
                      <a:pPr algn="l"/>
                      <a:r>
                        <a:rPr lang="en-US" sz="1400" b="0">
                          <a:solidFill>
                            <a:srgbClr val="4F4F4F"/>
                          </a:solidFill>
                          <a:effectLst/>
                          <a:latin typeface="Microsoft YaHei" panose="020B0503020204020204" pitchFamily="34" charset="-122"/>
                          <a:ea typeface="Microsoft YaHei" panose="020B0503020204020204" pitchFamily="34" charset="-122"/>
                        </a:rPr>
                        <a:t> </a:t>
                      </a:r>
                    </a:p>
                    <a:p>
                      <a:pPr algn="l"/>
                      <a:r>
                        <a:rPr lang="en-US" sz="1400" b="0">
                          <a:solidFill>
                            <a:srgbClr val="4F4F4F"/>
                          </a:solidFill>
                          <a:effectLst/>
                          <a:latin typeface="Microsoft YaHei" panose="020B0503020204020204" pitchFamily="34" charset="-122"/>
                          <a:ea typeface="Microsoft YaHei" panose="020B0503020204020204" pitchFamily="34" charset="-122"/>
                        </a:rPr>
                        <a:t>select * from table( dbms_xplan.display_cursor('&amp;sql_id') );</a:t>
                      </a:r>
                    </a:p>
                  </a:txBody>
                  <a:tcPr marL="28341" marR="28341" marT="28341" marB="2834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altLang="zh-CN" sz="1400" b="0">
                          <a:solidFill>
                            <a:srgbClr val="4F4F4F"/>
                          </a:solidFill>
                          <a:effectLst/>
                          <a:latin typeface="Microsoft YaHei" panose="020B0503020204020204" pitchFamily="34" charset="-122"/>
                          <a:ea typeface="Microsoft YaHei" panose="020B0503020204020204" pitchFamily="34" charset="-122"/>
                        </a:rPr>
                        <a:t>1.</a:t>
                      </a:r>
                      <a:r>
                        <a:rPr lang="zh-CN" altLang="en-US" sz="1400" b="0">
                          <a:solidFill>
                            <a:srgbClr val="4F4F4F"/>
                          </a:solidFill>
                          <a:effectLst/>
                          <a:latin typeface="Microsoft YaHei" panose="020B0503020204020204" pitchFamily="34" charset="-122"/>
                          <a:ea typeface="Microsoft YaHei" panose="020B0503020204020204" pitchFamily="34" charset="-122"/>
                        </a:rPr>
                        <a:t>知道</a:t>
                      </a:r>
                      <a:r>
                        <a:rPr lang="en-US" sz="1400" b="0">
                          <a:solidFill>
                            <a:srgbClr val="4F4F4F"/>
                          </a:solidFill>
                          <a:effectLst/>
                          <a:latin typeface="Microsoft YaHei" panose="020B0503020204020204" pitchFamily="34" charset="-122"/>
                          <a:ea typeface="Microsoft YaHei" panose="020B0503020204020204" pitchFamily="34" charset="-122"/>
                        </a:rPr>
                        <a:t>sql_id</a:t>
                      </a:r>
                      <a:r>
                        <a:rPr lang="zh-CN" altLang="en-US" sz="1400" b="0">
                          <a:solidFill>
                            <a:srgbClr val="4F4F4F"/>
                          </a:solidFill>
                          <a:effectLst/>
                          <a:latin typeface="Microsoft YaHei" panose="020B0503020204020204" pitchFamily="34" charset="-122"/>
                          <a:ea typeface="Microsoft YaHei" panose="020B0503020204020204" pitchFamily="34" charset="-122"/>
                        </a:rPr>
                        <a:t>即可得到执行计划，与</a:t>
                      </a:r>
                      <a:r>
                        <a:rPr lang="en-US" sz="1400" b="0">
                          <a:solidFill>
                            <a:srgbClr val="4F4F4F"/>
                          </a:solidFill>
                          <a:effectLst/>
                          <a:latin typeface="Microsoft YaHei" panose="020B0503020204020204" pitchFamily="34" charset="-122"/>
                          <a:ea typeface="Microsoft YaHei" panose="020B0503020204020204" pitchFamily="34" charset="-122"/>
                        </a:rPr>
                        <a:t>explain plan for</a:t>
                      </a:r>
                      <a:r>
                        <a:rPr lang="zh-CN" altLang="en-US" sz="1400" b="0">
                          <a:solidFill>
                            <a:srgbClr val="4F4F4F"/>
                          </a:solidFill>
                          <a:effectLst/>
                          <a:latin typeface="Microsoft YaHei" panose="020B0503020204020204" pitchFamily="34" charset="-122"/>
                          <a:ea typeface="Microsoft YaHei" panose="020B0503020204020204" pitchFamily="34" charset="-122"/>
                        </a:rPr>
                        <a:t>一样无需执行；</a:t>
                      </a:r>
                    </a:p>
                    <a:p>
                      <a:pPr algn="l"/>
                      <a:r>
                        <a:rPr lang="en-US" altLang="zh-CN" sz="1400" b="0">
                          <a:solidFill>
                            <a:srgbClr val="4F4F4F"/>
                          </a:solidFill>
                          <a:effectLst/>
                          <a:latin typeface="Microsoft YaHei" panose="020B0503020204020204" pitchFamily="34" charset="-122"/>
                          <a:ea typeface="Microsoft YaHei" panose="020B0503020204020204" pitchFamily="34" charset="-122"/>
                        </a:rPr>
                        <a:t>2.</a:t>
                      </a:r>
                      <a:r>
                        <a:rPr lang="zh-CN" altLang="en-US" sz="1400" b="0">
                          <a:solidFill>
                            <a:srgbClr val="4F4F4F"/>
                          </a:solidFill>
                          <a:effectLst/>
                          <a:latin typeface="Microsoft YaHei" panose="020B0503020204020204" pitchFamily="34" charset="-122"/>
                          <a:ea typeface="Microsoft YaHei" panose="020B0503020204020204" pitchFamily="34" charset="-122"/>
                        </a:rPr>
                        <a:t>可得到真实的执行计划</a:t>
                      </a:r>
                    </a:p>
                  </a:txBody>
                  <a:tcPr marL="28341" marR="28341" marT="28341" marB="2834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altLang="zh-CN" sz="1400" b="0" dirty="0">
                          <a:solidFill>
                            <a:srgbClr val="4F4F4F"/>
                          </a:solidFill>
                          <a:effectLst/>
                          <a:latin typeface="Microsoft YaHei" panose="020B0503020204020204" pitchFamily="34" charset="-122"/>
                          <a:ea typeface="Microsoft YaHei" panose="020B0503020204020204" pitchFamily="34" charset="-122"/>
                        </a:rPr>
                        <a:t>1.</a:t>
                      </a:r>
                      <a:r>
                        <a:rPr lang="zh-CN" altLang="en-US" sz="1400" b="0" dirty="0">
                          <a:solidFill>
                            <a:srgbClr val="4F4F4F"/>
                          </a:solidFill>
                          <a:effectLst/>
                          <a:latin typeface="Microsoft YaHei" panose="020B0503020204020204" pitchFamily="34" charset="-122"/>
                          <a:ea typeface="Microsoft YaHei" panose="020B0503020204020204" pitchFamily="34" charset="-122"/>
                        </a:rPr>
                        <a:t>没有输出运行的统计相关信息；</a:t>
                      </a:r>
                    </a:p>
                    <a:p>
                      <a:pPr algn="l"/>
                      <a:r>
                        <a:rPr lang="en-US" altLang="zh-CN" sz="1400" b="0" dirty="0">
                          <a:solidFill>
                            <a:srgbClr val="4F4F4F"/>
                          </a:solidFill>
                          <a:effectLst/>
                          <a:latin typeface="Microsoft YaHei" panose="020B0503020204020204" pitchFamily="34" charset="-122"/>
                          <a:ea typeface="Microsoft YaHei" panose="020B0503020204020204" pitchFamily="34" charset="-122"/>
                        </a:rPr>
                        <a:t>2.</a:t>
                      </a:r>
                      <a:r>
                        <a:rPr lang="zh-CN" altLang="en-US" sz="1400" b="0" dirty="0">
                          <a:solidFill>
                            <a:srgbClr val="4F4F4F"/>
                          </a:solidFill>
                          <a:effectLst/>
                          <a:latin typeface="Microsoft YaHei" panose="020B0503020204020204" pitchFamily="34" charset="-122"/>
                          <a:ea typeface="Microsoft YaHei" panose="020B0503020204020204" pitchFamily="34" charset="-122"/>
                        </a:rPr>
                        <a:t>无法判断处理了多少行；</a:t>
                      </a:r>
                    </a:p>
                    <a:p>
                      <a:pPr algn="l"/>
                      <a:r>
                        <a:rPr lang="en-US" altLang="zh-CN" sz="1400" b="0" dirty="0">
                          <a:solidFill>
                            <a:srgbClr val="4F4F4F"/>
                          </a:solidFill>
                          <a:effectLst/>
                          <a:latin typeface="Microsoft YaHei" panose="020B0503020204020204" pitchFamily="34" charset="-122"/>
                          <a:ea typeface="Microsoft YaHei" panose="020B0503020204020204" pitchFamily="34" charset="-122"/>
                        </a:rPr>
                        <a:t>3.</a:t>
                      </a:r>
                      <a:r>
                        <a:rPr lang="zh-CN" altLang="en-US" sz="1400" b="0" dirty="0">
                          <a:solidFill>
                            <a:srgbClr val="4F4F4F"/>
                          </a:solidFill>
                          <a:effectLst/>
                          <a:latin typeface="Microsoft YaHei" panose="020B0503020204020204" pitchFamily="34" charset="-122"/>
                          <a:ea typeface="Microsoft YaHei" panose="020B0503020204020204" pitchFamily="34" charset="-122"/>
                        </a:rPr>
                        <a:t>无法判断表被访问了多少次；</a:t>
                      </a:r>
                    </a:p>
                  </a:txBody>
                  <a:tcPr marL="28341" marR="28341" marT="28341" marB="2834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253151394"/>
                  </a:ext>
                </a:extLst>
              </a:tr>
              <a:tr h="1909273">
                <a:tc>
                  <a:txBody>
                    <a:bodyPr/>
                    <a:lstStyle/>
                    <a:p>
                      <a:pPr algn="l"/>
                      <a:r>
                        <a:rPr lang="en-US" altLang="zh-CN" sz="1400" b="0" dirty="0">
                          <a:solidFill>
                            <a:srgbClr val="4F4F4F"/>
                          </a:solidFill>
                          <a:effectLst/>
                          <a:latin typeface="Microsoft YaHei" panose="020B0503020204020204" pitchFamily="34" charset="-122"/>
                          <a:ea typeface="Microsoft YaHei" panose="020B0503020204020204" pitchFamily="34" charset="-122"/>
                        </a:rPr>
                        <a:t>[</a:t>
                      </a:r>
                      <a:r>
                        <a:rPr lang="zh-CN" altLang="en-US" sz="1400" b="0" dirty="0">
                          <a:solidFill>
                            <a:srgbClr val="4F4F4F"/>
                          </a:solidFill>
                          <a:effectLst/>
                          <a:latin typeface="Microsoft YaHei" panose="020B0503020204020204" pitchFamily="34" charset="-122"/>
                          <a:ea typeface="Microsoft YaHei" panose="020B0503020204020204" pitchFamily="34" charset="-122"/>
                        </a:rPr>
                        <a:t>事件</a:t>
                      </a:r>
                      <a:r>
                        <a:rPr lang="en-US" altLang="zh-CN" sz="1400" b="0" dirty="0">
                          <a:solidFill>
                            <a:srgbClr val="4F4F4F"/>
                          </a:solidFill>
                          <a:effectLst/>
                          <a:latin typeface="Microsoft YaHei" panose="020B0503020204020204" pitchFamily="34" charset="-122"/>
                          <a:ea typeface="Microsoft YaHei" panose="020B0503020204020204" pitchFamily="34" charset="-122"/>
                        </a:rPr>
                        <a:t>10046 </a:t>
                      </a:r>
                      <a:r>
                        <a:rPr lang="en-US" sz="1400" b="0" dirty="0">
                          <a:solidFill>
                            <a:srgbClr val="4F4F4F"/>
                          </a:solidFill>
                          <a:effectLst/>
                          <a:latin typeface="Microsoft YaHei" panose="020B0503020204020204" pitchFamily="34" charset="-122"/>
                          <a:ea typeface="Microsoft YaHei" panose="020B0503020204020204" pitchFamily="34" charset="-122"/>
                        </a:rPr>
                        <a:t>trace]</a:t>
                      </a:r>
                    </a:p>
                    <a:p>
                      <a:pPr algn="l"/>
                      <a:r>
                        <a:rPr lang="en-US" sz="1400" b="0" dirty="0">
                          <a:solidFill>
                            <a:srgbClr val="4F4F4F"/>
                          </a:solidFill>
                          <a:effectLst/>
                          <a:latin typeface="Microsoft YaHei" panose="020B0503020204020204" pitchFamily="34" charset="-122"/>
                          <a:ea typeface="Microsoft YaHei" panose="020B0503020204020204" pitchFamily="34" charset="-122"/>
                        </a:rPr>
                        <a:t> </a:t>
                      </a:r>
                    </a:p>
                    <a:p>
                      <a:pPr algn="l"/>
                      <a:r>
                        <a:rPr lang="zh-CN" altLang="en-US" sz="1400" b="0" dirty="0">
                          <a:solidFill>
                            <a:srgbClr val="4F4F4F"/>
                          </a:solidFill>
                          <a:effectLst/>
                          <a:latin typeface="Microsoft YaHei" panose="020B0503020204020204" pitchFamily="34" charset="-122"/>
                          <a:ea typeface="Microsoft YaHei" panose="020B0503020204020204" pitchFamily="34" charset="-122"/>
                        </a:rPr>
                        <a:t>步骤</a:t>
                      </a:r>
                      <a:r>
                        <a:rPr lang="en-US" altLang="zh-CN" sz="1400" b="0" dirty="0">
                          <a:solidFill>
                            <a:srgbClr val="4F4F4F"/>
                          </a:solidFill>
                          <a:effectLst/>
                          <a:latin typeface="Microsoft YaHei" panose="020B0503020204020204" pitchFamily="34" charset="-122"/>
                          <a:ea typeface="Microsoft YaHei" panose="020B0503020204020204" pitchFamily="34" charset="-122"/>
                        </a:rPr>
                        <a:t>1</a:t>
                      </a:r>
                      <a:r>
                        <a:rPr lang="zh-CN" altLang="en-US" sz="1400" b="0" dirty="0">
                          <a:solidFill>
                            <a:srgbClr val="4F4F4F"/>
                          </a:solidFill>
                          <a:effectLst/>
                          <a:latin typeface="Microsoft YaHei" panose="020B0503020204020204" pitchFamily="34" charset="-122"/>
                          <a:ea typeface="Microsoft YaHei" panose="020B0503020204020204" pitchFamily="34" charset="-122"/>
                        </a:rPr>
                        <a:t>：</a:t>
                      </a:r>
                      <a:r>
                        <a:rPr lang="en-US" sz="1400" b="0" dirty="0">
                          <a:solidFill>
                            <a:srgbClr val="4F4F4F"/>
                          </a:solidFill>
                          <a:effectLst/>
                          <a:latin typeface="Microsoft YaHei" panose="020B0503020204020204" pitchFamily="34" charset="-122"/>
                          <a:ea typeface="Microsoft YaHei" panose="020B0503020204020204" pitchFamily="34" charset="-122"/>
                        </a:rPr>
                        <a:t>alter session set events '10046 trace name context </a:t>
                      </a:r>
                      <a:r>
                        <a:rPr lang="en-US" sz="1400" b="0" dirty="0" err="1">
                          <a:solidFill>
                            <a:srgbClr val="4F4F4F"/>
                          </a:solidFill>
                          <a:effectLst/>
                          <a:latin typeface="Microsoft YaHei" panose="020B0503020204020204" pitchFamily="34" charset="-122"/>
                          <a:ea typeface="Microsoft YaHei" panose="020B0503020204020204" pitchFamily="34" charset="-122"/>
                        </a:rPr>
                        <a:t>forever,level</a:t>
                      </a:r>
                      <a:r>
                        <a:rPr lang="en-US" sz="1400" b="0" dirty="0">
                          <a:solidFill>
                            <a:srgbClr val="4F4F4F"/>
                          </a:solidFill>
                          <a:effectLst/>
                          <a:latin typeface="Microsoft YaHei" panose="020B0503020204020204" pitchFamily="34" charset="-122"/>
                          <a:ea typeface="Microsoft YaHei" panose="020B0503020204020204" pitchFamily="34" charset="-122"/>
                        </a:rPr>
                        <a:t> 12'; --</a:t>
                      </a:r>
                      <a:r>
                        <a:rPr lang="zh-CN" altLang="en-US" sz="1400" b="0" dirty="0">
                          <a:solidFill>
                            <a:srgbClr val="4F4F4F"/>
                          </a:solidFill>
                          <a:effectLst/>
                          <a:latin typeface="Microsoft YaHei" panose="020B0503020204020204" pitchFamily="34" charset="-122"/>
                          <a:ea typeface="Microsoft YaHei" panose="020B0503020204020204" pitchFamily="34" charset="-122"/>
                        </a:rPr>
                        <a:t>开启追踪</a:t>
                      </a:r>
                      <a:br>
                        <a:rPr lang="zh-CN" altLang="en-US" sz="1400" b="0" dirty="0">
                          <a:solidFill>
                            <a:srgbClr val="4F4F4F"/>
                          </a:solidFill>
                          <a:effectLst/>
                          <a:latin typeface="Microsoft YaHei" panose="020B0503020204020204" pitchFamily="34" charset="-122"/>
                          <a:ea typeface="Microsoft YaHei" panose="020B0503020204020204" pitchFamily="34" charset="-122"/>
                        </a:rPr>
                      </a:br>
                      <a:r>
                        <a:rPr lang="zh-CN" altLang="en-US" sz="1400" b="0" dirty="0">
                          <a:solidFill>
                            <a:srgbClr val="4F4F4F"/>
                          </a:solidFill>
                          <a:effectLst/>
                          <a:latin typeface="Microsoft YaHei" panose="020B0503020204020204" pitchFamily="34" charset="-122"/>
                          <a:ea typeface="Microsoft YaHei" panose="020B0503020204020204" pitchFamily="34" charset="-122"/>
                        </a:rPr>
                        <a:t>步骤</a:t>
                      </a:r>
                      <a:r>
                        <a:rPr lang="en-US" altLang="zh-CN" sz="1400" b="0" dirty="0">
                          <a:solidFill>
                            <a:srgbClr val="4F4F4F"/>
                          </a:solidFill>
                          <a:effectLst/>
                          <a:latin typeface="Microsoft YaHei" panose="020B0503020204020204" pitchFamily="34" charset="-122"/>
                          <a:ea typeface="Microsoft YaHei" panose="020B0503020204020204" pitchFamily="34" charset="-122"/>
                        </a:rPr>
                        <a:t>2</a:t>
                      </a:r>
                      <a:r>
                        <a:rPr lang="zh-CN" altLang="en-US" sz="1400" b="0" dirty="0">
                          <a:solidFill>
                            <a:srgbClr val="4F4F4F"/>
                          </a:solidFill>
                          <a:effectLst/>
                          <a:latin typeface="Microsoft YaHei" panose="020B0503020204020204" pitchFamily="34" charset="-122"/>
                          <a:ea typeface="Microsoft YaHei" panose="020B0503020204020204" pitchFamily="34" charset="-122"/>
                        </a:rPr>
                        <a:t>：执行</a:t>
                      </a:r>
                      <a:r>
                        <a:rPr lang="en-US" sz="1400" b="0" dirty="0" err="1">
                          <a:solidFill>
                            <a:srgbClr val="4F4F4F"/>
                          </a:solidFill>
                          <a:effectLst/>
                          <a:latin typeface="Microsoft YaHei" panose="020B0503020204020204" pitchFamily="34" charset="-122"/>
                          <a:ea typeface="Microsoft YaHei" panose="020B0503020204020204" pitchFamily="34" charset="-122"/>
                        </a:rPr>
                        <a:t>sql</a:t>
                      </a:r>
                      <a:r>
                        <a:rPr lang="zh-CN" altLang="en-US" sz="1400" b="0" dirty="0">
                          <a:solidFill>
                            <a:srgbClr val="4F4F4F"/>
                          </a:solidFill>
                          <a:effectLst/>
                          <a:latin typeface="Microsoft YaHei" panose="020B0503020204020204" pitchFamily="34" charset="-122"/>
                          <a:ea typeface="Microsoft YaHei" panose="020B0503020204020204" pitchFamily="34" charset="-122"/>
                        </a:rPr>
                        <a:t>语句；</a:t>
                      </a:r>
                      <a:br>
                        <a:rPr lang="zh-CN" altLang="en-US" sz="1400" b="0" dirty="0">
                          <a:solidFill>
                            <a:srgbClr val="4F4F4F"/>
                          </a:solidFill>
                          <a:effectLst/>
                          <a:latin typeface="Microsoft YaHei" panose="020B0503020204020204" pitchFamily="34" charset="-122"/>
                          <a:ea typeface="Microsoft YaHei" panose="020B0503020204020204" pitchFamily="34" charset="-122"/>
                        </a:rPr>
                      </a:br>
                      <a:r>
                        <a:rPr lang="zh-CN" altLang="en-US" sz="1400" b="0" dirty="0">
                          <a:solidFill>
                            <a:srgbClr val="4F4F4F"/>
                          </a:solidFill>
                          <a:effectLst/>
                          <a:latin typeface="Microsoft YaHei" panose="020B0503020204020204" pitchFamily="34" charset="-122"/>
                          <a:ea typeface="Microsoft YaHei" panose="020B0503020204020204" pitchFamily="34" charset="-122"/>
                        </a:rPr>
                        <a:t>步骤</a:t>
                      </a:r>
                      <a:r>
                        <a:rPr lang="en-US" altLang="zh-CN" sz="1400" b="0" dirty="0">
                          <a:solidFill>
                            <a:srgbClr val="4F4F4F"/>
                          </a:solidFill>
                          <a:effectLst/>
                          <a:latin typeface="Microsoft YaHei" panose="020B0503020204020204" pitchFamily="34" charset="-122"/>
                          <a:ea typeface="Microsoft YaHei" panose="020B0503020204020204" pitchFamily="34" charset="-122"/>
                        </a:rPr>
                        <a:t>3</a:t>
                      </a:r>
                      <a:r>
                        <a:rPr lang="zh-CN" altLang="en-US" sz="1400" b="0" dirty="0">
                          <a:solidFill>
                            <a:srgbClr val="4F4F4F"/>
                          </a:solidFill>
                          <a:effectLst/>
                          <a:latin typeface="Microsoft YaHei" panose="020B0503020204020204" pitchFamily="34" charset="-122"/>
                          <a:ea typeface="Microsoft YaHei" panose="020B0503020204020204" pitchFamily="34" charset="-122"/>
                        </a:rPr>
                        <a:t>：</a:t>
                      </a:r>
                      <a:r>
                        <a:rPr lang="en-US" sz="1400" b="0" dirty="0">
                          <a:solidFill>
                            <a:srgbClr val="4F4F4F"/>
                          </a:solidFill>
                          <a:effectLst/>
                          <a:latin typeface="Microsoft YaHei" panose="020B0503020204020204" pitchFamily="34" charset="-122"/>
                          <a:ea typeface="Microsoft YaHei" panose="020B0503020204020204" pitchFamily="34" charset="-122"/>
                        </a:rPr>
                        <a:t>alter session set events '10046 trace name context off'; --</a:t>
                      </a:r>
                      <a:r>
                        <a:rPr lang="zh-CN" altLang="en-US" sz="1400" b="0" dirty="0">
                          <a:solidFill>
                            <a:srgbClr val="4F4F4F"/>
                          </a:solidFill>
                          <a:effectLst/>
                          <a:latin typeface="Microsoft YaHei" panose="020B0503020204020204" pitchFamily="34" charset="-122"/>
                          <a:ea typeface="Microsoft YaHei" panose="020B0503020204020204" pitchFamily="34" charset="-122"/>
                        </a:rPr>
                        <a:t>关闭追踪</a:t>
                      </a:r>
                      <a:br>
                        <a:rPr lang="zh-CN" altLang="en-US" sz="1400" b="0" dirty="0">
                          <a:solidFill>
                            <a:srgbClr val="4F4F4F"/>
                          </a:solidFill>
                          <a:effectLst/>
                          <a:latin typeface="Microsoft YaHei" panose="020B0503020204020204" pitchFamily="34" charset="-122"/>
                          <a:ea typeface="Microsoft YaHei" panose="020B0503020204020204" pitchFamily="34" charset="-122"/>
                        </a:rPr>
                      </a:br>
                      <a:r>
                        <a:rPr lang="zh-CN" altLang="en-US" sz="1400" b="0" dirty="0">
                          <a:solidFill>
                            <a:srgbClr val="4F4F4F"/>
                          </a:solidFill>
                          <a:effectLst/>
                          <a:latin typeface="Microsoft YaHei" panose="020B0503020204020204" pitchFamily="34" charset="-122"/>
                          <a:ea typeface="Microsoft YaHei" panose="020B0503020204020204" pitchFamily="34" charset="-122"/>
                        </a:rPr>
                        <a:t>步骤</a:t>
                      </a:r>
                      <a:r>
                        <a:rPr lang="en-US" altLang="zh-CN" sz="1400" b="0" dirty="0">
                          <a:solidFill>
                            <a:srgbClr val="4F4F4F"/>
                          </a:solidFill>
                          <a:effectLst/>
                          <a:latin typeface="Microsoft YaHei" panose="020B0503020204020204" pitchFamily="34" charset="-122"/>
                          <a:ea typeface="Microsoft YaHei" panose="020B0503020204020204" pitchFamily="34" charset="-122"/>
                        </a:rPr>
                        <a:t>4</a:t>
                      </a:r>
                      <a:r>
                        <a:rPr lang="zh-CN" altLang="en-US" sz="1400" b="0" dirty="0">
                          <a:solidFill>
                            <a:srgbClr val="4F4F4F"/>
                          </a:solidFill>
                          <a:effectLst/>
                          <a:latin typeface="Microsoft YaHei" panose="020B0503020204020204" pitchFamily="34" charset="-122"/>
                          <a:ea typeface="Microsoft YaHei" panose="020B0503020204020204" pitchFamily="34" charset="-122"/>
                        </a:rPr>
                        <a:t>：找到跟踪后产生的文件（开启</a:t>
                      </a:r>
                      <a:r>
                        <a:rPr lang="en-US" altLang="zh-CN" sz="1400" b="0" dirty="0">
                          <a:solidFill>
                            <a:srgbClr val="4F4F4F"/>
                          </a:solidFill>
                          <a:effectLst/>
                          <a:latin typeface="Microsoft YaHei" panose="020B0503020204020204" pitchFamily="34" charset="-122"/>
                          <a:ea typeface="Microsoft YaHei" panose="020B0503020204020204" pitchFamily="34" charset="-122"/>
                        </a:rPr>
                        <a:t>10046</a:t>
                      </a:r>
                      <a:r>
                        <a:rPr lang="zh-CN" altLang="en-US" sz="1400" b="0" dirty="0">
                          <a:solidFill>
                            <a:srgbClr val="4F4F4F"/>
                          </a:solidFill>
                          <a:effectLst/>
                          <a:latin typeface="Microsoft YaHei" panose="020B0503020204020204" pitchFamily="34" charset="-122"/>
                          <a:ea typeface="Microsoft YaHei" panose="020B0503020204020204" pitchFamily="34" charset="-122"/>
                        </a:rPr>
                        <a:t>前先用‘</a:t>
                      </a:r>
                      <a:r>
                        <a:rPr lang="en-US" sz="1400" b="0" dirty="0">
                          <a:solidFill>
                            <a:srgbClr val="4F4F4F"/>
                          </a:solidFill>
                          <a:effectLst/>
                          <a:latin typeface="Microsoft YaHei" panose="020B0503020204020204" pitchFamily="34" charset="-122"/>
                          <a:ea typeface="Microsoft YaHei" panose="020B0503020204020204" pitchFamily="34" charset="-122"/>
                        </a:rPr>
                        <a:t>ls -</a:t>
                      </a:r>
                      <a:r>
                        <a:rPr lang="en-US" sz="1400" b="0" dirty="0" err="1">
                          <a:solidFill>
                            <a:srgbClr val="4F4F4F"/>
                          </a:solidFill>
                          <a:effectLst/>
                          <a:latin typeface="Microsoft YaHei" panose="020B0503020204020204" pitchFamily="34" charset="-122"/>
                          <a:ea typeface="Microsoft YaHei" panose="020B0503020204020204" pitchFamily="34" charset="-122"/>
                        </a:rPr>
                        <a:t>lrt</a:t>
                      </a:r>
                      <a:r>
                        <a:rPr lang="en-US" sz="1400" b="0" dirty="0">
                          <a:solidFill>
                            <a:srgbClr val="4F4F4F"/>
                          </a:solidFill>
                          <a:effectLst/>
                          <a:latin typeface="Microsoft YaHei" panose="020B0503020204020204" pitchFamily="34" charset="-122"/>
                          <a:ea typeface="Microsoft YaHei" panose="020B0503020204020204" pitchFamily="34" charset="-122"/>
                        </a:rPr>
                        <a:t>’</a:t>
                      </a:r>
                      <a:r>
                        <a:rPr lang="zh-CN" altLang="en-US" sz="1400" b="0" dirty="0">
                          <a:solidFill>
                            <a:srgbClr val="4F4F4F"/>
                          </a:solidFill>
                          <a:effectLst/>
                          <a:latin typeface="Microsoft YaHei" panose="020B0503020204020204" pitchFamily="34" charset="-122"/>
                          <a:ea typeface="Microsoft YaHei" panose="020B0503020204020204" pitchFamily="34" charset="-122"/>
                        </a:rPr>
                        <a:t>看一下文件，执行结束后再看哪个是多出来的文件即可）</a:t>
                      </a:r>
                      <a:br>
                        <a:rPr lang="zh-CN" altLang="en-US" sz="1400" b="0" dirty="0">
                          <a:solidFill>
                            <a:srgbClr val="4F4F4F"/>
                          </a:solidFill>
                          <a:effectLst/>
                          <a:latin typeface="Microsoft YaHei" panose="020B0503020204020204" pitchFamily="34" charset="-122"/>
                          <a:ea typeface="Microsoft YaHei" panose="020B0503020204020204" pitchFamily="34" charset="-122"/>
                        </a:rPr>
                      </a:br>
                      <a:r>
                        <a:rPr lang="zh-CN" altLang="en-US" sz="1400" b="0" dirty="0">
                          <a:solidFill>
                            <a:srgbClr val="4F4F4F"/>
                          </a:solidFill>
                          <a:effectLst/>
                          <a:latin typeface="Microsoft YaHei" panose="020B0503020204020204" pitchFamily="34" charset="-122"/>
                          <a:ea typeface="Microsoft YaHei" panose="020B0503020204020204" pitchFamily="34" charset="-122"/>
                        </a:rPr>
                        <a:t>步骤</a:t>
                      </a:r>
                      <a:r>
                        <a:rPr lang="en-US" altLang="zh-CN" sz="1400" b="0" dirty="0">
                          <a:solidFill>
                            <a:srgbClr val="4F4F4F"/>
                          </a:solidFill>
                          <a:effectLst/>
                          <a:latin typeface="Microsoft YaHei" panose="020B0503020204020204" pitchFamily="34" charset="-122"/>
                          <a:ea typeface="Microsoft YaHei" panose="020B0503020204020204" pitchFamily="34" charset="-122"/>
                        </a:rPr>
                        <a:t>5</a:t>
                      </a:r>
                      <a:r>
                        <a:rPr lang="zh-CN" altLang="en-US" sz="1400" b="0" dirty="0">
                          <a:solidFill>
                            <a:srgbClr val="4F4F4F"/>
                          </a:solidFill>
                          <a:effectLst/>
                          <a:latin typeface="Microsoft YaHei" panose="020B0503020204020204" pitchFamily="34" charset="-122"/>
                          <a:ea typeface="Microsoft YaHei" panose="020B0503020204020204" pitchFamily="34" charset="-122"/>
                        </a:rPr>
                        <a:t>：</a:t>
                      </a:r>
                      <a:r>
                        <a:rPr lang="en-US" sz="1400" b="0" dirty="0" err="1">
                          <a:solidFill>
                            <a:srgbClr val="4F4F4F"/>
                          </a:solidFill>
                          <a:effectLst/>
                          <a:latin typeface="Microsoft YaHei" panose="020B0503020204020204" pitchFamily="34" charset="-122"/>
                          <a:ea typeface="Microsoft YaHei" panose="020B0503020204020204" pitchFamily="34" charset="-122"/>
                        </a:rPr>
                        <a:t>tkprof</a:t>
                      </a:r>
                      <a:r>
                        <a:rPr lang="en-US" sz="1400" b="0" dirty="0">
                          <a:solidFill>
                            <a:srgbClr val="4F4F4F"/>
                          </a:solidFill>
                          <a:effectLst/>
                          <a:latin typeface="Microsoft YaHei" panose="020B0503020204020204" pitchFamily="34" charset="-122"/>
                          <a:ea typeface="Microsoft YaHei" panose="020B0503020204020204" pitchFamily="34" charset="-122"/>
                        </a:rPr>
                        <a:t> </a:t>
                      </a:r>
                      <a:r>
                        <a:rPr lang="en-US" sz="1400" b="0" dirty="0" err="1">
                          <a:solidFill>
                            <a:srgbClr val="4F4F4F"/>
                          </a:solidFill>
                          <a:effectLst/>
                          <a:latin typeface="Microsoft YaHei" panose="020B0503020204020204" pitchFamily="34" charset="-122"/>
                          <a:ea typeface="Microsoft YaHei" panose="020B0503020204020204" pitchFamily="34" charset="-122"/>
                        </a:rPr>
                        <a:t>trc</a:t>
                      </a:r>
                      <a:r>
                        <a:rPr lang="zh-CN" altLang="en-US" sz="1400" b="0" dirty="0">
                          <a:solidFill>
                            <a:srgbClr val="4F4F4F"/>
                          </a:solidFill>
                          <a:effectLst/>
                          <a:latin typeface="Microsoft YaHei" panose="020B0503020204020204" pitchFamily="34" charset="-122"/>
                          <a:ea typeface="Microsoft YaHei" panose="020B0503020204020204" pitchFamily="34" charset="-122"/>
                        </a:rPr>
                        <a:t>文件 目标文件 </a:t>
                      </a:r>
                      <a:r>
                        <a:rPr lang="en-US" sz="1400" b="0" dirty="0">
                          <a:solidFill>
                            <a:srgbClr val="4F4F4F"/>
                          </a:solidFill>
                          <a:effectLst/>
                          <a:latin typeface="Microsoft YaHei" panose="020B0503020204020204" pitchFamily="34" charset="-122"/>
                          <a:ea typeface="Microsoft YaHei" panose="020B0503020204020204" pitchFamily="34" charset="-122"/>
                        </a:rPr>
                        <a:t>sys=no sort=</a:t>
                      </a:r>
                      <a:r>
                        <a:rPr lang="en-US" sz="1400" b="0" dirty="0" err="1">
                          <a:solidFill>
                            <a:srgbClr val="4F4F4F"/>
                          </a:solidFill>
                          <a:effectLst/>
                          <a:latin typeface="Microsoft YaHei" panose="020B0503020204020204" pitchFamily="34" charset="-122"/>
                          <a:ea typeface="Microsoft YaHei" panose="020B0503020204020204" pitchFamily="34" charset="-122"/>
                        </a:rPr>
                        <a:t>prsela,exeela,fchela</a:t>
                      </a:r>
                      <a:r>
                        <a:rPr lang="en-US" sz="1400" b="0" dirty="0">
                          <a:solidFill>
                            <a:srgbClr val="4F4F4F"/>
                          </a:solidFill>
                          <a:effectLst/>
                          <a:latin typeface="Microsoft YaHei" panose="020B0503020204020204" pitchFamily="34" charset="-122"/>
                          <a:ea typeface="Microsoft YaHei" panose="020B0503020204020204" pitchFamily="34" charset="-122"/>
                        </a:rPr>
                        <a:t> --</a:t>
                      </a:r>
                      <a:r>
                        <a:rPr lang="zh-CN" altLang="en-US" sz="1400" b="0" dirty="0">
                          <a:solidFill>
                            <a:srgbClr val="4F4F4F"/>
                          </a:solidFill>
                          <a:effectLst/>
                          <a:latin typeface="Microsoft YaHei" panose="020B0503020204020204" pitchFamily="34" charset="-122"/>
                          <a:ea typeface="Microsoft YaHei" panose="020B0503020204020204" pitchFamily="34" charset="-122"/>
                        </a:rPr>
                        <a:t>格式化命令</a:t>
                      </a:r>
                    </a:p>
                  </a:txBody>
                  <a:tcPr marL="28341" marR="28341" marT="28341" marB="2834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a:r>
                        <a:rPr lang="en-US" altLang="zh-CN" sz="1400" b="0">
                          <a:solidFill>
                            <a:srgbClr val="4F4F4F"/>
                          </a:solidFill>
                          <a:effectLst/>
                          <a:latin typeface="Microsoft YaHei" panose="020B0503020204020204" pitchFamily="34" charset="-122"/>
                          <a:ea typeface="Microsoft YaHei" panose="020B0503020204020204" pitchFamily="34" charset="-122"/>
                        </a:rPr>
                        <a:t>1.</a:t>
                      </a:r>
                      <a:r>
                        <a:rPr lang="zh-CN" altLang="en-US" sz="1400" b="0">
                          <a:solidFill>
                            <a:srgbClr val="4F4F4F"/>
                          </a:solidFill>
                          <a:effectLst/>
                          <a:latin typeface="Microsoft YaHei" panose="020B0503020204020204" pitchFamily="34" charset="-122"/>
                          <a:ea typeface="Microsoft YaHei" panose="020B0503020204020204" pitchFamily="34" charset="-122"/>
                        </a:rPr>
                        <a:t>可以看出</a:t>
                      </a:r>
                      <a:r>
                        <a:rPr lang="en-US" altLang="zh-CN" sz="1400" b="0">
                          <a:solidFill>
                            <a:srgbClr val="4F4F4F"/>
                          </a:solidFill>
                          <a:effectLst/>
                          <a:latin typeface="Microsoft YaHei" panose="020B0503020204020204" pitchFamily="34" charset="-122"/>
                          <a:ea typeface="Microsoft YaHei" panose="020B0503020204020204" pitchFamily="34" charset="-122"/>
                        </a:rPr>
                        <a:t>sql</a:t>
                      </a:r>
                      <a:r>
                        <a:rPr lang="zh-CN" altLang="en-US" sz="1400" b="0">
                          <a:solidFill>
                            <a:srgbClr val="4F4F4F"/>
                          </a:solidFill>
                          <a:effectLst/>
                          <a:latin typeface="Microsoft YaHei" panose="020B0503020204020204" pitchFamily="34" charset="-122"/>
                          <a:ea typeface="Microsoft YaHei" panose="020B0503020204020204" pitchFamily="34" charset="-122"/>
                        </a:rPr>
                        <a:t>语句对应的等待事件；</a:t>
                      </a:r>
                    </a:p>
                    <a:p>
                      <a:pPr algn="l"/>
                      <a:r>
                        <a:rPr lang="en-US" altLang="zh-CN" sz="1400" b="0">
                          <a:solidFill>
                            <a:srgbClr val="4F4F4F"/>
                          </a:solidFill>
                          <a:effectLst/>
                          <a:latin typeface="Microsoft YaHei" panose="020B0503020204020204" pitchFamily="34" charset="-122"/>
                          <a:ea typeface="Microsoft YaHei" panose="020B0503020204020204" pitchFamily="34" charset="-122"/>
                        </a:rPr>
                        <a:t>2.</a:t>
                      </a:r>
                      <a:r>
                        <a:rPr lang="zh-CN" altLang="en-US" sz="1400" b="0">
                          <a:solidFill>
                            <a:srgbClr val="4F4F4F"/>
                          </a:solidFill>
                          <a:effectLst/>
                          <a:latin typeface="Microsoft YaHei" panose="020B0503020204020204" pitchFamily="34" charset="-122"/>
                          <a:ea typeface="Microsoft YaHei" panose="020B0503020204020204" pitchFamily="34" charset="-122"/>
                        </a:rPr>
                        <a:t>如果函数中有</a:t>
                      </a:r>
                      <a:r>
                        <a:rPr lang="en-US" altLang="zh-CN" sz="1400" b="0">
                          <a:solidFill>
                            <a:srgbClr val="4F4F4F"/>
                          </a:solidFill>
                          <a:effectLst/>
                          <a:latin typeface="Microsoft YaHei" panose="020B0503020204020204" pitchFamily="34" charset="-122"/>
                          <a:ea typeface="Microsoft YaHei" panose="020B0503020204020204" pitchFamily="34" charset="-122"/>
                        </a:rPr>
                        <a:t>sql</a:t>
                      </a:r>
                      <a:r>
                        <a:rPr lang="zh-CN" altLang="en-US" sz="1400" b="0">
                          <a:solidFill>
                            <a:srgbClr val="4F4F4F"/>
                          </a:solidFill>
                          <a:effectLst/>
                          <a:latin typeface="Microsoft YaHei" panose="020B0503020204020204" pitchFamily="34" charset="-122"/>
                          <a:ea typeface="Microsoft YaHei" panose="020B0503020204020204" pitchFamily="34" charset="-122"/>
                        </a:rPr>
                        <a:t>调用，函数中有包含</a:t>
                      </a:r>
                      <a:r>
                        <a:rPr lang="en-US" altLang="zh-CN" sz="1400" b="0">
                          <a:solidFill>
                            <a:srgbClr val="4F4F4F"/>
                          </a:solidFill>
                          <a:effectLst/>
                          <a:latin typeface="Microsoft YaHei" panose="020B0503020204020204" pitchFamily="34" charset="-122"/>
                          <a:ea typeface="Microsoft YaHei" panose="020B0503020204020204" pitchFamily="34" charset="-122"/>
                        </a:rPr>
                        <a:t>sql</a:t>
                      </a:r>
                      <a:r>
                        <a:rPr lang="zh-CN" altLang="en-US" sz="1400" b="0">
                          <a:solidFill>
                            <a:srgbClr val="4F4F4F"/>
                          </a:solidFill>
                          <a:effectLst/>
                          <a:latin typeface="Microsoft YaHei" panose="020B0503020204020204" pitchFamily="34" charset="-122"/>
                          <a:ea typeface="Microsoft YaHei" panose="020B0503020204020204" pitchFamily="34" charset="-122"/>
                        </a:rPr>
                        <a:t>，将会被列出，无处遁形；</a:t>
                      </a:r>
                    </a:p>
                    <a:p>
                      <a:pPr algn="l"/>
                      <a:r>
                        <a:rPr lang="en-US" altLang="zh-CN" sz="1400" b="0">
                          <a:solidFill>
                            <a:srgbClr val="4F4F4F"/>
                          </a:solidFill>
                          <a:effectLst/>
                          <a:latin typeface="Microsoft YaHei" panose="020B0503020204020204" pitchFamily="34" charset="-122"/>
                          <a:ea typeface="Microsoft YaHei" panose="020B0503020204020204" pitchFamily="34" charset="-122"/>
                        </a:rPr>
                        <a:t>3.</a:t>
                      </a:r>
                      <a:r>
                        <a:rPr lang="zh-CN" altLang="en-US" sz="1400" b="0">
                          <a:solidFill>
                            <a:srgbClr val="4F4F4F"/>
                          </a:solidFill>
                          <a:effectLst/>
                          <a:latin typeface="Microsoft YaHei" panose="020B0503020204020204" pitchFamily="34" charset="-122"/>
                          <a:ea typeface="Microsoft YaHei" panose="020B0503020204020204" pitchFamily="34" charset="-122"/>
                        </a:rPr>
                        <a:t>可以方便的看处理的行数，产生的逻辑物理读；</a:t>
                      </a:r>
                    </a:p>
                    <a:p>
                      <a:pPr algn="l"/>
                      <a:r>
                        <a:rPr lang="en-US" altLang="zh-CN" sz="1400" b="0">
                          <a:solidFill>
                            <a:srgbClr val="4F4F4F"/>
                          </a:solidFill>
                          <a:effectLst/>
                          <a:latin typeface="Microsoft YaHei" panose="020B0503020204020204" pitchFamily="34" charset="-122"/>
                          <a:ea typeface="Microsoft YaHei" panose="020B0503020204020204" pitchFamily="34" charset="-122"/>
                        </a:rPr>
                        <a:t>4.</a:t>
                      </a:r>
                      <a:r>
                        <a:rPr lang="zh-CN" altLang="en-US" sz="1400" b="0">
                          <a:solidFill>
                            <a:srgbClr val="4F4F4F"/>
                          </a:solidFill>
                          <a:effectLst/>
                          <a:latin typeface="Microsoft YaHei" panose="020B0503020204020204" pitchFamily="34" charset="-122"/>
                          <a:ea typeface="Microsoft YaHei" panose="020B0503020204020204" pitchFamily="34" charset="-122"/>
                        </a:rPr>
                        <a:t>可以方便的看解析时间和执行时间；</a:t>
                      </a:r>
                    </a:p>
                    <a:p>
                      <a:pPr algn="l"/>
                      <a:r>
                        <a:rPr lang="en-US" altLang="zh-CN" sz="1400" b="0">
                          <a:solidFill>
                            <a:srgbClr val="4F4F4F"/>
                          </a:solidFill>
                          <a:effectLst/>
                          <a:latin typeface="Microsoft YaHei" panose="020B0503020204020204" pitchFamily="34" charset="-122"/>
                          <a:ea typeface="Microsoft YaHei" panose="020B0503020204020204" pitchFamily="34" charset="-122"/>
                        </a:rPr>
                        <a:t>5.</a:t>
                      </a:r>
                      <a:r>
                        <a:rPr lang="zh-CN" altLang="en-US" sz="1400" b="0">
                          <a:solidFill>
                            <a:srgbClr val="4F4F4F"/>
                          </a:solidFill>
                          <a:effectLst/>
                          <a:latin typeface="Microsoft YaHei" panose="020B0503020204020204" pitchFamily="34" charset="-122"/>
                          <a:ea typeface="Microsoft YaHei" panose="020B0503020204020204" pitchFamily="34" charset="-122"/>
                        </a:rPr>
                        <a:t>可以跟踪整个程序包</a:t>
                      </a:r>
                    </a:p>
                  </a:txBody>
                  <a:tcPr marL="28341" marR="28341" marT="28341" marB="2834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a:r>
                        <a:rPr lang="en-US" altLang="zh-CN" sz="1400" b="0" dirty="0">
                          <a:solidFill>
                            <a:srgbClr val="4F4F4F"/>
                          </a:solidFill>
                          <a:effectLst/>
                          <a:latin typeface="Microsoft YaHei" panose="020B0503020204020204" pitchFamily="34" charset="-122"/>
                          <a:ea typeface="Microsoft YaHei" panose="020B0503020204020204" pitchFamily="34" charset="-122"/>
                        </a:rPr>
                        <a:t>1.</a:t>
                      </a:r>
                      <a:r>
                        <a:rPr lang="zh-CN" altLang="en-US" sz="1400" b="0" dirty="0">
                          <a:solidFill>
                            <a:srgbClr val="4F4F4F"/>
                          </a:solidFill>
                          <a:effectLst/>
                          <a:latin typeface="Microsoft YaHei" panose="020B0503020204020204" pitchFamily="34" charset="-122"/>
                          <a:ea typeface="Microsoft YaHei" panose="020B0503020204020204" pitchFamily="34" charset="-122"/>
                        </a:rPr>
                        <a:t>步骤繁琐；</a:t>
                      </a:r>
                    </a:p>
                    <a:p>
                      <a:pPr algn="l"/>
                      <a:r>
                        <a:rPr lang="en-US" altLang="zh-CN" sz="1400" b="0" dirty="0">
                          <a:solidFill>
                            <a:srgbClr val="4F4F4F"/>
                          </a:solidFill>
                          <a:effectLst/>
                          <a:latin typeface="Microsoft YaHei" panose="020B0503020204020204" pitchFamily="34" charset="-122"/>
                          <a:ea typeface="Microsoft YaHei" panose="020B0503020204020204" pitchFamily="34" charset="-122"/>
                        </a:rPr>
                        <a:t>2.</a:t>
                      </a:r>
                      <a:r>
                        <a:rPr lang="zh-CN" altLang="en-US" sz="1400" b="0" dirty="0">
                          <a:solidFill>
                            <a:srgbClr val="4F4F4F"/>
                          </a:solidFill>
                          <a:effectLst/>
                          <a:latin typeface="Microsoft YaHei" panose="020B0503020204020204" pitchFamily="34" charset="-122"/>
                          <a:ea typeface="Microsoft YaHei" panose="020B0503020204020204" pitchFamily="34" charset="-122"/>
                        </a:rPr>
                        <a:t>无法判断表被访问了多少次；</a:t>
                      </a:r>
                    </a:p>
                    <a:p>
                      <a:pPr algn="l"/>
                      <a:r>
                        <a:rPr lang="en-US" altLang="zh-CN" sz="1400" b="0" dirty="0">
                          <a:solidFill>
                            <a:srgbClr val="4F4F4F"/>
                          </a:solidFill>
                          <a:effectLst/>
                          <a:latin typeface="Microsoft YaHei" panose="020B0503020204020204" pitchFamily="34" charset="-122"/>
                          <a:ea typeface="Microsoft YaHei" panose="020B0503020204020204" pitchFamily="34" charset="-122"/>
                        </a:rPr>
                        <a:t>3.</a:t>
                      </a:r>
                      <a:r>
                        <a:rPr lang="zh-CN" altLang="en-US" sz="1400" b="0" dirty="0">
                          <a:solidFill>
                            <a:srgbClr val="4F4F4F"/>
                          </a:solidFill>
                          <a:effectLst/>
                          <a:latin typeface="Microsoft YaHei" panose="020B0503020204020204" pitchFamily="34" charset="-122"/>
                          <a:ea typeface="Microsoft YaHei" panose="020B0503020204020204" pitchFamily="34" charset="-122"/>
                        </a:rPr>
                        <a:t>执行计划中的谓词部分不能清晰的展现出来</a:t>
                      </a:r>
                    </a:p>
                  </a:txBody>
                  <a:tcPr marL="28341" marR="28341" marT="28341" marB="2834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2247977032"/>
                  </a:ext>
                </a:extLst>
              </a:tr>
            </a:tbl>
          </a:graphicData>
        </a:graphic>
      </p:graphicFrame>
    </p:spTree>
    <p:extLst>
      <p:ext uri="{BB962C8B-B14F-4D97-AF65-F5344CB8AC3E}">
        <p14:creationId xmlns:p14="http://schemas.microsoft.com/office/powerpoint/2010/main" val="218421643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590</TotalTime>
  <Words>1247</Words>
  <Application>Microsoft Office PowerPoint</Application>
  <PresentationFormat>宽屏</PresentationFormat>
  <Paragraphs>123</Paragraphs>
  <Slides>13</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13</vt:i4>
      </vt:variant>
    </vt:vector>
  </HeadingPairs>
  <TitlesOfParts>
    <vt:vector size="19" baseType="lpstr">
      <vt:lpstr>等线</vt:lpstr>
      <vt:lpstr>等线 Light</vt:lpstr>
      <vt:lpstr>微软雅黑</vt:lpstr>
      <vt:lpstr>Arial</vt:lpstr>
      <vt:lpstr>Courier New</vt:lpstr>
      <vt:lpstr>Office 主题​​</vt:lpstr>
      <vt:lpstr>浅谈oracle sql优化</vt:lpstr>
      <vt:lpstr>影响查询效率的几个因素</vt:lpstr>
      <vt:lpstr>查询的相关原理</vt:lpstr>
      <vt:lpstr>PowerPoint 演示文稿</vt:lpstr>
      <vt:lpstr>PowerPoint 演示文稿</vt:lpstr>
      <vt:lpstr>PowerPoint 演示文稿</vt:lpstr>
      <vt:lpstr>SQL语句执行过程</vt:lpstr>
      <vt:lpstr>执行计划</vt:lpstr>
      <vt:lpstr>PowerPoint 演示文稿</vt:lpstr>
      <vt:lpstr>如何查看执行顺序</vt:lpstr>
      <vt:lpstr>PowerPoint 演示文稿</vt:lpstr>
      <vt:lpstr>样例</vt:lpstr>
      <vt:lpstr>关于优化的一些建议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浅谈oracle sql优化</dc:title>
  <dc:creator>841393415@qq.com</dc:creator>
  <cp:lastModifiedBy>841393415@qq.com</cp:lastModifiedBy>
  <cp:revision>32</cp:revision>
  <dcterms:created xsi:type="dcterms:W3CDTF">2019-05-05T04:11:27Z</dcterms:created>
  <dcterms:modified xsi:type="dcterms:W3CDTF">2019-05-05T14:21:21Z</dcterms:modified>
</cp:coreProperties>
</file>