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4" r:id="rId2"/>
    <p:sldId id="285" r:id="rId3"/>
    <p:sldId id="257" r:id="rId4"/>
    <p:sldId id="256" r:id="rId5"/>
    <p:sldId id="258" r:id="rId6"/>
    <p:sldId id="259" r:id="rId7"/>
    <p:sldId id="260" r:id="rId8"/>
    <p:sldId id="266" r:id="rId9"/>
    <p:sldId id="270" r:id="rId10"/>
    <p:sldId id="271" r:id="rId11"/>
    <p:sldId id="272" r:id="rId12"/>
    <p:sldId id="273" r:id="rId13"/>
    <p:sldId id="275" r:id="rId14"/>
    <p:sldId id="274" r:id="rId15"/>
    <p:sldId id="276" r:id="rId16"/>
    <p:sldId id="277" r:id="rId17"/>
    <p:sldId id="278" r:id="rId18"/>
    <p:sldId id="279" r:id="rId19"/>
    <p:sldId id="280" r:id="rId20"/>
    <p:sldId id="282" r:id="rId21"/>
    <p:sldId id="281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hipeng Wang" initials="ZW" lastIdx="1" clrIdx="0">
    <p:extLst>
      <p:ext uri="{19B8F6BF-5375-455C-9EA6-DF929625EA0E}">
        <p15:presenceInfo xmlns:p15="http://schemas.microsoft.com/office/powerpoint/2012/main" userId="8c0906f994eb0b5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882" y="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90F96-5041-4036-9870-82A0D883F6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32E059-BDCE-4163-B8A5-DCD062E2DD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2660A9-F0EB-4F94-9990-BF079C445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48EE6-FF06-4F0C-8403-5AB9A0CF8ED2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025457-997B-4CEA-A7CD-EB71DCCF1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8BCBE2-CABD-4207-AD87-1643F1F80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A6FA4-F904-4042-B495-27B9C34E2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9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7D68F-4EF0-44B3-A870-AA44042FA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039081-3542-4A42-B272-32E2B21D08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E5E17-BEEB-49B8-8CFA-4BC9EE7B6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48EE6-FF06-4F0C-8403-5AB9A0CF8ED2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2CF75C-BBEB-47F0-8CBB-055D2BD11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623AF2-99CA-4655-888B-6359CCDF8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A6FA4-F904-4042-B495-27B9C34E2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019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FA4A90-9D13-4191-8A6E-ED8CB15A61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A9CC24-507F-42CA-A9C8-1BE68615C3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6298AF-8A77-46C6-AA8D-66C9D60E8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48EE6-FF06-4F0C-8403-5AB9A0CF8ED2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CD7717-274C-40E8-8BEE-B8FB0FEDC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E5C949-367C-4616-8BF8-A4F209E18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A6FA4-F904-4042-B495-27B9C34E2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97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56E66-2EDB-4ECB-A6C6-9EDDDC720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D4291B-F3FD-426D-86A6-4C74F03FD3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1B2838-9E39-4DED-8B05-B2C9D4D79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48EE6-FF06-4F0C-8403-5AB9A0CF8ED2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87B105-077A-465A-956B-8F889FBED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21E400-BEA9-4377-8299-764F91E0E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A6FA4-F904-4042-B495-27B9C34E2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774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44F1C-57EF-414D-90DA-835B77254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11C3AD-EE47-4712-BB08-48390465E4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213946-CF9A-463C-95CD-C2B5B7027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48EE6-FF06-4F0C-8403-5AB9A0CF8ED2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44C3F4-13B5-4472-AD6F-E0CD8EC46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50D64D-0AAB-4288-ADFA-DD74E3ABD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A6FA4-F904-4042-B495-27B9C34E2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047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CB55C-51DD-409E-8778-ED5B70F50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BAC74E-1132-499D-B7AA-B694212486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EFD0F6-D0D4-40C7-A5A6-F57071E024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32B9C4-52E2-4EEA-A591-14B263768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48EE6-FF06-4F0C-8403-5AB9A0CF8ED2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3EC054-B4B3-4AF3-9E96-0F215239F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7A8176-1F3C-4371-81DE-F23D7772B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A6FA4-F904-4042-B495-27B9C34E2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948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9BC6C-7EB5-42A3-8655-F1586967A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D1C12-B1EF-4733-BAD4-5BF2B6E4C1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BFAB3A-D877-400C-8C33-F74139C757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5B0878-4915-494E-B76B-3CCB80F2C3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18DC9D-A2AA-42E8-9D42-B7ADF87F9E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9D2793-1D50-45A6-923E-D54120782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48EE6-FF06-4F0C-8403-5AB9A0CF8ED2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5555A-300C-4340-9659-B0E34DCCD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DD8EC4-1EC7-4C8F-94F0-78038CFD5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A6FA4-F904-4042-B495-27B9C34E2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278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DC018-C2FF-4AA1-BA0D-1D9E27458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1D7DAF-2802-465E-ABA3-B9BED07F1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48EE6-FF06-4F0C-8403-5AB9A0CF8ED2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91B179-C509-4116-8F2F-C9A7A7C13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E4AFFD-73B2-4135-B02F-29EF97396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A6FA4-F904-4042-B495-27B9C34E2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502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62E67F-B1ED-4BF7-ABC3-79E6E3227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48EE6-FF06-4F0C-8403-5AB9A0CF8ED2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63A7CB-23BE-4056-8714-D1F6C98DB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649B7C-74F1-4742-9866-D73277F7C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A6FA4-F904-4042-B495-27B9C34E2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195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34EBD-78B4-4F40-A30F-705379451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FE4493-FFA6-48AE-8AE8-D43EBE592C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9D5F72-5EB7-450C-938B-46DF7B6102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6D199-2F9A-4D04-A409-337146D0F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48EE6-FF06-4F0C-8403-5AB9A0CF8ED2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27C5EE-4E1A-4676-906A-1AEE6D18C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6E0D04-1FFC-4592-B268-81121FB0E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A6FA4-F904-4042-B495-27B9C34E2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718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1F7FA-D5C3-4E15-BF81-C3F028E5B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66849B-6FFB-47A4-BC94-6E6B3A89EE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69CE8A-387F-46B4-8098-829E930172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A60F62-91EF-4F51-BEC3-14736C07A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48EE6-FF06-4F0C-8403-5AB9A0CF8ED2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5AA963-0AC6-4128-A9E7-621B315F5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15158B-D600-4CA3-9729-B3A408380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A6FA4-F904-4042-B495-27B9C34E2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302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81991F-03A6-4F26-BBE2-378448DCF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36EF81-AF29-4007-9601-B93005A7C0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F8093A-1D34-4AE3-B10D-570C409A9C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248EE6-FF06-4F0C-8403-5AB9A0CF8ED2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9B0AD6-7C29-433A-8718-0289985647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B023F-2401-4C8A-AB5C-D2F3D23258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5A6FA4-F904-4042-B495-27B9C34E2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534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737CE-2EE6-475B-9C7C-28A6C40A09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Watermarking</a:t>
            </a:r>
            <a:endParaRPr lang="zh-CN" alt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A2DC06-E1A8-4CD7-BE42-941039DEA2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9121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C033C-8A35-4B64-A15C-F7828AE93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Embedding Process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8ED8091-2629-42AD-B987-C5EA9CBFDD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6176" y="1825625"/>
            <a:ext cx="881964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3792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4D882-BAEF-416E-B3B4-A5869372D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Idea of Getting Recovery bits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53C21B9-C8B0-4D28-8024-E35CBDA38D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58867" y="1825625"/>
            <a:ext cx="747426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9027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5100B-57F6-4BEF-A2D4-445A46DEA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Authentication and Recovery Process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0E0D8B6-04D0-494D-BE66-D9E3CBDCAB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0850" y="1825625"/>
            <a:ext cx="937030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8950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64E62-2B11-40DB-B140-BDCF4A474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9637" y="1288402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Image tamper detection and self-recovery using multiple median watermarking (2019)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8A9880-BB53-4727-AE26-9CF5DBA929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97477"/>
            <a:ext cx="10515600" cy="4351338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Vishal Rajput1 &amp; Irshad Ahmad Ansari1</a:t>
            </a:r>
          </a:p>
        </p:txBody>
      </p:sp>
    </p:spTree>
    <p:extLst>
      <p:ext uri="{BB962C8B-B14F-4D97-AF65-F5344CB8AC3E}">
        <p14:creationId xmlns:p14="http://schemas.microsoft.com/office/powerpoint/2010/main" val="30024414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BF1D1-51A9-47A8-84DD-E11FFF42B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Flow chart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196969B-08B4-4C31-8ABB-2231646EAF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99251" y="1253331"/>
            <a:ext cx="7100282" cy="4854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8738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F99E5-20C1-41B6-8BAF-7AF6E4203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632" y="1679528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Self-Embedding Authentication Watermarking</a:t>
            </a:r>
            <a:br>
              <a:rPr lang="en-US" b="1" dirty="0"/>
            </a:br>
            <a:r>
              <a:rPr lang="en-US" b="1" dirty="0"/>
              <a:t>with E</a:t>
            </a:r>
            <a:r>
              <a:rPr lang="en-US" altLang="zh-CN" b="1" dirty="0"/>
              <a:t>ff</a:t>
            </a:r>
            <a:r>
              <a:rPr lang="en-US" b="1" dirty="0"/>
              <a:t>ective Tampered Location Detection and</a:t>
            </a:r>
            <a:br>
              <a:rPr lang="en-US" b="1" dirty="0"/>
            </a:br>
            <a:r>
              <a:rPr lang="en-US" b="1" dirty="0"/>
              <a:t>High-Quality Image Recovery (2019)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36FDBE-55D6-4407-9F7F-4F7BB8E830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9222" y="3852909"/>
            <a:ext cx="10444578" cy="4330408"/>
          </a:xfrm>
        </p:spPr>
        <p:txBody>
          <a:bodyPr/>
          <a:lstStyle/>
          <a:p>
            <a:pPr marL="457200" lvl="1" indent="0">
              <a:buNone/>
            </a:pPr>
            <a:r>
              <a:rPr lang="en-US" dirty="0"/>
              <a:t>Chin-Feng Lee 1 , </a:t>
            </a:r>
            <a:r>
              <a:rPr lang="en-US" dirty="0" err="1"/>
              <a:t>Jau</a:t>
            </a:r>
            <a:r>
              <a:rPr lang="en-US" dirty="0"/>
              <a:t>-Ji Shen 2, Zhao-Ru Chen 2 and </a:t>
            </a:r>
            <a:r>
              <a:rPr lang="en-US" dirty="0" err="1"/>
              <a:t>Somya</a:t>
            </a:r>
            <a:r>
              <a:rPr lang="en-US" dirty="0"/>
              <a:t> Agrawal</a:t>
            </a:r>
          </a:p>
        </p:txBody>
      </p:sp>
    </p:spTree>
    <p:extLst>
      <p:ext uri="{BB962C8B-B14F-4D97-AF65-F5344CB8AC3E}">
        <p14:creationId xmlns:p14="http://schemas.microsoft.com/office/powerpoint/2010/main" val="11593292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9F3FE-9323-4D3F-B28B-4FD862969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detection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CE2E98-9196-4736-8DB5-80A5A5C3F7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Block-wise detection</a:t>
            </a:r>
          </a:p>
          <a:p>
            <a:r>
              <a:rPr lang="en-US" dirty="0"/>
              <a:t>Pixel-wise detection</a:t>
            </a:r>
          </a:p>
        </p:txBody>
      </p:sp>
    </p:spTree>
    <p:extLst>
      <p:ext uri="{BB962C8B-B14F-4D97-AF65-F5344CB8AC3E}">
        <p14:creationId xmlns:p14="http://schemas.microsoft.com/office/powerpoint/2010/main" val="11919994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8F263-A55E-4E9D-A0AE-0E41B4847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Watermark Generation(block-wise)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00CD733-E1BF-47B4-A282-4CE84511A9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68307" y="1825625"/>
            <a:ext cx="745538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7811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C9118-73D4-4759-AE9D-A33AD8D79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Tamper Detection and Recovery(block-wise)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DA00CF8-1FD8-4383-BC6B-576F3B7C80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77664" y="1825625"/>
            <a:ext cx="703667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5296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ECF7A-DEB6-4AB1-9578-1BF0A6F3C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Watermark Generation(pixel-wise)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7F42B12-D7AC-4902-B141-4BC7BD426E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09745" y="1825625"/>
            <a:ext cx="737251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349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32A00-744F-46AB-9722-C38F033AF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Introduction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90D028-E3A6-46D4-9D22-056D9F988A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The watermark is becoming more and more important in our daily life.</a:t>
            </a:r>
          </a:p>
          <a:p>
            <a:pPr marL="0" indent="0">
              <a:buNone/>
            </a:pPr>
            <a:r>
              <a:rPr lang="en-US" altLang="zh-CN" dirty="0"/>
              <a:t>When we transfer the image from one device to another device,  some place in the image will change. So we use </a:t>
            </a:r>
            <a:r>
              <a:rPr lang="en-US" altLang="zh-CN" dirty="0" err="1"/>
              <a:t>watermaking</a:t>
            </a:r>
            <a:r>
              <a:rPr lang="en-US" altLang="zh-CN" dirty="0"/>
              <a:t> to recover image.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576740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35DBD-4583-4374-97D9-84CA4EE4E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Authentication Data Generation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1ED895E-C90F-4E7E-96C8-FCB46679C7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7400" y="2605881"/>
            <a:ext cx="8077200" cy="279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6767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2FFB1-DBFB-4CDD-91BB-1FEF1453B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Tamper Detection and Recovery(pixel-wise)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1A250E7-760A-4022-8B23-2CD351C40A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65919" y="1825625"/>
            <a:ext cx="676954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542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A9778DF-1071-4CB2-B1B5-6E724680A8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856" y="2183958"/>
            <a:ext cx="3651466" cy="3785419"/>
          </a:xfrm>
        </p:spPr>
        <p:txBody>
          <a:bodyPr>
            <a:normAutofit/>
          </a:bodyPr>
          <a:lstStyle/>
          <a:p>
            <a:r>
              <a:rPr lang="en-US" sz="2400" dirty="0"/>
              <a:t>General Idea</a:t>
            </a:r>
          </a:p>
          <a:p>
            <a:endParaRPr lang="en-US" sz="1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1BC9129-4D44-412A-AC12-C8ADE6F04C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127" b="5"/>
          <a:stretch/>
        </p:blipFill>
        <p:spPr>
          <a:xfrm>
            <a:off x="4639056" y="10"/>
            <a:ext cx="7552944" cy="685799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948474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3A532-DDF1-4D74-A30B-8EC005B96B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600" b="1" dirty="0"/>
              <a:t>Watermarking-based image authentication with recovery capability using the block-</a:t>
            </a:r>
            <a:r>
              <a:rPr lang="en-US" sz="3600" b="1" dirty="0" err="1"/>
              <a:t>basedhalf</a:t>
            </a:r>
            <a:r>
              <a:rPr lang="en-US" sz="3600" b="1" dirty="0"/>
              <a:t>-toning technique (2011)</a:t>
            </a:r>
            <a:endParaRPr lang="en-US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A921A7-EBA9-49E2-BA01-C02354F4DF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Luis Rosales-Roldan a, </a:t>
            </a:r>
            <a:r>
              <a:rPr lang="en-US" dirty="0" err="1"/>
              <a:t>ManuelCedillo</a:t>
            </a:r>
            <a:r>
              <a:rPr lang="en-US" dirty="0"/>
              <a:t>-Hernandez b, </a:t>
            </a:r>
            <a:r>
              <a:rPr lang="en-US" dirty="0" err="1"/>
              <a:t>MarikoNakano-Miyatake</a:t>
            </a:r>
            <a:r>
              <a:rPr lang="en-US" dirty="0"/>
              <a:t> </a:t>
            </a:r>
            <a:r>
              <a:rPr lang="en-US" dirty="0" err="1"/>
              <a:t>a,n</a:t>
            </a:r>
            <a:r>
              <a:rPr lang="en-US" dirty="0"/>
              <a:t>,</a:t>
            </a:r>
          </a:p>
          <a:p>
            <a:r>
              <a:rPr lang="en-US" dirty="0"/>
              <a:t>Hector Perez-Meana a, </a:t>
            </a:r>
            <a:r>
              <a:rPr lang="en-US" dirty="0" err="1"/>
              <a:t>BrianKurkoski</a:t>
            </a:r>
            <a:r>
              <a:rPr lang="en-US" dirty="0"/>
              <a:t> c</a:t>
            </a:r>
          </a:p>
        </p:txBody>
      </p:sp>
    </p:spTree>
    <p:extLst>
      <p:ext uri="{BB962C8B-B14F-4D97-AF65-F5344CB8AC3E}">
        <p14:creationId xmlns:p14="http://schemas.microsoft.com/office/powerpoint/2010/main" val="13635749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27B1B-51F2-4950-9C70-97EA4C496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51467" cy="1676603"/>
          </a:xfrm>
        </p:spPr>
        <p:txBody>
          <a:bodyPr>
            <a:normAutofit/>
          </a:bodyPr>
          <a:lstStyle/>
          <a:p>
            <a:r>
              <a:rPr lang="en-US" dirty="0"/>
              <a:t>Embedding Stage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A83683-D0A7-4BC7-8542-D33A29A5E2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4048" y="977603"/>
            <a:ext cx="7192056" cy="5251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8929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4B7072-2835-405E-80D6-6AB2DD2153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651466" cy="3785419"/>
          </a:xfrm>
        </p:spPr>
        <p:txBody>
          <a:bodyPr>
            <a:normAutofit/>
          </a:bodyPr>
          <a:lstStyle/>
          <a:p>
            <a:r>
              <a:rPr lang="en-US" sz="1800"/>
              <a:t>Authentication Stage</a:t>
            </a:r>
          </a:p>
          <a:p>
            <a:endParaRPr lang="en-US" sz="18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5C2ECA-BABF-4ECC-B05B-24085EC794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26" r="-2" b="46"/>
          <a:stretch/>
        </p:blipFill>
        <p:spPr>
          <a:xfrm>
            <a:off x="4639056" y="10"/>
            <a:ext cx="7552944" cy="685799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8051743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7F64B3-AF51-440F-B875-CA47E3ADF1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8402" y="422953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Recovery Process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6C0426-21F0-4CD8-99C9-5B8B518E7D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8646" y="1006989"/>
            <a:ext cx="6509644" cy="4311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4121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4BE7F-E47F-4EA3-A895-5C39FD1B3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891" y="1382373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An efficient watermarking technique for tamper detection</a:t>
            </a:r>
            <a:br>
              <a:rPr lang="en-US" b="1" dirty="0"/>
            </a:br>
            <a:r>
              <a:rPr lang="en-US" b="1" dirty="0"/>
              <a:t>and localization of medical images (2018)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841361-393C-47B7-9BD5-56DD37CF38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096" y="3613212"/>
            <a:ext cx="9018973" cy="31408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err="1"/>
              <a:t>Solihah</a:t>
            </a:r>
            <a:r>
              <a:rPr lang="en-US" dirty="0"/>
              <a:t> Gull · Nazir A. Loan · Shabir A. </a:t>
            </a:r>
            <a:r>
              <a:rPr lang="en-US" dirty="0" err="1"/>
              <a:t>Parah</a:t>
            </a:r>
            <a:r>
              <a:rPr lang="en-US" dirty="0"/>
              <a:t> · </a:t>
            </a:r>
            <a:r>
              <a:rPr lang="en-US" dirty="0" err="1"/>
              <a:t>Javaid</a:t>
            </a:r>
            <a:r>
              <a:rPr lang="en-US" dirty="0"/>
              <a:t> A. Sheikh · G. M. Bhat</a:t>
            </a:r>
          </a:p>
        </p:txBody>
      </p:sp>
    </p:spTree>
    <p:extLst>
      <p:ext uri="{BB962C8B-B14F-4D97-AF65-F5344CB8AC3E}">
        <p14:creationId xmlns:p14="http://schemas.microsoft.com/office/powerpoint/2010/main" val="33668004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A65ED-CF53-434C-AD5C-A92BD1429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10345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Secure and Robust Fragile Watermarking</a:t>
            </a:r>
            <a:br>
              <a:rPr lang="en-US" b="1" dirty="0"/>
            </a:br>
            <a:r>
              <a:rPr lang="en-US" b="1" dirty="0"/>
              <a:t>Scheme for Medical Images (2018)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AB05CB-ECA0-4A4C-A787-79D4DC3903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6977" y="3317073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ABDULAZIZ SHEHAB, MOHAMED ELHOSENY, KHAN MUHAMMAD ,</a:t>
            </a:r>
          </a:p>
          <a:p>
            <a:pPr marL="0" indent="0">
              <a:buNone/>
            </a:pPr>
            <a:r>
              <a:rPr lang="en-US" dirty="0"/>
              <a:t>ARUN KUMAR SANGAIAH, PO YANG, HAOJUN HUANG, AND GUOLIN HOU</a:t>
            </a:r>
          </a:p>
        </p:txBody>
      </p:sp>
    </p:spTree>
    <p:extLst>
      <p:ext uri="{BB962C8B-B14F-4D97-AF65-F5344CB8AC3E}">
        <p14:creationId xmlns:p14="http://schemas.microsoft.com/office/powerpoint/2010/main" val="20379535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</TotalTime>
  <Words>222</Words>
  <Application>Microsoft Office PowerPoint</Application>
  <PresentationFormat>Widescreen</PresentationFormat>
  <Paragraphs>32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Watermarking</vt:lpstr>
      <vt:lpstr>Introduction</vt:lpstr>
      <vt:lpstr>PowerPoint Presentation</vt:lpstr>
      <vt:lpstr>Watermarking-based image authentication with recovery capability using the block-basedhalf-toning technique (2011)</vt:lpstr>
      <vt:lpstr>Embedding Stage</vt:lpstr>
      <vt:lpstr>PowerPoint Presentation</vt:lpstr>
      <vt:lpstr>PowerPoint Presentation</vt:lpstr>
      <vt:lpstr>An efficient watermarking technique for tamper detection and localization of medical images (2018)</vt:lpstr>
      <vt:lpstr>Secure and Robust Fragile Watermarking Scheme for Medical Images (2018)</vt:lpstr>
      <vt:lpstr>Embedding Process</vt:lpstr>
      <vt:lpstr>The Idea of Getting Recovery bits</vt:lpstr>
      <vt:lpstr>Authentication and Recovery Process</vt:lpstr>
      <vt:lpstr>Image tamper detection and self-recovery using multiple median watermarking (2019) </vt:lpstr>
      <vt:lpstr>Flow chart</vt:lpstr>
      <vt:lpstr>Self-Embedding Authentication Watermarking with Effective Tampered Location Detection and High-Quality Image Recovery (2019)</vt:lpstr>
      <vt:lpstr>Two detection methods</vt:lpstr>
      <vt:lpstr>Watermark Generation(block-wise)</vt:lpstr>
      <vt:lpstr>Tamper Detection and Recovery(block-wise)</vt:lpstr>
      <vt:lpstr>Watermark Generation(pixel-wise)</vt:lpstr>
      <vt:lpstr>Authentication Data Generation</vt:lpstr>
      <vt:lpstr>Tamper Detection and Recovery(pixel-wise)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Watermarking-based image authentication with recovery capability using the block-basedhalf-toning technique (2011)</dc:title>
  <dc:creator>Zhipeng Wang</dc:creator>
  <cp:lastModifiedBy>liang aimee</cp:lastModifiedBy>
  <cp:revision>15</cp:revision>
  <dcterms:created xsi:type="dcterms:W3CDTF">2019-08-31T16:57:44Z</dcterms:created>
  <dcterms:modified xsi:type="dcterms:W3CDTF">2019-09-04T01:11:18Z</dcterms:modified>
</cp:coreProperties>
</file>